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1" r:id="rId3"/>
    <p:sldId id="269" r:id="rId4"/>
    <p:sldId id="268" r:id="rId5"/>
    <p:sldId id="264" r:id="rId6"/>
    <p:sldId id="274" r:id="rId7"/>
    <p:sldId id="273" r:id="rId8"/>
    <p:sldId id="272" r:id="rId9"/>
  </p:sldIdLst>
  <p:sldSz cx="12746038" cy="9313863"/>
  <p:notesSz cx="6858000" cy="9144000"/>
  <p:defaultTextStyle>
    <a:defPPr>
      <a:defRPr lang="de-DE"/>
    </a:defPPr>
    <a:lvl1pPr marL="0" algn="l" defTabSz="135751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8759" algn="l" defTabSz="135751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7518" algn="l" defTabSz="135751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6277" algn="l" defTabSz="135751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5036" algn="l" defTabSz="135751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3796" algn="l" defTabSz="135751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2555" algn="l" defTabSz="135751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1314" algn="l" defTabSz="135751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0073" algn="l" defTabSz="135751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4" autoAdjust="0"/>
    <p:restoredTop sz="96547" autoAdjust="0"/>
  </p:normalViewPr>
  <p:slideViewPr>
    <p:cSldViewPr>
      <p:cViewPr>
        <p:scale>
          <a:sx n="66" d="100"/>
          <a:sy n="66" d="100"/>
        </p:scale>
        <p:origin x="-1386" y="-84"/>
      </p:cViewPr>
      <p:guideLst>
        <p:guide orient="horz" pos="2934"/>
        <p:guide pos="40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9CAFA-8AB7-4B52-8C49-EDB0114507F0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685800"/>
            <a:ext cx="468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D3813-38A6-4E6F-A639-71B92F416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7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modelling technique</a:t>
            </a:r>
            <a:r>
              <a:rPr lang="en-IE" baseline="0" dirty="0" smtClean="0"/>
              <a:t> used is similar to that used in DCON (http://www.semanticdesktop.org/ontologies/dcon/)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In </a:t>
            </a:r>
            <a:r>
              <a:rPr lang="en-IE" b="1" dirty="0" smtClean="0"/>
              <a:t>Box A</a:t>
            </a:r>
            <a:r>
              <a:rPr lang="en-IE" dirty="0" smtClean="0"/>
              <a:t> we</a:t>
            </a:r>
            <a:r>
              <a:rPr lang="en-IE" baseline="0" dirty="0" smtClean="0"/>
              <a:t> define the </a:t>
            </a:r>
            <a:r>
              <a:rPr lang="en-IE" i="1" baseline="0" dirty="0" err="1" smtClean="0"/>
              <a:t>daq:QualityGraph</a:t>
            </a:r>
            <a:r>
              <a:rPr lang="en-IE" baseline="0" dirty="0" smtClean="0"/>
              <a:t> concept. </a:t>
            </a:r>
            <a:r>
              <a:rPr lang="en-IE" i="1" baseline="0" dirty="0" err="1" smtClean="0"/>
              <a:t>QualityGraph</a:t>
            </a:r>
            <a:r>
              <a:rPr lang="en-IE" baseline="0" dirty="0" smtClean="0"/>
              <a:t> is a subclass of </a:t>
            </a:r>
            <a:r>
              <a:rPr lang="en-IE" baseline="0" dirty="0" err="1" smtClean="0"/>
              <a:t>rdfg:Graph</a:t>
            </a:r>
            <a:r>
              <a:rPr lang="en-IE" baseline="0" dirty="0" smtClean="0"/>
              <a:t>. Unlike the </a:t>
            </a:r>
            <a:r>
              <a:rPr lang="en-IE" baseline="0" dirty="0" err="1" smtClean="0"/>
              <a:t>voID</a:t>
            </a:r>
            <a:r>
              <a:rPr lang="en-IE" baseline="0" dirty="0" smtClean="0"/>
              <a:t> (http://www.w3.org/TR/void/) and </a:t>
            </a:r>
            <a:r>
              <a:rPr lang="en-IE" baseline="0" dirty="0" err="1" smtClean="0"/>
              <a:t>dcat</a:t>
            </a:r>
            <a:r>
              <a:rPr lang="en-IE" baseline="0" dirty="0" smtClean="0"/>
              <a:t> (http://www.w3.org/TR/vocab-dcat/) vocabularies, what we aim to achieve is that dataset can be “stamped” with a </a:t>
            </a:r>
            <a:r>
              <a:rPr lang="en-IE" i="1" baseline="0" dirty="0" err="1" smtClean="0"/>
              <a:t>QualityGraph</a:t>
            </a:r>
            <a:r>
              <a:rPr lang="en-IE" baseline="0" dirty="0" smtClean="0"/>
              <a:t> which includes metadata about metrics computed on the mentioned dataset. This </a:t>
            </a:r>
            <a:r>
              <a:rPr lang="en-IE" i="1" baseline="0" dirty="0" err="1" smtClean="0"/>
              <a:t>QualityGraph</a:t>
            </a:r>
            <a:r>
              <a:rPr lang="en-IE" baseline="0" dirty="0" smtClean="0"/>
              <a:t> can be used in different situations such as: (</a:t>
            </a:r>
            <a:r>
              <a:rPr lang="en-IE" baseline="0" dirty="0" err="1" smtClean="0"/>
              <a:t>i</a:t>
            </a:r>
            <a:r>
              <a:rPr lang="en-IE" baseline="0" dirty="0" smtClean="0"/>
              <a:t>) cataloguing, (ii) archiving datasets, (iii) data discovery, (iv) choose “fit” data for a certain use case</a:t>
            </a:r>
            <a:r>
              <a:rPr lang="en-GB" dirty="0" smtClean="0"/>
              <a:t/>
            </a:r>
            <a:br>
              <a:rPr lang="en-GB" dirty="0" smtClean="0"/>
            </a:br>
            <a:endParaRPr lang="en-IE" baseline="0" dirty="0" smtClean="0"/>
          </a:p>
          <a:p>
            <a:r>
              <a:rPr lang="en-IE" baseline="0" dirty="0" smtClean="0"/>
              <a:t>Thus, instead of having a dataset being also an instance to another type, a dataset will have an extra graph which its sole purpose is to aggregate information about the quality metrics computed on that dataset.</a:t>
            </a:r>
          </a:p>
          <a:p>
            <a:endParaRPr lang="en-IE" baseline="0" dirty="0" smtClean="0"/>
          </a:p>
          <a:p>
            <a:r>
              <a:rPr lang="en-IE" baseline="0" dirty="0" smtClean="0"/>
              <a:t>In </a:t>
            </a:r>
            <a:r>
              <a:rPr lang="en-IE" b="1" baseline="0" dirty="0" smtClean="0"/>
              <a:t>Box B </a:t>
            </a:r>
            <a:r>
              <a:rPr lang="en-IE" b="0" baseline="0" dirty="0" smtClean="0"/>
              <a:t>information regarding to a quality graph is gathered into different </a:t>
            </a:r>
            <a:r>
              <a:rPr lang="en-IE" b="0" i="1" baseline="0" dirty="0" smtClean="0"/>
              <a:t>Category</a:t>
            </a:r>
            <a:r>
              <a:rPr lang="en-IE" b="0" baseline="0" dirty="0" smtClean="0"/>
              <a:t> aspect of the dataset quality. Each category has a number of </a:t>
            </a:r>
            <a:r>
              <a:rPr lang="en-IE" b="0" i="1" baseline="0" dirty="0" smtClean="0"/>
              <a:t>Dimension</a:t>
            </a:r>
            <a:r>
              <a:rPr lang="en-IE" b="0" baseline="0" dirty="0" smtClean="0"/>
              <a:t>s, grouping 1 or more </a:t>
            </a:r>
            <a:r>
              <a:rPr lang="en-IE" b="0" i="1" baseline="0" dirty="0" smtClean="0"/>
              <a:t>Metric</a:t>
            </a:r>
            <a:r>
              <a:rPr lang="en-IE" b="0" baseline="0" dirty="0" smtClean="0"/>
              <a:t>s. </a:t>
            </a:r>
            <a:r>
              <a:rPr lang="en-IE" b="0" i="0" baseline="0" dirty="0" smtClean="0"/>
              <a:t>Each </a:t>
            </a:r>
            <a:r>
              <a:rPr lang="en-IE" b="0" i="1" baseline="0" dirty="0" smtClean="0"/>
              <a:t>Metric</a:t>
            </a:r>
            <a:r>
              <a:rPr lang="en-IE" b="0" i="0" baseline="0" dirty="0" smtClean="0"/>
              <a:t> has a computed value which could be any type of object such as double, literal etc. The range of </a:t>
            </a:r>
            <a:r>
              <a:rPr lang="en-IE" b="0" i="1" baseline="0" dirty="0" smtClean="0"/>
              <a:t>value </a:t>
            </a:r>
            <a:r>
              <a:rPr lang="en-IE" b="0" i="0" baseline="0" dirty="0" smtClean="0"/>
              <a:t>is defined by the definition of the metric itself. Also, a </a:t>
            </a:r>
            <a:r>
              <a:rPr lang="en-IE" b="0" i="1" baseline="0" dirty="0" smtClean="0"/>
              <a:t>Metric </a:t>
            </a:r>
            <a:r>
              <a:rPr lang="en-IE" b="0" i="0" baseline="0" dirty="0" smtClean="0"/>
              <a:t>might need other resources in order to compute. The abstract property </a:t>
            </a:r>
            <a:r>
              <a:rPr lang="en-IE" b="0" i="1" baseline="0" dirty="0" smtClean="0"/>
              <a:t>requires </a:t>
            </a:r>
            <a:r>
              <a:rPr lang="en-IE" b="0" i="0" baseline="0" dirty="0" smtClean="0"/>
              <a:t>allow a </a:t>
            </a:r>
            <a:r>
              <a:rPr lang="en-IE" b="0" i="1" baseline="0" dirty="0" smtClean="0"/>
              <a:t>metric</a:t>
            </a:r>
            <a:r>
              <a:rPr lang="en-IE" b="0" i="0" baseline="0" dirty="0" smtClean="0"/>
              <a:t> to define any such requirement (e.g. Schema completeness requires a gold standard. Therefore, a typical triple would be &lt;schemacomp1 </a:t>
            </a:r>
            <a:r>
              <a:rPr lang="en-IE" b="0" i="0" baseline="0" dirty="0" err="1" smtClean="0"/>
              <a:t>hasGoldStandard</a:t>
            </a:r>
            <a:r>
              <a:rPr lang="en-IE" b="0" i="0" baseline="0" dirty="0" smtClean="0"/>
              <a:t> </a:t>
            </a:r>
            <a:r>
              <a:rPr lang="en-IE" b="0" i="0" baseline="0" dirty="0" err="1" smtClean="0"/>
              <a:t>someURI</a:t>
            </a:r>
            <a:r>
              <a:rPr lang="en-IE" b="0" i="0" baseline="0" dirty="0" smtClean="0"/>
              <a:t> &gt;). </a:t>
            </a:r>
            <a:r>
              <a:rPr lang="en-IE" b="0" baseline="0" dirty="0" smtClean="0"/>
              <a:t>For each </a:t>
            </a:r>
            <a:r>
              <a:rPr lang="en-IE" b="0" i="1" baseline="0" dirty="0" smtClean="0"/>
              <a:t>Metric</a:t>
            </a:r>
            <a:r>
              <a:rPr lang="en-IE" b="0" baseline="0" dirty="0" smtClean="0"/>
              <a:t> the </a:t>
            </a:r>
            <a:r>
              <a:rPr lang="en-IE" b="0" i="1" baseline="0" dirty="0" err="1" smtClean="0"/>
              <a:t>dateComputed</a:t>
            </a:r>
            <a:r>
              <a:rPr lang="en-IE" b="0" i="1" baseline="0" dirty="0" smtClean="0"/>
              <a:t> </a:t>
            </a:r>
            <a:r>
              <a:rPr lang="en-IE" b="0" i="0" baseline="0" dirty="0" smtClean="0"/>
              <a:t>should be recorded for validation purposes (e.g. check if dataset has been modified after the dimensions have been computed). </a:t>
            </a:r>
          </a:p>
          <a:p>
            <a:endParaRPr lang="en-IE" b="0" i="0" baseline="0" dirty="0" smtClean="0"/>
          </a:p>
          <a:p>
            <a:r>
              <a:rPr lang="en-IE" b="0" i="0" baseline="0" dirty="0" smtClean="0"/>
              <a:t>In Box C we have the </a:t>
            </a:r>
            <a:r>
              <a:rPr lang="en-IE" b="0" i="1" baseline="0" dirty="0" smtClean="0"/>
              <a:t>Categories </a:t>
            </a:r>
            <a:r>
              <a:rPr lang="en-IE" b="0" i="0" baseline="0" dirty="0" smtClean="0"/>
              <a:t>representing the quality dimensions discussed in the survey paper.</a:t>
            </a:r>
            <a:endParaRPr lang="en-IE" b="0" i="1" baseline="0" dirty="0" smtClean="0"/>
          </a:p>
          <a:p>
            <a:endParaRPr lang="en-IE" b="0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i="0" baseline="0" dirty="0" smtClean="0"/>
              <a:t>Also, we are assuming that all datasets will have the property that a dataset is a </a:t>
            </a:r>
            <a:r>
              <a:rPr lang="en-IE" b="0" i="0" baseline="0" dirty="0" err="1" smtClean="0"/>
              <a:t>dctype:Dataset</a:t>
            </a:r>
            <a:endParaRPr lang="en-IE" b="0" i="0" baseline="0" dirty="0" smtClean="0"/>
          </a:p>
          <a:p>
            <a:endParaRPr lang="en-IE" b="0" i="0" baseline="0" dirty="0" smtClean="0"/>
          </a:p>
          <a:p>
            <a:endParaRPr lang="en-IE" b="0" i="0" baseline="0" dirty="0" smtClean="0"/>
          </a:p>
          <a:p>
            <a:r>
              <a:rPr lang="en-IE" b="1" i="0" baseline="0" dirty="0" smtClean="0"/>
              <a:t>Questions and Observations:</a:t>
            </a:r>
          </a:p>
          <a:p>
            <a:pPr marL="228600" indent="-228600">
              <a:buFont typeface="+mj-lt"/>
              <a:buAutoNum type="arabicPeriod"/>
            </a:pPr>
            <a:r>
              <a:rPr lang="en-IE" b="0" i="0" baseline="0" dirty="0" smtClean="0"/>
              <a:t>Where shall we put the </a:t>
            </a:r>
            <a:r>
              <a:rPr lang="en-IE" b="0" i="1" baseline="0" dirty="0" err="1" smtClean="0"/>
              <a:t>dateComputed</a:t>
            </a:r>
            <a:r>
              <a:rPr lang="en-IE" b="0" i="1" baseline="0" dirty="0" smtClean="0"/>
              <a:t> </a:t>
            </a:r>
            <a:r>
              <a:rPr lang="en-IE" b="0" i="0" baseline="0" dirty="0" smtClean="0"/>
              <a:t>property?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IE" b="0" i="0" baseline="0" dirty="0" smtClean="0"/>
              <a:t>Can we calculate a metric but not all metrics in the same dimension?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IE" b="0" i="0" baseline="0" dirty="0" smtClean="0"/>
              <a:t>Can we calculate a dimension but not all other dimensions in the same category?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IE" b="0" i="0" baseline="0" dirty="0" smtClean="0"/>
              <a:t>Can we calculate a whole category but not the rest of the categories?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IE" b="0" i="0" baseline="0" dirty="0" smtClean="0"/>
              <a:t>Should we create a separate vocab for box C?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D3813-38A6-4E6F-A639-71B92F416B2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2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modelling technique</a:t>
            </a:r>
            <a:r>
              <a:rPr lang="en-IE" baseline="0" dirty="0" smtClean="0"/>
              <a:t> used is similar to that used in DCON (http://www.semanticdesktop.org/ontologies/dcon/)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In </a:t>
            </a:r>
            <a:r>
              <a:rPr lang="en-IE" b="1" dirty="0" smtClean="0"/>
              <a:t>Box A</a:t>
            </a:r>
            <a:r>
              <a:rPr lang="en-IE" dirty="0" smtClean="0"/>
              <a:t> we</a:t>
            </a:r>
            <a:r>
              <a:rPr lang="en-IE" baseline="0" dirty="0" smtClean="0"/>
              <a:t> define the </a:t>
            </a:r>
            <a:r>
              <a:rPr lang="en-IE" i="1" baseline="0" dirty="0" err="1" smtClean="0"/>
              <a:t>daq:QualityGraph</a:t>
            </a:r>
            <a:r>
              <a:rPr lang="en-IE" baseline="0" dirty="0" smtClean="0"/>
              <a:t> concept. </a:t>
            </a:r>
            <a:r>
              <a:rPr lang="en-IE" i="1" baseline="0" dirty="0" err="1" smtClean="0"/>
              <a:t>QualityGraph</a:t>
            </a:r>
            <a:r>
              <a:rPr lang="en-IE" baseline="0" dirty="0" smtClean="0"/>
              <a:t> is a subclass of </a:t>
            </a:r>
            <a:r>
              <a:rPr lang="en-IE" baseline="0" dirty="0" err="1" smtClean="0"/>
              <a:t>rdfg:Graph</a:t>
            </a:r>
            <a:r>
              <a:rPr lang="en-IE" baseline="0" dirty="0" smtClean="0"/>
              <a:t>. Unlike the </a:t>
            </a:r>
            <a:r>
              <a:rPr lang="en-IE" baseline="0" dirty="0" err="1" smtClean="0"/>
              <a:t>voID</a:t>
            </a:r>
            <a:r>
              <a:rPr lang="en-IE" baseline="0" dirty="0" smtClean="0"/>
              <a:t> (http://www.w3.org/TR/void/) and </a:t>
            </a:r>
            <a:r>
              <a:rPr lang="en-IE" baseline="0" dirty="0" err="1" smtClean="0"/>
              <a:t>dcat</a:t>
            </a:r>
            <a:r>
              <a:rPr lang="en-IE" baseline="0" dirty="0" smtClean="0"/>
              <a:t> (http://www.w3.org/TR/vocab-dcat/) vocabularies, what we aim to achieve is that dataset can be “stamped” with a </a:t>
            </a:r>
            <a:r>
              <a:rPr lang="en-IE" i="1" baseline="0" dirty="0" err="1" smtClean="0"/>
              <a:t>QualityGraph</a:t>
            </a:r>
            <a:r>
              <a:rPr lang="en-IE" baseline="0" dirty="0" smtClean="0"/>
              <a:t> which includes metadata about metrics computed on the mentioned dataset. This </a:t>
            </a:r>
            <a:r>
              <a:rPr lang="en-IE" i="1" baseline="0" dirty="0" err="1" smtClean="0"/>
              <a:t>QualityGraph</a:t>
            </a:r>
            <a:r>
              <a:rPr lang="en-IE" baseline="0" dirty="0" smtClean="0"/>
              <a:t> can be used in different situations such as: (</a:t>
            </a:r>
            <a:r>
              <a:rPr lang="en-IE" baseline="0" dirty="0" err="1" smtClean="0"/>
              <a:t>i</a:t>
            </a:r>
            <a:r>
              <a:rPr lang="en-IE" baseline="0" dirty="0" smtClean="0"/>
              <a:t>) cataloguing, (ii) archiving datasets, (iii) data discovery, (iv) choose “fit” data for a certain use case</a:t>
            </a:r>
            <a:r>
              <a:rPr lang="en-GB" dirty="0" smtClean="0"/>
              <a:t/>
            </a:r>
            <a:br>
              <a:rPr lang="en-GB" dirty="0" smtClean="0"/>
            </a:br>
            <a:endParaRPr lang="en-IE" baseline="0" dirty="0" smtClean="0"/>
          </a:p>
          <a:p>
            <a:r>
              <a:rPr lang="en-IE" baseline="0" dirty="0" smtClean="0"/>
              <a:t>Thus, instead of having a dataset being also an instance to another type, a dataset will have an extra graph which its sole purpose is to aggregate information about the quality metrics computed on that dataset.</a:t>
            </a:r>
          </a:p>
          <a:p>
            <a:endParaRPr lang="en-IE" baseline="0" dirty="0" smtClean="0"/>
          </a:p>
          <a:p>
            <a:r>
              <a:rPr lang="en-IE" baseline="0" dirty="0" smtClean="0"/>
              <a:t>In </a:t>
            </a:r>
            <a:r>
              <a:rPr lang="en-IE" b="1" baseline="0" dirty="0" smtClean="0"/>
              <a:t>Box B </a:t>
            </a:r>
            <a:r>
              <a:rPr lang="en-IE" b="0" baseline="0" dirty="0" smtClean="0"/>
              <a:t>information regarding to a quality graph is gathered into different </a:t>
            </a:r>
            <a:r>
              <a:rPr lang="en-IE" b="0" i="1" baseline="0" dirty="0" smtClean="0"/>
              <a:t>Category</a:t>
            </a:r>
            <a:r>
              <a:rPr lang="en-IE" b="0" baseline="0" dirty="0" smtClean="0"/>
              <a:t> aspect of the dataset quality. Each category has a number of </a:t>
            </a:r>
            <a:r>
              <a:rPr lang="en-IE" b="0" i="1" baseline="0" dirty="0" smtClean="0"/>
              <a:t>Dimension</a:t>
            </a:r>
            <a:r>
              <a:rPr lang="en-IE" b="0" baseline="0" dirty="0" smtClean="0"/>
              <a:t>s, grouping 1 or more </a:t>
            </a:r>
            <a:r>
              <a:rPr lang="en-IE" b="0" i="1" baseline="0" dirty="0" smtClean="0"/>
              <a:t>Metric</a:t>
            </a:r>
            <a:r>
              <a:rPr lang="en-IE" b="0" baseline="0" dirty="0" smtClean="0"/>
              <a:t>s. </a:t>
            </a:r>
            <a:r>
              <a:rPr lang="en-IE" b="0" i="0" baseline="0" dirty="0" smtClean="0"/>
              <a:t>Each </a:t>
            </a:r>
            <a:r>
              <a:rPr lang="en-IE" b="0" i="1" baseline="0" dirty="0" smtClean="0"/>
              <a:t>Metric</a:t>
            </a:r>
            <a:r>
              <a:rPr lang="en-IE" b="0" i="0" baseline="0" dirty="0" smtClean="0"/>
              <a:t> has a computed value which could be any type of object such as double, literal etc. The range of </a:t>
            </a:r>
            <a:r>
              <a:rPr lang="en-IE" b="0" i="1" baseline="0" dirty="0" smtClean="0"/>
              <a:t>value </a:t>
            </a:r>
            <a:r>
              <a:rPr lang="en-IE" b="0" i="0" baseline="0" dirty="0" smtClean="0"/>
              <a:t>is defined by the definition of the metric itself. Also, a </a:t>
            </a:r>
            <a:r>
              <a:rPr lang="en-IE" b="0" i="1" baseline="0" dirty="0" smtClean="0"/>
              <a:t>Metric </a:t>
            </a:r>
            <a:r>
              <a:rPr lang="en-IE" b="0" i="0" baseline="0" dirty="0" smtClean="0"/>
              <a:t>might need other resources in order to compute. The abstract property </a:t>
            </a:r>
            <a:r>
              <a:rPr lang="en-IE" b="0" i="1" baseline="0" dirty="0" smtClean="0"/>
              <a:t>requires </a:t>
            </a:r>
            <a:r>
              <a:rPr lang="en-IE" b="0" i="0" baseline="0" dirty="0" smtClean="0"/>
              <a:t>allow a </a:t>
            </a:r>
            <a:r>
              <a:rPr lang="en-IE" b="0" i="1" baseline="0" dirty="0" smtClean="0"/>
              <a:t>metric</a:t>
            </a:r>
            <a:r>
              <a:rPr lang="en-IE" b="0" i="0" baseline="0" dirty="0" smtClean="0"/>
              <a:t> to define any such requirement (e.g. Schema completeness requires a gold standard. Therefore, a typical triple would be &lt;schemacomp1 </a:t>
            </a:r>
            <a:r>
              <a:rPr lang="en-IE" b="0" i="0" baseline="0" dirty="0" err="1" smtClean="0"/>
              <a:t>hasGoldStandard</a:t>
            </a:r>
            <a:r>
              <a:rPr lang="en-IE" b="0" i="0" baseline="0" dirty="0" smtClean="0"/>
              <a:t> </a:t>
            </a:r>
            <a:r>
              <a:rPr lang="en-IE" b="0" i="0" baseline="0" dirty="0" err="1" smtClean="0"/>
              <a:t>someURI</a:t>
            </a:r>
            <a:r>
              <a:rPr lang="en-IE" b="0" i="0" baseline="0" dirty="0" smtClean="0"/>
              <a:t> &gt;). </a:t>
            </a:r>
            <a:r>
              <a:rPr lang="en-IE" b="0" baseline="0" dirty="0" smtClean="0"/>
              <a:t>For each </a:t>
            </a:r>
            <a:r>
              <a:rPr lang="en-IE" b="0" i="1" baseline="0" dirty="0" smtClean="0"/>
              <a:t>Metric</a:t>
            </a:r>
            <a:r>
              <a:rPr lang="en-IE" b="0" baseline="0" dirty="0" smtClean="0"/>
              <a:t> the </a:t>
            </a:r>
            <a:r>
              <a:rPr lang="en-IE" b="0" i="1" baseline="0" dirty="0" err="1" smtClean="0"/>
              <a:t>dateComputed</a:t>
            </a:r>
            <a:r>
              <a:rPr lang="en-IE" b="0" i="1" baseline="0" dirty="0" smtClean="0"/>
              <a:t> </a:t>
            </a:r>
            <a:r>
              <a:rPr lang="en-IE" b="0" i="0" baseline="0" dirty="0" smtClean="0"/>
              <a:t>should be recorded for validation purposes (e.g. check if dataset has been modified after the dimensions have been computed). </a:t>
            </a:r>
          </a:p>
          <a:p>
            <a:endParaRPr lang="en-IE" b="0" i="0" baseline="0" dirty="0" smtClean="0"/>
          </a:p>
          <a:p>
            <a:r>
              <a:rPr lang="en-IE" b="0" i="0" baseline="0" dirty="0" smtClean="0"/>
              <a:t>In Box C we have the </a:t>
            </a:r>
            <a:r>
              <a:rPr lang="en-IE" b="0" i="1" baseline="0" dirty="0" smtClean="0"/>
              <a:t>Categories </a:t>
            </a:r>
            <a:r>
              <a:rPr lang="en-IE" b="0" i="0" baseline="0" dirty="0" smtClean="0"/>
              <a:t>representing the quality dimensions discussed in the survey paper.</a:t>
            </a:r>
            <a:endParaRPr lang="en-IE" b="0" i="1" baseline="0" dirty="0" smtClean="0"/>
          </a:p>
          <a:p>
            <a:endParaRPr lang="en-IE" b="0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i="0" baseline="0" dirty="0" smtClean="0"/>
              <a:t>Also, we are assuming that all datasets will have the property that a dataset is a </a:t>
            </a:r>
            <a:r>
              <a:rPr lang="en-IE" b="0" i="0" baseline="0" dirty="0" err="1" smtClean="0"/>
              <a:t>dctype:Dataset</a:t>
            </a:r>
            <a:endParaRPr lang="en-IE" b="0" i="0" baseline="0" dirty="0" smtClean="0"/>
          </a:p>
          <a:p>
            <a:endParaRPr lang="en-IE" b="0" i="0" baseline="0" dirty="0" smtClean="0"/>
          </a:p>
          <a:p>
            <a:endParaRPr lang="en-IE" b="0" i="0" baseline="0" dirty="0" smtClean="0"/>
          </a:p>
          <a:p>
            <a:r>
              <a:rPr lang="en-IE" b="1" i="0" baseline="0" dirty="0" smtClean="0"/>
              <a:t>Questions and Observations:</a:t>
            </a:r>
          </a:p>
          <a:p>
            <a:pPr marL="228600" indent="-228600">
              <a:buFont typeface="+mj-lt"/>
              <a:buAutoNum type="arabicPeriod"/>
            </a:pPr>
            <a:r>
              <a:rPr lang="en-IE" b="0" i="0" baseline="0" dirty="0" smtClean="0"/>
              <a:t>Where shall we put the </a:t>
            </a:r>
            <a:r>
              <a:rPr lang="en-IE" b="0" i="1" baseline="0" dirty="0" err="1" smtClean="0"/>
              <a:t>dateComputed</a:t>
            </a:r>
            <a:r>
              <a:rPr lang="en-IE" b="0" i="1" baseline="0" dirty="0" smtClean="0"/>
              <a:t> </a:t>
            </a:r>
            <a:r>
              <a:rPr lang="en-IE" b="0" i="0" baseline="0" dirty="0" smtClean="0"/>
              <a:t>property?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IE" b="0" i="0" baseline="0" dirty="0" smtClean="0"/>
              <a:t>Can we calculate a metric but not all metrics in the same dimension?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IE" b="0" i="0" baseline="0" dirty="0" smtClean="0"/>
              <a:t>Can we calculate a dimension but not all other dimensions in the same category?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IE" b="0" i="0" baseline="0" dirty="0" smtClean="0"/>
              <a:t>Can we calculate a whole category but not the rest of the categories?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IE" b="0" i="0" baseline="0" dirty="0" smtClean="0"/>
              <a:t>Should we create a separate vocab for box C?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D3813-38A6-4E6F-A639-71B92F416B2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instance for completeness dimension (schema and </a:t>
            </a:r>
            <a:r>
              <a:rPr lang="en-US" baseline="0" dirty="0" err="1" smtClean="0"/>
              <a:t>proerpty</a:t>
            </a:r>
            <a:r>
              <a:rPr lang="en-US" baseline="0" dirty="0" smtClean="0"/>
              <a:t> completeness to show the “requires” property)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D3813-38A6-4E6F-A639-71B92F416B2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6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instance for completeness dimension (schema and </a:t>
            </a:r>
            <a:r>
              <a:rPr lang="en-US" baseline="0" dirty="0" err="1" smtClean="0"/>
              <a:t>proerpty</a:t>
            </a:r>
            <a:r>
              <a:rPr lang="en-US" baseline="0" dirty="0" smtClean="0"/>
              <a:t> completeness to show the “requires” property)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D3813-38A6-4E6F-A639-71B92F416B2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6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5953" y="2893336"/>
            <a:ext cx="10834132" cy="199644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1906" y="5277856"/>
            <a:ext cx="8922227" cy="23802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6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5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3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1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9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40877" y="372987"/>
            <a:ext cx="2867859" cy="794696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7302" y="372987"/>
            <a:ext cx="8391142" cy="794696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40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6849" y="5985021"/>
            <a:ext cx="10834132" cy="1849837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6849" y="3947613"/>
            <a:ext cx="10834132" cy="2037407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875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75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627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50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37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25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131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00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78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7302" y="2173235"/>
            <a:ext cx="5629500" cy="614671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79236" y="2173235"/>
            <a:ext cx="5629500" cy="614671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73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7302" y="2084841"/>
            <a:ext cx="5631714" cy="86886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759" indent="0">
              <a:buNone/>
              <a:defRPr sz="3000" b="1"/>
            </a:lvl2pPr>
            <a:lvl3pPr marL="1357518" indent="0">
              <a:buNone/>
              <a:defRPr sz="2700" b="1"/>
            </a:lvl3pPr>
            <a:lvl4pPr marL="2036277" indent="0">
              <a:buNone/>
              <a:defRPr sz="2400" b="1"/>
            </a:lvl4pPr>
            <a:lvl5pPr marL="2715036" indent="0">
              <a:buNone/>
              <a:defRPr sz="2400" b="1"/>
            </a:lvl5pPr>
            <a:lvl6pPr marL="3393796" indent="0">
              <a:buNone/>
              <a:defRPr sz="2400" b="1"/>
            </a:lvl6pPr>
            <a:lvl7pPr marL="4072555" indent="0">
              <a:buNone/>
              <a:defRPr sz="2400" b="1"/>
            </a:lvl7pPr>
            <a:lvl8pPr marL="4751314" indent="0">
              <a:buNone/>
              <a:defRPr sz="2400" b="1"/>
            </a:lvl8pPr>
            <a:lvl9pPr marL="5430073" indent="0">
              <a:buNone/>
              <a:defRPr sz="2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302" y="2953702"/>
            <a:ext cx="5631714" cy="536625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74812" y="2084841"/>
            <a:ext cx="5633926" cy="86886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759" indent="0">
              <a:buNone/>
              <a:defRPr sz="3000" b="1"/>
            </a:lvl2pPr>
            <a:lvl3pPr marL="1357518" indent="0">
              <a:buNone/>
              <a:defRPr sz="2700" b="1"/>
            </a:lvl3pPr>
            <a:lvl4pPr marL="2036277" indent="0">
              <a:buNone/>
              <a:defRPr sz="2400" b="1"/>
            </a:lvl4pPr>
            <a:lvl5pPr marL="2715036" indent="0">
              <a:buNone/>
              <a:defRPr sz="2400" b="1"/>
            </a:lvl5pPr>
            <a:lvl6pPr marL="3393796" indent="0">
              <a:buNone/>
              <a:defRPr sz="2400" b="1"/>
            </a:lvl6pPr>
            <a:lvl7pPr marL="4072555" indent="0">
              <a:buNone/>
              <a:defRPr sz="2400" b="1"/>
            </a:lvl7pPr>
            <a:lvl8pPr marL="4751314" indent="0">
              <a:buNone/>
              <a:defRPr sz="2400" b="1"/>
            </a:lvl8pPr>
            <a:lvl9pPr marL="5430073" indent="0">
              <a:buNone/>
              <a:defRPr sz="2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74812" y="2953702"/>
            <a:ext cx="5633926" cy="536625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76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69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1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304" y="370831"/>
            <a:ext cx="4193359" cy="1578182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347" y="370830"/>
            <a:ext cx="7125389" cy="794912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7304" y="1949014"/>
            <a:ext cx="4193359" cy="6370941"/>
          </a:xfrm>
        </p:spPr>
        <p:txBody>
          <a:bodyPr/>
          <a:lstStyle>
            <a:lvl1pPr marL="0" indent="0">
              <a:buNone/>
              <a:defRPr sz="2100"/>
            </a:lvl1pPr>
            <a:lvl2pPr marL="678759" indent="0">
              <a:buNone/>
              <a:defRPr sz="1800"/>
            </a:lvl2pPr>
            <a:lvl3pPr marL="1357518" indent="0">
              <a:buNone/>
              <a:defRPr sz="1500"/>
            </a:lvl3pPr>
            <a:lvl4pPr marL="2036277" indent="0">
              <a:buNone/>
              <a:defRPr sz="1300"/>
            </a:lvl4pPr>
            <a:lvl5pPr marL="2715036" indent="0">
              <a:buNone/>
              <a:defRPr sz="1300"/>
            </a:lvl5pPr>
            <a:lvl6pPr marL="3393796" indent="0">
              <a:buNone/>
              <a:defRPr sz="1300"/>
            </a:lvl6pPr>
            <a:lvl7pPr marL="4072555" indent="0">
              <a:buNone/>
              <a:defRPr sz="1300"/>
            </a:lvl7pPr>
            <a:lvl8pPr marL="4751314" indent="0">
              <a:buNone/>
              <a:defRPr sz="1300"/>
            </a:lvl8pPr>
            <a:lvl9pPr marL="5430073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3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8313" y="6519704"/>
            <a:ext cx="7647623" cy="769689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98313" y="832211"/>
            <a:ext cx="7647623" cy="5588318"/>
          </a:xfrm>
        </p:spPr>
        <p:txBody>
          <a:bodyPr/>
          <a:lstStyle>
            <a:lvl1pPr marL="0" indent="0">
              <a:buNone/>
              <a:defRPr sz="4800"/>
            </a:lvl1pPr>
            <a:lvl2pPr marL="678759" indent="0">
              <a:buNone/>
              <a:defRPr sz="4200"/>
            </a:lvl2pPr>
            <a:lvl3pPr marL="1357518" indent="0">
              <a:buNone/>
              <a:defRPr sz="3600"/>
            </a:lvl3pPr>
            <a:lvl4pPr marL="2036277" indent="0">
              <a:buNone/>
              <a:defRPr sz="3000"/>
            </a:lvl4pPr>
            <a:lvl5pPr marL="2715036" indent="0">
              <a:buNone/>
              <a:defRPr sz="3000"/>
            </a:lvl5pPr>
            <a:lvl6pPr marL="3393796" indent="0">
              <a:buNone/>
              <a:defRPr sz="3000"/>
            </a:lvl6pPr>
            <a:lvl7pPr marL="4072555" indent="0">
              <a:buNone/>
              <a:defRPr sz="3000"/>
            </a:lvl7pPr>
            <a:lvl8pPr marL="4751314" indent="0">
              <a:buNone/>
              <a:defRPr sz="3000"/>
            </a:lvl8pPr>
            <a:lvl9pPr marL="5430073" indent="0">
              <a:buNone/>
              <a:defRPr sz="3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98313" y="7289393"/>
            <a:ext cx="7647623" cy="1093084"/>
          </a:xfrm>
        </p:spPr>
        <p:txBody>
          <a:bodyPr/>
          <a:lstStyle>
            <a:lvl1pPr marL="0" indent="0">
              <a:buNone/>
              <a:defRPr sz="2100"/>
            </a:lvl1pPr>
            <a:lvl2pPr marL="678759" indent="0">
              <a:buNone/>
              <a:defRPr sz="1800"/>
            </a:lvl2pPr>
            <a:lvl3pPr marL="1357518" indent="0">
              <a:buNone/>
              <a:defRPr sz="1500"/>
            </a:lvl3pPr>
            <a:lvl4pPr marL="2036277" indent="0">
              <a:buNone/>
              <a:defRPr sz="1300"/>
            </a:lvl4pPr>
            <a:lvl5pPr marL="2715036" indent="0">
              <a:buNone/>
              <a:defRPr sz="1300"/>
            </a:lvl5pPr>
            <a:lvl6pPr marL="3393796" indent="0">
              <a:buNone/>
              <a:defRPr sz="1300"/>
            </a:lvl6pPr>
            <a:lvl7pPr marL="4072555" indent="0">
              <a:buNone/>
              <a:defRPr sz="1300"/>
            </a:lvl7pPr>
            <a:lvl8pPr marL="4751314" indent="0">
              <a:buNone/>
              <a:defRPr sz="1300"/>
            </a:lvl8pPr>
            <a:lvl9pPr marL="5430073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7302" y="372986"/>
            <a:ext cx="11471434" cy="1552311"/>
          </a:xfrm>
          <a:prstGeom prst="rect">
            <a:avLst/>
          </a:prstGeom>
        </p:spPr>
        <p:txBody>
          <a:bodyPr vert="horz" lIns="135752" tIns="67876" rIns="135752" bIns="6787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7302" y="2173235"/>
            <a:ext cx="11471434" cy="6146719"/>
          </a:xfrm>
          <a:prstGeom prst="rect">
            <a:avLst/>
          </a:prstGeom>
        </p:spPr>
        <p:txBody>
          <a:bodyPr vert="horz" lIns="135752" tIns="67876" rIns="135752" bIns="6787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7302" y="8632573"/>
            <a:ext cx="2974076" cy="495877"/>
          </a:xfrm>
          <a:prstGeom prst="rect">
            <a:avLst/>
          </a:prstGeom>
        </p:spPr>
        <p:txBody>
          <a:bodyPr vert="horz" lIns="135752" tIns="67876" rIns="135752" bIns="6787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B60-6E98-413E-B2AC-3D157898CCF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54897" y="8632573"/>
            <a:ext cx="4036245" cy="495877"/>
          </a:xfrm>
          <a:prstGeom prst="rect">
            <a:avLst/>
          </a:prstGeom>
        </p:spPr>
        <p:txBody>
          <a:bodyPr vert="horz" lIns="135752" tIns="67876" rIns="135752" bIns="6787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34660" y="8632573"/>
            <a:ext cx="2974076" cy="495877"/>
          </a:xfrm>
          <a:prstGeom prst="rect">
            <a:avLst/>
          </a:prstGeom>
        </p:spPr>
        <p:txBody>
          <a:bodyPr vert="horz" lIns="135752" tIns="67876" rIns="135752" bIns="6787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2402-9FDC-4393-A0E5-DC82BDFD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0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7518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069" indent="-509069" algn="l" defTabSz="1357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2984" indent="-424224" algn="l" defTabSz="1357518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6898" indent="-339380" algn="l" defTabSz="1357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5657" indent="-339380" algn="l" defTabSz="1357518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4416" indent="-339380" algn="l" defTabSz="1357518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3175" indent="-339380" algn="l" defTabSz="1357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1934" indent="-339380" algn="l" defTabSz="1357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0693" indent="-339380" algn="l" defTabSz="1357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69453" indent="-339380" algn="l" defTabSz="13575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35751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8759" algn="l" defTabSz="135751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518" algn="l" defTabSz="135751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6277" algn="l" defTabSz="135751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5036" algn="l" defTabSz="135751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3796" algn="l" defTabSz="135751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2555" algn="l" defTabSz="135751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1314" algn="l" defTabSz="135751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0073" algn="l" defTabSz="135751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530155" y="639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21/01/2014</a:t>
            </a:r>
            <a:endParaRPr lang="de-DE" sz="1600" b="1" dirty="0"/>
          </a:p>
        </p:txBody>
      </p:sp>
      <p:grpSp>
        <p:nvGrpSpPr>
          <p:cNvPr id="191" name="Gruppieren 190"/>
          <p:cNvGrpSpPr/>
          <p:nvPr/>
        </p:nvGrpSpPr>
        <p:grpSpPr>
          <a:xfrm>
            <a:off x="266394" y="3043306"/>
            <a:ext cx="12134266" cy="3142174"/>
            <a:chOff x="185689" y="1704603"/>
            <a:chExt cx="12134266" cy="314217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185689" y="1704603"/>
              <a:ext cx="12134266" cy="3142174"/>
              <a:chOff x="566535" y="1699340"/>
              <a:chExt cx="12134266" cy="3048136"/>
            </a:xfrm>
          </p:grpSpPr>
          <p:sp>
            <p:nvSpPr>
              <p:cNvPr id="2" name="Textfeld 1"/>
              <p:cNvSpPr txBox="1"/>
              <p:nvPr/>
            </p:nvSpPr>
            <p:spPr>
              <a:xfrm>
                <a:off x="11695972" y="4029414"/>
                <a:ext cx="1004829" cy="492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GB" dirty="0"/>
              </a:p>
            </p:txBody>
          </p:sp>
          <p:sp>
            <p:nvSpPr>
              <p:cNvPr id="43" name="Abgerundetes Rechteck 42"/>
              <p:cNvSpPr/>
              <p:nvPr/>
            </p:nvSpPr>
            <p:spPr>
              <a:xfrm>
                <a:off x="566535" y="1699340"/>
                <a:ext cx="12003567" cy="3048136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  <p:sp>
          <p:nvSpPr>
            <p:cNvPr id="63" name="Ellipse 62"/>
            <p:cNvSpPr/>
            <p:nvPr/>
          </p:nvSpPr>
          <p:spPr>
            <a:xfrm>
              <a:off x="4977350" y="2202543"/>
              <a:ext cx="2750708" cy="54973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qr:QualityProblem</a:t>
              </a:r>
              <a:endParaRPr lang="de-DE" sz="1800" dirty="0"/>
            </a:p>
          </p:txBody>
        </p:sp>
        <p:sp>
          <p:nvSpPr>
            <p:cNvPr id="64" name="Ellipse 63"/>
            <p:cNvSpPr/>
            <p:nvPr/>
          </p:nvSpPr>
          <p:spPr>
            <a:xfrm>
              <a:off x="9561406" y="2202543"/>
              <a:ext cx="2284491" cy="5497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Triple</a:t>
              </a:r>
              <a:endParaRPr lang="de-DE" sz="1800" dirty="0"/>
            </a:p>
          </p:txBody>
        </p:sp>
        <p:sp>
          <p:nvSpPr>
            <p:cNvPr id="65" name="Ellipse 64"/>
            <p:cNvSpPr/>
            <p:nvPr/>
          </p:nvSpPr>
          <p:spPr>
            <a:xfrm>
              <a:off x="257347" y="2202543"/>
              <a:ext cx="2861751" cy="54973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daq:QualityMetric</a:t>
              </a:r>
              <a:endParaRPr lang="de-DE" sz="1800" dirty="0"/>
            </a:p>
          </p:txBody>
        </p:sp>
        <p:cxnSp>
          <p:nvCxnSpPr>
            <p:cNvPr id="66" name="Gerade Verbindung mit Pfeil 65"/>
            <p:cNvCxnSpPr>
              <a:stCxn id="63" idx="2"/>
              <a:endCxn id="65" idx="6"/>
            </p:cNvCxnSpPr>
            <p:nvPr/>
          </p:nvCxnSpPr>
          <p:spPr>
            <a:xfrm flipH="1">
              <a:off x="3119098" y="2477408"/>
              <a:ext cx="185825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/>
            <p:cNvSpPr txBox="1"/>
            <p:nvPr/>
          </p:nvSpPr>
          <p:spPr>
            <a:xfrm>
              <a:off x="3299918" y="2111894"/>
              <a:ext cx="1706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qr:identifiedBy</a:t>
              </a:r>
              <a:endParaRPr lang="de-DE" sz="1600" dirty="0"/>
            </a:p>
          </p:txBody>
        </p:sp>
        <p:cxnSp>
          <p:nvCxnSpPr>
            <p:cNvPr id="72" name="Gerade Verbindung mit Pfeil 71"/>
            <p:cNvCxnSpPr/>
            <p:nvPr/>
          </p:nvCxnSpPr>
          <p:spPr>
            <a:xfrm>
              <a:off x="7748373" y="2460425"/>
              <a:ext cx="1792998" cy="1109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7856570" y="2121871"/>
              <a:ext cx="1482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q</a:t>
              </a:r>
              <a:r>
                <a:rPr lang="en-US" sz="1600" dirty="0" err="1" smtClean="0"/>
                <a:t>r:affects</a:t>
              </a:r>
              <a:endParaRPr lang="de-DE" sz="1600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038006" y="4078654"/>
              <a:ext cx="2016224" cy="51334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 smtClean="0"/>
                <a:t>xsd:string</a:t>
              </a:r>
              <a:endParaRPr lang="de-DE" sz="1700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5331910" y="4070336"/>
              <a:ext cx="2016224" cy="51334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 smtClean="0"/>
                <a:t>xsd:string</a:t>
              </a:r>
              <a:endParaRPr lang="de-DE" sz="1700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8947372" y="4070090"/>
              <a:ext cx="2016224" cy="51334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700" dirty="0" err="1" smtClean="0"/>
                <a:t>xsd:string</a:t>
              </a:r>
              <a:endParaRPr lang="de-DE" sz="1700" dirty="0"/>
            </a:p>
          </p:txBody>
        </p:sp>
        <p:cxnSp>
          <p:nvCxnSpPr>
            <p:cNvPr id="91" name="Gerade Verbindung mit Pfeil 90"/>
            <p:cNvCxnSpPr>
              <a:stCxn id="63" idx="3"/>
              <a:endCxn id="76" idx="0"/>
            </p:cNvCxnSpPr>
            <p:nvPr/>
          </p:nvCxnSpPr>
          <p:spPr>
            <a:xfrm flipH="1">
              <a:off x="2046118" y="2671767"/>
              <a:ext cx="3334064" cy="140688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/>
            <p:cNvSpPr txBox="1"/>
            <p:nvPr/>
          </p:nvSpPr>
          <p:spPr>
            <a:xfrm rot="20262230">
              <a:off x="2404018" y="3059762"/>
              <a:ext cx="2280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q</a:t>
              </a:r>
              <a:r>
                <a:rPr lang="en-US" sz="1600" dirty="0" err="1" smtClean="0"/>
                <a:t>r</a:t>
              </a:r>
              <a:r>
                <a:rPr lang="en-US" sz="1600" dirty="0" smtClean="0"/>
                <a:t>: </a:t>
              </a:r>
              <a:r>
                <a:rPr lang="en-US" sz="1600" dirty="0" err="1" smtClean="0"/>
                <a:t>problemDescription</a:t>
              </a:r>
              <a:endParaRPr lang="de-DE" sz="1600" dirty="0"/>
            </a:p>
          </p:txBody>
        </p:sp>
        <p:cxnSp>
          <p:nvCxnSpPr>
            <p:cNvPr id="95" name="Gerade Verbindung mit Pfeil 94"/>
            <p:cNvCxnSpPr>
              <a:stCxn id="63" idx="5"/>
              <a:endCxn id="79" idx="0"/>
            </p:cNvCxnSpPr>
            <p:nvPr/>
          </p:nvCxnSpPr>
          <p:spPr>
            <a:xfrm>
              <a:off x="7325226" y="2671767"/>
              <a:ext cx="2630258" cy="139832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/>
            <p:cNvSpPr txBox="1"/>
            <p:nvPr/>
          </p:nvSpPr>
          <p:spPr>
            <a:xfrm rot="1787354">
              <a:off x="7757458" y="3156528"/>
              <a:ext cx="2379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q</a:t>
              </a:r>
              <a:r>
                <a:rPr lang="en-US" sz="1600" dirty="0" err="1" smtClean="0"/>
                <a:t>r:cleaningSuggestion</a:t>
              </a:r>
              <a:endParaRPr lang="de-DE" sz="1600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4749341" y="3205933"/>
              <a:ext cx="1590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q</a:t>
              </a:r>
              <a:r>
                <a:rPr lang="en-US" sz="1600" dirty="0" err="1" smtClean="0"/>
                <a:t>r:cleaningRule</a:t>
              </a:r>
              <a:endParaRPr lang="de-DE" sz="1600" dirty="0"/>
            </a:p>
          </p:txBody>
        </p:sp>
        <p:cxnSp>
          <p:nvCxnSpPr>
            <p:cNvPr id="101" name="Gerade Verbindung mit Pfeil 100"/>
            <p:cNvCxnSpPr>
              <a:stCxn id="63" idx="4"/>
              <a:endCxn id="78" idx="0"/>
            </p:cNvCxnSpPr>
            <p:nvPr/>
          </p:nvCxnSpPr>
          <p:spPr>
            <a:xfrm flipH="1">
              <a:off x="6340022" y="2752273"/>
              <a:ext cx="12682" cy="131806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7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530155" y="639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21/01/2014</a:t>
            </a:r>
            <a:endParaRPr lang="de-DE" sz="1600" b="1" dirty="0"/>
          </a:p>
        </p:txBody>
      </p:sp>
      <p:sp>
        <p:nvSpPr>
          <p:cNvPr id="50" name="Abgerundetes Rechteck 49"/>
          <p:cNvSpPr/>
          <p:nvPr/>
        </p:nvSpPr>
        <p:spPr>
          <a:xfrm>
            <a:off x="257576" y="2352675"/>
            <a:ext cx="12308666" cy="3528391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1" name="Ellipse 120"/>
          <p:cNvSpPr/>
          <p:nvPr/>
        </p:nvSpPr>
        <p:spPr>
          <a:xfrm>
            <a:off x="4843229" y="3130547"/>
            <a:ext cx="3655093" cy="922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qr</a:t>
            </a:r>
            <a:r>
              <a:rPr lang="en-US" sz="1800" dirty="0" smtClean="0"/>
              <a:t>:</a:t>
            </a:r>
            <a:r>
              <a:rPr lang="de-DE" sz="1800" dirty="0" err="1" smtClean="0"/>
              <a:t>IncompatibleDatatypeRangeProblem</a:t>
            </a:r>
            <a:endParaRPr lang="de-DE" sz="1800" dirty="0"/>
          </a:p>
        </p:txBody>
      </p:sp>
      <p:sp>
        <p:nvSpPr>
          <p:cNvPr id="122" name="Ellipse 121"/>
          <p:cNvSpPr/>
          <p:nvPr/>
        </p:nvSpPr>
        <p:spPr>
          <a:xfrm>
            <a:off x="9837534" y="3317173"/>
            <a:ext cx="2750708" cy="5497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qr:QualityProblem</a:t>
            </a:r>
            <a:endParaRPr lang="de-DE" sz="1800" dirty="0"/>
          </a:p>
        </p:txBody>
      </p:sp>
      <p:cxnSp>
        <p:nvCxnSpPr>
          <p:cNvPr id="123" name="Gerade Verbindung mit Pfeil 122"/>
          <p:cNvCxnSpPr>
            <a:stCxn id="122" idx="2"/>
            <a:endCxn id="121" idx="6"/>
          </p:cNvCxnSpPr>
          <p:nvPr/>
        </p:nvCxnSpPr>
        <p:spPr>
          <a:xfrm flipH="1">
            <a:off x="8498322" y="3592038"/>
            <a:ext cx="133921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351235" y="3130547"/>
            <a:ext cx="3327698" cy="9229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dqm:Incompatible</a:t>
            </a:r>
            <a:r>
              <a:rPr lang="en-US" sz="1800" dirty="0" smtClean="0"/>
              <a:t>      </a:t>
            </a:r>
            <a:r>
              <a:rPr lang="en-US" sz="1800" dirty="0" err="1" smtClean="0"/>
              <a:t>DatatypeRangeMetric</a:t>
            </a:r>
            <a:endParaRPr lang="de-DE" sz="18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3503534" y="3229814"/>
            <a:ext cx="1515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qr:identifiedBy</a:t>
            </a:r>
            <a:endParaRPr lang="de-DE" sz="1600" dirty="0"/>
          </a:p>
        </p:txBody>
      </p:sp>
      <p:cxnSp>
        <p:nvCxnSpPr>
          <p:cNvPr id="131" name="Gerade Verbindung mit Pfeil 130"/>
          <p:cNvCxnSpPr>
            <a:stCxn id="121" idx="2"/>
            <a:endCxn id="127" idx="6"/>
          </p:cNvCxnSpPr>
          <p:nvPr/>
        </p:nvCxnSpPr>
        <p:spPr>
          <a:xfrm flipH="1">
            <a:off x="3678933" y="3592038"/>
            <a:ext cx="116429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547847" y="4855756"/>
            <a:ext cx="2861751" cy="5497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daq:QualityMetric</a:t>
            </a:r>
            <a:endParaRPr lang="de-DE" sz="1800" dirty="0"/>
          </a:p>
        </p:txBody>
      </p:sp>
      <p:cxnSp>
        <p:nvCxnSpPr>
          <p:cNvPr id="141" name="Gerade Verbindung mit Pfeil 140"/>
          <p:cNvCxnSpPr>
            <a:stCxn id="127" idx="4"/>
            <a:endCxn id="139" idx="0"/>
          </p:cNvCxnSpPr>
          <p:nvPr/>
        </p:nvCxnSpPr>
        <p:spPr>
          <a:xfrm flipH="1">
            <a:off x="1978723" y="4053529"/>
            <a:ext cx="36361" cy="8022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lipse 145"/>
          <p:cNvSpPr/>
          <p:nvPr/>
        </p:nvSpPr>
        <p:spPr>
          <a:xfrm>
            <a:off x="5642175" y="5184849"/>
            <a:ext cx="2016224" cy="513348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00" smtClean="0"/>
              <a:t>rdfs:Datatype</a:t>
            </a:r>
            <a:endParaRPr lang="de-DE" sz="17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4678373" y="4316143"/>
            <a:ext cx="1971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qr:expectedDatatype</a:t>
            </a:r>
            <a:endParaRPr lang="de-DE" sz="1600" dirty="0"/>
          </a:p>
        </p:txBody>
      </p:sp>
      <p:cxnSp>
        <p:nvCxnSpPr>
          <p:cNvPr id="148" name="Gerade Verbindung mit Pfeil 147"/>
          <p:cNvCxnSpPr>
            <a:stCxn id="121" idx="4"/>
            <a:endCxn id="146" idx="0"/>
          </p:cNvCxnSpPr>
          <p:nvPr/>
        </p:nvCxnSpPr>
        <p:spPr>
          <a:xfrm flipH="1">
            <a:off x="6650287" y="4053529"/>
            <a:ext cx="20489" cy="113132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401990" y="4285365"/>
            <a:ext cx="1511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</a:t>
            </a:r>
            <a:r>
              <a:rPr lang="en-US" sz="1600" dirty="0" err="1" smtClean="0"/>
              <a:t>sdf:subClass</a:t>
            </a:r>
            <a:r>
              <a:rPr lang="en-US" sz="1600" dirty="0" smtClean="0"/>
              <a:t> Of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8413106" y="3253484"/>
            <a:ext cx="1509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rdfs:subClass</a:t>
            </a:r>
            <a:r>
              <a:rPr lang="en-US" sz="1600" dirty="0" smtClean="0"/>
              <a:t> Of</a:t>
            </a:r>
            <a:endParaRPr lang="de-DE" sz="1600" dirty="0"/>
          </a:p>
        </p:txBody>
      </p:sp>
      <p:sp>
        <p:nvSpPr>
          <p:cNvPr id="192" name="Textfeld 191"/>
          <p:cNvSpPr txBox="1"/>
          <p:nvPr/>
        </p:nvSpPr>
        <p:spPr>
          <a:xfrm>
            <a:off x="11561413" y="4904668"/>
            <a:ext cx="10048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156470" y="2208660"/>
            <a:ext cx="12134266" cy="4104456"/>
            <a:chOff x="566535" y="380374"/>
            <a:chExt cx="12134266" cy="4367102"/>
          </a:xfrm>
        </p:grpSpPr>
        <p:sp>
          <p:nvSpPr>
            <p:cNvPr id="5" name="Ellipse 4"/>
            <p:cNvSpPr/>
            <p:nvPr/>
          </p:nvSpPr>
          <p:spPr>
            <a:xfrm>
              <a:off x="5402366" y="1630841"/>
              <a:ext cx="2662367" cy="54973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qr:QualityReport</a:t>
              </a:r>
              <a:endParaRPr lang="de-DE" sz="1800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1695972" y="4029414"/>
              <a:ext cx="1004829" cy="44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GB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566535" y="380374"/>
              <a:ext cx="12003567" cy="4367102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5591303" y="556491"/>
              <a:ext cx="2284491" cy="571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cxnSp>
          <p:nvCxnSpPr>
            <p:cNvPr id="9" name="Gerade Verbindung mit Pfeil 8"/>
            <p:cNvCxnSpPr>
              <a:stCxn id="5" idx="0"/>
              <a:endCxn id="8" idx="4"/>
            </p:cNvCxnSpPr>
            <p:nvPr/>
          </p:nvCxnSpPr>
          <p:spPr>
            <a:xfrm flipH="1" flipV="1">
              <a:off x="6733549" y="1128418"/>
              <a:ext cx="1" cy="50242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5073685" y="1231683"/>
              <a:ext cx="1556558" cy="29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q</a:t>
              </a:r>
              <a:r>
                <a:rPr lang="en-US" sz="1600" dirty="0" err="1" smtClean="0"/>
                <a:t>r:computedOn</a:t>
              </a:r>
              <a:endParaRPr lang="de-DE" sz="16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851964" y="759087"/>
              <a:ext cx="17631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 smtClean="0"/>
                <a:t>rdfs:Resource</a:t>
              </a:r>
              <a:endParaRPr lang="de-DE" sz="1800" dirty="0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4948131" y="4305435"/>
            <a:ext cx="165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qr:hasProblem</a:t>
            </a:r>
            <a:endParaRPr lang="de-DE" sz="1600" dirty="0"/>
          </a:p>
        </p:txBody>
      </p:sp>
      <p:cxnSp>
        <p:nvCxnSpPr>
          <p:cNvPr id="13" name="Gerade Verbindung mit Pfeil 12"/>
          <p:cNvCxnSpPr>
            <a:stCxn id="5" idx="4"/>
            <a:endCxn id="14" idx="0"/>
          </p:cNvCxnSpPr>
          <p:nvPr/>
        </p:nvCxnSpPr>
        <p:spPr>
          <a:xfrm>
            <a:off x="6323485" y="3900589"/>
            <a:ext cx="0" cy="118604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948131" y="5086636"/>
            <a:ext cx="2750708" cy="5497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qr:QualityProblem</a:t>
            </a:r>
            <a:endParaRPr lang="de-DE" sz="1800" dirty="0"/>
          </a:p>
        </p:txBody>
      </p:sp>
      <p:sp>
        <p:nvSpPr>
          <p:cNvPr id="15" name="Ellipse 14"/>
          <p:cNvSpPr/>
          <p:nvPr/>
        </p:nvSpPr>
        <p:spPr>
          <a:xfrm>
            <a:off x="9532187" y="5086636"/>
            <a:ext cx="2284491" cy="5497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Triple</a:t>
            </a:r>
            <a:endParaRPr lang="de-DE" sz="1800" dirty="0"/>
          </a:p>
        </p:txBody>
      </p:sp>
      <p:sp>
        <p:nvSpPr>
          <p:cNvPr id="16" name="Ellipse 15"/>
          <p:cNvSpPr/>
          <p:nvPr/>
        </p:nvSpPr>
        <p:spPr>
          <a:xfrm>
            <a:off x="228128" y="5086636"/>
            <a:ext cx="2861751" cy="5497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daq:QualityMetric</a:t>
            </a:r>
            <a:endParaRPr lang="de-DE" sz="1800" dirty="0"/>
          </a:p>
        </p:txBody>
      </p:sp>
      <p:cxnSp>
        <p:nvCxnSpPr>
          <p:cNvPr id="17" name="Gerade Verbindung mit Pfeil 16"/>
          <p:cNvCxnSpPr>
            <a:stCxn id="14" idx="2"/>
            <a:endCxn id="16" idx="6"/>
          </p:cNvCxnSpPr>
          <p:nvPr/>
        </p:nvCxnSpPr>
        <p:spPr>
          <a:xfrm flipH="1">
            <a:off x="3089879" y="5361501"/>
            <a:ext cx="185825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70699" y="4995987"/>
            <a:ext cx="170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qr:idescribedBy</a:t>
            </a:r>
            <a:endParaRPr lang="de-DE" sz="1600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7719154" y="5344518"/>
            <a:ext cx="1792998" cy="110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662089" y="4917359"/>
            <a:ext cx="220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qr:problematicThing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48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/>
        </p:nvGrpSpPr>
        <p:grpSpPr>
          <a:xfrm>
            <a:off x="354588" y="264443"/>
            <a:ext cx="12108190" cy="2736304"/>
            <a:chOff x="226858" y="3250044"/>
            <a:chExt cx="12108190" cy="2736304"/>
          </a:xfrm>
        </p:grpSpPr>
        <p:sp>
          <p:nvSpPr>
            <p:cNvPr id="30" name="Ellipse 29"/>
            <p:cNvSpPr/>
            <p:nvPr/>
          </p:nvSpPr>
          <p:spPr>
            <a:xfrm>
              <a:off x="9144514" y="3564135"/>
              <a:ext cx="2232681" cy="720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Quality Metric</a:t>
              </a:r>
              <a:endParaRPr lang="de-DE" sz="1800" i="1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70029" y="3543767"/>
              <a:ext cx="2394723" cy="7200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Quality Report</a:t>
              </a:r>
              <a:endParaRPr lang="de-DE" sz="1800" i="1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5063978" y="4871252"/>
              <a:ext cx="2788517" cy="720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Entities</a:t>
              </a:r>
              <a:endParaRPr lang="de-DE" sz="1800" i="1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5220678" y="3572605"/>
              <a:ext cx="2475119" cy="720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Quality  Problem</a:t>
              </a:r>
              <a:endParaRPr lang="de-DE" sz="1800" i="1" dirty="0"/>
            </a:p>
          </p:txBody>
        </p:sp>
        <p:cxnSp>
          <p:nvCxnSpPr>
            <p:cNvPr id="35" name="Gerade Verbindung mit Pfeil 34"/>
            <p:cNvCxnSpPr>
              <a:stCxn id="32" idx="6"/>
              <a:endCxn id="34" idx="2"/>
            </p:cNvCxnSpPr>
            <p:nvPr/>
          </p:nvCxnSpPr>
          <p:spPr>
            <a:xfrm>
              <a:off x="2964752" y="3903807"/>
              <a:ext cx="2255926" cy="2883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34" idx="6"/>
              <a:endCxn id="30" idx="2"/>
            </p:cNvCxnSpPr>
            <p:nvPr/>
          </p:nvCxnSpPr>
          <p:spPr>
            <a:xfrm flipV="1">
              <a:off x="7695797" y="3924175"/>
              <a:ext cx="1448717" cy="84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4" idx="4"/>
              <a:endCxn id="33" idx="0"/>
            </p:cNvCxnSpPr>
            <p:nvPr/>
          </p:nvCxnSpPr>
          <p:spPr>
            <a:xfrm flipH="1">
              <a:off x="6458237" y="4292685"/>
              <a:ext cx="1" cy="57856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/>
          </p:nvSpPr>
          <p:spPr>
            <a:xfrm>
              <a:off x="3452718" y="3511773"/>
              <a:ext cx="127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contains</a:t>
              </a:r>
              <a:endParaRPr lang="de-DE" sz="18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649811" y="3534475"/>
              <a:ext cx="154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 smtClean="0"/>
                <a:t>describedBy</a:t>
              </a:r>
              <a:endParaRPr lang="de-DE" sz="1800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486544" y="4433530"/>
              <a:ext cx="1090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affects</a:t>
              </a:r>
              <a:endParaRPr lang="de-DE" sz="1800" dirty="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566581" y="4846559"/>
              <a:ext cx="2394723" cy="7200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Data set</a:t>
              </a:r>
              <a:endParaRPr lang="de-DE" sz="1800" i="1" dirty="0"/>
            </a:p>
          </p:txBody>
        </p:sp>
        <p:cxnSp>
          <p:nvCxnSpPr>
            <p:cNvPr id="63" name="Gerade Verbindung mit Pfeil 62"/>
            <p:cNvCxnSpPr>
              <a:stCxn id="32" idx="4"/>
              <a:endCxn id="62" idx="0"/>
            </p:cNvCxnSpPr>
            <p:nvPr/>
          </p:nvCxnSpPr>
          <p:spPr>
            <a:xfrm flipH="1">
              <a:off x="1763943" y="4263846"/>
              <a:ext cx="3448" cy="58271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1852426" y="4366459"/>
              <a:ext cx="171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/>
                <a:t>computedOn</a:t>
              </a:r>
              <a:endParaRPr lang="de-DE" sz="1800" dirty="0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26858" y="3250044"/>
              <a:ext cx="12108190" cy="273630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sp>
        <p:nvSpPr>
          <p:cNvPr id="129" name="Abgerundetes Rechteck 128"/>
          <p:cNvSpPr/>
          <p:nvPr/>
        </p:nvSpPr>
        <p:spPr>
          <a:xfrm>
            <a:off x="257882" y="3360787"/>
            <a:ext cx="12108190" cy="2592288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11326030" y="456922"/>
            <a:ext cx="3577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GB" dirty="0"/>
          </a:p>
        </p:txBody>
      </p:sp>
      <p:sp>
        <p:nvSpPr>
          <p:cNvPr id="137" name="Textfeld 136"/>
          <p:cNvSpPr txBox="1"/>
          <p:nvPr/>
        </p:nvSpPr>
        <p:spPr>
          <a:xfrm>
            <a:off x="508202" y="2492916"/>
            <a:ext cx="3850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138" name="Textfeld 137"/>
          <p:cNvSpPr txBox="1"/>
          <p:nvPr/>
        </p:nvSpPr>
        <p:spPr>
          <a:xfrm>
            <a:off x="5896744" y="3477036"/>
            <a:ext cx="3577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GB" dirty="0"/>
          </a:p>
        </p:txBody>
      </p:sp>
      <p:grpSp>
        <p:nvGrpSpPr>
          <p:cNvPr id="145" name="Gruppieren 144"/>
          <p:cNvGrpSpPr/>
          <p:nvPr/>
        </p:nvGrpSpPr>
        <p:grpSpPr>
          <a:xfrm>
            <a:off x="1609829" y="3709361"/>
            <a:ext cx="9289410" cy="2057753"/>
            <a:chOff x="564285" y="3709361"/>
            <a:chExt cx="9289410" cy="2057753"/>
          </a:xfrm>
        </p:grpSpPr>
        <p:sp>
          <p:nvSpPr>
            <p:cNvPr id="100" name="Ellipse 99"/>
            <p:cNvSpPr/>
            <p:nvPr/>
          </p:nvSpPr>
          <p:spPr>
            <a:xfrm>
              <a:off x="4176002" y="3722618"/>
              <a:ext cx="2232681" cy="720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Quality Metric</a:t>
              </a:r>
              <a:endParaRPr lang="de-DE" sz="1800" i="1" dirty="0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564285" y="5047034"/>
              <a:ext cx="2232681" cy="720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Category</a:t>
              </a:r>
              <a:endParaRPr lang="de-DE" sz="1800" i="1" dirty="0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564286" y="3722618"/>
              <a:ext cx="2232681" cy="720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Dimension</a:t>
              </a:r>
              <a:endParaRPr lang="de-DE" sz="1800" i="1" dirty="0"/>
            </a:p>
          </p:txBody>
        </p:sp>
        <p:cxnSp>
          <p:nvCxnSpPr>
            <p:cNvPr id="104" name="Gerade Verbindung mit Pfeil 103"/>
            <p:cNvCxnSpPr>
              <a:stCxn id="100" idx="2"/>
              <a:endCxn id="102" idx="6"/>
            </p:cNvCxnSpPr>
            <p:nvPr/>
          </p:nvCxnSpPr>
          <p:spPr>
            <a:xfrm flipH="1">
              <a:off x="2796967" y="4082658"/>
              <a:ext cx="1379035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/>
            <p:cNvCxnSpPr>
              <a:stCxn id="100" idx="6"/>
            </p:cNvCxnSpPr>
            <p:nvPr/>
          </p:nvCxnSpPr>
          <p:spPr>
            <a:xfrm>
              <a:off x="6408683" y="4082658"/>
              <a:ext cx="14076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/>
            <p:cNvSpPr txBox="1"/>
            <p:nvPr/>
          </p:nvSpPr>
          <p:spPr>
            <a:xfrm>
              <a:off x="2940451" y="3749536"/>
              <a:ext cx="127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/>
                <a:t>belongsTo</a:t>
              </a:r>
              <a:endParaRPr lang="de-DE" sz="1800" dirty="0"/>
            </a:p>
          </p:txBody>
        </p:sp>
        <p:cxnSp>
          <p:nvCxnSpPr>
            <p:cNvPr id="131" name="Gerade Verbindung mit Pfeil 130"/>
            <p:cNvCxnSpPr>
              <a:stCxn id="102" idx="4"/>
              <a:endCxn id="101" idx="0"/>
            </p:cNvCxnSpPr>
            <p:nvPr/>
          </p:nvCxnSpPr>
          <p:spPr>
            <a:xfrm flipH="1">
              <a:off x="1680626" y="4442698"/>
              <a:ext cx="1" cy="60433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Ellipse 138"/>
            <p:cNvSpPr/>
            <p:nvPr/>
          </p:nvSpPr>
          <p:spPr>
            <a:xfrm>
              <a:off x="7837471" y="3722618"/>
              <a:ext cx="2016224" cy="616714"/>
            </a:xfrm>
            <a:prstGeom prst="ellipse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4284230" y="5073952"/>
              <a:ext cx="2016224" cy="616714"/>
            </a:xfrm>
            <a:prstGeom prst="ellipse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cxnSp>
          <p:nvCxnSpPr>
            <p:cNvPr id="141" name="Gerade Verbindung mit Pfeil 140"/>
            <p:cNvCxnSpPr/>
            <p:nvPr/>
          </p:nvCxnSpPr>
          <p:spPr>
            <a:xfrm flipH="1">
              <a:off x="5292342" y="4442698"/>
              <a:ext cx="1" cy="60433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/>
            <p:cNvSpPr txBox="1"/>
            <p:nvPr/>
          </p:nvSpPr>
          <p:spPr>
            <a:xfrm>
              <a:off x="6497547" y="3709361"/>
              <a:ext cx="127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/>
                <a:t>hasValue</a:t>
              </a:r>
              <a:endParaRPr lang="de-DE" sz="1800" dirty="0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1792517" y="4488048"/>
              <a:ext cx="127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 smtClean="0"/>
                <a:t>belongsTo</a:t>
              </a:r>
              <a:endParaRPr lang="de-DE" sz="1800" dirty="0"/>
            </a:p>
          </p:txBody>
        </p:sp>
      </p:grpSp>
      <p:sp>
        <p:nvSpPr>
          <p:cNvPr id="144" name="Textfeld 143"/>
          <p:cNvSpPr txBox="1"/>
          <p:nvPr/>
        </p:nvSpPr>
        <p:spPr>
          <a:xfrm>
            <a:off x="443690" y="5382309"/>
            <a:ext cx="372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146" name="Textfeld 145"/>
          <p:cNvSpPr txBox="1"/>
          <p:nvPr/>
        </p:nvSpPr>
        <p:spPr>
          <a:xfrm>
            <a:off x="6485151" y="4560200"/>
            <a:ext cx="12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hasName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63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29" y="5041272"/>
            <a:ext cx="860062" cy="860062"/>
          </a:xfrm>
          <a:prstGeom prst="rect">
            <a:avLst/>
          </a:prstGeom>
        </p:spPr>
      </p:pic>
      <p:sp>
        <p:nvSpPr>
          <p:cNvPr id="8" name="Zylinder 7"/>
          <p:cNvSpPr/>
          <p:nvPr/>
        </p:nvSpPr>
        <p:spPr>
          <a:xfrm>
            <a:off x="943475" y="4080016"/>
            <a:ext cx="1154885" cy="100811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Data </a:t>
            </a:r>
            <a:r>
              <a:rPr lang="de-DE" sz="1800" dirty="0" err="1" smtClean="0"/>
              <a:t>set</a:t>
            </a:r>
            <a:endParaRPr lang="de-DE" sz="1800" dirty="0"/>
          </a:p>
        </p:txBody>
      </p:sp>
      <p:sp>
        <p:nvSpPr>
          <p:cNvPr id="10" name="Rechteck 9"/>
          <p:cNvSpPr/>
          <p:nvPr/>
        </p:nvSpPr>
        <p:spPr>
          <a:xfrm>
            <a:off x="3049308" y="2587456"/>
            <a:ext cx="2046797" cy="9144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Upload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, </a:t>
            </a:r>
            <a:r>
              <a:rPr lang="de-DE" sz="1800" dirty="0" err="1" smtClean="0"/>
              <a:t>specify</a:t>
            </a:r>
            <a:r>
              <a:rPr lang="de-DE" sz="1800" dirty="0" smtClean="0"/>
              <a:t>  </a:t>
            </a:r>
            <a:r>
              <a:rPr lang="de-DE" sz="1800" dirty="0" err="1" smtClean="0"/>
              <a:t>cleaning</a:t>
            </a:r>
            <a:r>
              <a:rPr lang="de-DE" sz="1800" dirty="0" smtClean="0"/>
              <a:t> </a:t>
            </a:r>
            <a:r>
              <a:rPr lang="de-DE" sz="1800" dirty="0" err="1" smtClean="0"/>
              <a:t>criteria</a:t>
            </a:r>
            <a:endParaRPr lang="de-DE" sz="1800" dirty="0"/>
          </a:p>
        </p:txBody>
      </p:sp>
      <p:sp>
        <p:nvSpPr>
          <p:cNvPr id="11" name="Rechteck 10"/>
          <p:cNvSpPr/>
          <p:nvPr/>
        </p:nvSpPr>
        <p:spPr>
          <a:xfrm>
            <a:off x="6898356" y="2549683"/>
            <a:ext cx="1957341" cy="9144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 smtClean="0"/>
              <a:t>Identification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quality</a:t>
            </a:r>
            <a:r>
              <a:rPr lang="de-DE" sz="1800" dirty="0" smtClean="0"/>
              <a:t> </a:t>
            </a:r>
            <a:r>
              <a:rPr lang="de-DE" sz="1800" dirty="0" err="1" smtClean="0"/>
              <a:t>problems</a:t>
            </a:r>
            <a:endParaRPr lang="de-DE" sz="1800" dirty="0"/>
          </a:p>
        </p:txBody>
      </p:sp>
      <p:sp>
        <p:nvSpPr>
          <p:cNvPr id="12" name="Rechteck 11"/>
          <p:cNvSpPr/>
          <p:nvPr/>
        </p:nvSpPr>
        <p:spPr>
          <a:xfrm>
            <a:off x="10143488" y="4584072"/>
            <a:ext cx="1728192" cy="9144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 smtClean="0"/>
              <a:t>Cleaning</a:t>
            </a:r>
            <a:r>
              <a:rPr lang="de-DE" sz="1800" dirty="0" smtClean="0"/>
              <a:t> </a:t>
            </a:r>
            <a:r>
              <a:rPr lang="de-DE" sz="1800" dirty="0" err="1" smtClean="0"/>
              <a:t>suggestions</a:t>
            </a:r>
            <a:r>
              <a:rPr lang="de-DE" sz="1800" dirty="0" smtClean="0"/>
              <a:t> </a:t>
            </a:r>
            <a:r>
              <a:rPr lang="de-DE" sz="1800" dirty="0" err="1" smtClean="0"/>
              <a:t>generation</a:t>
            </a:r>
            <a:endParaRPr lang="de-DE" sz="1800" dirty="0"/>
          </a:p>
        </p:txBody>
      </p:sp>
      <p:sp>
        <p:nvSpPr>
          <p:cNvPr id="13" name="Rechteck 12"/>
          <p:cNvSpPr/>
          <p:nvPr/>
        </p:nvSpPr>
        <p:spPr>
          <a:xfrm>
            <a:off x="6994167" y="6278653"/>
            <a:ext cx="1932664" cy="9144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 smtClean="0"/>
              <a:t>Application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cleaning</a:t>
            </a:r>
            <a:r>
              <a:rPr lang="de-DE" sz="1800" dirty="0" smtClean="0"/>
              <a:t> </a:t>
            </a:r>
            <a:r>
              <a:rPr lang="de-DE" sz="1800" dirty="0" err="1" smtClean="0"/>
              <a:t>rules</a:t>
            </a:r>
            <a:endParaRPr lang="de-DE" sz="1800" dirty="0"/>
          </a:p>
        </p:txBody>
      </p:sp>
      <p:sp>
        <p:nvSpPr>
          <p:cNvPr id="14" name="Rechteck 13"/>
          <p:cNvSpPr/>
          <p:nvPr/>
        </p:nvSpPr>
        <p:spPr>
          <a:xfrm>
            <a:off x="3109774" y="6198708"/>
            <a:ext cx="200253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Export </a:t>
            </a:r>
            <a:r>
              <a:rPr lang="de-DE" sz="1800" dirty="0" err="1" smtClean="0"/>
              <a:t>cleaned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endParaRPr lang="de-DE" sz="1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661389" y="1088622"/>
            <a:ext cx="2349245" cy="1153274"/>
            <a:chOff x="4731584" y="1161243"/>
            <a:chExt cx="2289507" cy="1120991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530" y="1161243"/>
              <a:ext cx="2124888" cy="496167"/>
            </a:xfrm>
            <a:prstGeom prst="rect">
              <a:avLst/>
            </a:prstGeom>
          </p:spPr>
        </p:pic>
        <p:sp>
          <p:nvSpPr>
            <p:cNvPr id="18" name="Rechteck 17"/>
            <p:cNvSpPr/>
            <p:nvPr/>
          </p:nvSpPr>
          <p:spPr>
            <a:xfrm>
              <a:off x="4731584" y="1635903"/>
              <a:ext cx="22078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800" b="1" dirty="0">
                  <a:solidFill>
                    <a:schemeClr val="accent1">
                      <a:lumMod val="75000"/>
                    </a:schemeClr>
                  </a:solidFill>
                </a:rPr>
                <a:t>Quality </a:t>
              </a:r>
              <a:r>
                <a:rPr lang="de-DE" sz="1800" b="1" dirty="0" err="1">
                  <a:solidFill>
                    <a:schemeClr val="accent1">
                      <a:lumMod val="75000"/>
                    </a:schemeClr>
                  </a:solidFill>
                </a:rPr>
                <a:t>assesment</a:t>
              </a:r>
              <a:r>
                <a:rPr lang="de-DE" sz="18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1800" b="1" dirty="0" err="1">
                  <a:solidFill>
                    <a:schemeClr val="accent1">
                      <a:lumMod val="75000"/>
                    </a:schemeClr>
                  </a:solidFill>
                </a:rPr>
                <a:t>service</a:t>
              </a:r>
              <a:endParaRPr lang="de-DE" sz="1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11530" y="1161243"/>
              <a:ext cx="2209561" cy="1120991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3073800" y="7365066"/>
            <a:ext cx="2564735" cy="1540336"/>
            <a:chOff x="4711893" y="1066751"/>
            <a:chExt cx="2227526" cy="1379214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219" y="1066751"/>
              <a:ext cx="2010913" cy="469553"/>
            </a:xfrm>
            <a:prstGeom prst="rect">
              <a:avLst/>
            </a:prstGeom>
          </p:spPr>
        </p:pic>
        <p:sp>
          <p:nvSpPr>
            <p:cNvPr id="30" name="Rechteck 29"/>
            <p:cNvSpPr/>
            <p:nvPr/>
          </p:nvSpPr>
          <p:spPr>
            <a:xfrm>
              <a:off x="4731584" y="1635903"/>
              <a:ext cx="2207835" cy="810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800" b="1" dirty="0" smtClean="0">
                  <a:solidFill>
                    <a:schemeClr val="accent1">
                      <a:lumMod val="75000"/>
                    </a:schemeClr>
                  </a:solidFill>
                </a:rPr>
                <a:t>Quality Extension</a:t>
              </a:r>
            </a:p>
            <a:p>
              <a:pPr algn="ctr"/>
              <a:r>
                <a:rPr lang="de-DE" sz="18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endParaRPr lang="de-DE" sz="1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4711893" y="1149325"/>
              <a:ext cx="2209561" cy="1120991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887716" y="7300818"/>
            <a:ext cx="2243146" cy="1120991"/>
            <a:chOff x="4268837" y="1103894"/>
            <a:chExt cx="2277935" cy="1120991"/>
          </a:xfrm>
        </p:grpSpPr>
        <p:sp>
          <p:nvSpPr>
            <p:cNvPr id="34" name="Rechteck 33"/>
            <p:cNvSpPr/>
            <p:nvPr/>
          </p:nvSpPr>
          <p:spPr>
            <a:xfrm>
              <a:off x="4338937" y="1266571"/>
              <a:ext cx="22078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800" b="1" dirty="0" smtClean="0">
                  <a:solidFill>
                    <a:schemeClr val="accent1">
                      <a:lumMod val="75000"/>
                    </a:schemeClr>
                  </a:solidFill>
                </a:rPr>
                <a:t>Interactive Interface</a:t>
              </a:r>
              <a:endParaRPr lang="de-DE" sz="1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4268837" y="1103894"/>
              <a:ext cx="2209561" cy="1120991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pic>
        <p:nvPicPr>
          <p:cNvPr id="36" name="Picture 4" descr="OpenRef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5" y="7967654"/>
            <a:ext cx="1409740" cy="3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uppieren 36"/>
          <p:cNvGrpSpPr/>
          <p:nvPr/>
        </p:nvGrpSpPr>
        <p:grpSpPr>
          <a:xfrm>
            <a:off x="9903667" y="3311328"/>
            <a:ext cx="2207835" cy="1120991"/>
            <a:chOff x="4731584" y="1161243"/>
            <a:chExt cx="2289507" cy="1120991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530" y="1161243"/>
              <a:ext cx="2124888" cy="496167"/>
            </a:xfrm>
            <a:prstGeom prst="rect">
              <a:avLst/>
            </a:prstGeom>
          </p:spPr>
        </p:pic>
        <p:sp>
          <p:nvSpPr>
            <p:cNvPr id="39" name="Rechteck 38"/>
            <p:cNvSpPr/>
            <p:nvPr/>
          </p:nvSpPr>
          <p:spPr>
            <a:xfrm>
              <a:off x="4731584" y="1635903"/>
              <a:ext cx="22078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800" b="1" smtClean="0">
                  <a:solidFill>
                    <a:schemeClr val="accent1">
                      <a:lumMod val="75000"/>
                    </a:schemeClr>
                  </a:solidFill>
                </a:rPr>
                <a:t>Quality Report </a:t>
              </a:r>
              <a:r>
                <a:rPr lang="de-DE" sz="1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Ontology</a:t>
              </a:r>
              <a:endParaRPr lang="de-DE" sz="1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4811530" y="1161243"/>
              <a:ext cx="2209561" cy="1120991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2770350" y="1088622"/>
            <a:ext cx="2590909" cy="1153274"/>
            <a:chOff x="2046431" y="1316565"/>
            <a:chExt cx="2590909" cy="1153274"/>
          </a:xfrm>
        </p:grpSpPr>
        <p:pic>
          <p:nvPicPr>
            <p:cNvPr id="1028" name="Picture 4" descr="OpenRefin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096" y="2106249"/>
              <a:ext cx="1285153" cy="28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Gruppieren 40"/>
            <p:cNvGrpSpPr/>
            <p:nvPr/>
          </p:nvGrpSpPr>
          <p:grpSpPr>
            <a:xfrm>
              <a:off x="2046431" y="1316565"/>
              <a:ext cx="2590909" cy="1153274"/>
              <a:chOff x="4731584" y="1161243"/>
              <a:chExt cx="2289507" cy="1284722"/>
            </a:xfrm>
          </p:grpSpPr>
          <p:pic>
            <p:nvPicPr>
              <p:cNvPr id="42" name="Grafik 4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167" y="1206975"/>
                <a:ext cx="1836930" cy="428928"/>
              </a:xfrm>
              <a:prstGeom prst="rect">
                <a:avLst/>
              </a:prstGeom>
            </p:spPr>
          </p:pic>
          <p:sp>
            <p:nvSpPr>
              <p:cNvPr id="43" name="Rechteck 42"/>
              <p:cNvSpPr/>
              <p:nvPr/>
            </p:nvSpPr>
            <p:spPr>
              <a:xfrm>
                <a:off x="4731584" y="1635903"/>
                <a:ext cx="2207835" cy="810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Quality Extension</a:t>
                </a:r>
              </a:p>
              <a:p>
                <a:pPr algn="ctr"/>
                <a:r>
                  <a:rPr lang="de-DE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de-DE" sz="1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Abgerundetes Rechteck 43"/>
              <p:cNvSpPr/>
              <p:nvPr/>
            </p:nvSpPr>
            <p:spPr>
              <a:xfrm>
                <a:off x="4811530" y="1161243"/>
                <a:ext cx="2209561" cy="1284722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43" y="7918913"/>
            <a:ext cx="757519" cy="757519"/>
          </a:xfrm>
          <a:prstGeom prst="rect">
            <a:avLst/>
          </a:prstGeom>
        </p:spPr>
      </p:pic>
      <p:sp>
        <p:nvSpPr>
          <p:cNvPr id="52" name="Eingekerbter Pfeil nach rechts 51"/>
          <p:cNvSpPr/>
          <p:nvPr/>
        </p:nvSpPr>
        <p:spPr>
          <a:xfrm rot="20199429">
            <a:off x="1729262" y="3314196"/>
            <a:ext cx="978408" cy="242316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55" name="Eingekerbter Pfeil nach rechts 54"/>
          <p:cNvSpPr/>
          <p:nvPr/>
        </p:nvSpPr>
        <p:spPr>
          <a:xfrm>
            <a:off x="5486137" y="2885724"/>
            <a:ext cx="978408" cy="242316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56" name="Eingekerbter Pfeil nach rechts 55"/>
          <p:cNvSpPr/>
          <p:nvPr/>
        </p:nvSpPr>
        <p:spPr>
          <a:xfrm rot="2398388">
            <a:off x="9027062" y="3958860"/>
            <a:ext cx="978408" cy="242316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57" name="Eingekerbter Pfeil nach rechts 56"/>
          <p:cNvSpPr/>
          <p:nvPr/>
        </p:nvSpPr>
        <p:spPr>
          <a:xfrm rot="10800000">
            <a:off x="5638537" y="6534750"/>
            <a:ext cx="978408" cy="242316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58" name="Eingekerbter Pfeil nach rechts 57"/>
          <p:cNvSpPr/>
          <p:nvPr/>
        </p:nvSpPr>
        <p:spPr>
          <a:xfrm rot="8593000">
            <a:off x="9494409" y="6224728"/>
            <a:ext cx="978408" cy="242316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60" name="Eingekerbter Pfeil nach rechts 59"/>
          <p:cNvSpPr/>
          <p:nvPr/>
        </p:nvSpPr>
        <p:spPr>
          <a:xfrm rot="12852833">
            <a:off x="1882412" y="6493537"/>
            <a:ext cx="978408" cy="242316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45" name="Picture 4" descr="OpenRef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169" y="8359514"/>
            <a:ext cx="1409740" cy="3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4310263" y="4581226"/>
            <a:ext cx="2348882" cy="941217"/>
            <a:chOff x="4892256" y="4714436"/>
            <a:chExt cx="2348882" cy="941217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874" y="5182286"/>
              <a:ext cx="1501842" cy="340157"/>
            </a:xfrm>
            <a:prstGeom prst="rect">
              <a:avLst/>
            </a:prstGeom>
          </p:spPr>
        </p:pic>
        <p:grpSp>
          <p:nvGrpSpPr>
            <p:cNvPr id="49" name="Gruppieren 48"/>
            <p:cNvGrpSpPr/>
            <p:nvPr/>
          </p:nvGrpSpPr>
          <p:grpSpPr>
            <a:xfrm>
              <a:off x="4892256" y="4714436"/>
              <a:ext cx="2348882" cy="941217"/>
              <a:chOff x="4811530" y="1161243"/>
              <a:chExt cx="2302818" cy="1284722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4906513" y="1296291"/>
                <a:ext cx="2207835" cy="504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Web Service</a:t>
                </a:r>
                <a:endParaRPr lang="de-DE" sz="1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>
                <a:off x="4811530" y="1161243"/>
                <a:ext cx="2209561" cy="1284722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983006" y="3138440"/>
            <a:ext cx="2253759" cy="941217"/>
            <a:chOff x="5002474" y="965352"/>
            <a:chExt cx="2209561" cy="1284722"/>
          </a:xfrm>
        </p:grpSpPr>
        <p:sp>
          <p:nvSpPr>
            <p:cNvPr id="59" name="Rechteck 58"/>
            <p:cNvSpPr/>
            <p:nvPr/>
          </p:nvSpPr>
          <p:spPr>
            <a:xfrm>
              <a:off x="5002474" y="1359877"/>
              <a:ext cx="2207835" cy="504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Cleaning</a:t>
              </a:r>
              <a:r>
                <a:rPr lang="de-DE" sz="1800" b="1" dirty="0" smtClean="0">
                  <a:solidFill>
                    <a:schemeClr val="accent1">
                      <a:lumMod val="75000"/>
                    </a:schemeClr>
                  </a:solidFill>
                </a:rPr>
                <a:t> Entry Point</a:t>
              </a:r>
              <a:endParaRPr lang="de-DE" sz="1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5002474" y="965352"/>
              <a:ext cx="2209561" cy="128472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192500" y="1377971"/>
            <a:ext cx="2371522" cy="1089478"/>
            <a:chOff x="6757552" y="3740434"/>
            <a:chExt cx="2371522" cy="1089478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6834573" y="3740434"/>
              <a:ext cx="2294501" cy="941217"/>
              <a:chOff x="2091701" y="1316565"/>
              <a:chExt cx="2545640" cy="1153274"/>
            </a:xfrm>
          </p:grpSpPr>
          <p:pic>
            <p:nvPicPr>
              <p:cNvPr id="1028" name="Picture 4" descr="OpenRefin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3177" y="1877679"/>
                <a:ext cx="1285153" cy="288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Gruppieren 40"/>
              <p:cNvGrpSpPr/>
              <p:nvPr/>
            </p:nvGrpSpPr>
            <p:grpSpPr>
              <a:xfrm>
                <a:off x="2091701" y="1316565"/>
                <a:ext cx="2545640" cy="1153274"/>
                <a:chOff x="4771588" y="1161243"/>
                <a:chExt cx="2249504" cy="1284722"/>
              </a:xfrm>
            </p:grpSpPr>
            <p:sp>
              <p:nvSpPr>
                <p:cNvPr id="43" name="Rechteck 42"/>
                <p:cNvSpPr/>
                <p:nvPr/>
              </p:nvSpPr>
              <p:spPr>
                <a:xfrm>
                  <a:off x="4771588" y="1359877"/>
                  <a:ext cx="2207835" cy="8100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8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Quality Extension</a:t>
                  </a:r>
                </a:p>
                <a:p>
                  <a:pPr algn="ctr"/>
                  <a:r>
                    <a:rPr lang="de-DE" sz="1800" b="1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 </a:t>
                  </a:r>
                  <a:endParaRPr lang="de-DE" sz="18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4" name="Abgerundetes Rechteck 43"/>
                <p:cNvSpPr/>
                <p:nvPr/>
              </p:nvSpPr>
              <p:spPr>
                <a:xfrm>
                  <a:off x="4811531" y="1161243"/>
                  <a:ext cx="2209561" cy="1284722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/>
                </a:p>
              </p:txBody>
            </p:sp>
          </p:grpSp>
        </p:grpSp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552" y="4316267"/>
              <a:ext cx="513645" cy="513645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4" y="3796810"/>
            <a:ext cx="611332" cy="611332"/>
          </a:xfrm>
          <a:prstGeom prst="rect">
            <a:avLst/>
          </a:prstGeom>
        </p:spPr>
      </p:pic>
      <p:sp>
        <p:nvSpPr>
          <p:cNvPr id="8" name="Zylinder 7"/>
          <p:cNvSpPr/>
          <p:nvPr/>
        </p:nvSpPr>
        <p:spPr>
          <a:xfrm>
            <a:off x="555508" y="2689197"/>
            <a:ext cx="815312" cy="76062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de-DE" sz="1800" dirty="0" err="1" smtClean="0">
                <a:solidFill>
                  <a:schemeClr val="accent5">
                    <a:lumMod val="50000"/>
                  </a:schemeClr>
                </a:solidFill>
              </a:rPr>
              <a:t>set</a:t>
            </a:r>
            <a:endParaRPr lang="de-DE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" name="Gerade Verbindung mit Pfeil 3"/>
          <p:cNvCxnSpPr>
            <a:stCxn id="61" idx="0"/>
            <a:endCxn id="43" idx="1"/>
          </p:cNvCxnSpPr>
          <p:nvPr/>
        </p:nvCxnSpPr>
        <p:spPr>
          <a:xfrm flipV="1">
            <a:off x="2109886" y="1820230"/>
            <a:ext cx="2159635" cy="1318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1" idx="2"/>
            <a:endCxn id="51" idx="1"/>
          </p:cNvCxnSpPr>
          <p:nvPr/>
        </p:nvCxnSpPr>
        <p:spPr>
          <a:xfrm>
            <a:off x="2109886" y="4079657"/>
            <a:ext cx="2200377" cy="9721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19675623">
            <a:off x="2059097" y="2149911"/>
            <a:ext cx="183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Interactive 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Cleaning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 rot="1290906">
            <a:off x="2262558" y="4562154"/>
            <a:ext cx="185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Automatic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Cleaning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7979192" y="1347076"/>
            <a:ext cx="936104" cy="97211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Cleaned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 Data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Gerade Verbindung mit Pfeil 65"/>
          <p:cNvCxnSpPr>
            <a:stCxn id="44" idx="3"/>
            <a:endCxn id="65" idx="2"/>
          </p:cNvCxnSpPr>
          <p:nvPr/>
        </p:nvCxnSpPr>
        <p:spPr>
          <a:xfrm flipV="1">
            <a:off x="6564022" y="1833132"/>
            <a:ext cx="1415170" cy="154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6575155" y="3985832"/>
            <a:ext cx="1872089" cy="1063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ylinder 76"/>
          <p:cNvSpPr/>
          <p:nvPr/>
        </p:nvSpPr>
        <p:spPr>
          <a:xfrm>
            <a:off x="8213363" y="5295018"/>
            <a:ext cx="936104" cy="97211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Cleaned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 Data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1" name="Gerade Verbindung mit Pfeil 80"/>
          <p:cNvCxnSpPr>
            <a:endCxn id="77" idx="2"/>
          </p:cNvCxnSpPr>
          <p:nvPr/>
        </p:nvCxnSpPr>
        <p:spPr>
          <a:xfrm>
            <a:off x="6564023" y="5051835"/>
            <a:ext cx="1649340" cy="729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ylinder 83"/>
          <p:cNvSpPr/>
          <p:nvPr/>
        </p:nvSpPr>
        <p:spPr>
          <a:xfrm>
            <a:off x="9793452" y="5268821"/>
            <a:ext cx="1152128" cy="97211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accent5">
                    <a:lumMod val="50000"/>
                  </a:schemeClr>
                </a:solidFill>
              </a:rPr>
              <a:t>Problematic</a:t>
            </a:r>
            <a:r>
              <a:rPr lang="de-DE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5">
                    <a:lumMod val="50000"/>
                  </a:schemeClr>
                </a:solidFill>
              </a:rPr>
              <a:t>Triples</a:t>
            </a:r>
            <a:endParaRPr lang="de-DE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5" name="Gruppieren 94"/>
          <p:cNvGrpSpPr/>
          <p:nvPr/>
        </p:nvGrpSpPr>
        <p:grpSpPr>
          <a:xfrm>
            <a:off x="8505482" y="3427479"/>
            <a:ext cx="1287970" cy="1016714"/>
            <a:chOff x="9325400" y="3730488"/>
            <a:chExt cx="1383119" cy="1000947"/>
          </a:xfrm>
        </p:grpSpPr>
        <p:sp>
          <p:nvSpPr>
            <p:cNvPr id="83" name="Flussdiagramm: Lochstreifen 82"/>
            <p:cNvSpPr/>
            <p:nvPr/>
          </p:nvSpPr>
          <p:spPr>
            <a:xfrm rot="5400000">
              <a:off x="9516486" y="3539402"/>
              <a:ext cx="1000947" cy="1383119"/>
            </a:xfrm>
            <a:prstGeom prst="flowChartPunchedTap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9469790" y="3915003"/>
              <a:ext cx="109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Cleaning</a:t>
              </a:r>
              <a:endParaRPr lang="de-DE" sz="14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de-DE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de-DE" sz="1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suggestions</a:t>
              </a:r>
              <a:endParaRPr lang="de-DE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87" name="Textfeld 86"/>
          <p:cNvSpPr txBox="1"/>
          <p:nvPr/>
        </p:nvSpPr>
        <p:spPr>
          <a:xfrm rot="19764520">
            <a:off x="6428649" y="4132522"/>
            <a:ext cx="2149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getCleaningSuggestions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 rot="1353942">
            <a:off x="7011738" y="5453876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clean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9283685" y="542713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50000"/>
                  </a:schemeClr>
                </a:solidFill>
              </a:rPr>
              <a:t>+</a:t>
            </a:r>
            <a:endParaRPr lang="de-DE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426595" y="4442902"/>
            <a:ext cx="3241203" cy="9545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 err="1"/>
              <a:t>q</a:t>
            </a:r>
            <a:r>
              <a:rPr lang="en-US" sz="1800" i="1" dirty="0" err="1" smtClean="0"/>
              <a:t>prob:MailformedDatatypeLiterals</a:t>
            </a:r>
            <a:endParaRPr lang="de-DE" sz="1800" i="1" dirty="0"/>
          </a:p>
        </p:txBody>
      </p:sp>
      <p:sp>
        <p:nvSpPr>
          <p:cNvPr id="6" name="Ellipse 5"/>
          <p:cNvSpPr/>
          <p:nvPr/>
        </p:nvSpPr>
        <p:spPr>
          <a:xfrm>
            <a:off x="4807028" y="2406285"/>
            <a:ext cx="2394723" cy="72007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 smtClean="0"/>
              <a:t>Quality Report</a:t>
            </a:r>
            <a:endParaRPr lang="de-DE" sz="1800" i="1" dirty="0"/>
          </a:p>
        </p:txBody>
      </p:sp>
      <p:sp>
        <p:nvSpPr>
          <p:cNvPr id="8" name="Ellipse 7"/>
          <p:cNvSpPr/>
          <p:nvPr/>
        </p:nvSpPr>
        <p:spPr>
          <a:xfrm>
            <a:off x="9584485" y="2398799"/>
            <a:ext cx="2475119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 smtClean="0"/>
              <a:t>Dataset URI</a:t>
            </a:r>
            <a:endParaRPr lang="de-DE" sz="1800" i="1" dirty="0"/>
          </a:p>
        </p:txBody>
      </p:sp>
      <p:cxnSp>
        <p:nvCxnSpPr>
          <p:cNvPr id="9" name="Gerade Verbindung mit Pfeil 8"/>
          <p:cNvCxnSpPr>
            <a:stCxn id="6" idx="6"/>
            <a:endCxn id="8" idx="2"/>
          </p:cNvCxnSpPr>
          <p:nvPr/>
        </p:nvCxnSpPr>
        <p:spPr>
          <a:xfrm flipV="1">
            <a:off x="7201751" y="2758839"/>
            <a:ext cx="2382734" cy="748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442667" y="2338829"/>
            <a:ext cx="182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qr:computedOn</a:t>
            </a:r>
            <a:endParaRPr lang="de-DE" sz="18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54588" y="346493"/>
            <a:ext cx="12108190" cy="8270878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45" name="Ellipse 44"/>
          <p:cNvSpPr/>
          <p:nvPr/>
        </p:nvSpPr>
        <p:spPr>
          <a:xfrm>
            <a:off x="386818" y="4537540"/>
            <a:ext cx="1800199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 err="1" smtClean="0"/>
              <a:t>Rdfs:Literal</a:t>
            </a:r>
            <a:endParaRPr lang="de-DE" sz="1800" i="1" dirty="0"/>
          </a:p>
        </p:txBody>
      </p:sp>
      <p:cxnSp>
        <p:nvCxnSpPr>
          <p:cNvPr id="46" name="Gerade Verbindung mit Pfeil 45"/>
          <p:cNvCxnSpPr>
            <a:stCxn id="5" idx="2"/>
            <a:endCxn id="45" idx="6"/>
          </p:cNvCxnSpPr>
          <p:nvPr/>
        </p:nvCxnSpPr>
        <p:spPr>
          <a:xfrm flipH="1" flipV="1">
            <a:off x="2187017" y="4897580"/>
            <a:ext cx="2239578" cy="225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062532" y="3599967"/>
            <a:ext cx="182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qr:hasProblem</a:t>
            </a:r>
            <a:endParaRPr lang="de-DE" sz="1800" dirty="0"/>
          </a:p>
        </p:txBody>
      </p:sp>
      <p:cxnSp>
        <p:nvCxnSpPr>
          <p:cNvPr id="29" name="Gerade Verbindung mit Pfeil 28"/>
          <p:cNvCxnSpPr>
            <a:stCxn id="6" idx="4"/>
            <a:endCxn id="5" idx="0"/>
          </p:cNvCxnSpPr>
          <p:nvPr/>
        </p:nvCxnSpPr>
        <p:spPr>
          <a:xfrm>
            <a:off x="6004390" y="3126364"/>
            <a:ext cx="42807" cy="13165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9584485" y="4501507"/>
            <a:ext cx="2849399" cy="8372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 err="1" smtClean="0"/>
              <a:t>Dqm:MailformedDatatypeLiteralsMetric</a:t>
            </a:r>
            <a:endParaRPr lang="de-DE" sz="1800" i="1" dirty="0"/>
          </a:p>
        </p:txBody>
      </p:sp>
      <p:cxnSp>
        <p:nvCxnSpPr>
          <p:cNvPr id="38" name="Gerade Verbindung mit Pfeil 37"/>
          <p:cNvCxnSpPr>
            <a:stCxn id="5" idx="6"/>
            <a:endCxn id="37" idx="2"/>
          </p:cNvCxnSpPr>
          <p:nvPr/>
        </p:nvCxnSpPr>
        <p:spPr>
          <a:xfrm>
            <a:off x="7667798" y="4920153"/>
            <a:ext cx="191668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7667798" y="4417151"/>
            <a:ext cx="182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qr:isDescribedBy</a:t>
            </a:r>
            <a:endParaRPr lang="de-DE" sz="1800" dirty="0"/>
          </a:p>
        </p:txBody>
      </p:sp>
      <p:sp>
        <p:nvSpPr>
          <p:cNvPr id="61" name="Ellipse 60"/>
          <p:cNvSpPr/>
          <p:nvPr/>
        </p:nvSpPr>
        <p:spPr>
          <a:xfrm>
            <a:off x="8084070" y="7150406"/>
            <a:ext cx="1816099" cy="8372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i="1" dirty="0" err="1" smtClean="0"/>
              <a:t>Rdfs:Literal</a:t>
            </a:r>
            <a:endParaRPr lang="de-DE" sz="1800" i="1" dirty="0"/>
          </a:p>
        </p:txBody>
      </p:sp>
      <p:cxnSp>
        <p:nvCxnSpPr>
          <p:cNvPr id="65" name="Gerade Verbindung mit Pfeil 64"/>
          <p:cNvCxnSpPr>
            <a:stCxn id="5" idx="5"/>
            <a:endCxn id="61" idx="0"/>
          </p:cNvCxnSpPr>
          <p:nvPr/>
        </p:nvCxnSpPr>
        <p:spPr>
          <a:xfrm>
            <a:off x="7193135" y="5257620"/>
            <a:ext cx="1798985" cy="189278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4284789" y="6479525"/>
            <a:ext cx="305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q</a:t>
            </a:r>
            <a:r>
              <a:rPr lang="en-US" sz="1800" dirty="0" err="1" smtClean="0"/>
              <a:t>prob:problemDescription</a:t>
            </a:r>
            <a:endParaRPr lang="de-DE" sz="1800" dirty="0"/>
          </a:p>
        </p:txBody>
      </p:sp>
      <p:sp>
        <p:nvSpPr>
          <p:cNvPr id="69" name="Textfeld 68"/>
          <p:cNvSpPr txBox="1"/>
          <p:nvPr/>
        </p:nvSpPr>
        <p:spPr>
          <a:xfrm>
            <a:off x="6735670" y="5729194"/>
            <a:ext cx="305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qprob:cleaningSuggestion</a:t>
            </a:r>
            <a:endParaRPr lang="de-DE" sz="1800" dirty="0"/>
          </a:p>
        </p:txBody>
      </p:sp>
      <p:cxnSp>
        <p:nvCxnSpPr>
          <p:cNvPr id="70" name="Gerade Verbindung mit Pfeil 69"/>
          <p:cNvCxnSpPr>
            <a:stCxn id="5" idx="4"/>
            <a:endCxn id="86" idx="0"/>
          </p:cNvCxnSpPr>
          <p:nvPr/>
        </p:nvCxnSpPr>
        <p:spPr>
          <a:xfrm>
            <a:off x="6047197" y="5397403"/>
            <a:ext cx="30670" cy="175300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5" idx="3"/>
            <a:endCxn id="87" idx="0"/>
          </p:cNvCxnSpPr>
          <p:nvPr/>
        </p:nvCxnSpPr>
        <p:spPr>
          <a:xfrm flipH="1">
            <a:off x="3176612" y="5257620"/>
            <a:ext cx="1724646" cy="189278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935206" y="5848875"/>
            <a:ext cx="218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qprob</a:t>
            </a:r>
            <a:r>
              <a:rPr lang="en-US" sz="1800" dirty="0" smtClean="0"/>
              <a:t>:</a:t>
            </a:r>
            <a:r>
              <a:rPr lang="de-DE" sz="1800" dirty="0" err="1"/>
              <a:t>qrefineRule</a:t>
            </a:r>
            <a:endParaRPr lang="de-DE" sz="1800" dirty="0"/>
          </a:p>
        </p:txBody>
      </p:sp>
      <p:sp>
        <p:nvSpPr>
          <p:cNvPr id="86" name="Ellipse 85"/>
          <p:cNvSpPr/>
          <p:nvPr/>
        </p:nvSpPr>
        <p:spPr>
          <a:xfrm>
            <a:off x="5169817" y="7150406"/>
            <a:ext cx="1816099" cy="8372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i="1" dirty="0" err="1" smtClean="0"/>
              <a:t>Rdfs:Literal</a:t>
            </a:r>
            <a:endParaRPr lang="de-DE" sz="1800" i="1" dirty="0"/>
          </a:p>
        </p:txBody>
      </p:sp>
      <p:sp>
        <p:nvSpPr>
          <p:cNvPr id="87" name="Ellipse 86"/>
          <p:cNvSpPr/>
          <p:nvPr/>
        </p:nvSpPr>
        <p:spPr>
          <a:xfrm>
            <a:off x="2268562" y="7150406"/>
            <a:ext cx="1816099" cy="8372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i="1" dirty="0" err="1" smtClean="0"/>
              <a:t>Rdfs:Literal</a:t>
            </a:r>
            <a:endParaRPr lang="de-DE" sz="1800" i="1" dirty="0"/>
          </a:p>
        </p:txBody>
      </p:sp>
      <p:sp>
        <p:nvSpPr>
          <p:cNvPr id="90" name="Textfeld 89"/>
          <p:cNvSpPr txBox="1"/>
          <p:nvPr/>
        </p:nvSpPr>
        <p:spPr>
          <a:xfrm>
            <a:off x="2261006" y="44347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qr:problematicThing</a:t>
            </a:r>
            <a:endParaRPr lang="de-DE" sz="1800" dirty="0"/>
          </a:p>
        </p:txBody>
      </p:sp>
      <p:sp>
        <p:nvSpPr>
          <p:cNvPr id="136" name="Ellipse 135"/>
          <p:cNvSpPr/>
          <p:nvPr/>
        </p:nvSpPr>
        <p:spPr>
          <a:xfrm>
            <a:off x="337081" y="2376982"/>
            <a:ext cx="2839529" cy="8372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 err="1" smtClean="0"/>
              <a:t>Qr:QualityStatistics</a:t>
            </a:r>
            <a:endParaRPr lang="de-DE" sz="1800" i="1" dirty="0"/>
          </a:p>
        </p:txBody>
      </p:sp>
      <p:cxnSp>
        <p:nvCxnSpPr>
          <p:cNvPr id="137" name="Gerade Verbindung mit Pfeil 136"/>
          <p:cNvCxnSpPr>
            <a:stCxn id="6" idx="2"/>
            <a:endCxn id="136" idx="6"/>
          </p:cNvCxnSpPr>
          <p:nvPr/>
        </p:nvCxnSpPr>
        <p:spPr>
          <a:xfrm flipH="1">
            <a:off x="3176610" y="2766325"/>
            <a:ext cx="1630418" cy="293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306806" y="2214133"/>
            <a:ext cx="12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qr:statistics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848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54588" y="346493"/>
            <a:ext cx="12108190" cy="2736304"/>
            <a:chOff x="226858" y="3250044"/>
            <a:chExt cx="12108190" cy="2736304"/>
          </a:xfrm>
        </p:grpSpPr>
        <p:sp>
          <p:nvSpPr>
            <p:cNvPr id="5" name="Ellipse 4"/>
            <p:cNvSpPr/>
            <p:nvPr/>
          </p:nvSpPr>
          <p:spPr>
            <a:xfrm>
              <a:off x="9144514" y="3564135"/>
              <a:ext cx="2232681" cy="720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Quality Problem</a:t>
              </a:r>
              <a:endParaRPr lang="de-DE" sz="1800" i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570029" y="3543767"/>
              <a:ext cx="2394723" cy="7200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Quality Report</a:t>
              </a:r>
              <a:endParaRPr lang="de-DE" sz="1800" i="1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1257443" y="4981703"/>
              <a:ext cx="2788517" cy="720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err="1" smtClean="0"/>
                <a:t>Rdfs:Literal</a:t>
              </a:r>
              <a:endParaRPr lang="de-DE" sz="1800" i="1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5220678" y="3572605"/>
              <a:ext cx="2475119" cy="720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Quality  Statistics</a:t>
              </a:r>
              <a:endParaRPr lang="de-DE" sz="1800" i="1" dirty="0"/>
            </a:p>
          </p:txBody>
        </p:sp>
        <p:cxnSp>
          <p:nvCxnSpPr>
            <p:cNvPr id="9" name="Gerade Verbindung mit Pfeil 8"/>
            <p:cNvCxnSpPr>
              <a:stCxn id="6" idx="6"/>
              <a:endCxn id="8" idx="2"/>
            </p:cNvCxnSpPr>
            <p:nvPr/>
          </p:nvCxnSpPr>
          <p:spPr>
            <a:xfrm>
              <a:off x="2964752" y="3903807"/>
              <a:ext cx="2255926" cy="2883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8" idx="6"/>
              <a:endCxn id="5" idx="2"/>
            </p:cNvCxnSpPr>
            <p:nvPr/>
          </p:nvCxnSpPr>
          <p:spPr>
            <a:xfrm flipV="1">
              <a:off x="7695797" y="3924175"/>
              <a:ext cx="1448717" cy="84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8" idx="4"/>
              <a:endCxn id="7" idx="0"/>
            </p:cNvCxnSpPr>
            <p:nvPr/>
          </p:nvCxnSpPr>
          <p:spPr>
            <a:xfrm flipH="1">
              <a:off x="2651702" y="4292685"/>
              <a:ext cx="3806536" cy="68901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3452718" y="3511773"/>
              <a:ext cx="127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/>
                <a:t>qr:statistics</a:t>
              </a:r>
              <a:endParaRPr lang="de-DE" sz="18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829465" y="3534475"/>
              <a:ext cx="154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/>
                <a:t>q</a:t>
              </a:r>
              <a:r>
                <a:rPr lang="de-DE" sz="1800" dirty="0" err="1" smtClean="0"/>
                <a:t>r:problem</a:t>
              </a:r>
              <a:endParaRPr lang="de-DE" sz="18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453687" y="4330914"/>
              <a:ext cx="227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/>
                <a:t>qr:numberOfTriples</a:t>
              </a:r>
              <a:endParaRPr lang="de-DE" sz="18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26858" y="3250044"/>
              <a:ext cx="12108190" cy="273630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508202" y="2492916"/>
            <a:ext cx="3850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40" name="Ellipse 39"/>
          <p:cNvSpPr/>
          <p:nvPr/>
        </p:nvSpPr>
        <p:spPr>
          <a:xfrm>
            <a:off x="4757948" y="2132876"/>
            <a:ext cx="2788517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 err="1" smtClean="0"/>
              <a:t>Rdfs:Literal</a:t>
            </a:r>
            <a:endParaRPr lang="de-DE" sz="1800" i="1" dirty="0"/>
          </a:p>
        </p:txBody>
      </p:sp>
      <p:sp>
        <p:nvSpPr>
          <p:cNvPr id="41" name="Textfeld 40"/>
          <p:cNvSpPr txBox="1"/>
          <p:nvPr/>
        </p:nvSpPr>
        <p:spPr>
          <a:xfrm>
            <a:off x="5104492" y="1632595"/>
            <a:ext cx="22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qr:numberOfProblems</a:t>
            </a:r>
            <a:endParaRPr lang="de-DE" sz="1800" dirty="0"/>
          </a:p>
        </p:txBody>
      </p:sp>
      <p:cxnSp>
        <p:nvCxnSpPr>
          <p:cNvPr id="42" name="Gerade Verbindung mit Pfeil 41"/>
          <p:cNvCxnSpPr>
            <a:stCxn id="8" idx="4"/>
            <a:endCxn id="40" idx="0"/>
          </p:cNvCxnSpPr>
          <p:nvPr/>
        </p:nvCxnSpPr>
        <p:spPr>
          <a:xfrm flipH="1">
            <a:off x="6152207" y="1389134"/>
            <a:ext cx="433761" cy="7437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9255501" y="2132876"/>
            <a:ext cx="2788517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i="1" dirty="0" err="1" smtClean="0"/>
              <a:t>Rdfs:Literal</a:t>
            </a:r>
            <a:endParaRPr lang="de-DE" sz="1800" i="1" dirty="0"/>
          </a:p>
        </p:txBody>
      </p:sp>
      <p:cxnSp>
        <p:nvCxnSpPr>
          <p:cNvPr id="46" name="Gerade Verbindung mit Pfeil 45"/>
          <p:cNvCxnSpPr>
            <a:stCxn id="5" idx="4"/>
            <a:endCxn id="45" idx="0"/>
          </p:cNvCxnSpPr>
          <p:nvPr/>
        </p:nvCxnSpPr>
        <p:spPr>
          <a:xfrm>
            <a:off x="10388585" y="1380664"/>
            <a:ext cx="261175" cy="75221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240147" y="1626770"/>
            <a:ext cx="281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qr:numberOfInvalidTriples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071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sz="18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Benutzerdefiniert</PresentationFormat>
  <Paragraphs>153</Paragraphs>
  <Slides>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for Dataset Quality (daQ)</dc:title>
  <dc:creator>Jeremy Debattista</dc:creator>
  <cp:lastModifiedBy>natalja</cp:lastModifiedBy>
  <cp:revision>108</cp:revision>
  <cp:lastPrinted>2014-02-14T11:45:13Z</cp:lastPrinted>
  <dcterms:created xsi:type="dcterms:W3CDTF">2014-01-17T11:54:45Z</dcterms:created>
  <dcterms:modified xsi:type="dcterms:W3CDTF">2015-03-20T16:54:48Z</dcterms:modified>
</cp:coreProperties>
</file>