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6"/>
  </p:notesMasterIdLst>
  <p:sldIdLst>
    <p:sldId id="257" r:id="rId2"/>
    <p:sldId id="258" r:id="rId3"/>
    <p:sldId id="259" r:id="rId4"/>
    <p:sldId id="260" r:id="rId5"/>
    <p:sldId id="273" r:id="rId6"/>
    <p:sldId id="268" r:id="rId7"/>
    <p:sldId id="261" r:id="rId8"/>
    <p:sldId id="262" r:id="rId9"/>
    <p:sldId id="265" r:id="rId10"/>
    <p:sldId id="263" r:id="rId11"/>
    <p:sldId id="264" r:id="rId12"/>
    <p:sldId id="270"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7" autoAdjust="0"/>
  </p:normalViewPr>
  <p:slideViewPr>
    <p:cSldViewPr snapToGrid="0">
      <p:cViewPr varScale="1">
        <p:scale>
          <a:sx n="108" d="100"/>
          <a:sy n="108" d="100"/>
        </p:scale>
        <p:origin x="678" y="114"/>
      </p:cViewPr>
      <p:guideLst>
        <p:guide orient="horz"/>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56BFB-31DB-4EB6-BE14-3A06A29B8FAD}"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C8E2A-E64A-4321-BB7E-82C574A84750}" type="slidenum">
              <a:rPr lang="en-US" smtClean="0"/>
              <a:t>‹#›</a:t>
            </a:fld>
            <a:endParaRPr lang="en-US"/>
          </a:p>
        </p:txBody>
      </p:sp>
    </p:spTree>
    <p:extLst>
      <p:ext uri="{BB962C8B-B14F-4D97-AF65-F5344CB8AC3E}">
        <p14:creationId xmlns:p14="http://schemas.microsoft.com/office/powerpoint/2010/main" val="330947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3C8E2A-E64A-4321-BB7E-82C574A84750}" type="slidenum">
              <a:rPr lang="en-US" smtClean="0"/>
              <a:t>8</a:t>
            </a:fld>
            <a:endParaRPr lang="en-US"/>
          </a:p>
        </p:txBody>
      </p:sp>
    </p:spTree>
    <p:extLst>
      <p:ext uri="{BB962C8B-B14F-4D97-AF65-F5344CB8AC3E}">
        <p14:creationId xmlns:p14="http://schemas.microsoft.com/office/powerpoint/2010/main" val="2895890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408461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DE53B-7DBB-4B01-956A-69E0DE54F5C7}"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2030159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64452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11946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184485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4163171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647212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700267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686491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2721042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1685318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389218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DE53B-7DBB-4B01-956A-69E0DE54F5C7}"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292095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DE53B-7DBB-4B01-956A-69E0DE54F5C7}"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242732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1114791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2998500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04DE53B-7DBB-4B01-956A-69E0DE54F5C7}" type="datetimeFigureOut">
              <a:rPr lang="en-US" smtClean="0"/>
              <a:t>2/5/2020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93287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DE53B-7DBB-4B01-956A-69E0DE54F5C7}"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81CC4-5C46-4716-A4D4-576203DD2B18}" type="slidenum">
              <a:rPr lang="en-US" smtClean="0"/>
              <a:t>‹#›</a:t>
            </a:fld>
            <a:endParaRPr lang="en-US"/>
          </a:p>
        </p:txBody>
      </p:sp>
    </p:spTree>
    <p:extLst>
      <p:ext uri="{BB962C8B-B14F-4D97-AF65-F5344CB8AC3E}">
        <p14:creationId xmlns:p14="http://schemas.microsoft.com/office/powerpoint/2010/main" val="36847946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04DE53B-7DBB-4B01-956A-69E0DE54F5C7}" type="datetimeFigureOut">
              <a:rPr lang="en-US" smtClean="0"/>
              <a:t>2/5/2020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C481CC4-5C46-4716-A4D4-576203DD2B18}" type="slidenum">
              <a:rPr lang="en-US" smtClean="0"/>
              <a:t>‹#›</a:t>
            </a:fld>
            <a:endParaRPr lang="en-US"/>
          </a:p>
        </p:txBody>
      </p:sp>
    </p:spTree>
    <p:extLst>
      <p:ext uri="{BB962C8B-B14F-4D97-AF65-F5344CB8AC3E}">
        <p14:creationId xmlns:p14="http://schemas.microsoft.com/office/powerpoint/2010/main" val="3958122837"/>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Lst>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474" y="77742"/>
            <a:ext cx="7305489" cy="1150696"/>
          </a:xfrm>
        </p:spPr>
        <p:txBody>
          <a:bodyPr>
            <a:normAutofit/>
          </a:bodyPr>
          <a:lstStyle/>
          <a:p>
            <a:pPr algn="l"/>
            <a:r>
              <a:rPr lang="en-US" sz="4000" b="1" dirty="0" err="1">
                <a:latin typeface="Times New Roman" panose="02020603050405020304" pitchFamily="18" charset="0"/>
                <a:cs typeface="Times New Roman" panose="02020603050405020304" pitchFamily="18" charset="0"/>
              </a:rPr>
              <a:t>Prezentarea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temei</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38764" y="1524000"/>
            <a:ext cx="9042400" cy="4156364"/>
          </a:xfrm>
        </p:spPr>
        <p:txBody>
          <a:bodyPr/>
          <a:lstStyle/>
          <a:p>
            <a:pPr marL="457200" indent="-457200">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Acest proiect a fost realizat pentru a extinde piața de comerț a unei librării, prin distribuirea unei aplicații in mediul online pentru consumatori. </a:t>
            </a:r>
          </a:p>
          <a:p>
            <a:pPr marL="457200" indent="-457200">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Cu ajutorul dispozitivelor mobile, procesul de achiziționare al unui produs devine mult mai comod, lucru care îl motivează pe utilizator să devină un client fidel</a:t>
            </a:r>
          </a:p>
          <a:p>
            <a:pPr marL="457200" indent="-457200">
              <a:buFont typeface="Arial" panose="020B0604020202020204" pitchFamily="34" charset="0"/>
              <a:buChar char="•"/>
            </a:pPr>
            <a:r>
              <a:rPr lang="ro-RO" dirty="0">
                <a:latin typeface="Times New Roman" panose="02020603050405020304" pitchFamily="18" charset="0"/>
                <a:cs typeface="Times New Roman" panose="02020603050405020304" pitchFamily="18" charset="0"/>
              </a:rPr>
              <a:t>Prin ușurarea procesului de cumpărare, vânzătorul primește mai multe comenzi, iar profitul se mărește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95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z="3600" b="1" dirty="0">
                <a:latin typeface="Verdana" panose="020B0604030504040204" pitchFamily="34" charset="0"/>
                <a:ea typeface="Verdana" panose="020B0604030504040204" pitchFamily="34" charset="0"/>
              </a:rPr>
              <a:t>Funcționalitățile aplicației</a:t>
            </a:r>
            <a:endParaRPr lang="en-US" sz="3600" b="1" dirty="0">
              <a:latin typeface="Verdana" panose="020B0604030504040204" pitchFamily="34" charset="0"/>
              <a:ea typeface="Verdana" panose="020B0604030504040204" pitchFamily="34" charset="0"/>
            </a:endParaRPr>
          </a:p>
        </p:txBody>
      </p:sp>
      <p:sp>
        <p:nvSpPr>
          <p:cNvPr id="3" name="Content Placeholder 2"/>
          <p:cNvSpPr txBox="1">
            <a:spLocks/>
          </p:cNvSpPr>
          <p:nvPr/>
        </p:nvSpPr>
        <p:spPr>
          <a:xfrm>
            <a:off x="1611745" y="1347028"/>
            <a:ext cx="10515600" cy="4351338"/>
          </a:xfrm>
          <a:prstGeom prst="rect">
            <a:avLst/>
          </a:prstGeom>
        </p:spPr>
        <p:txBody>
          <a:bodyPr>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0"/>
            <a:r>
              <a:rPr lang="ro-RO" sz="2200" dirty="0">
                <a:latin typeface="Times New Roman" panose="02020603050405020304" pitchFamily="18" charset="0"/>
                <a:cs typeface="Times New Roman" panose="02020603050405020304" pitchFamily="18" charset="0"/>
              </a:rPr>
              <a:t>Funcționalități disponibile </a:t>
            </a:r>
            <a:r>
              <a:rPr lang="ro-RO" sz="2200" i="1" dirty="0">
                <a:latin typeface="Times New Roman" panose="02020603050405020304" pitchFamily="18" charset="0"/>
                <a:cs typeface="Times New Roman" panose="02020603050405020304" pitchFamily="18" charset="0"/>
              </a:rPr>
              <a:t>administratorului</a:t>
            </a:r>
            <a:r>
              <a:rPr lang="ro-RO"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r>
              <a:rPr lang="ro-RO" sz="2200" dirty="0">
                <a:latin typeface="Times New Roman" panose="02020603050405020304" pitchFamily="18" charset="0"/>
                <a:cs typeface="Times New Roman" panose="02020603050405020304" pitchFamily="18" charset="0"/>
              </a:rPr>
              <a:t>Accesul complet asupra cărților din magazin.</a:t>
            </a:r>
            <a:endParaRPr lang="en-US" sz="2200" dirty="0">
              <a:latin typeface="Times New Roman" panose="02020603050405020304" pitchFamily="18" charset="0"/>
              <a:cs typeface="Times New Roman" panose="02020603050405020304" pitchFamily="18" charset="0"/>
            </a:endParaRPr>
          </a:p>
          <a:p>
            <a:pPr lvl="2"/>
            <a:r>
              <a:rPr lang="en-US" sz="2200" dirty="0" err="1">
                <a:latin typeface="Times New Roman" panose="02020603050405020304" pitchFamily="18" charset="0"/>
                <a:cs typeface="Times New Roman" panose="02020603050405020304" pitchFamily="18" charset="0"/>
              </a:rPr>
              <a:t>crearea</a:t>
            </a:r>
            <a:r>
              <a:rPr lang="en-US" sz="2200" dirty="0">
                <a:latin typeface="Times New Roman" panose="02020603050405020304" pitchFamily="18" charset="0"/>
                <a:cs typeface="Times New Roman" panose="02020603050405020304" pitchFamily="18" charset="0"/>
              </a:rPr>
              <a:t> un</a:t>
            </a:r>
            <a:r>
              <a:rPr lang="ro-RO" sz="2200" dirty="0">
                <a:latin typeface="Times New Roman" panose="02020603050405020304" pitchFamily="18" charset="0"/>
                <a:cs typeface="Times New Roman" panose="02020603050405020304" pitchFamily="18" charset="0"/>
              </a:rPr>
              <a:t>e</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ro-RO" sz="2200" dirty="0">
                <a:latin typeface="Times New Roman" panose="02020603050405020304" pitchFamily="18" charset="0"/>
                <a:cs typeface="Times New Roman" panose="02020603050405020304" pitchFamily="18" charset="0"/>
              </a:rPr>
              <a:t>cărți</a:t>
            </a:r>
            <a:r>
              <a:rPr lang="en-US" sz="2200" dirty="0">
                <a:latin typeface="Times New Roman" panose="02020603050405020304" pitchFamily="18" charset="0"/>
                <a:cs typeface="Times New Roman" panose="02020603050405020304" pitchFamily="18" charset="0"/>
              </a:rPr>
              <a:t> no</a:t>
            </a:r>
            <a:r>
              <a:rPr lang="ro-RO" sz="2200" dirty="0">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pPr lvl="2"/>
            <a:r>
              <a:rPr lang="en-US" sz="2200" dirty="0" err="1">
                <a:latin typeface="Times New Roman" panose="02020603050405020304" pitchFamily="18" charset="0"/>
                <a:cs typeface="Times New Roman" panose="02020603050405020304" pitchFamily="18" charset="0"/>
              </a:rPr>
              <a:t>modificarea</a:t>
            </a:r>
            <a:r>
              <a:rPr lang="en-US" sz="2200" dirty="0">
                <a:latin typeface="Times New Roman" panose="02020603050405020304" pitchFamily="18" charset="0"/>
                <a:cs typeface="Times New Roman" panose="02020603050405020304" pitchFamily="18" charset="0"/>
              </a:rPr>
              <a:t> un</a:t>
            </a:r>
            <a:r>
              <a:rPr lang="ro-RO" sz="2200" dirty="0">
                <a:latin typeface="Times New Roman" panose="02020603050405020304" pitchFamily="18" charset="0"/>
                <a:cs typeface="Times New Roman" panose="02020603050405020304" pitchFamily="18" charset="0"/>
              </a:rPr>
              <a:t>e</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ro-RO" sz="2200" dirty="0">
                <a:latin typeface="Times New Roman" panose="02020603050405020304" pitchFamily="18" charset="0"/>
                <a:cs typeface="Times New Roman" panose="02020603050405020304" pitchFamily="18" charset="0"/>
              </a:rPr>
              <a:t>cărți</a:t>
            </a:r>
            <a:r>
              <a:rPr lang="en-US" sz="2200" dirty="0">
                <a:latin typeface="Times New Roman" panose="02020603050405020304" pitchFamily="18" charset="0"/>
                <a:cs typeface="Times New Roman" panose="02020603050405020304" pitchFamily="18" charset="0"/>
              </a:rPr>
              <a:t>;</a:t>
            </a:r>
          </a:p>
          <a:p>
            <a:pPr lvl="2"/>
            <a:r>
              <a:rPr lang="ro-RO" sz="2200" dirty="0">
                <a:latin typeface="Times New Roman" panose="02020603050405020304" pitchFamily="18" charset="0"/>
                <a:cs typeface="Times New Roman" panose="02020603050405020304" pitchFamily="18" charset="0"/>
              </a:rPr>
              <a:t>ș</a:t>
            </a:r>
            <a:r>
              <a:rPr lang="en-US" sz="2200" dirty="0" err="1">
                <a:latin typeface="Times New Roman" panose="02020603050405020304" pitchFamily="18" charset="0"/>
                <a:cs typeface="Times New Roman" panose="02020603050405020304" pitchFamily="18" charset="0"/>
              </a:rPr>
              <a:t>tergerea</a:t>
            </a:r>
            <a:r>
              <a:rPr lang="en-US" sz="2200" dirty="0">
                <a:latin typeface="Times New Roman" panose="02020603050405020304" pitchFamily="18" charset="0"/>
                <a:cs typeface="Times New Roman" panose="02020603050405020304" pitchFamily="18" charset="0"/>
              </a:rPr>
              <a:t> un</a:t>
            </a:r>
            <a:r>
              <a:rPr lang="ro-RO" sz="2200" dirty="0">
                <a:latin typeface="Times New Roman" panose="02020603050405020304" pitchFamily="18" charset="0"/>
                <a:cs typeface="Times New Roman" panose="02020603050405020304" pitchFamily="18" charset="0"/>
              </a:rPr>
              <a:t>e</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ro-RO" sz="2200" dirty="0">
                <a:latin typeface="Times New Roman" panose="02020603050405020304" pitchFamily="18" charset="0"/>
                <a:cs typeface="Times New Roman" panose="02020603050405020304" pitchFamily="18" charset="0"/>
              </a:rPr>
              <a:t>cărți </a:t>
            </a:r>
            <a:r>
              <a:rPr lang="en-US" sz="2200" dirty="0">
                <a:latin typeface="Times New Roman" panose="02020603050405020304" pitchFamily="18" charset="0"/>
                <a:cs typeface="Times New Roman" panose="02020603050405020304" pitchFamily="18" charset="0"/>
              </a:rPr>
              <a:t>din </a:t>
            </a:r>
            <a:r>
              <a:rPr lang="ro-RO" sz="2200" dirty="0">
                <a:latin typeface="Times New Roman" panose="02020603050405020304" pitchFamily="18" charset="0"/>
                <a:cs typeface="Times New Roman" panose="02020603050405020304" pitchFamily="18" charset="0"/>
              </a:rPr>
              <a:t>magazin</a:t>
            </a:r>
            <a:r>
              <a:rPr lang="en-US" sz="2200" dirty="0">
                <a:latin typeface="Times New Roman" panose="02020603050405020304" pitchFamily="18" charset="0"/>
                <a:cs typeface="Times New Roman" panose="02020603050405020304" pitchFamily="18" charset="0"/>
              </a:rPr>
              <a:t>;</a:t>
            </a:r>
          </a:p>
          <a:p>
            <a:pPr lvl="1"/>
            <a:r>
              <a:rPr lang="ro-RO" sz="2200" dirty="0">
                <a:latin typeface="Times New Roman" panose="02020603050405020304" pitchFamily="18" charset="0"/>
                <a:cs typeface="Times New Roman" panose="02020603050405020304" pitchFamily="18" charset="0"/>
              </a:rPr>
              <a:t>Modificarea listei de autori.</a:t>
            </a:r>
            <a:endParaRPr lang="en-US" sz="2200" dirty="0">
              <a:latin typeface="Times New Roman" panose="02020603050405020304" pitchFamily="18" charset="0"/>
              <a:cs typeface="Times New Roman" panose="02020603050405020304" pitchFamily="18" charset="0"/>
            </a:endParaRPr>
          </a:p>
          <a:p>
            <a:pPr lvl="2"/>
            <a:r>
              <a:rPr lang="ro-RO" sz="2200" dirty="0">
                <a:latin typeface="Times New Roman" panose="02020603050405020304" pitchFamily="18" charset="0"/>
                <a:cs typeface="Times New Roman" panose="02020603050405020304" pitchFamily="18" charset="0"/>
              </a:rPr>
              <a:t> adăugarea, ștergerea si modificarea lor</a:t>
            </a:r>
            <a:r>
              <a:rPr lang="en-US" sz="2200" dirty="0">
                <a:latin typeface="Times New Roman" panose="02020603050405020304" pitchFamily="18" charset="0"/>
                <a:cs typeface="Times New Roman" panose="02020603050405020304" pitchFamily="18" charset="0"/>
              </a:rPr>
              <a:t>;</a:t>
            </a:r>
          </a:p>
          <a:p>
            <a:pPr lvl="1"/>
            <a:r>
              <a:rPr lang="ro-RO" sz="2200" dirty="0">
                <a:latin typeface="Times New Roman" panose="02020603050405020304" pitchFamily="18" charset="0"/>
                <a:cs typeface="Times New Roman" panose="02020603050405020304" pitchFamily="18" charset="0"/>
              </a:rPr>
              <a:t>Modificarea listei de edituri.</a:t>
            </a:r>
            <a:endParaRPr lang="en-US" sz="2200" dirty="0">
              <a:latin typeface="Times New Roman" panose="02020603050405020304" pitchFamily="18" charset="0"/>
              <a:cs typeface="Times New Roman" panose="02020603050405020304" pitchFamily="18" charset="0"/>
            </a:endParaRPr>
          </a:p>
          <a:p>
            <a:pPr lvl="1"/>
            <a:r>
              <a:rPr lang="ro-RO" sz="2200" dirty="0">
                <a:latin typeface="Times New Roman" panose="02020603050405020304" pitchFamily="18" charset="0"/>
                <a:cs typeface="Times New Roman" panose="02020603050405020304" pitchFamily="18" charset="0"/>
              </a:rPr>
              <a:t>Modificarea listei de categorii.</a:t>
            </a:r>
            <a:endParaRPr lang="en-US" sz="2200" dirty="0">
              <a:latin typeface="Times New Roman" panose="02020603050405020304" pitchFamily="18" charset="0"/>
              <a:cs typeface="Times New Roman" panose="02020603050405020304" pitchFamily="18" charset="0"/>
            </a:endParaRPr>
          </a:p>
          <a:p>
            <a:pPr lvl="1"/>
            <a:r>
              <a:rPr lang="ro-RO" sz="2200" dirty="0">
                <a:latin typeface="Times New Roman" panose="02020603050405020304" pitchFamily="18" charset="0"/>
                <a:cs typeface="Times New Roman" panose="02020603050405020304" pitchFamily="18" charset="0"/>
              </a:rPr>
              <a:t>Crearea de legături între diferitele entități</a:t>
            </a:r>
            <a:r>
              <a:rPr lang="en-US" sz="2200" dirty="0">
                <a:latin typeface="Times New Roman" panose="02020603050405020304" pitchFamily="18" charset="0"/>
                <a:cs typeface="Times New Roman" panose="02020603050405020304" pitchFamily="18" charset="0"/>
              </a:rPr>
              <a:t>;</a:t>
            </a:r>
          </a:p>
          <a:p>
            <a:pPr lvl="2"/>
            <a:r>
              <a:rPr lang="ro-RO" sz="2200" dirty="0">
                <a:latin typeface="Times New Roman" panose="02020603050405020304" pitchFamily="18" charset="0"/>
                <a:cs typeface="Times New Roman" panose="02020603050405020304" pitchFamily="18" charset="0"/>
              </a:rPr>
              <a:t>Asocierea unei cărți la mai multe categorii</a:t>
            </a:r>
            <a:r>
              <a:rPr lang="en-US" sz="2200" dirty="0">
                <a:latin typeface="Times New Roman" panose="02020603050405020304" pitchFamily="18" charset="0"/>
                <a:cs typeface="Times New Roman" panose="02020603050405020304" pitchFamily="18" charset="0"/>
              </a:rPr>
              <a:t>;</a:t>
            </a:r>
          </a:p>
          <a:p>
            <a:pPr lvl="2"/>
            <a:r>
              <a:rPr lang="ro-RO" sz="2200" dirty="0">
                <a:latin typeface="Times New Roman" panose="02020603050405020304" pitchFamily="18" charset="0"/>
                <a:cs typeface="Times New Roman" panose="02020603050405020304" pitchFamily="18" charset="0"/>
              </a:rPr>
              <a:t>Asocierea mai multor cărți la o editură sau autor</a:t>
            </a:r>
            <a:r>
              <a:rPr lang="en-US" sz="2200" dirty="0">
                <a:latin typeface="Times New Roman" panose="02020603050405020304" pitchFamily="18" charset="0"/>
                <a:cs typeface="Times New Roman" panose="02020603050405020304" pitchFamily="18" charset="0"/>
              </a:rPr>
              <a:t>;</a:t>
            </a:r>
          </a:p>
          <a:p>
            <a:endParaRPr lang="ro-R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503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z="3600" b="1" dirty="0">
                <a:latin typeface="Verdana" panose="020B0604030504040204" pitchFamily="34" charset="0"/>
                <a:ea typeface="Verdana" panose="020B0604030504040204" pitchFamily="34" charset="0"/>
              </a:rPr>
              <a:t>Funcționalitățile aplicației</a:t>
            </a:r>
            <a:endParaRPr lang="en-US" sz="3600" b="1" dirty="0">
              <a:latin typeface="Verdana" panose="020B0604030504040204" pitchFamily="34" charset="0"/>
              <a:ea typeface="Verdana" panose="020B0604030504040204" pitchFamily="34" charset="0"/>
            </a:endParaRPr>
          </a:p>
        </p:txBody>
      </p:sp>
      <p:pic>
        <p:nvPicPr>
          <p:cNvPr id="5" name="Imagine 4">
            <a:extLst>
              <a:ext uri="{FF2B5EF4-FFF2-40B4-BE49-F238E27FC236}">
                <a16:creationId xmlns:a16="http://schemas.microsoft.com/office/drawing/2014/main" id="{C429EC46-FCC9-40B3-A5C9-B103A0AA94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6536" y="1347028"/>
            <a:ext cx="2411166" cy="4286517"/>
          </a:xfrm>
          <a:prstGeom prst="rect">
            <a:avLst/>
          </a:prstGeom>
        </p:spPr>
      </p:pic>
      <p:pic>
        <p:nvPicPr>
          <p:cNvPr id="7" name="Imagine 6">
            <a:extLst>
              <a:ext uri="{FF2B5EF4-FFF2-40B4-BE49-F238E27FC236}">
                <a16:creationId xmlns:a16="http://schemas.microsoft.com/office/drawing/2014/main" id="{A4FAC4ED-BDFB-4450-B645-73C4FD1A98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6220" y="1347026"/>
            <a:ext cx="2411167" cy="4286519"/>
          </a:xfrm>
          <a:prstGeom prst="rect">
            <a:avLst/>
          </a:prstGeom>
        </p:spPr>
      </p:pic>
      <p:pic>
        <p:nvPicPr>
          <p:cNvPr id="9" name="Imagine 8">
            <a:extLst>
              <a:ext uri="{FF2B5EF4-FFF2-40B4-BE49-F238E27FC236}">
                <a16:creationId xmlns:a16="http://schemas.microsoft.com/office/drawing/2014/main" id="{7F1C8137-8F26-45A9-876C-9F99AB535E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2918" y="1347028"/>
            <a:ext cx="2411166" cy="4286517"/>
          </a:xfrm>
          <a:prstGeom prst="rect">
            <a:avLst/>
          </a:prstGeom>
        </p:spPr>
      </p:pic>
    </p:spTree>
    <p:extLst>
      <p:ext uri="{BB962C8B-B14F-4D97-AF65-F5344CB8AC3E}">
        <p14:creationId xmlns:p14="http://schemas.microsoft.com/office/powerpoint/2010/main" val="4069387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841883"/>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b="1" dirty="0">
                <a:latin typeface="Times New Roman" panose="02020603050405020304" pitchFamily="18" charset="0"/>
                <a:ea typeface="Verdana" panose="020B0604030504040204" pitchFamily="34" charset="0"/>
                <a:cs typeface="Times New Roman" panose="02020603050405020304" pitchFamily="18" charset="0"/>
              </a:rPr>
              <a:t>Perspective</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Content Placeholder 2"/>
          <p:cNvSpPr txBox="1">
            <a:spLocks/>
          </p:cNvSpPr>
          <p:nvPr/>
        </p:nvSpPr>
        <p:spPr>
          <a:xfrm>
            <a:off x="1611744" y="1347027"/>
            <a:ext cx="10478655" cy="461966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ro-RO" dirty="0">
                <a:latin typeface="Times New Roman" panose="02020603050405020304" pitchFamily="18" charset="0"/>
                <a:cs typeface="Times New Roman" panose="02020603050405020304" pitchFamily="18" charset="0"/>
              </a:rPr>
              <a:t>Ca perspective se pot lua în considerare:</a:t>
            </a:r>
          </a:p>
          <a:p>
            <a:r>
              <a:rPr lang="ro-RO" dirty="0">
                <a:latin typeface="Times New Roman" panose="02020603050405020304" pitchFamily="18" charset="0"/>
                <a:cs typeface="Times New Roman" panose="02020603050405020304" pitchFamily="18" charset="0"/>
              </a:rPr>
              <a:t> Dezvoltarea aplicației atat pe platforme desktop cât și platforme web pentu o mai mare accesabilitate a sa de către utilizator. </a:t>
            </a:r>
          </a:p>
          <a:p>
            <a:r>
              <a:rPr lang="ro-RO" dirty="0">
                <a:latin typeface="Times New Roman" panose="02020603050405020304" pitchFamily="18" charset="0"/>
                <a:cs typeface="Times New Roman" panose="02020603050405020304" pitchFamily="18" charset="0"/>
              </a:rPr>
              <a:t>Posibilitatea de a introduce o căutare predictivă.</a:t>
            </a:r>
          </a:p>
          <a:p>
            <a:r>
              <a:rPr lang="ro-RO" dirty="0">
                <a:latin typeface="Times New Roman" panose="02020603050405020304" pitchFamily="18" charset="0"/>
                <a:cs typeface="Times New Roman" panose="02020603050405020304" pitchFamily="18" charset="0"/>
              </a:rPr>
              <a:t>Machine learning pentru a recomanda utilizatorului cărți în funcție de comenzile efectuate.</a:t>
            </a:r>
          </a:p>
          <a:p>
            <a:r>
              <a:rPr lang="ro-RO" dirty="0">
                <a:latin typeface="Times New Roman" panose="02020603050405020304" pitchFamily="18" charset="0"/>
                <a:cs typeface="Times New Roman" panose="02020603050405020304" pitchFamily="18" charset="0"/>
              </a:rPr>
              <a:t>Introducerea unui meniu cu locația magazinului pe hartă.</a:t>
            </a:r>
          </a:p>
          <a:p>
            <a:r>
              <a:rPr lang="ro-RO" dirty="0">
                <a:latin typeface="Times New Roman" panose="02020603050405020304" pitchFamily="18" charset="0"/>
                <a:cs typeface="Times New Roman" panose="02020603050405020304" pitchFamily="18" charset="0"/>
              </a:rPr>
              <a:t>Adăugarea unei funcționalități de promoții.</a:t>
            </a:r>
            <a:endParaRPr lang="en-US" dirty="0">
              <a:latin typeface="Times New Roman" panose="02020603050405020304" pitchFamily="18" charset="0"/>
              <a:cs typeface="Times New Roman" panose="02020603050405020304" pitchFamily="18" charset="0"/>
            </a:endParaRPr>
          </a:p>
          <a:p>
            <a:pPr marL="0" indent="0">
              <a:buNone/>
            </a:pPr>
            <a:endParaRPr lang="ro-R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212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173737"/>
            <a:ext cx="10515600" cy="66751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a:latin typeface="Verdana" panose="020B0604030504040204" pitchFamily="34" charset="0"/>
                <a:ea typeface="Verdana" panose="020B0604030504040204" pitchFamily="34" charset="0"/>
              </a:rPr>
              <a:t>Concluzii</a:t>
            </a:r>
            <a:endParaRPr lang="en-US" sz="3600" b="1" dirty="0">
              <a:latin typeface="Verdana" panose="020B0604030504040204" pitchFamily="34" charset="0"/>
              <a:ea typeface="Verdana" panose="020B0604030504040204" pitchFamily="34" charset="0"/>
            </a:endParaRPr>
          </a:p>
        </p:txBody>
      </p:sp>
      <p:sp>
        <p:nvSpPr>
          <p:cNvPr id="3" name="Content Placeholder 2"/>
          <p:cNvSpPr txBox="1">
            <a:spLocks/>
          </p:cNvSpPr>
          <p:nvPr/>
        </p:nvSpPr>
        <p:spPr>
          <a:xfrm>
            <a:off x="1611744" y="1347027"/>
            <a:ext cx="10478655" cy="461966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ro-RO" dirty="0">
                <a:latin typeface="Times New Roman" panose="02020603050405020304" pitchFamily="18" charset="0"/>
                <a:cs typeface="Times New Roman" panose="02020603050405020304" pitchFamily="18" charset="0"/>
              </a:rPr>
              <a:t>Aplicația a fost dezvoltată pentru platformele mobile Android și iOS ele comunicând cu partea de server pe care se află datele prin intermediul unui serviciul web (Web API service). Ea are ca scop ușurarea procesului de achiziționare al produselor, motivează utilizatorii spre a cumpăra în continuare de pe aplicație.</a:t>
            </a:r>
          </a:p>
          <a:p>
            <a:pPr marL="0" indent="0">
              <a:buNone/>
            </a:pPr>
            <a:endParaRPr lang="ro-RO" dirty="0">
              <a:latin typeface="Times New Roman" panose="02020603050405020304" pitchFamily="18" charset="0"/>
              <a:cs typeface="Times New Roman" panose="02020603050405020304" pitchFamily="18" charset="0"/>
            </a:endParaRPr>
          </a:p>
          <a:p>
            <a:pPr marL="0" indent="0">
              <a:buNone/>
            </a:pPr>
            <a:r>
              <a:rPr lang="ro-RO" dirty="0" err="1">
                <a:latin typeface="Times New Roman" panose="02020603050405020304" pitchFamily="18" charset="0"/>
                <a:cs typeface="Times New Roman" panose="02020603050405020304" pitchFamily="18" charset="0"/>
              </a:rPr>
              <a:t>Xamarin.Forms</a:t>
            </a:r>
            <a:r>
              <a:rPr lang="ro-RO" dirty="0">
                <a:latin typeface="Times New Roman" panose="02020603050405020304" pitchFamily="18" charset="0"/>
                <a:cs typeface="Times New Roman" panose="02020603050405020304" pitchFamily="18" charset="0"/>
              </a:rPr>
              <a:t> este sistemul folosit pentru implementarea aplicației, consider că prin modul în care reușește să utilizeze </a:t>
            </a:r>
            <a:r>
              <a:rPr lang="ro-RO" dirty="0" err="1">
                <a:latin typeface="Times New Roman" panose="02020603050405020304" pitchFamily="18" charset="0"/>
                <a:cs typeface="Times New Roman" panose="02020603050405020304" pitchFamily="18" charset="0"/>
              </a:rPr>
              <a:t>functionalitatile</a:t>
            </a:r>
            <a:r>
              <a:rPr lang="ro-RO" dirty="0">
                <a:latin typeface="Times New Roman" panose="02020603050405020304" pitchFamily="18" charset="0"/>
                <a:cs typeface="Times New Roman" panose="02020603050405020304" pitchFamily="18" charset="0"/>
              </a:rPr>
              <a:t> de </a:t>
            </a:r>
            <a:r>
              <a:rPr lang="ro-RO" dirty="0" err="1">
                <a:latin typeface="Times New Roman" panose="02020603050405020304" pitchFamily="18" charset="0"/>
                <a:cs typeface="Times New Roman" panose="02020603050405020304" pitchFamily="18" charset="0"/>
              </a:rPr>
              <a:t>shared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platform</a:t>
            </a:r>
            <a:r>
              <a:rPr lang="ro-RO" dirty="0">
                <a:latin typeface="Times New Roman" panose="02020603050405020304" pitchFamily="18" charset="0"/>
                <a:cs typeface="Times New Roman" panose="02020603050405020304" pitchFamily="18" charset="0"/>
              </a:rPr>
              <a:t> cod folosind C#, este cel mai puternic mobile </a:t>
            </a:r>
            <a:r>
              <a:rPr lang="ro-RO" dirty="0" err="1">
                <a:latin typeface="Times New Roman" panose="02020603050405020304" pitchFamily="18" charset="0"/>
                <a:cs typeface="Times New Roman" panose="02020603050405020304" pitchFamily="18" charset="0"/>
              </a:rPr>
              <a:t>cross-platform</a:t>
            </a:r>
            <a:r>
              <a:rPr lang="ro-RO" dirty="0">
                <a:latin typeface="Times New Roman" panose="02020603050405020304" pitchFamily="18" charset="0"/>
                <a:cs typeface="Times New Roman" panose="02020603050405020304" pitchFamily="18" charset="0"/>
              </a:rPr>
              <a:t> sistem la ora actuala.</a:t>
            </a:r>
            <a:endParaRPr lang="en-US" dirty="0">
              <a:latin typeface="Times New Roman" panose="02020603050405020304" pitchFamily="18" charset="0"/>
              <a:cs typeface="Times New Roman" panose="02020603050405020304" pitchFamily="18" charset="0"/>
            </a:endParaRPr>
          </a:p>
          <a:p>
            <a:pPr marL="0" indent="0">
              <a:buNone/>
            </a:pPr>
            <a:endParaRPr lang="ro-R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10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07571" y="2716439"/>
            <a:ext cx="10515600" cy="841883"/>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latin typeface="Times New Roman" panose="02020603050405020304" pitchFamily="18" charset="0"/>
                <a:ea typeface="Verdana" panose="020B0604030504040204" pitchFamily="34" charset="0"/>
                <a:cs typeface="Times New Roman" panose="02020603050405020304" pitchFamily="18" charset="0"/>
              </a:rPr>
              <a:t>V</a:t>
            </a:r>
            <a:r>
              <a:rPr lang="ro-RO" b="1" dirty="0">
                <a:latin typeface="Times New Roman" panose="02020603050405020304" pitchFamily="18" charset="0"/>
                <a:ea typeface="Verdana" panose="020B0604030504040204" pitchFamily="34" charset="0"/>
                <a:cs typeface="Times New Roman" panose="02020603050405020304" pitchFamily="18" charset="0"/>
              </a:rPr>
              <a:t>ă mulțumesc!</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00564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3288" y="85725"/>
            <a:ext cx="10018712" cy="1087438"/>
          </a:xfrm>
        </p:spPr>
        <p:txBody>
          <a:bodyPr>
            <a:normAutofit/>
          </a:bodyPr>
          <a:lstStyle/>
          <a:p>
            <a:pPr algn="l"/>
            <a:r>
              <a:rPr lang="ro-RO" b="1" dirty="0">
                <a:latin typeface="Times New Roman" panose="02020603050405020304" pitchFamily="18" charset="0"/>
                <a:cs typeface="Times New Roman" panose="02020603050405020304" pitchFamily="18" charset="0"/>
              </a:rPr>
              <a:t>Tehnologii utilizate</a:t>
            </a:r>
            <a:endParaRPr lang="en-US" b="1" dirty="0">
              <a:latin typeface="Times New Roman" panose="02020603050405020304" pitchFamily="18" charset="0"/>
              <a:cs typeface="Times New Roman" panose="02020603050405020304" pitchFamily="18" charset="0"/>
            </a:endParaRPr>
          </a:p>
        </p:txBody>
      </p:sp>
      <p:pic>
        <p:nvPicPr>
          <p:cNvPr id="1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055297">
            <a:off x="2698171" y="2019560"/>
            <a:ext cx="1354171" cy="1280047"/>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11" y="1813286"/>
            <a:ext cx="2201374" cy="1879903"/>
          </a:xfrm>
          <a:prstGeom prst="rect">
            <a:avLst/>
          </a:prstGeom>
        </p:spPr>
      </p:pic>
      <p:pic>
        <p:nvPicPr>
          <p:cNvPr id="16"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l="555" t="288" r="715" b="1430"/>
          <a:stretch/>
        </p:blipFill>
        <p:spPr>
          <a:xfrm>
            <a:off x="237111" y="5098417"/>
            <a:ext cx="1578689" cy="1571518"/>
          </a:xfrm>
          <a:prstGeom prst="ellipse">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6871" y="3577416"/>
            <a:ext cx="2794298" cy="1137175"/>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4206" y="5098416"/>
            <a:ext cx="1999676" cy="1571518"/>
          </a:xfrm>
          <a:prstGeom prst="ellipse">
            <a:avLst/>
          </a:prstGeom>
        </p:spPr>
      </p:pic>
      <p:sp>
        <p:nvSpPr>
          <p:cNvPr id="19" name="TextBox 18"/>
          <p:cNvSpPr txBox="1"/>
          <p:nvPr/>
        </p:nvSpPr>
        <p:spPr>
          <a:xfrm>
            <a:off x="5118554" y="1417530"/>
            <a:ext cx="1662635" cy="400110"/>
          </a:xfrm>
          <a:prstGeom prst="rect">
            <a:avLst/>
          </a:prstGeom>
          <a:noFill/>
        </p:spPr>
        <p:txBody>
          <a:bodyPr wrap="none" rtlCol="0">
            <a:spAutoFit/>
          </a:bodyPr>
          <a:lstStyle/>
          <a:p>
            <a:r>
              <a:rPr lang="en-US" sz="2000" b="1" dirty="0">
                <a:latin typeface="Verdana" panose="020B0604030504040204" pitchFamily="34" charset="0"/>
                <a:ea typeface="Verdana" panose="020B0604030504040204" pitchFamily="34" charset="0"/>
              </a:rPr>
              <a:t>Securitate</a:t>
            </a:r>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6913" y="1978826"/>
            <a:ext cx="1173757" cy="857853"/>
          </a:xfrm>
          <a:prstGeom prst="rect">
            <a:avLst/>
          </a:prstGeom>
        </p:spPr>
      </p:pic>
      <p:sp>
        <p:nvSpPr>
          <p:cNvPr id="22" name="TextBox 21"/>
          <p:cNvSpPr txBox="1"/>
          <p:nvPr/>
        </p:nvSpPr>
        <p:spPr>
          <a:xfrm>
            <a:off x="8188505" y="1478049"/>
            <a:ext cx="1616148" cy="400110"/>
          </a:xfrm>
          <a:prstGeom prst="rect">
            <a:avLst/>
          </a:prstGeom>
          <a:noFill/>
        </p:spPr>
        <p:txBody>
          <a:bodyPr wrap="none" rtlCol="0">
            <a:spAutoFit/>
          </a:bodyPr>
          <a:lstStyle/>
          <a:p>
            <a:r>
              <a:rPr lang="en-US" sz="2000" b="1" dirty="0">
                <a:latin typeface="Verdana" panose="020B0604030504040204" pitchFamily="34" charset="0"/>
                <a:ea typeface="Verdana" panose="020B0604030504040204" pitchFamily="34" charset="0"/>
              </a:rPr>
              <a:t>Front-End</a:t>
            </a: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8505" y="2143179"/>
            <a:ext cx="3032237" cy="1387001"/>
          </a:xfrm>
          <a:prstGeom prst="rect">
            <a:avLst/>
          </a:prstGeom>
        </p:spPr>
      </p:pic>
      <p:sp>
        <p:nvSpPr>
          <p:cNvPr id="24" name="TextBox 23"/>
          <p:cNvSpPr txBox="1"/>
          <p:nvPr/>
        </p:nvSpPr>
        <p:spPr>
          <a:xfrm>
            <a:off x="1406091" y="1398148"/>
            <a:ext cx="1534394" cy="400110"/>
          </a:xfrm>
          <a:prstGeom prst="rect">
            <a:avLst/>
          </a:prstGeom>
          <a:noFill/>
        </p:spPr>
        <p:txBody>
          <a:bodyPr wrap="none" rtlCol="0">
            <a:spAutoFit/>
          </a:bodyPr>
          <a:lstStyle/>
          <a:p>
            <a:r>
              <a:rPr lang="ro-RO" sz="2000" b="1" dirty="0">
                <a:latin typeface="Verdana" panose="020B0604030504040204" pitchFamily="34" charset="0"/>
                <a:ea typeface="Verdana" panose="020B0604030504040204" pitchFamily="34" charset="0"/>
              </a:rPr>
              <a:t>Back</a:t>
            </a:r>
            <a:r>
              <a:rPr lang="en-US" sz="2000" b="1" dirty="0">
                <a:latin typeface="Verdana" panose="020B0604030504040204" pitchFamily="34" charset="0"/>
                <a:ea typeface="Verdana" panose="020B0604030504040204" pitchFamily="34" charset="0"/>
              </a:rPr>
              <a:t>-End</a:t>
            </a:r>
          </a:p>
        </p:txBody>
      </p:sp>
      <p:pic>
        <p:nvPicPr>
          <p:cNvPr id="4" name="Picture 3">
            <a:extLst>
              <a:ext uri="{FF2B5EF4-FFF2-40B4-BE49-F238E27FC236}">
                <a16:creationId xmlns:a16="http://schemas.microsoft.com/office/drawing/2014/main" id="{B1172FA4-FEE5-4B28-B6AA-585EED6908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02631" y="3205703"/>
            <a:ext cx="1362319" cy="797942"/>
          </a:xfrm>
          <a:prstGeom prst="rect">
            <a:avLst/>
          </a:prstGeom>
        </p:spPr>
      </p:pic>
      <p:pic>
        <p:nvPicPr>
          <p:cNvPr id="6" name="Picture 5">
            <a:extLst>
              <a:ext uri="{FF2B5EF4-FFF2-40B4-BE49-F238E27FC236}">
                <a16:creationId xmlns:a16="http://schemas.microsoft.com/office/drawing/2014/main" id="{55FDA10B-D53D-45B3-85AF-9F117C8C1F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1681" y="4545702"/>
            <a:ext cx="1413269" cy="1105428"/>
          </a:xfrm>
          <a:prstGeom prst="rect">
            <a:avLst/>
          </a:prstGeom>
        </p:spPr>
      </p:pic>
      <p:pic>
        <p:nvPicPr>
          <p:cNvPr id="8" name="Picture 7">
            <a:extLst>
              <a:ext uri="{FF2B5EF4-FFF2-40B4-BE49-F238E27FC236}">
                <a16:creationId xmlns:a16="http://schemas.microsoft.com/office/drawing/2014/main" id="{E0384A60-2CCA-4817-87DF-3B1808DC8B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89768" y="3860166"/>
            <a:ext cx="2454558" cy="1610356"/>
          </a:xfrm>
          <a:prstGeom prst="rect">
            <a:avLst/>
          </a:prstGeom>
        </p:spPr>
      </p:pic>
    </p:spTree>
    <p:extLst>
      <p:ext uri="{BB962C8B-B14F-4D97-AF65-F5344CB8AC3E}">
        <p14:creationId xmlns:p14="http://schemas.microsoft.com/office/powerpoint/2010/main" val="1169937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803" y="473364"/>
            <a:ext cx="9931833" cy="718127"/>
          </a:xfrm>
        </p:spPr>
        <p:txBody>
          <a:bodyPr>
            <a:normAutofit/>
          </a:bodyPr>
          <a:lstStyle/>
          <a:p>
            <a:r>
              <a:rPr lang="ro-RO" sz="3600" b="1" dirty="0">
                <a:latin typeface="Times New Roman" panose="02020603050405020304" pitchFamily="18" charset="0"/>
                <a:cs typeface="Times New Roman" panose="02020603050405020304" pitchFamily="18" charset="0"/>
              </a:rPr>
              <a:t>Arhitectura sistemului software</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148824" y="4276436"/>
            <a:ext cx="8953789" cy="2105892"/>
          </a:xfrm>
        </p:spPr>
        <p:txBody>
          <a:bodyPr>
            <a:normAutofit fontScale="92500" lnSpcReduction="10000"/>
          </a:bodyPr>
          <a:lstStyle/>
          <a:p>
            <a:pPr marL="342900" indent="-342900" algn="l">
              <a:buFont typeface="Arial" panose="020B0604020202020204" pitchFamily="34" charset="0"/>
              <a:buChar char="•"/>
            </a:pPr>
            <a:r>
              <a:rPr lang="en-US" dirty="0" err="1"/>
              <a:t>Arhitectura</a:t>
            </a:r>
            <a:r>
              <a:rPr lang="en-US" dirty="0"/>
              <a:t> </a:t>
            </a:r>
            <a:r>
              <a:rPr lang="en-US" dirty="0" err="1"/>
              <a:t>sistemului</a:t>
            </a:r>
            <a:r>
              <a:rPr lang="en-US" dirty="0"/>
              <a:t> </a:t>
            </a:r>
            <a:r>
              <a:rPr lang="en-US" dirty="0" err="1"/>
              <a:t>este</a:t>
            </a:r>
            <a:r>
              <a:rPr lang="en-US" dirty="0"/>
              <a:t> </a:t>
            </a:r>
            <a:r>
              <a:rPr lang="en-US" dirty="0" err="1"/>
              <a:t>bazat</a:t>
            </a:r>
            <a:r>
              <a:rPr lang="ro-RO" dirty="0"/>
              <a:t>ă</a:t>
            </a:r>
            <a:r>
              <a:rPr lang="en-US" dirty="0"/>
              <a:t> pe </a:t>
            </a:r>
            <a:r>
              <a:rPr lang="en-US" dirty="0" err="1"/>
              <a:t>arhitectura</a:t>
            </a:r>
            <a:r>
              <a:rPr lang="en-US" dirty="0"/>
              <a:t> client-server.</a:t>
            </a:r>
            <a:endParaRPr lang="ro-RO" dirty="0"/>
          </a:p>
          <a:p>
            <a:pPr marL="342900" indent="-342900" algn="l">
              <a:buFont typeface="Arial" panose="020B0604020202020204" pitchFamily="34" charset="0"/>
              <a:buChar char="•"/>
            </a:pPr>
            <a:r>
              <a:rPr lang="ro-RO" dirty="0"/>
              <a:t>Aplicația mobilă (ce poate rula pe Android/iOS) reprezintă clientul.</a:t>
            </a:r>
          </a:p>
          <a:p>
            <a:pPr marL="342900" indent="-342900" algn="l">
              <a:buFont typeface="Arial" panose="020B0604020202020204" pitchFamily="34" charset="0"/>
              <a:buChar char="•"/>
            </a:pPr>
            <a:r>
              <a:rPr lang="ro-RO" dirty="0"/>
              <a:t>Serviciul web și baza de date formează partea de server.</a:t>
            </a:r>
          </a:p>
          <a:p>
            <a:pPr marL="342900" indent="-342900" algn="l">
              <a:buFont typeface="Arial" panose="020B0604020202020204" pitchFamily="34" charset="0"/>
              <a:buChar char="•"/>
            </a:pPr>
            <a:r>
              <a:rPr lang="en-US" dirty="0" err="1"/>
              <a:t>Comunicarea</a:t>
            </a:r>
            <a:r>
              <a:rPr lang="en-US" dirty="0"/>
              <a:t> se </a:t>
            </a:r>
            <a:r>
              <a:rPr lang="ro-RO" dirty="0"/>
              <a:t>realizează</a:t>
            </a:r>
            <a:r>
              <a:rPr lang="en-US" dirty="0"/>
              <a:t> </a:t>
            </a:r>
            <a:r>
              <a:rPr lang="en-US" dirty="0" err="1"/>
              <a:t>prin</a:t>
            </a:r>
            <a:r>
              <a:rPr lang="en-US" dirty="0"/>
              <a:t> </a:t>
            </a:r>
            <a:r>
              <a:rPr lang="en-US" dirty="0" err="1"/>
              <a:t>protocolul</a:t>
            </a:r>
            <a:r>
              <a:rPr lang="en-US" dirty="0"/>
              <a:t> HTTP</a:t>
            </a:r>
            <a:r>
              <a:rPr lang="ro-RO" dirty="0"/>
              <a:t>,datele fiind serializate în format JSON.Acest protocol pune dispozitie mai multe metode prin care se poate efectua o </a:t>
            </a:r>
            <a:r>
              <a:rPr lang="ro-RO" sz="2200" dirty="0">
                <a:latin typeface="Times New Roman" panose="02020603050405020304" pitchFamily="18" charset="0"/>
                <a:cs typeface="Times New Roman" panose="02020603050405020304" pitchFamily="18" charset="0"/>
              </a:rPr>
              <a:t>cerere(</a:t>
            </a:r>
            <a:r>
              <a:rPr lang="en-US" sz="2200" dirty="0">
                <a:latin typeface="Times New Roman" panose="02020603050405020304" pitchFamily="18" charset="0"/>
                <a:cs typeface="Times New Roman" panose="02020603050405020304" pitchFamily="18" charset="0"/>
              </a:rPr>
              <a:t>GET</a:t>
            </a:r>
            <a:r>
              <a:rPr lang="ro-RO"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POST</a:t>
            </a:r>
            <a:r>
              <a:rPr lang="ro-RO"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PUT</a:t>
            </a:r>
            <a:r>
              <a:rPr lang="ro-RO"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DELETE</a:t>
            </a:r>
            <a:r>
              <a:rPr lang="ro-RO"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802" y="1320800"/>
            <a:ext cx="7724343" cy="2760894"/>
          </a:xfrm>
          <a:prstGeom prst="rect">
            <a:avLst/>
          </a:prstGeom>
        </p:spPr>
      </p:pic>
    </p:spTree>
    <p:extLst>
      <p:ext uri="{BB962C8B-B14F-4D97-AF65-F5344CB8AC3E}">
        <p14:creationId xmlns:p14="http://schemas.microsoft.com/office/powerpoint/2010/main" val="628150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6"/>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u="sng" dirty="0" err="1">
                <a:latin typeface="Verdana" panose="020B0604030504040204" pitchFamily="34" charset="0"/>
                <a:ea typeface="Verdana" panose="020B0604030504040204" pitchFamily="34" charset="0"/>
              </a:rPr>
              <a:t>Arhitectura</a:t>
            </a:r>
            <a:r>
              <a:rPr lang="en-US" sz="3600" b="1" u="sng" dirty="0">
                <a:latin typeface="Verdana" panose="020B0604030504040204" pitchFamily="34" charset="0"/>
                <a:ea typeface="Verdana" panose="020B0604030504040204" pitchFamily="34" charset="0"/>
              </a:rPr>
              <a:t> server-</a:t>
            </a:r>
            <a:r>
              <a:rPr lang="en-US" sz="3600" b="1" u="sng" dirty="0" err="1">
                <a:latin typeface="Verdana" panose="020B0604030504040204" pitchFamily="34" charset="0"/>
                <a:ea typeface="Verdana" panose="020B0604030504040204" pitchFamily="34" charset="0"/>
              </a:rPr>
              <a:t>ului</a:t>
            </a:r>
            <a:r>
              <a:rPr lang="en-US" sz="3600" b="1" u="sng" dirty="0">
                <a:latin typeface="Verdana" panose="020B0604030504040204" pitchFamily="34" charset="0"/>
                <a:ea typeface="Verdana" panose="020B0604030504040204" pitchFamily="34" charset="0"/>
              </a:rPr>
              <a:t> (Web API)</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37" y="1508021"/>
            <a:ext cx="6982690" cy="4559404"/>
          </a:xfrm>
          <a:prstGeom prst="rect">
            <a:avLst/>
          </a:prstGeom>
        </p:spPr>
      </p:pic>
    </p:spTree>
    <p:extLst>
      <p:ext uri="{BB962C8B-B14F-4D97-AF65-F5344CB8AC3E}">
        <p14:creationId xmlns:p14="http://schemas.microsoft.com/office/powerpoint/2010/main" val="1100118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033DDC6-C700-4CB4-BB32-5BE3C5759A26}"/>
              </a:ext>
            </a:extLst>
          </p:cNvPr>
          <p:cNvSpPr>
            <a:spLocks noGrp="1"/>
          </p:cNvSpPr>
          <p:nvPr>
            <p:ph type="title"/>
          </p:nvPr>
        </p:nvSpPr>
        <p:spPr/>
        <p:txBody>
          <a:bodyPr/>
          <a:lstStyle/>
          <a:p>
            <a:r>
              <a:rPr lang="ro-RO" dirty="0">
                <a:latin typeface="Verdana" panose="020B0604030504040204" pitchFamily="34" charset="0"/>
                <a:ea typeface="Verdana" panose="020B0604030504040204" pitchFamily="34" charset="0"/>
              </a:rPr>
              <a:t>Conectarea la baza de date</a:t>
            </a:r>
          </a:p>
        </p:txBody>
      </p:sp>
      <p:sp>
        <p:nvSpPr>
          <p:cNvPr id="3" name="Substituent conținut 2">
            <a:extLst>
              <a:ext uri="{FF2B5EF4-FFF2-40B4-BE49-F238E27FC236}">
                <a16:creationId xmlns:a16="http://schemas.microsoft.com/office/drawing/2014/main" id="{817F9FBF-7E58-46EB-8D40-912FA50CB1F9}"/>
              </a:ext>
            </a:extLst>
          </p:cNvPr>
          <p:cNvSpPr>
            <a:spLocks noGrp="1"/>
          </p:cNvSpPr>
          <p:nvPr>
            <p:ph idx="1"/>
          </p:nvPr>
        </p:nvSpPr>
        <p:spPr>
          <a:xfrm>
            <a:off x="508508" y="1529136"/>
            <a:ext cx="5386265" cy="4195481"/>
          </a:xfrm>
        </p:spPr>
        <p:txBody>
          <a:bodyPr/>
          <a:lstStyle/>
          <a:p>
            <a:r>
              <a:rPr lang="ro-RO" dirty="0">
                <a:latin typeface="Verdana" panose="020B0604030504040204" pitchFamily="34" charset="0"/>
                <a:ea typeface="Verdana" panose="020B0604030504040204" pitchFamily="34" charset="0"/>
              </a:rPr>
              <a:t>Conectarea la baza de date se </a:t>
            </a:r>
            <a:r>
              <a:rPr lang="ro-RO" dirty="0" err="1">
                <a:latin typeface="Verdana" panose="020B0604030504040204" pitchFamily="34" charset="0"/>
                <a:ea typeface="Verdana" panose="020B0604030504040204" pitchFamily="34" charset="0"/>
              </a:rPr>
              <a:t>realizeaza</a:t>
            </a:r>
            <a:r>
              <a:rPr lang="ro-RO" dirty="0">
                <a:latin typeface="Verdana" panose="020B0604030504040204" pitchFamily="34" charset="0"/>
                <a:ea typeface="Verdana" panose="020B0604030504040204" pitchFamily="34" charset="0"/>
              </a:rPr>
              <a:t> prin configurarea fișierului </a:t>
            </a:r>
            <a:r>
              <a:rPr lang="ro-RO" dirty="0" err="1">
                <a:latin typeface="Verdana" panose="020B0604030504040204" pitchFamily="34" charset="0"/>
                <a:ea typeface="Verdana" panose="020B0604030504040204" pitchFamily="34" charset="0"/>
              </a:rPr>
              <a:t>application.json</a:t>
            </a:r>
            <a:r>
              <a:rPr lang="ro-RO" dirty="0">
                <a:latin typeface="Verdana" panose="020B0604030504040204" pitchFamily="34" charset="0"/>
                <a:ea typeface="Verdana" panose="020B0604030504040204" pitchFamily="34" charset="0"/>
              </a:rPr>
              <a:t>, </a:t>
            </a:r>
            <a:r>
              <a:rPr lang="ro-RO" dirty="0" err="1">
                <a:latin typeface="Verdana" panose="020B0604030504040204" pitchFamily="34" charset="0"/>
                <a:ea typeface="Verdana" panose="020B0604030504040204" pitchFamily="34" charset="0"/>
              </a:rPr>
              <a:t>fisier</a:t>
            </a:r>
            <a:r>
              <a:rPr lang="ro-RO" dirty="0">
                <a:latin typeface="Verdana" panose="020B0604030504040204" pitchFamily="34" charset="0"/>
                <a:ea typeface="Verdana" panose="020B0604030504040204" pitchFamily="34" charset="0"/>
              </a:rPr>
              <a:t> preluat mai departe de ASP.NET CORE</a:t>
            </a:r>
          </a:p>
          <a:p>
            <a:r>
              <a:rPr lang="ro-RO" dirty="0">
                <a:latin typeface="Verdana" panose="020B0604030504040204" pitchFamily="34" charset="0"/>
                <a:ea typeface="Verdana" panose="020B0604030504040204" pitchFamily="34" charset="0"/>
              </a:rPr>
              <a:t>Folosind pachetul </a:t>
            </a:r>
            <a:r>
              <a:rPr lang="ro-RO" dirty="0" err="1">
                <a:latin typeface="Verdana" panose="020B0604030504040204" pitchFamily="34" charset="0"/>
                <a:ea typeface="Verdana" panose="020B0604030504040204" pitchFamily="34" charset="0"/>
              </a:rPr>
              <a:t>Entity</a:t>
            </a:r>
            <a:r>
              <a:rPr lang="ro-RO" dirty="0">
                <a:latin typeface="Verdana" panose="020B0604030504040204" pitchFamily="34" charset="0"/>
                <a:ea typeface="Verdana" panose="020B0604030504040204" pitchFamily="34" charset="0"/>
              </a:rPr>
              <a:t> Framework Core, </a:t>
            </a:r>
            <a:r>
              <a:rPr lang="ro-RO" dirty="0" err="1">
                <a:latin typeface="Verdana" panose="020B0604030504040204" pitchFamily="34" charset="0"/>
                <a:ea typeface="Verdana" panose="020B0604030504040204" pitchFamily="34" charset="0"/>
              </a:rPr>
              <a:t>interactiunea</a:t>
            </a:r>
            <a:r>
              <a:rPr lang="ro-RO" dirty="0">
                <a:latin typeface="Verdana" panose="020B0604030504040204" pitchFamily="34" charset="0"/>
                <a:ea typeface="Verdana" panose="020B0604030504040204" pitchFamily="34" charset="0"/>
              </a:rPr>
              <a:t> cu baza de date se </a:t>
            </a:r>
            <a:r>
              <a:rPr lang="ro-RO" dirty="0" err="1">
                <a:latin typeface="Verdana" panose="020B0604030504040204" pitchFamily="34" charset="0"/>
                <a:ea typeface="Verdana" panose="020B0604030504040204" pitchFamily="34" charset="0"/>
              </a:rPr>
              <a:t>realizeaza</a:t>
            </a:r>
            <a:r>
              <a:rPr lang="ro-RO" dirty="0">
                <a:latin typeface="Verdana" panose="020B0604030504040204" pitchFamily="34" charset="0"/>
                <a:ea typeface="Verdana" panose="020B0604030504040204" pitchFamily="34" charset="0"/>
              </a:rPr>
              <a:t> prin crearea unei </a:t>
            </a:r>
            <a:r>
              <a:rPr lang="ro-RO" dirty="0" err="1">
                <a:latin typeface="Verdana" panose="020B0604030504040204" pitchFamily="34" charset="0"/>
                <a:ea typeface="Verdana" panose="020B0604030504040204" pitchFamily="34" charset="0"/>
              </a:rPr>
              <a:t>proprietati</a:t>
            </a:r>
            <a:r>
              <a:rPr lang="ro-RO" dirty="0">
                <a:latin typeface="Verdana" panose="020B0604030504040204" pitchFamily="34" charset="0"/>
                <a:ea typeface="Verdana" panose="020B0604030504040204" pitchFamily="34" charset="0"/>
              </a:rPr>
              <a:t> de tipul </a:t>
            </a:r>
            <a:r>
              <a:rPr lang="ro-RO" dirty="0" err="1">
                <a:latin typeface="Verdana" panose="020B0604030504040204" pitchFamily="34" charset="0"/>
                <a:ea typeface="Verdana" panose="020B0604030504040204" pitchFamily="34" charset="0"/>
              </a:rPr>
              <a:t>DatabaseContext</a:t>
            </a:r>
            <a:endParaRPr lang="ro-RO" dirty="0">
              <a:latin typeface="Verdana" panose="020B0604030504040204" pitchFamily="34" charset="0"/>
              <a:ea typeface="Verdana" panose="020B0604030504040204" pitchFamily="34" charset="0"/>
            </a:endParaRPr>
          </a:p>
        </p:txBody>
      </p:sp>
      <p:pic>
        <p:nvPicPr>
          <p:cNvPr id="5" name="Imagine 4">
            <a:extLst>
              <a:ext uri="{FF2B5EF4-FFF2-40B4-BE49-F238E27FC236}">
                <a16:creationId xmlns:a16="http://schemas.microsoft.com/office/drawing/2014/main" id="{F15DE211-713D-4FB6-925A-E7239FBB6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773" y="1152983"/>
            <a:ext cx="5921408" cy="1991003"/>
          </a:xfrm>
          <a:prstGeom prst="rect">
            <a:avLst/>
          </a:prstGeom>
        </p:spPr>
      </p:pic>
      <p:pic>
        <p:nvPicPr>
          <p:cNvPr id="7" name="Imagine 6">
            <a:extLst>
              <a:ext uri="{FF2B5EF4-FFF2-40B4-BE49-F238E27FC236}">
                <a16:creationId xmlns:a16="http://schemas.microsoft.com/office/drawing/2014/main" id="{2A894223-E515-4F75-A704-62D2BED51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611" y="3143986"/>
            <a:ext cx="4284953" cy="3603043"/>
          </a:xfrm>
          <a:prstGeom prst="rect">
            <a:avLst/>
          </a:prstGeom>
        </p:spPr>
      </p:pic>
    </p:spTree>
    <p:extLst>
      <p:ext uri="{BB962C8B-B14F-4D97-AF65-F5344CB8AC3E}">
        <p14:creationId xmlns:p14="http://schemas.microsoft.com/office/powerpoint/2010/main" val="609678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06336" y="136684"/>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b="1" dirty="0">
                <a:latin typeface="Times New Roman" panose="02020603050405020304" pitchFamily="18" charset="0"/>
                <a:ea typeface="Verdana" panose="020B0604030504040204" pitchFamily="34" charset="0"/>
                <a:cs typeface="Times New Roman" panose="02020603050405020304" pitchFamily="18" charset="0"/>
              </a:rPr>
              <a:t>Structura bazei de date</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Imagine 4">
            <a:extLst>
              <a:ext uri="{FF2B5EF4-FFF2-40B4-BE49-F238E27FC236}">
                <a16:creationId xmlns:a16="http://schemas.microsoft.com/office/drawing/2014/main" id="{8582CB13-E2AA-4003-A0C6-E6D93621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89" y="923454"/>
            <a:ext cx="10108413" cy="5704836"/>
          </a:xfrm>
          <a:prstGeom prst="rect">
            <a:avLst/>
          </a:prstGeom>
        </p:spPr>
      </p:pic>
    </p:spTree>
    <p:extLst>
      <p:ext uri="{BB962C8B-B14F-4D97-AF65-F5344CB8AC3E}">
        <p14:creationId xmlns:p14="http://schemas.microsoft.com/office/powerpoint/2010/main" val="1521875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9800" y="309708"/>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err="1">
                <a:latin typeface="Verdana" panose="020B0604030504040204" pitchFamily="34" charset="0"/>
                <a:ea typeface="Verdana" panose="020B0604030504040204" pitchFamily="34" charset="0"/>
              </a:rPr>
              <a:t>Arhitectura</a:t>
            </a:r>
            <a:r>
              <a:rPr lang="en-US" sz="3600" b="1" dirty="0">
                <a:latin typeface="Verdana" panose="020B0604030504040204" pitchFamily="34" charset="0"/>
                <a:ea typeface="Verdana" panose="020B0604030504040204" pitchFamily="34" charset="0"/>
              </a:rPr>
              <a:t> </a:t>
            </a:r>
            <a:r>
              <a:rPr lang="ro-RO" sz="3600" b="1" dirty="0">
                <a:latin typeface="Verdana" panose="020B0604030504040204" pitchFamily="34" charset="0"/>
                <a:ea typeface="Verdana" panose="020B0604030504040204" pitchFamily="34" charset="0"/>
              </a:rPr>
              <a:t>aplicației mobile</a:t>
            </a:r>
            <a:endParaRPr lang="en-US" sz="3600" b="1" dirty="0">
              <a:latin typeface="Verdana" panose="020B0604030504040204" pitchFamily="34" charset="0"/>
              <a:ea typeface="Verdana" panose="020B0604030504040204" pitchFamily="34" charset="0"/>
            </a:endParaRPr>
          </a:p>
        </p:txBody>
      </p:sp>
      <p:pic>
        <p:nvPicPr>
          <p:cNvPr id="5" name="Imagine 4">
            <a:extLst>
              <a:ext uri="{FF2B5EF4-FFF2-40B4-BE49-F238E27FC236}">
                <a16:creationId xmlns:a16="http://schemas.microsoft.com/office/drawing/2014/main" id="{E072DE1C-D861-47B1-9F59-6B6F28C0F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51" y="1003938"/>
            <a:ext cx="9478698" cy="5649113"/>
          </a:xfrm>
          <a:prstGeom prst="rect">
            <a:avLst/>
          </a:prstGeom>
        </p:spPr>
      </p:pic>
    </p:spTree>
    <p:extLst>
      <p:ext uri="{BB962C8B-B14F-4D97-AF65-F5344CB8AC3E}">
        <p14:creationId xmlns:p14="http://schemas.microsoft.com/office/powerpoint/2010/main" val="387853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z="3600" b="1" dirty="0">
                <a:latin typeface="Verdana" panose="020B0604030504040204" pitchFamily="34" charset="0"/>
                <a:ea typeface="Verdana" panose="020B0604030504040204" pitchFamily="34" charset="0"/>
              </a:rPr>
              <a:t>Funcționalitățile aplicației </a:t>
            </a:r>
            <a:endParaRPr lang="en-US" sz="3600" b="1" dirty="0">
              <a:latin typeface="Verdana" panose="020B0604030504040204" pitchFamily="34" charset="0"/>
              <a:ea typeface="Verdana" panose="020B0604030504040204" pitchFamily="34" charset="0"/>
            </a:endParaRPr>
          </a:p>
        </p:txBody>
      </p:sp>
      <p:sp>
        <p:nvSpPr>
          <p:cNvPr id="3" name="Content Placeholder 2"/>
          <p:cNvSpPr txBox="1">
            <a:spLocks/>
          </p:cNvSpPr>
          <p:nvPr/>
        </p:nvSpPr>
        <p:spPr>
          <a:xfrm>
            <a:off x="1676400" y="1347027"/>
            <a:ext cx="10515600" cy="4721263"/>
          </a:xfrm>
          <a:prstGeom prst="rect">
            <a:avLst/>
          </a:prstGeom>
        </p:spPr>
        <p:txBody>
          <a:bodyPr>
            <a:normAutofit fontScale="3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ro-RO" sz="4500" dirty="0">
                <a:latin typeface="Times New Roman" panose="02020603050405020304" pitchFamily="18" charset="0"/>
                <a:cs typeface="Times New Roman" panose="02020603050405020304" pitchFamily="18" charset="0"/>
              </a:rPr>
              <a:t>În cadrul aplicației se regăsesc două tipuri de utilizatori: administrator, utilizator.</a:t>
            </a:r>
          </a:p>
          <a:p>
            <a:r>
              <a:rPr lang="ro-RO" sz="4500" dirty="0">
                <a:latin typeface="Times New Roman" panose="02020603050405020304" pitchFamily="18" charset="0"/>
                <a:cs typeface="Times New Roman" panose="02020603050405020304" pitchFamily="18" charset="0"/>
              </a:rPr>
              <a:t>Deci, funcționalitățile prezente în cadrul aplicației sunt disponibile în funcție de rolul pe care utilizatorul logat îl detine. </a:t>
            </a:r>
          </a:p>
          <a:p>
            <a:pPr lvl="0"/>
            <a:r>
              <a:rPr lang="ro-RO" sz="4500" dirty="0">
                <a:latin typeface="Times New Roman" panose="02020603050405020304" pitchFamily="18" charset="0"/>
                <a:cs typeface="Times New Roman" panose="02020603050405020304" pitchFamily="18" charset="0"/>
              </a:rPr>
              <a:t>Funcționalități disponibile </a:t>
            </a:r>
            <a:r>
              <a:rPr lang="ro-RO" sz="4500" i="1" dirty="0">
                <a:latin typeface="Times New Roman" panose="02020603050405020304" pitchFamily="18" charset="0"/>
                <a:cs typeface="Times New Roman" panose="02020603050405020304" pitchFamily="18" charset="0"/>
              </a:rPr>
              <a:t>utilizatorului</a:t>
            </a:r>
            <a:r>
              <a:rPr lang="ro-RO" sz="4500" dirty="0">
                <a:latin typeface="Times New Roman" panose="02020603050405020304" pitchFamily="18" charset="0"/>
                <a:cs typeface="Times New Roman" panose="02020603050405020304" pitchFamily="18" charset="0"/>
              </a:rPr>
              <a:t> simplu:</a:t>
            </a:r>
            <a:endParaRPr lang="en-US" sz="4500" dirty="0">
              <a:latin typeface="Times New Roman" panose="02020603050405020304" pitchFamily="18" charset="0"/>
              <a:cs typeface="Times New Roman" panose="02020603050405020304" pitchFamily="18" charset="0"/>
            </a:endParaRPr>
          </a:p>
          <a:p>
            <a:pPr lvl="1"/>
            <a:r>
              <a:rPr lang="ro-RO" sz="4500" dirty="0">
                <a:latin typeface="Times New Roman" panose="02020603050405020304" pitchFamily="18" charset="0"/>
                <a:cs typeface="Times New Roman" panose="02020603050405020304" pitchFamily="18" charset="0"/>
              </a:rPr>
              <a:t>Modificarea datelor de utilizator.</a:t>
            </a:r>
            <a:endParaRPr lang="en-US" sz="4500" dirty="0">
              <a:latin typeface="Times New Roman" panose="02020603050405020304" pitchFamily="18" charset="0"/>
              <a:cs typeface="Times New Roman" panose="02020603050405020304" pitchFamily="18" charset="0"/>
            </a:endParaRPr>
          </a:p>
          <a:p>
            <a:pPr lvl="1"/>
            <a:r>
              <a:rPr lang="ro-RO" sz="4500" dirty="0">
                <a:latin typeface="Times New Roman" panose="02020603050405020304" pitchFamily="18" charset="0"/>
                <a:cs typeface="Times New Roman" panose="02020603050405020304" pitchFamily="18" charset="0"/>
              </a:rPr>
              <a:t>Meniu</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profil</a:t>
            </a:r>
            <a:r>
              <a:rPr lang="ro-RO" sz="4500" dirty="0">
                <a:latin typeface="Times New Roman" panose="02020603050405020304" pitchFamily="18" charset="0"/>
                <a:cs typeface="Times New Roman" panose="02020603050405020304" pitchFamily="18" charset="0"/>
              </a:rPr>
              <a:t>.</a:t>
            </a:r>
            <a:endParaRPr lang="en-US" sz="4500" dirty="0">
              <a:latin typeface="Times New Roman" panose="02020603050405020304" pitchFamily="18" charset="0"/>
              <a:cs typeface="Times New Roman" panose="02020603050405020304" pitchFamily="18" charset="0"/>
            </a:endParaRPr>
          </a:p>
          <a:p>
            <a:pPr lvl="1"/>
            <a:r>
              <a:rPr lang="en-US" sz="4500" dirty="0" err="1">
                <a:latin typeface="Times New Roman" panose="02020603050405020304" pitchFamily="18" charset="0"/>
                <a:cs typeface="Times New Roman" panose="02020603050405020304" pitchFamily="18" charset="0"/>
              </a:rPr>
              <a:t>Posibilitatea</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adăugării</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unei</a:t>
            </a:r>
            <a:r>
              <a:rPr lang="en-US" sz="4500" dirty="0">
                <a:latin typeface="Times New Roman" panose="02020603050405020304" pitchFamily="18" charset="0"/>
                <a:cs typeface="Times New Roman" panose="02020603050405020304" pitchFamily="18" charset="0"/>
              </a:rPr>
              <a:t> </a:t>
            </a:r>
            <a:r>
              <a:rPr lang="ro-RO" sz="4500" dirty="0">
                <a:latin typeface="Times New Roman" panose="02020603050405020304" pitchFamily="18" charset="0"/>
                <a:cs typeface="Times New Roman" panose="02020603050405020304" pitchFamily="18" charset="0"/>
              </a:rPr>
              <a:t>adrese de livrare.</a:t>
            </a:r>
          </a:p>
          <a:p>
            <a:pPr lvl="1"/>
            <a:r>
              <a:rPr lang="en-US" sz="4500" dirty="0" err="1">
                <a:latin typeface="Times New Roman" panose="02020603050405020304" pitchFamily="18" charset="0"/>
                <a:cs typeface="Times New Roman" panose="02020603050405020304" pitchFamily="18" charset="0"/>
              </a:rPr>
              <a:t>Posibilitatea</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adăugării</a:t>
            </a:r>
            <a:r>
              <a:rPr lang="en-US" sz="4500" dirty="0">
                <a:latin typeface="Times New Roman" panose="02020603050405020304" pitchFamily="18" charset="0"/>
                <a:cs typeface="Times New Roman" panose="02020603050405020304" pitchFamily="18" charset="0"/>
              </a:rPr>
              <a:t> </a:t>
            </a:r>
            <a:r>
              <a:rPr lang="ro-RO" sz="4500" dirty="0">
                <a:latin typeface="Times New Roman" panose="02020603050405020304" pitchFamily="18" charset="0"/>
                <a:cs typeface="Times New Roman" panose="02020603050405020304" pitchFamily="18" charset="0"/>
              </a:rPr>
              <a:t>card bancar valid.</a:t>
            </a:r>
            <a:endParaRPr lang="en-US" sz="4500" dirty="0">
              <a:latin typeface="Times New Roman" panose="02020603050405020304" pitchFamily="18" charset="0"/>
              <a:cs typeface="Times New Roman" panose="02020603050405020304" pitchFamily="18" charset="0"/>
            </a:endParaRPr>
          </a:p>
          <a:p>
            <a:pPr lvl="1"/>
            <a:r>
              <a:rPr lang="ro-RO" sz="4500" dirty="0">
                <a:latin typeface="Times New Roman" panose="02020603050405020304" pitchFamily="18" charset="0"/>
                <a:cs typeface="Times New Roman" panose="02020603050405020304" pitchFamily="18" charset="0"/>
              </a:rPr>
              <a:t>Utilizarea contului de Facebook pentru înregistrare.</a:t>
            </a:r>
            <a:endParaRPr lang="en-US" sz="4500" dirty="0">
              <a:latin typeface="Times New Roman" panose="02020603050405020304" pitchFamily="18" charset="0"/>
              <a:cs typeface="Times New Roman" panose="02020603050405020304" pitchFamily="18" charset="0"/>
            </a:endParaRPr>
          </a:p>
          <a:p>
            <a:pPr lvl="1"/>
            <a:r>
              <a:rPr lang="en-US" sz="4500" dirty="0" err="1">
                <a:latin typeface="Times New Roman" panose="02020603050405020304" pitchFamily="18" charset="0"/>
                <a:cs typeface="Times New Roman" panose="02020603050405020304" pitchFamily="18" charset="0"/>
              </a:rPr>
              <a:t>Vizualizarea</a:t>
            </a:r>
            <a:r>
              <a:rPr lang="en-US" sz="4500" dirty="0">
                <a:latin typeface="Times New Roman" panose="02020603050405020304" pitchFamily="18" charset="0"/>
                <a:cs typeface="Times New Roman" panose="02020603050405020304" pitchFamily="18" charset="0"/>
              </a:rPr>
              <a:t> </a:t>
            </a:r>
            <a:r>
              <a:rPr lang="en-US" sz="4500" dirty="0" err="1">
                <a:latin typeface="Times New Roman" panose="02020603050405020304" pitchFamily="18" charset="0"/>
                <a:cs typeface="Times New Roman" panose="02020603050405020304" pitchFamily="18" charset="0"/>
              </a:rPr>
              <a:t>listei</a:t>
            </a:r>
            <a:r>
              <a:rPr lang="en-US" sz="4500" dirty="0">
                <a:latin typeface="Times New Roman" panose="02020603050405020304" pitchFamily="18" charset="0"/>
                <a:cs typeface="Times New Roman" panose="02020603050405020304" pitchFamily="18" charset="0"/>
              </a:rPr>
              <a:t> de </a:t>
            </a:r>
            <a:r>
              <a:rPr lang="ro-RO" sz="4500" dirty="0">
                <a:latin typeface="Times New Roman" panose="02020603050405020304" pitchFamily="18" charset="0"/>
                <a:cs typeface="Times New Roman" panose="02020603050405020304" pitchFamily="18" charset="0"/>
              </a:rPr>
              <a:t>cărți.</a:t>
            </a:r>
            <a:endParaRPr lang="en-US" sz="4500" dirty="0">
              <a:latin typeface="Times New Roman" panose="02020603050405020304" pitchFamily="18" charset="0"/>
              <a:cs typeface="Times New Roman" panose="02020603050405020304" pitchFamily="18" charset="0"/>
            </a:endParaRPr>
          </a:p>
          <a:p>
            <a:pPr lvl="1"/>
            <a:r>
              <a:rPr lang="en-US" sz="4500" dirty="0" err="1">
                <a:latin typeface="Times New Roman" panose="02020603050405020304" pitchFamily="18" charset="0"/>
                <a:cs typeface="Times New Roman" panose="02020603050405020304" pitchFamily="18" charset="0"/>
              </a:rPr>
              <a:t>Filtrarea</a:t>
            </a:r>
            <a:r>
              <a:rPr lang="en-US" sz="4500" dirty="0">
                <a:latin typeface="Times New Roman" panose="02020603050405020304" pitchFamily="18" charset="0"/>
                <a:cs typeface="Times New Roman" panose="02020603050405020304" pitchFamily="18" charset="0"/>
              </a:rPr>
              <a:t> </a:t>
            </a:r>
            <a:r>
              <a:rPr lang="ro-RO" sz="4500" dirty="0">
                <a:latin typeface="Times New Roman" panose="02020603050405020304" pitchFamily="18" charset="0"/>
                <a:cs typeface="Times New Roman" panose="02020603050405020304" pitchFamily="18" charset="0"/>
              </a:rPr>
              <a:t>cărților în funcție de preț, autor, categorie.</a:t>
            </a:r>
            <a:endParaRPr lang="en-US" sz="4500" dirty="0">
              <a:latin typeface="Times New Roman" panose="02020603050405020304" pitchFamily="18" charset="0"/>
              <a:cs typeface="Times New Roman" panose="02020603050405020304" pitchFamily="18" charset="0"/>
            </a:endParaRPr>
          </a:p>
          <a:p>
            <a:pPr lvl="1"/>
            <a:r>
              <a:rPr lang="ro-RO" sz="4500" dirty="0">
                <a:latin typeface="Times New Roman" panose="02020603050405020304" pitchFamily="18" charset="0"/>
                <a:cs typeface="Times New Roman" panose="02020603050405020304" pitchFamily="18" charset="0"/>
              </a:rPr>
              <a:t>Vizualizarea detaliată a unei cărți, precum și a recenziilor făcute de ceilalți utilizatori.</a:t>
            </a:r>
            <a:endParaRPr lang="en-US" sz="4500" dirty="0">
              <a:latin typeface="Times New Roman" panose="02020603050405020304" pitchFamily="18" charset="0"/>
              <a:cs typeface="Times New Roman" panose="02020603050405020304" pitchFamily="18" charset="0"/>
            </a:endParaRPr>
          </a:p>
          <a:p>
            <a:pPr lvl="1"/>
            <a:r>
              <a:rPr lang="en-US" sz="4500" dirty="0" err="1">
                <a:latin typeface="Times New Roman" panose="02020603050405020304" pitchFamily="18" charset="0"/>
                <a:cs typeface="Times New Roman" panose="02020603050405020304" pitchFamily="18" charset="0"/>
              </a:rPr>
              <a:t>Vizualizarea</a:t>
            </a:r>
            <a:r>
              <a:rPr lang="en-US" sz="4500" dirty="0">
                <a:latin typeface="Times New Roman" panose="02020603050405020304" pitchFamily="18" charset="0"/>
                <a:cs typeface="Times New Roman" panose="02020603050405020304" pitchFamily="18" charset="0"/>
              </a:rPr>
              <a:t> </a:t>
            </a:r>
            <a:r>
              <a:rPr lang="ro-RO" sz="4500" dirty="0">
                <a:latin typeface="Times New Roman" panose="02020603050405020304" pitchFamily="18" charset="0"/>
                <a:cs typeface="Times New Roman" panose="02020603050405020304" pitchFamily="18" charset="0"/>
              </a:rPr>
              <a:t>coșului de cumpărături.</a:t>
            </a:r>
            <a:endParaRPr lang="en-US" sz="4500" dirty="0">
              <a:latin typeface="Times New Roman" panose="02020603050405020304" pitchFamily="18" charset="0"/>
              <a:cs typeface="Times New Roman" panose="02020603050405020304" pitchFamily="18" charset="0"/>
            </a:endParaRPr>
          </a:p>
          <a:p>
            <a:pPr lvl="1"/>
            <a:r>
              <a:rPr lang="ro-RO" sz="4500" dirty="0">
                <a:latin typeface="Times New Roman" panose="02020603050405020304" pitchFamily="18" charset="0"/>
                <a:cs typeface="Times New Roman" panose="02020603050405020304" pitchFamily="18" charset="0"/>
              </a:rPr>
              <a:t>Adăugarea de comentarii, adăugarea produsului la favorit, adăugarea unei note între 1-5.</a:t>
            </a:r>
            <a:endParaRPr lang="en-US" sz="4500" dirty="0">
              <a:latin typeface="Times New Roman" panose="02020603050405020304" pitchFamily="18" charset="0"/>
              <a:cs typeface="Times New Roman" panose="02020603050405020304" pitchFamily="18" charset="0"/>
            </a:endParaRPr>
          </a:p>
          <a:p>
            <a:pPr lvl="1"/>
            <a:r>
              <a:rPr lang="en-US" sz="4500" dirty="0" err="1">
                <a:latin typeface="Times New Roman" panose="02020603050405020304" pitchFamily="18" charset="0"/>
                <a:cs typeface="Times New Roman" panose="02020603050405020304" pitchFamily="18" charset="0"/>
              </a:rPr>
              <a:t>Vizualizarea</a:t>
            </a:r>
            <a:r>
              <a:rPr lang="en-US" sz="4500" dirty="0">
                <a:latin typeface="Times New Roman" panose="02020603050405020304" pitchFamily="18" charset="0"/>
                <a:cs typeface="Times New Roman" panose="02020603050405020304" pitchFamily="18" charset="0"/>
              </a:rPr>
              <a:t> </a:t>
            </a:r>
            <a:r>
              <a:rPr lang="ro-RO" sz="4500" dirty="0">
                <a:latin typeface="Times New Roman" panose="02020603050405020304" pitchFamily="18" charset="0"/>
                <a:cs typeface="Times New Roman" panose="02020603050405020304" pitchFamily="18" charset="0"/>
              </a:rPr>
              <a:t>comenzilor efectuate și statusul acestora.</a:t>
            </a:r>
            <a:endParaRPr lang="en-US" sz="4500" dirty="0">
              <a:latin typeface="Times New Roman" panose="02020603050405020304" pitchFamily="18" charset="0"/>
              <a:cs typeface="Times New Roman" panose="02020603050405020304" pitchFamily="18" charset="0"/>
            </a:endParaRPr>
          </a:p>
          <a:p>
            <a:endParaRPr lang="ro-R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685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9109" y="374363"/>
            <a:ext cx="10427208" cy="981902"/>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o-RO" sz="3600" b="1" dirty="0">
                <a:latin typeface="Verdana" panose="020B0604030504040204" pitchFamily="34" charset="0"/>
                <a:ea typeface="Verdana" panose="020B0604030504040204" pitchFamily="34" charset="0"/>
              </a:rPr>
              <a:t>Funcționalitățile aplicației</a:t>
            </a:r>
            <a:endParaRPr lang="en-US" sz="3600" b="1" dirty="0">
              <a:latin typeface="Verdana" panose="020B0604030504040204" pitchFamily="34" charset="0"/>
              <a:ea typeface="Verdana" panose="020B0604030504040204" pitchFamily="34" charset="0"/>
            </a:endParaRPr>
          </a:p>
        </p:txBody>
      </p:sp>
      <p:pic>
        <p:nvPicPr>
          <p:cNvPr id="5" name="Imagine 4">
            <a:extLst>
              <a:ext uri="{FF2B5EF4-FFF2-40B4-BE49-F238E27FC236}">
                <a16:creationId xmlns:a16="http://schemas.microsoft.com/office/drawing/2014/main" id="{D4B07D81-A172-4ACF-9E12-ADDDF0A0B5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301" y="1627493"/>
            <a:ext cx="2437798" cy="4333862"/>
          </a:xfrm>
          <a:prstGeom prst="rect">
            <a:avLst/>
          </a:prstGeom>
        </p:spPr>
      </p:pic>
      <p:pic>
        <p:nvPicPr>
          <p:cNvPr id="7" name="Imagine 6">
            <a:extLst>
              <a:ext uri="{FF2B5EF4-FFF2-40B4-BE49-F238E27FC236}">
                <a16:creationId xmlns:a16="http://schemas.microsoft.com/office/drawing/2014/main" id="{A6641D16-9CF6-4035-A02E-4B826EFF5A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7988" y="1627490"/>
            <a:ext cx="2437799" cy="4333865"/>
          </a:xfrm>
          <a:prstGeom prst="rect">
            <a:avLst/>
          </a:prstGeom>
        </p:spPr>
      </p:pic>
      <p:pic>
        <p:nvPicPr>
          <p:cNvPr id="9" name="Imagine 8">
            <a:extLst>
              <a:ext uri="{FF2B5EF4-FFF2-40B4-BE49-F238E27FC236}">
                <a16:creationId xmlns:a16="http://schemas.microsoft.com/office/drawing/2014/main" id="{99C77A3D-3EB5-430C-BDA6-349089B1CD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961" y="1627490"/>
            <a:ext cx="2437799" cy="4333865"/>
          </a:xfrm>
          <a:prstGeom prst="rect">
            <a:avLst/>
          </a:prstGeom>
        </p:spPr>
      </p:pic>
      <p:pic>
        <p:nvPicPr>
          <p:cNvPr id="11" name="Imagine 10">
            <a:extLst>
              <a:ext uri="{FF2B5EF4-FFF2-40B4-BE49-F238E27FC236}">
                <a16:creationId xmlns:a16="http://schemas.microsoft.com/office/drawing/2014/main" id="{C47AF02A-FD9C-43A6-957C-9A0448E841F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55934" y="1627492"/>
            <a:ext cx="2437798" cy="4333863"/>
          </a:xfrm>
          <a:prstGeom prst="rect">
            <a:avLst/>
          </a:prstGeom>
        </p:spPr>
      </p:pic>
    </p:spTree>
    <p:extLst>
      <p:ext uri="{BB962C8B-B14F-4D97-AF65-F5344CB8AC3E}">
        <p14:creationId xmlns:p14="http://schemas.microsoft.com/office/powerpoint/2010/main" val="782447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455</TotalTime>
  <Words>590</Words>
  <Application>Microsoft Office PowerPoint</Application>
  <PresentationFormat>Ecran lat</PresentationFormat>
  <Paragraphs>62</Paragraphs>
  <Slides>14</Slides>
  <Notes>1</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14</vt:i4>
      </vt:variant>
    </vt:vector>
  </HeadingPairs>
  <TitlesOfParts>
    <vt:vector size="21" baseType="lpstr">
      <vt:lpstr>Arial</vt:lpstr>
      <vt:lpstr>Calibri</vt:lpstr>
      <vt:lpstr>Century Gothic</vt:lpstr>
      <vt:lpstr>Times New Roman</vt:lpstr>
      <vt:lpstr>Verdana</vt:lpstr>
      <vt:lpstr>Wingdings 3</vt:lpstr>
      <vt:lpstr>Ion</vt:lpstr>
      <vt:lpstr>Prezentarea temei</vt:lpstr>
      <vt:lpstr>Tehnologii utilizate</vt:lpstr>
      <vt:lpstr>Arhitectura sistemului software</vt:lpstr>
      <vt:lpstr>Prezentare PowerPoint</vt:lpstr>
      <vt:lpstr>Conectarea la baza de date</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Aplicație pentru administrarea meniurilor permise, asociate unor tipuri diferite de boli</dc:title>
  <dc:creator>Popa Marius</dc:creator>
  <cp:lastModifiedBy>Viktor</cp:lastModifiedBy>
  <cp:revision>39</cp:revision>
  <dcterms:created xsi:type="dcterms:W3CDTF">2019-07-01T20:03:40Z</dcterms:created>
  <dcterms:modified xsi:type="dcterms:W3CDTF">2020-02-05T17:00:47Z</dcterms:modified>
</cp:coreProperties>
</file>