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2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6" r:id="rId27"/>
    <p:sldId id="284" r:id="rId28"/>
    <p:sldId id="285" r:id="rId29"/>
    <p:sldId id="287" r:id="rId30"/>
    <p:sldId id="265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6C1238-3710-4814-B775-9313A56733BD}" v="19" dt="2020-03-19T13:03:43.4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336C1238-3710-4814-B775-9313A56733BD}"/>
    <pc:docChg chg="modSld">
      <pc:chgData name="" userId="" providerId="" clId="Web-{336C1238-3710-4814-B775-9313A56733BD}" dt="2020-03-19T13:03:43.490" v="18" actId="20577"/>
      <pc:docMkLst>
        <pc:docMk/>
      </pc:docMkLst>
      <pc:sldChg chg="modSp">
        <pc:chgData name="" userId="" providerId="" clId="Web-{336C1238-3710-4814-B775-9313A56733BD}" dt="2020-03-19T13:03:43.490" v="18" actId="20577"/>
        <pc:sldMkLst>
          <pc:docMk/>
          <pc:sldMk cId="2970863338" sldId="265"/>
        </pc:sldMkLst>
        <pc:spChg chg="mod">
          <ac:chgData name="" userId="" providerId="" clId="Web-{336C1238-3710-4814-B775-9313A56733BD}" dt="2020-03-19T13:03:33.630" v="10" actId="1076"/>
          <ac:spMkLst>
            <pc:docMk/>
            <pc:sldMk cId="2970863338" sldId="265"/>
            <ac:spMk id="54" creationId="{00000000-0000-0000-0000-000000000000}"/>
          </ac:spMkLst>
        </pc:spChg>
        <pc:spChg chg="mod">
          <ac:chgData name="" userId="" providerId="" clId="Web-{336C1238-3710-4814-B775-9313A56733BD}" dt="2020-03-19T13:03:43.490" v="18" actId="20577"/>
          <ac:spMkLst>
            <pc:docMk/>
            <pc:sldMk cId="2970863338" sldId="265"/>
            <ac:spMk id="55" creationId="{00000000-0000-0000-0000-000000000000}"/>
          </ac:spMkLst>
        </pc:spChg>
        <pc:spChg chg="mod">
          <ac:chgData name="" userId="" providerId="" clId="Web-{336C1238-3710-4814-B775-9313A56733BD}" dt="2020-03-19T13:03:33.662" v="13" actId="1076"/>
          <ac:spMkLst>
            <pc:docMk/>
            <pc:sldMk cId="2970863338" sldId="265"/>
            <ac:spMk id="57" creationId="{00000000-0000-0000-0000-000000000000}"/>
          </ac:spMkLst>
        </pc:spChg>
        <pc:spChg chg="mod">
          <ac:chgData name="" userId="" providerId="" clId="Web-{336C1238-3710-4814-B775-9313A56733BD}" dt="2020-03-19T13:03:33.662" v="14" actId="1076"/>
          <ac:spMkLst>
            <pc:docMk/>
            <pc:sldMk cId="2970863338" sldId="265"/>
            <ac:spMk id="58" creationId="{00000000-0000-0000-0000-000000000000}"/>
          </ac:spMkLst>
        </pc:spChg>
        <pc:spChg chg="mod">
          <ac:chgData name="" userId="" providerId="" clId="Web-{336C1238-3710-4814-B775-9313A56733BD}" dt="2020-03-19T13:03:33.677" v="15" actId="1076"/>
          <ac:spMkLst>
            <pc:docMk/>
            <pc:sldMk cId="2970863338" sldId="265"/>
            <ac:spMk id="59" creationId="{00000000-0000-0000-0000-000000000000}"/>
          </ac:spMkLst>
        </pc:spChg>
        <pc:picChg chg="mod">
          <ac:chgData name="" userId="" providerId="" clId="Web-{336C1238-3710-4814-B775-9313A56733BD}" dt="2020-03-19T13:03:33.646" v="12" actId="1076"/>
          <ac:picMkLst>
            <pc:docMk/>
            <pc:sldMk cId="2970863338" sldId="265"/>
            <ac:picMk id="56" creationId="{00000000-0000-0000-0000-000000000000}"/>
          </ac:picMkLst>
        </pc:picChg>
      </pc:sldChg>
      <pc:sldChg chg="modSp">
        <pc:chgData name="" userId="" providerId="" clId="Web-{336C1238-3710-4814-B775-9313A56733BD}" dt="2020-03-19T13:03:26.115" v="9" actId="20577"/>
        <pc:sldMkLst>
          <pc:docMk/>
          <pc:sldMk cId="898065959" sldId="287"/>
        </pc:sldMkLst>
        <pc:spChg chg="mod">
          <ac:chgData name="" userId="" providerId="" clId="Web-{336C1238-3710-4814-B775-9313A56733BD}" dt="2020-03-19T13:03:26.115" v="9" actId="20577"/>
          <ac:spMkLst>
            <pc:docMk/>
            <pc:sldMk cId="898065959" sldId="287"/>
            <ac:spMk id="3" creationId="{01753B69-7FCA-4528-BF48-5F6B4BC439D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61ED0-2B3F-4426-B5F2-B46A248F2494}" type="datetimeFigureOut">
              <a:rPr lang="ru-RU" smtClean="0"/>
              <a:t>21.03.2020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80D9D-8B47-4D43-9089-AD08A45AC4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700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f37a7e1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f37a7e1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f37a7e1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f37a7e1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95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3422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855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3361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655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388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24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756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945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159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231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908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34398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dc2Zjz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ideone.com/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U1JmmL" TargetMode="External"/><Relationship Id="rId2" Type="http://schemas.openxmlformats.org/officeDocument/2006/relationships/hyperlink" Target="https://bit.ly/3dc2Zjz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dc2Zjz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ideone.com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38800" y="1047084"/>
            <a:ext cx="11714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 dirty="0">
                <a:latin typeface="Ubuntu"/>
                <a:ea typeface="Ubuntu"/>
                <a:cs typeface="Ubuntu"/>
                <a:sym typeface="Ubuntu"/>
              </a:rPr>
              <a:t>Подготовка к работе 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(Если не стоит PascalABC)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238800" y="1660284"/>
            <a:ext cx="7314400" cy="28149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 b="1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Windows:</a:t>
            </a:r>
            <a:endParaRPr b="1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440256">
              <a:buSzPts val="1600"/>
              <a:buFont typeface="Ubuntu"/>
              <a:buChar char="●"/>
            </a:pPr>
            <a:r>
              <a:rPr lang="en" sz="2133" dirty="0">
                <a:latin typeface="Ubuntu"/>
                <a:ea typeface="Ubuntu"/>
                <a:cs typeface="Ubuntu"/>
                <a:sym typeface="Ubuntu"/>
              </a:rPr>
              <a:t>Попробуйте скачать архив: </a:t>
            </a:r>
            <a:r>
              <a:rPr lang="en-US" sz="2133" dirty="0">
                <a:latin typeface="Ubuntu"/>
                <a:ea typeface="Ubuntu"/>
                <a:cs typeface="Ubuntu"/>
                <a:sym typeface="Ubuntu"/>
                <a:hlinkClick r:id="rId3"/>
              </a:rPr>
              <a:t>https://bit.ly/3dc2Zjz</a:t>
            </a:r>
            <a:r>
              <a:rPr lang="en-US" sz="2133" dirty="0">
                <a:latin typeface="Ubuntu"/>
                <a:ea typeface="Ubuntu"/>
                <a:cs typeface="Ubuntu"/>
                <a:sym typeface="Ubuntu"/>
              </a:rPr>
              <a:t> </a:t>
            </a:r>
          </a:p>
          <a:p>
            <a:pPr indent="-440256">
              <a:buSzPts val="1600"/>
              <a:buFont typeface="Ubuntu"/>
              <a:buChar char="●"/>
            </a:pPr>
            <a:r>
              <a:rPr lang="en" sz="2133" dirty="0">
                <a:latin typeface="Ubuntu"/>
                <a:ea typeface="Ubuntu"/>
                <a:cs typeface="Ubuntu"/>
                <a:sym typeface="Ubuntu"/>
              </a:rPr>
              <a:t>Разархивируйте (правой кнопкой мыши по файлу и выбрать “Распаковать” или нечто подобное) </a:t>
            </a:r>
            <a:endParaRPr sz="2133" dirty="0">
              <a:latin typeface="Ubuntu"/>
              <a:ea typeface="Ubuntu"/>
              <a:cs typeface="Ubuntu"/>
              <a:sym typeface="Ubuntu"/>
            </a:endParaRPr>
          </a:p>
          <a:p>
            <a:pPr indent="-440256">
              <a:buSzPts val="1600"/>
              <a:buFont typeface="Ubuntu"/>
              <a:buChar char="●"/>
            </a:pPr>
            <a:r>
              <a:rPr lang="en" sz="2133" dirty="0">
                <a:latin typeface="Ubuntu"/>
                <a:ea typeface="Ubuntu"/>
                <a:cs typeface="Ubuntu"/>
                <a:sym typeface="Ubuntu"/>
              </a:rPr>
              <a:t>Зайдите в папку и запустите</a:t>
            </a:r>
            <a:endParaRPr sz="2133" dirty="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4297" y="1902017"/>
            <a:ext cx="4295967" cy="281493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7594299" y="2882000"/>
            <a:ext cx="983643" cy="223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8739589" y="2862049"/>
            <a:ext cx="892800" cy="294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232960" y="4688716"/>
            <a:ext cx="11714400" cy="179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>
                <a:latin typeface="Ubuntu"/>
                <a:ea typeface="Ubuntu"/>
                <a:cs typeface="Ubuntu"/>
                <a:sym typeface="Ubuntu"/>
              </a:rPr>
              <a:t>Если не получается:</a:t>
            </a:r>
            <a:endParaRPr sz="2400" b="1" dirty="0">
              <a:latin typeface="Ubuntu"/>
              <a:ea typeface="Ubuntu"/>
              <a:cs typeface="Ubuntu"/>
              <a:sym typeface="Ubuntu"/>
            </a:endParaRPr>
          </a:p>
          <a:p>
            <a:pPr marL="609585" indent="-440256">
              <a:lnSpc>
                <a:spcPct val="115000"/>
              </a:lnSpc>
              <a:buClr>
                <a:schemeClr val="dk2"/>
              </a:buClr>
              <a:buSzPts val="1600"/>
              <a:buFont typeface="Ubuntu"/>
              <a:buChar char="●"/>
            </a:pPr>
            <a:r>
              <a:rPr lang="en" sz="2133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Попытайтесь зарегистрироваться на </a:t>
            </a:r>
            <a:r>
              <a:rPr lang="en" sz="2133" u="sng" dirty="0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5"/>
              </a:rPr>
              <a:t>https://ideone.com/</a:t>
            </a:r>
            <a:r>
              <a:rPr lang="en" sz="2133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(можно без регистрации, но тогда можно нечаянно потерять данные при работе)</a:t>
            </a:r>
            <a:endParaRPr sz="2133" dirty="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609585" indent="-440256">
              <a:lnSpc>
                <a:spcPct val="115000"/>
              </a:lnSpc>
              <a:buClr>
                <a:schemeClr val="dk2"/>
              </a:buClr>
              <a:buSzPts val="1600"/>
              <a:buFont typeface="Ubuntu"/>
              <a:buChar char="●"/>
            </a:pPr>
            <a:r>
              <a:rPr lang="en" sz="2133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Чтобы вносить правки после запуска: “Fork” / “Edit”</a:t>
            </a:r>
            <a:endParaRPr sz="2133" dirty="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609585" indent="-440256">
              <a:lnSpc>
                <a:spcPct val="115000"/>
              </a:lnSpc>
              <a:buClr>
                <a:schemeClr val="dk2"/>
              </a:buClr>
              <a:buSzPts val="1600"/>
              <a:buFont typeface="Ubuntu"/>
              <a:buChar char="●"/>
            </a:pPr>
            <a:r>
              <a:rPr lang="en" sz="2133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Вводить данные надо до запуска, а не как обычно </a:t>
            </a:r>
            <a:endParaRPr sz="2133" b="1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" name="Google Shape;54;p13">
            <a:extLst>
              <a:ext uri="{FF2B5EF4-FFF2-40B4-BE49-F238E27FC236}">
                <a16:creationId xmlns:a16="http://schemas.microsoft.com/office/drawing/2014/main" id="{A8ACD28F-BD4C-4E03-B6B2-3236CCB86762}"/>
              </a:ext>
            </a:extLst>
          </p:cNvPr>
          <p:cNvSpPr txBox="1">
            <a:spLocks/>
          </p:cNvSpPr>
          <p:nvPr/>
        </p:nvSpPr>
        <p:spPr>
          <a:xfrm>
            <a:off x="4699885" y="212274"/>
            <a:ext cx="7126355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ru-RU" sz="3600" kern="0" dirty="0">
                <a:latin typeface="Ubuntu" panose="020B0604020202020204" charset="0"/>
                <a:ea typeface="Cambria" panose="02040503050406030204" pitchFamily="18" charset="0"/>
                <a:cs typeface="Ubuntu"/>
                <a:sym typeface="Ubuntu"/>
              </a:rPr>
              <a:t>Начнем в </a:t>
            </a:r>
            <a:r>
              <a:rPr lang="ru-RU" sz="3600" b="1" kern="0" dirty="0">
                <a:highlight>
                  <a:srgbClr val="FFFF00"/>
                </a:highlight>
                <a:latin typeface="Ubuntu" panose="020B0604020202020204" charset="0"/>
                <a:ea typeface="Cambria" panose="02040503050406030204" pitchFamily="18" charset="0"/>
                <a:cs typeface="Ubuntu"/>
                <a:sym typeface="Ubuntu"/>
              </a:rPr>
              <a:t>9:00</a:t>
            </a:r>
            <a:endParaRPr lang="ru-RU" sz="3600" kern="0" dirty="0">
              <a:highlight>
                <a:srgbClr val="FFFF00"/>
              </a:highlight>
              <a:latin typeface="Ubuntu" panose="020B0604020202020204" charset="0"/>
              <a:ea typeface="Cambria" panose="02040503050406030204" pitchFamily="18" charset="0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C3F12-0E64-4024-9E87-73EE94DE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84659"/>
            <a:ext cx="11360800" cy="763600"/>
          </a:xfrm>
        </p:spPr>
        <p:txBody>
          <a:bodyPr/>
          <a:lstStyle/>
          <a:p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Разберем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45F613-7E8E-4C73-9EAE-6F1E64147D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var sum, k, n: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sum := 0;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k := 1 to n do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if k mod 3 = 1 then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sum := sum + k;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(sum);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856D75A-EBF4-4CFF-8CEA-2458129D3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222150"/>
              </p:ext>
            </p:extLst>
          </p:nvPr>
        </p:nvGraphicFramePr>
        <p:xfrm>
          <a:off x="7733211" y="1482812"/>
          <a:ext cx="2575802" cy="375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901">
                  <a:extLst>
                    <a:ext uri="{9D8B030D-6E8A-4147-A177-3AD203B41FA5}">
                      <a16:colId xmlns:a16="http://schemas.microsoft.com/office/drawing/2014/main" val="4021598990"/>
                    </a:ext>
                  </a:extLst>
                </a:gridCol>
                <a:gridCol w="1287901">
                  <a:extLst>
                    <a:ext uri="{9D8B030D-6E8A-4147-A177-3AD203B41FA5}">
                      <a16:colId xmlns:a16="http://schemas.microsoft.com/office/drawing/2014/main" val="2157297838"/>
                    </a:ext>
                  </a:extLst>
                </a:gridCol>
              </a:tblGrid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017110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325387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885372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741841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304526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797321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011537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91189"/>
                  </a:ext>
                </a:extLst>
              </a:tr>
            </a:tbl>
          </a:graphicData>
        </a:graphic>
      </p:graphicFrame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087B951A-DF8C-451E-89B4-60A20F53DE7A}"/>
              </a:ext>
            </a:extLst>
          </p:cNvPr>
          <p:cNvSpPr/>
          <p:nvPr/>
        </p:nvSpPr>
        <p:spPr>
          <a:xfrm>
            <a:off x="3866606" y="2629989"/>
            <a:ext cx="4232366" cy="1062445"/>
          </a:xfrm>
          <a:custGeom>
            <a:avLst/>
            <a:gdLst>
              <a:gd name="connsiteX0" fmla="*/ 0 w 4232366"/>
              <a:gd name="connsiteY0" fmla="*/ 1942011 h 1942011"/>
              <a:gd name="connsiteX1" fmla="*/ 1245326 w 4232366"/>
              <a:gd name="connsiteY1" fmla="*/ 1140823 h 1942011"/>
              <a:gd name="connsiteX2" fmla="*/ 1341120 w 4232366"/>
              <a:gd name="connsiteY2" fmla="*/ 1097280 h 1942011"/>
              <a:gd name="connsiteX3" fmla="*/ 1436914 w 4232366"/>
              <a:gd name="connsiteY3" fmla="*/ 1027611 h 1942011"/>
              <a:gd name="connsiteX4" fmla="*/ 1550126 w 4232366"/>
              <a:gd name="connsiteY4" fmla="*/ 923109 h 1942011"/>
              <a:gd name="connsiteX5" fmla="*/ 1602377 w 4232366"/>
              <a:gd name="connsiteY5" fmla="*/ 896983 h 1942011"/>
              <a:gd name="connsiteX6" fmla="*/ 1715589 w 4232366"/>
              <a:gd name="connsiteY6" fmla="*/ 818606 h 1942011"/>
              <a:gd name="connsiteX7" fmla="*/ 1915886 w 4232366"/>
              <a:gd name="connsiteY7" fmla="*/ 687977 h 1942011"/>
              <a:gd name="connsiteX8" fmla="*/ 2063932 w 4232366"/>
              <a:gd name="connsiteY8" fmla="*/ 627017 h 1942011"/>
              <a:gd name="connsiteX9" fmla="*/ 2116183 w 4232366"/>
              <a:gd name="connsiteY9" fmla="*/ 609600 h 1942011"/>
              <a:gd name="connsiteX10" fmla="*/ 2203269 w 4232366"/>
              <a:gd name="connsiteY10" fmla="*/ 566057 h 1942011"/>
              <a:gd name="connsiteX11" fmla="*/ 2246812 w 4232366"/>
              <a:gd name="connsiteY11" fmla="*/ 548640 h 1942011"/>
              <a:gd name="connsiteX12" fmla="*/ 2272937 w 4232366"/>
              <a:gd name="connsiteY12" fmla="*/ 539931 h 1942011"/>
              <a:gd name="connsiteX13" fmla="*/ 2325189 w 4232366"/>
              <a:gd name="connsiteY13" fmla="*/ 513806 h 1942011"/>
              <a:gd name="connsiteX14" fmla="*/ 2377440 w 4232366"/>
              <a:gd name="connsiteY14" fmla="*/ 496389 h 1942011"/>
              <a:gd name="connsiteX15" fmla="*/ 2464526 w 4232366"/>
              <a:gd name="connsiteY15" fmla="*/ 478971 h 1942011"/>
              <a:gd name="connsiteX16" fmla="*/ 2508069 w 4232366"/>
              <a:gd name="connsiteY16" fmla="*/ 461554 h 1942011"/>
              <a:gd name="connsiteX17" fmla="*/ 2560320 w 4232366"/>
              <a:gd name="connsiteY17" fmla="*/ 435429 h 1942011"/>
              <a:gd name="connsiteX18" fmla="*/ 2603863 w 4232366"/>
              <a:gd name="connsiteY18" fmla="*/ 426720 h 1942011"/>
              <a:gd name="connsiteX19" fmla="*/ 2664823 w 4232366"/>
              <a:gd name="connsiteY19" fmla="*/ 409303 h 1942011"/>
              <a:gd name="connsiteX20" fmla="*/ 2717074 w 4232366"/>
              <a:gd name="connsiteY20" fmla="*/ 383177 h 1942011"/>
              <a:gd name="connsiteX21" fmla="*/ 2847703 w 4232366"/>
              <a:gd name="connsiteY21" fmla="*/ 365760 h 1942011"/>
              <a:gd name="connsiteX22" fmla="*/ 2891246 w 4232366"/>
              <a:gd name="connsiteY22" fmla="*/ 339634 h 1942011"/>
              <a:gd name="connsiteX23" fmla="*/ 2943497 w 4232366"/>
              <a:gd name="connsiteY23" fmla="*/ 330926 h 1942011"/>
              <a:gd name="connsiteX24" fmla="*/ 2987040 w 4232366"/>
              <a:gd name="connsiteY24" fmla="*/ 322217 h 1942011"/>
              <a:gd name="connsiteX25" fmla="*/ 3091543 w 4232366"/>
              <a:gd name="connsiteY25" fmla="*/ 287383 h 1942011"/>
              <a:gd name="connsiteX26" fmla="*/ 3178629 w 4232366"/>
              <a:gd name="connsiteY26" fmla="*/ 269966 h 1942011"/>
              <a:gd name="connsiteX27" fmla="*/ 3213463 w 4232366"/>
              <a:gd name="connsiteY27" fmla="*/ 261257 h 1942011"/>
              <a:gd name="connsiteX28" fmla="*/ 3265714 w 4232366"/>
              <a:gd name="connsiteY28" fmla="*/ 252549 h 1942011"/>
              <a:gd name="connsiteX29" fmla="*/ 3352800 w 4232366"/>
              <a:gd name="connsiteY29" fmla="*/ 217714 h 1942011"/>
              <a:gd name="connsiteX30" fmla="*/ 3422469 w 4232366"/>
              <a:gd name="connsiteY30" fmla="*/ 200297 h 1942011"/>
              <a:gd name="connsiteX31" fmla="*/ 3457303 w 4232366"/>
              <a:gd name="connsiteY31" fmla="*/ 191589 h 1942011"/>
              <a:gd name="connsiteX32" fmla="*/ 3535680 w 4232366"/>
              <a:gd name="connsiteY32" fmla="*/ 165463 h 1942011"/>
              <a:gd name="connsiteX33" fmla="*/ 3579223 w 4232366"/>
              <a:gd name="connsiteY33" fmla="*/ 148046 h 1942011"/>
              <a:gd name="connsiteX34" fmla="*/ 3622766 w 4232366"/>
              <a:gd name="connsiteY34" fmla="*/ 139337 h 1942011"/>
              <a:gd name="connsiteX35" fmla="*/ 3657600 w 4232366"/>
              <a:gd name="connsiteY35" fmla="*/ 130629 h 1942011"/>
              <a:gd name="connsiteX36" fmla="*/ 3701143 w 4232366"/>
              <a:gd name="connsiteY36" fmla="*/ 121920 h 1942011"/>
              <a:gd name="connsiteX37" fmla="*/ 3753394 w 4232366"/>
              <a:gd name="connsiteY37" fmla="*/ 104503 h 1942011"/>
              <a:gd name="connsiteX38" fmla="*/ 3779520 w 4232366"/>
              <a:gd name="connsiteY38" fmla="*/ 95794 h 1942011"/>
              <a:gd name="connsiteX39" fmla="*/ 3831772 w 4232366"/>
              <a:gd name="connsiteY39" fmla="*/ 87086 h 1942011"/>
              <a:gd name="connsiteX40" fmla="*/ 3857897 w 4232366"/>
              <a:gd name="connsiteY40" fmla="*/ 78377 h 1942011"/>
              <a:gd name="connsiteX41" fmla="*/ 4005943 w 4232366"/>
              <a:gd name="connsiteY41" fmla="*/ 52251 h 1942011"/>
              <a:gd name="connsiteX42" fmla="*/ 4032069 w 4232366"/>
              <a:gd name="connsiteY42" fmla="*/ 43543 h 1942011"/>
              <a:gd name="connsiteX43" fmla="*/ 4075612 w 4232366"/>
              <a:gd name="connsiteY43" fmla="*/ 34834 h 1942011"/>
              <a:gd name="connsiteX44" fmla="*/ 4127863 w 4232366"/>
              <a:gd name="connsiteY44" fmla="*/ 17417 h 1942011"/>
              <a:gd name="connsiteX45" fmla="*/ 4197532 w 4232366"/>
              <a:gd name="connsiteY45" fmla="*/ 8709 h 1942011"/>
              <a:gd name="connsiteX46" fmla="*/ 4232366 w 4232366"/>
              <a:gd name="connsiteY46" fmla="*/ 0 h 1942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232366" h="1942011">
                <a:moveTo>
                  <a:pt x="0" y="1942011"/>
                </a:moveTo>
                <a:lnTo>
                  <a:pt x="1245326" y="1140823"/>
                </a:lnTo>
                <a:cubicBezTo>
                  <a:pt x="1304131" y="1103188"/>
                  <a:pt x="1289998" y="1110061"/>
                  <a:pt x="1341120" y="1097280"/>
                </a:cubicBezTo>
                <a:cubicBezTo>
                  <a:pt x="1377371" y="1073113"/>
                  <a:pt x="1404967" y="1056897"/>
                  <a:pt x="1436914" y="1027611"/>
                </a:cubicBezTo>
                <a:cubicBezTo>
                  <a:pt x="1476768" y="991078"/>
                  <a:pt x="1505098" y="953128"/>
                  <a:pt x="1550126" y="923109"/>
                </a:cubicBezTo>
                <a:cubicBezTo>
                  <a:pt x="1566328" y="912307"/>
                  <a:pt x="1585913" y="907381"/>
                  <a:pt x="1602377" y="896983"/>
                </a:cubicBezTo>
                <a:cubicBezTo>
                  <a:pt x="1641184" y="872474"/>
                  <a:pt x="1677988" y="844927"/>
                  <a:pt x="1715589" y="818606"/>
                </a:cubicBezTo>
                <a:cubicBezTo>
                  <a:pt x="1767018" y="782606"/>
                  <a:pt x="1874034" y="701928"/>
                  <a:pt x="1915886" y="687977"/>
                </a:cubicBezTo>
                <a:cubicBezTo>
                  <a:pt x="2093912" y="628634"/>
                  <a:pt x="1898904" y="697743"/>
                  <a:pt x="2063932" y="627017"/>
                </a:cubicBezTo>
                <a:cubicBezTo>
                  <a:pt x="2080807" y="619785"/>
                  <a:pt x="2099363" y="616959"/>
                  <a:pt x="2116183" y="609600"/>
                </a:cubicBezTo>
                <a:cubicBezTo>
                  <a:pt x="2145917" y="596591"/>
                  <a:pt x="2173135" y="578110"/>
                  <a:pt x="2203269" y="566057"/>
                </a:cubicBezTo>
                <a:cubicBezTo>
                  <a:pt x="2217783" y="560251"/>
                  <a:pt x="2232175" y="554129"/>
                  <a:pt x="2246812" y="548640"/>
                </a:cubicBezTo>
                <a:cubicBezTo>
                  <a:pt x="2255407" y="545417"/>
                  <a:pt x="2264549" y="543659"/>
                  <a:pt x="2272937" y="539931"/>
                </a:cubicBezTo>
                <a:cubicBezTo>
                  <a:pt x="2290732" y="532022"/>
                  <a:pt x="2307214" y="521295"/>
                  <a:pt x="2325189" y="513806"/>
                </a:cubicBezTo>
                <a:cubicBezTo>
                  <a:pt x="2342136" y="506745"/>
                  <a:pt x="2359629" y="500842"/>
                  <a:pt x="2377440" y="496389"/>
                </a:cubicBezTo>
                <a:cubicBezTo>
                  <a:pt x="2406160" y="489209"/>
                  <a:pt x="2437040" y="489965"/>
                  <a:pt x="2464526" y="478971"/>
                </a:cubicBezTo>
                <a:cubicBezTo>
                  <a:pt x="2479040" y="473165"/>
                  <a:pt x="2493838" y="468023"/>
                  <a:pt x="2508069" y="461554"/>
                </a:cubicBezTo>
                <a:cubicBezTo>
                  <a:pt x="2525796" y="453496"/>
                  <a:pt x="2542020" y="442084"/>
                  <a:pt x="2560320" y="435429"/>
                </a:cubicBezTo>
                <a:cubicBezTo>
                  <a:pt x="2574231" y="430371"/>
                  <a:pt x="2589503" y="430310"/>
                  <a:pt x="2603863" y="426720"/>
                </a:cubicBezTo>
                <a:cubicBezTo>
                  <a:pt x="2624365" y="421594"/>
                  <a:pt x="2645099" y="416889"/>
                  <a:pt x="2664823" y="409303"/>
                </a:cubicBezTo>
                <a:cubicBezTo>
                  <a:pt x="2682998" y="402313"/>
                  <a:pt x="2698462" y="388904"/>
                  <a:pt x="2717074" y="383177"/>
                </a:cubicBezTo>
                <a:cubicBezTo>
                  <a:pt x="2725291" y="380649"/>
                  <a:pt x="2844220" y="366195"/>
                  <a:pt x="2847703" y="365760"/>
                </a:cubicBezTo>
                <a:cubicBezTo>
                  <a:pt x="2862217" y="357051"/>
                  <a:pt x="2875339" y="345418"/>
                  <a:pt x="2891246" y="339634"/>
                </a:cubicBezTo>
                <a:cubicBezTo>
                  <a:pt x="2907840" y="333600"/>
                  <a:pt x="2926125" y="334085"/>
                  <a:pt x="2943497" y="330926"/>
                </a:cubicBezTo>
                <a:cubicBezTo>
                  <a:pt x="2958060" y="328278"/>
                  <a:pt x="2972526" y="325120"/>
                  <a:pt x="2987040" y="322217"/>
                </a:cubicBezTo>
                <a:cubicBezTo>
                  <a:pt x="3053271" y="282478"/>
                  <a:pt x="3007658" y="302186"/>
                  <a:pt x="3091543" y="287383"/>
                </a:cubicBezTo>
                <a:cubicBezTo>
                  <a:pt x="3120696" y="282238"/>
                  <a:pt x="3149683" y="276169"/>
                  <a:pt x="3178629" y="269966"/>
                </a:cubicBezTo>
                <a:cubicBezTo>
                  <a:pt x="3190332" y="267458"/>
                  <a:pt x="3201727" y="263604"/>
                  <a:pt x="3213463" y="261257"/>
                </a:cubicBezTo>
                <a:cubicBezTo>
                  <a:pt x="3230777" y="257794"/>
                  <a:pt x="3248297" y="255452"/>
                  <a:pt x="3265714" y="252549"/>
                </a:cubicBezTo>
                <a:cubicBezTo>
                  <a:pt x="3384670" y="212895"/>
                  <a:pt x="3263087" y="256161"/>
                  <a:pt x="3352800" y="217714"/>
                </a:cubicBezTo>
                <a:cubicBezTo>
                  <a:pt x="3377933" y="206943"/>
                  <a:pt x="3394168" y="206586"/>
                  <a:pt x="3422469" y="200297"/>
                </a:cubicBezTo>
                <a:cubicBezTo>
                  <a:pt x="3434153" y="197701"/>
                  <a:pt x="3445864" y="195109"/>
                  <a:pt x="3457303" y="191589"/>
                </a:cubicBezTo>
                <a:cubicBezTo>
                  <a:pt x="3483624" y="183490"/>
                  <a:pt x="3510111" y="175691"/>
                  <a:pt x="3535680" y="165463"/>
                </a:cubicBezTo>
                <a:cubicBezTo>
                  <a:pt x="3550194" y="159657"/>
                  <a:pt x="3564250" y="152538"/>
                  <a:pt x="3579223" y="148046"/>
                </a:cubicBezTo>
                <a:cubicBezTo>
                  <a:pt x="3593401" y="143793"/>
                  <a:pt x="3608317" y="142548"/>
                  <a:pt x="3622766" y="139337"/>
                </a:cubicBezTo>
                <a:cubicBezTo>
                  <a:pt x="3634450" y="136741"/>
                  <a:pt x="3645916" y="133225"/>
                  <a:pt x="3657600" y="130629"/>
                </a:cubicBezTo>
                <a:cubicBezTo>
                  <a:pt x="3672049" y="127418"/>
                  <a:pt x="3686863" y="125815"/>
                  <a:pt x="3701143" y="121920"/>
                </a:cubicBezTo>
                <a:cubicBezTo>
                  <a:pt x="3718855" y="117089"/>
                  <a:pt x="3735977" y="110309"/>
                  <a:pt x="3753394" y="104503"/>
                </a:cubicBezTo>
                <a:cubicBezTo>
                  <a:pt x="3762103" y="101600"/>
                  <a:pt x="3770465" y="97303"/>
                  <a:pt x="3779520" y="95794"/>
                </a:cubicBezTo>
                <a:lnTo>
                  <a:pt x="3831772" y="87086"/>
                </a:lnTo>
                <a:cubicBezTo>
                  <a:pt x="3840480" y="84183"/>
                  <a:pt x="3848992" y="80603"/>
                  <a:pt x="3857897" y="78377"/>
                </a:cubicBezTo>
                <a:cubicBezTo>
                  <a:pt x="3891148" y="70064"/>
                  <a:pt x="3994015" y="54637"/>
                  <a:pt x="4005943" y="52251"/>
                </a:cubicBezTo>
                <a:cubicBezTo>
                  <a:pt x="4014944" y="50451"/>
                  <a:pt x="4023163" y="45769"/>
                  <a:pt x="4032069" y="43543"/>
                </a:cubicBezTo>
                <a:cubicBezTo>
                  <a:pt x="4046429" y="39953"/>
                  <a:pt x="4061332" y="38729"/>
                  <a:pt x="4075612" y="34834"/>
                </a:cubicBezTo>
                <a:cubicBezTo>
                  <a:pt x="4093324" y="30003"/>
                  <a:pt x="4109646" y="19694"/>
                  <a:pt x="4127863" y="17417"/>
                </a:cubicBezTo>
                <a:lnTo>
                  <a:pt x="4197532" y="8709"/>
                </a:lnTo>
                <a:lnTo>
                  <a:pt x="4232366" y="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977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C3F12-0E64-4024-9E87-73EE94DE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84659"/>
            <a:ext cx="11360800" cy="763600"/>
          </a:xfrm>
        </p:spPr>
        <p:txBody>
          <a:bodyPr/>
          <a:lstStyle/>
          <a:p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Разберем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45F613-7E8E-4C73-9EAE-6F1E64147D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var sum, k, n: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sum := 0;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k := 1 to n do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k mod 3 = 1 then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sum := sum + k;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(sum);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856D75A-EBF4-4CFF-8CEA-2458129D340F}"/>
              </a:ext>
            </a:extLst>
          </p:cNvPr>
          <p:cNvGraphicFramePr>
            <a:graphicFrameLocks noGrp="1"/>
          </p:cNvGraphicFramePr>
          <p:nvPr/>
        </p:nvGraphicFramePr>
        <p:xfrm>
          <a:off x="7733211" y="1482812"/>
          <a:ext cx="2575802" cy="375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901">
                  <a:extLst>
                    <a:ext uri="{9D8B030D-6E8A-4147-A177-3AD203B41FA5}">
                      <a16:colId xmlns:a16="http://schemas.microsoft.com/office/drawing/2014/main" val="4021598990"/>
                    </a:ext>
                  </a:extLst>
                </a:gridCol>
                <a:gridCol w="1287901">
                  <a:extLst>
                    <a:ext uri="{9D8B030D-6E8A-4147-A177-3AD203B41FA5}">
                      <a16:colId xmlns:a16="http://schemas.microsoft.com/office/drawing/2014/main" val="2157297838"/>
                    </a:ext>
                  </a:extLst>
                </a:gridCol>
              </a:tblGrid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017110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325387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885372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741841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304526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797321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011537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91189"/>
                  </a:ext>
                </a:extLst>
              </a:tr>
            </a:tbl>
          </a:graphicData>
        </a:graphic>
      </p:graphicFrame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087B951A-DF8C-451E-89B4-60A20F53DE7A}"/>
              </a:ext>
            </a:extLst>
          </p:cNvPr>
          <p:cNvSpPr/>
          <p:nvPr/>
        </p:nvSpPr>
        <p:spPr>
          <a:xfrm>
            <a:off x="3866606" y="2629989"/>
            <a:ext cx="4232366" cy="1062445"/>
          </a:xfrm>
          <a:custGeom>
            <a:avLst/>
            <a:gdLst>
              <a:gd name="connsiteX0" fmla="*/ 0 w 4232366"/>
              <a:gd name="connsiteY0" fmla="*/ 1942011 h 1942011"/>
              <a:gd name="connsiteX1" fmla="*/ 1245326 w 4232366"/>
              <a:gd name="connsiteY1" fmla="*/ 1140823 h 1942011"/>
              <a:gd name="connsiteX2" fmla="*/ 1341120 w 4232366"/>
              <a:gd name="connsiteY2" fmla="*/ 1097280 h 1942011"/>
              <a:gd name="connsiteX3" fmla="*/ 1436914 w 4232366"/>
              <a:gd name="connsiteY3" fmla="*/ 1027611 h 1942011"/>
              <a:gd name="connsiteX4" fmla="*/ 1550126 w 4232366"/>
              <a:gd name="connsiteY4" fmla="*/ 923109 h 1942011"/>
              <a:gd name="connsiteX5" fmla="*/ 1602377 w 4232366"/>
              <a:gd name="connsiteY5" fmla="*/ 896983 h 1942011"/>
              <a:gd name="connsiteX6" fmla="*/ 1715589 w 4232366"/>
              <a:gd name="connsiteY6" fmla="*/ 818606 h 1942011"/>
              <a:gd name="connsiteX7" fmla="*/ 1915886 w 4232366"/>
              <a:gd name="connsiteY7" fmla="*/ 687977 h 1942011"/>
              <a:gd name="connsiteX8" fmla="*/ 2063932 w 4232366"/>
              <a:gd name="connsiteY8" fmla="*/ 627017 h 1942011"/>
              <a:gd name="connsiteX9" fmla="*/ 2116183 w 4232366"/>
              <a:gd name="connsiteY9" fmla="*/ 609600 h 1942011"/>
              <a:gd name="connsiteX10" fmla="*/ 2203269 w 4232366"/>
              <a:gd name="connsiteY10" fmla="*/ 566057 h 1942011"/>
              <a:gd name="connsiteX11" fmla="*/ 2246812 w 4232366"/>
              <a:gd name="connsiteY11" fmla="*/ 548640 h 1942011"/>
              <a:gd name="connsiteX12" fmla="*/ 2272937 w 4232366"/>
              <a:gd name="connsiteY12" fmla="*/ 539931 h 1942011"/>
              <a:gd name="connsiteX13" fmla="*/ 2325189 w 4232366"/>
              <a:gd name="connsiteY13" fmla="*/ 513806 h 1942011"/>
              <a:gd name="connsiteX14" fmla="*/ 2377440 w 4232366"/>
              <a:gd name="connsiteY14" fmla="*/ 496389 h 1942011"/>
              <a:gd name="connsiteX15" fmla="*/ 2464526 w 4232366"/>
              <a:gd name="connsiteY15" fmla="*/ 478971 h 1942011"/>
              <a:gd name="connsiteX16" fmla="*/ 2508069 w 4232366"/>
              <a:gd name="connsiteY16" fmla="*/ 461554 h 1942011"/>
              <a:gd name="connsiteX17" fmla="*/ 2560320 w 4232366"/>
              <a:gd name="connsiteY17" fmla="*/ 435429 h 1942011"/>
              <a:gd name="connsiteX18" fmla="*/ 2603863 w 4232366"/>
              <a:gd name="connsiteY18" fmla="*/ 426720 h 1942011"/>
              <a:gd name="connsiteX19" fmla="*/ 2664823 w 4232366"/>
              <a:gd name="connsiteY19" fmla="*/ 409303 h 1942011"/>
              <a:gd name="connsiteX20" fmla="*/ 2717074 w 4232366"/>
              <a:gd name="connsiteY20" fmla="*/ 383177 h 1942011"/>
              <a:gd name="connsiteX21" fmla="*/ 2847703 w 4232366"/>
              <a:gd name="connsiteY21" fmla="*/ 365760 h 1942011"/>
              <a:gd name="connsiteX22" fmla="*/ 2891246 w 4232366"/>
              <a:gd name="connsiteY22" fmla="*/ 339634 h 1942011"/>
              <a:gd name="connsiteX23" fmla="*/ 2943497 w 4232366"/>
              <a:gd name="connsiteY23" fmla="*/ 330926 h 1942011"/>
              <a:gd name="connsiteX24" fmla="*/ 2987040 w 4232366"/>
              <a:gd name="connsiteY24" fmla="*/ 322217 h 1942011"/>
              <a:gd name="connsiteX25" fmla="*/ 3091543 w 4232366"/>
              <a:gd name="connsiteY25" fmla="*/ 287383 h 1942011"/>
              <a:gd name="connsiteX26" fmla="*/ 3178629 w 4232366"/>
              <a:gd name="connsiteY26" fmla="*/ 269966 h 1942011"/>
              <a:gd name="connsiteX27" fmla="*/ 3213463 w 4232366"/>
              <a:gd name="connsiteY27" fmla="*/ 261257 h 1942011"/>
              <a:gd name="connsiteX28" fmla="*/ 3265714 w 4232366"/>
              <a:gd name="connsiteY28" fmla="*/ 252549 h 1942011"/>
              <a:gd name="connsiteX29" fmla="*/ 3352800 w 4232366"/>
              <a:gd name="connsiteY29" fmla="*/ 217714 h 1942011"/>
              <a:gd name="connsiteX30" fmla="*/ 3422469 w 4232366"/>
              <a:gd name="connsiteY30" fmla="*/ 200297 h 1942011"/>
              <a:gd name="connsiteX31" fmla="*/ 3457303 w 4232366"/>
              <a:gd name="connsiteY31" fmla="*/ 191589 h 1942011"/>
              <a:gd name="connsiteX32" fmla="*/ 3535680 w 4232366"/>
              <a:gd name="connsiteY32" fmla="*/ 165463 h 1942011"/>
              <a:gd name="connsiteX33" fmla="*/ 3579223 w 4232366"/>
              <a:gd name="connsiteY33" fmla="*/ 148046 h 1942011"/>
              <a:gd name="connsiteX34" fmla="*/ 3622766 w 4232366"/>
              <a:gd name="connsiteY34" fmla="*/ 139337 h 1942011"/>
              <a:gd name="connsiteX35" fmla="*/ 3657600 w 4232366"/>
              <a:gd name="connsiteY35" fmla="*/ 130629 h 1942011"/>
              <a:gd name="connsiteX36" fmla="*/ 3701143 w 4232366"/>
              <a:gd name="connsiteY36" fmla="*/ 121920 h 1942011"/>
              <a:gd name="connsiteX37" fmla="*/ 3753394 w 4232366"/>
              <a:gd name="connsiteY37" fmla="*/ 104503 h 1942011"/>
              <a:gd name="connsiteX38" fmla="*/ 3779520 w 4232366"/>
              <a:gd name="connsiteY38" fmla="*/ 95794 h 1942011"/>
              <a:gd name="connsiteX39" fmla="*/ 3831772 w 4232366"/>
              <a:gd name="connsiteY39" fmla="*/ 87086 h 1942011"/>
              <a:gd name="connsiteX40" fmla="*/ 3857897 w 4232366"/>
              <a:gd name="connsiteY40" fmla="*/ 78377 h 1942011"/>
              <a:gd name="connsiteX41" fmla="*/ 4005943 w 4232366"/>
              <a:gd name="connsiteY41" fmla="*/ 52251 h 1942011"/>
              <a:gd name="connsiteX42" fmla="*/ 4032069 w 4232366"/>
              <a:gd name="connsiteY42" fmla="*/ 43543 h 1942011"/>
              <a:gd name="connsiteX43" fmla="*/ 4075612 w 4232366"/>
              <a:gd name="connsiteY43" fmla="*/ 34834 h 1942011"/>
              <a:gd name="connsiteX44" fmla="*/ 4127863 w 4232366"/>
              <a:gd name="connsiteY44" fmla="*/ 17417 h 1942011"/>
              <a:gd name="connsiteX45" fmla="*/ 4197532 w 4232366"/>
              <a:gd name="connsiteY45" fmla="*/ 8709 h 1942011"/>
              <a:gd name="connsiteX46" fmla="*/ 4232366 w 4232366"/>
              <a:gd name="connsiteY46" fmla="*/ 0 h 1942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232366" h="1942011">
                <a:moveTo>
                  <a:pt x="0" y="1942011"/>
                </a:moveTo>
                <a:lnTo>
                  <a:pt x="1245326" y="1140823"/>
                </a:lnTo>
                <a:cubicBezTo>
                  <a:pt x="1304131" y="1103188"/>
                  <a:pt x="1289998" y="1110061"/>
                  <a:pt x="1341120" y="1097280"/>
                </a:cubicBezTo>
                <a:cubicBezTo>
                  <a:pt x="1377371" y="1073113"/>
                  <a:pt x="1404967" y="1056897"/>
                  <a:pt x="1436914" y="1027611"/>
                </a:cubicBezTo>
                <a:cubicBezTo>
                  <a:pt x="1476768" y="991078"/>
                  <a:pt x="1505098" y="953128"/>
                  <a:pt x="1550126" y="923109"/>
                </a:cubicBezTo>
                <a:cubicBezTo>
                  <a:pt x="1566328" y="912307"/>
                  <a:pt x="1585913" y="907381"/>
                  <a:pt x="1602377" y="896983"/>
                </a:cubicBezTo>
                <a:cubicBezTo>
                  <a:pt x="1641184" y="872474"/>
                  <a:pt x="1677988" y="844927"/>
                  <a:pt x="1715589" y="818606"/>
                </a:cubicBezTo>
                <a:cubicBezTo>
                  <a:pt x="1767018" y="782606"/>
                  <a:pt x="1874034" y="701928"/>
                  <a:pt x="1915886" y="687977"/>
                </a:cubicBezTo>
                <a:cubicBezTo>
                  <a:pt x="2093912" y="628634"/>
                  <a:pt x="1898904" y="697743"/>
                  <a:pt x="2063932" y="627017"/>
                </a:cubicBezTo>
                <a:cubicBezTo>
                  <a:pt x="2080807" y="619785"/>
                  <a:pt x="2099363" y="616959"/>
                  <a:pt x="2116183" y="609600"/>
                </a:cubicBezTo>
                <a:cubicBezTo>
                  <a:pt x="2145917" y="596591"/>
                  <a:pt x="2173135" y="578110"/>
                  <a:pt x="2203269" y="566057"/>
                </a:cubicBezTo>
                <a:cubicBezTo>
                  <a:pt x="2217783" y="560251"/>
                  <a:pt x="2232175" y="554129"/>
                  <a:pt x="2246812" y="548640"/>
                </a:cubicBezTo>
                <a:cubicBezTo>
                  <a:pt x="2255407" y="545417"/>
                  <a:pt x="2264549" y="543659"/>
                  <a:pt x="2272937" y="539931"/>
                </a:cubicBezTo>
                <a:cubicBezTo>
                  <a:pt x="2290732" y="532022"/>
                  <a:pt x="2307214" y="521295"/>
                  <a:pt x="2325189" y="513806"/>
                </a:cubicBezTo>
                <a:cubicBezTo>
                  <a:pt x="2342136" y="506745"/>
                  <a:pt x="2359629" y="500842"/>
                  <a:pt x="2377440" y="496389"/>
                </a:cubicBezTo>
                <a:cubicBezTo>
                  <a:pt x="2406160" y="489209"/>
                  <a:pt x="2437040" y="489965"/>
                  <a:pt x="2464526" y="478971"/>
                </a:cubicBezTo>
                <a:cubicBezTo>
                  <a:pt x="2479040" y="473165"/>
                  <a:pt x="2493838" y="468023"/>
                  <a:pt x="2508069" y="461554"/>
                </a:cubicBezTo>
                <a:cubicBezTo>
                  <a:pt x="2525796" y="453496"/>
                  <a:pt x="2542020" y="442084"/>
                  <a:pt x="2560320" y="435429"/>
                </a:cubicBezTo>
                <a:cubicBezTo>
                  <a:pt x="2574231" y="430371"/>
                  <a:pt x="2589503" y="430310"/>
                  <a:pt x="2603863" y="426720"/>
                </a:cubicBezTo>
                <a:cubicBezTo>
                  <a:pt x="2624365" y="421594"/>
                  <a:pt x="2645099" y="416889"/>
                  <a:pt x="2664823" y="409303"/>
                </a:cubicBezTo>
                <a:cubicBezTo>
                  <a:pt x="2682998" y="402313"/>
                  <a:pt x="2698462" y="388904"/>
                  <a:pt x="2717074" y="383177"/>
                </a:cubicBezTo>
                <a:cubicBezTo>
                  <a:pt x="2725291" y="380649"/>
                  <a:pt x="2844220" y="366195"/>
                  <a:pt x="2847703" y="365760"/>
                </a:cubicBezTo>
                <a:cubicBezTo>
                  <a:pt x="2862217" y="357051"/>
                  <a:pt x="2875339" y="345418"/>
                  <a:pt x="2891246" y="339634"/>
                </a:cubicBezTo>
                <a:cubicBezTo>
                  <a:pt x="2907840" y="333600"/>
                  <a:pt x="2926125" y="334085"/>
                  <a:pt x="2943497" y="330926"/>
                </a:cubicBezTo>
                <a:cubicBezTo>
                  <a:pt x="2958060" y="328278"/>
                  <a:pt x="2972526" y="325120"/>
                  <a:pt x="2987040" y="322217"/>
                </a:cubicBezTo>
                <a:cubicBezTo>
                  <a:pt x="3053271" y="282478"/>
                  <a:pt x="3007658" y="302186"/>
                  <a:pt x="3091543" y="287383"/>
                </a:cubicBezTo>
                <a:cubicBezTo>
                  <a:pt x="3120696" y="282238"/>
                  <a:pt x="3149683" y="276169"/>
                  <a:pt x="3178629" y="269966"/>
                </a:cubicBezTo>
                <a:cubicBezTo>
                  <a:pt x="3190332" y="267458"/>
                  <a:pt x="3201727" y="263604"/>
                  <a:pt x="3213463" y="261257"/>
                </a:cubicBezTo>
                <a:cubicBezTo>
                  <a:pt x="3230777" y="257794"/>
                  <a:pt x="3248297" y="255452"/>
                  <a:pt x="3265714" y="252549"/>
                </a:cubicBezTo>
                <a:cubicBezTo>
                  <a:pt x="3384670" y="212895"/>
                  <a:pt x="3263087" y="256161"/>
                  <a:pt x="3352800" y="217714"/>
                </a:cubicBezTo>
                <a:cubicBezTo>
                  <a:pt x="3377933" y="206943"/>
                  <a:pt x="3394168" y="206586"/>
                  <a:pt x="3422469" y="200297"/>
                </a:cubicBezTo>
                <a:cubicBezTo>
                  <a:pt x="3434153" y="197701"/>
                  <a:pt x="3445864" y="195109"/>
                  <a:pt x="3457303" y="191589"/>
                </a:cubicBezTo>
                <a:cubicBezTo>
                  <a:pt x="3483624" y="183490"/>
                  <a:pt x="3510111" y="175691"/>
                  <a:pt x="3535680" y="165463"/>
                </a:cubicBezTo>
                <a:cubicBezTo>
                  <a:pt x="3550194" y="159657"/>
                  <a:pt x="3564250" y="152538"/>
                  <a:pt x="3579223" y="148046"/>
                </a:cubicBezTo>
                <a:cubicBezTo>
                  <a:pt x="3593401" y="143793"/>
                  <a:pt x="3608317" y="142548"/>
                  <a:pt x="3622766" y="139337"/>
                </a:cubicBezTo>
                <a:cubicBezTo>
                  <a:pt x="3634450" y="136741"/>
                  <a:pt x="3645916" y="133225"/>
                  <a:pt x="3657600" y="130629"/>
                </a:cubicBezTo>
                <a:cubicBezTo>
                  <a:pt x="3672049" y="127418"/>
                  <a:pt x="3686863" y="125815"/>
                  <a:pt x="3701143" y="121920"/>
                </a:cubicBezTo>
                <a:cubicBezTo>
                  <a:pt x="3718855" y="117089"/>
                  <a:pt x="3735977" y="110309"/>
                  <a:pt x="3753394" y="104503"/>
                </a:cubicBezTo>
                <a:cubicBezTo>
                  <a:pt x="3762103" y="101600"/>
                  <a:pt x="3770465" y="97303"/>
                  <a:pt x="3779520" y="95794"/>
                </a:cubicBezTo>
                <a:lnTo>
                  <a:pt x="3831772" y="87086"/>
                </a:lnTo>
                <a:cubicBezTo>
                  <a:pt x="3840480" y="84183"/>
                  <a:pt x="3848992" y="80603"/>
                  <a:pt x="3857897" y="78377"/>
                </a:cubicBezTo>
                <a:cubicBezTo>
                  <a:pt x="3891148" y="70064"/>
                  <a:pt x="3994015" y="54637"/>
                  <a:pt x="4005943" y="52251"/>
                </a:cubicBezTo>
                <a:cubicBezTo>
                  <a:pt x="4014944" y="50451"/>
                  <a:pt x="4023163" y="45769"/>
                  <a:pt x="4032069" y="43543"/>
                </a:cubicBezTo>
                <a:cubicBezTo>
                  <a:pt x="4046429" y="39953"/>
                  <a:pt x="4061332" y="38729"/>
                  <a:pt x="4075612" y="34834"/>
                </a:cubicBezTo>
                <a:cubicBezTo>
                  <a:pt x="4093324" y="30003"/>
                  <a:pt x="4109646" y="19694"/>
                  <a:pt x="4127863" y="17417"/>
                </a:cubicBezTo>
                <a:lnTo>
                  <a:pt x="4197532" y="8709"/>
                </a:lnTo>
                <a:lnTo>
                  <a:pt x="4232366" y="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425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C3F12-0E64-4024-9E87-73EE94DE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84659"/>
            <a:ext cx="11360800" cy="763600"/>
          </a:xfrm>
        </p:spPr>
        <p:txBody>
          <a:bodyPr/>
          <a:lstStyle/>
          <a:p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Разберем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45F613-7E8E-4C73-9EAE-6F1E64147D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var sum, k, n: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sum := 0;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k := 1 to n do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k mod 3 = 1 then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sum := sum + k;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(sum);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856D75A-EBF4-4CFF-8CEA-2458129D3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117492"/>
              </p:ext>
            </p:extLst>
          </p:nvPr>
        </p:nvGraphicFramePr>
        <p:xfrm>
          <a:off x="7733211" y="1482812"/>
          <a:ext cx="2575802" cy="375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901">
                  <a:extLst>
                    <a:ext uri="{9D8B030D-6E8A-4147-A177-3AD203B41FA5}">
                      <a16:colId xmlns:a16="http://schemas.microsoft.com/office/drawing/2014/main" val="4021598990"/>
                    </a:ext>
                  </a:extLst>
                </a:gridCol>
                <a:gridCol w="1287901">
                  <a:extLst>
                    <a:ext uri="{9D8B030D-6E8A-4147-A177-3AD203B41FA5}">
                      <a16:colId xmlns:a16="http://schemas.microsoft.com/office/drawing/2014/main" val="2157297838"/>
                    </a:ext>
                  </a:extLst>
                </a:gridCol>
              </a:tblGrid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017110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325387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 + 1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885372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741841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304526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797321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011537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91189"/>
                  </a:ext>
                </a:extLst>
              </a:tr>
            </a:tbl>
          </a:graphicData>
        </a:graphic>
      </p:graphicFrame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087B951A-DF8C-451E-89B4-60A20F53DE7A}"/>
              </a:ext>
            </a:extLst>
          </p:cNvPr>
          <p:cNvSpPr/>
          <p:nvPr/>
        </p:nvSpPr>
        <p:spPr>
          <a:xfrm>
            <a:off x="3866606" y="2629989"/>
            <a:ext cx="4232366" cy="1062445"/>
          </a:xfrm>
          <a:custGeom>
            <a:avLst/>
            <a:gdLst>
              <a:gd name="connsiteX0" fmla="*/ 0 w 4232366"/>
              <a:gd name="connsiteY0" fmla="*/ 1942011 h 1942011"/>
              <a:gd name="connsiteX1" fmla="*/ 1245326 w 4232366"/>
              <a:gd name="connsiteY1" fmla="*/ 1140823 h 1942011"/>
              <a:gd name="connsiteX2" fmla="*/ 1341120 w 4232366"/>
              <a:gd name="connsiteY2" fmla="*/ 1097280 h 1942011"/>
              <a:gd name="connsiteX3" fmla="*/ 1436914 w 4232366"/>
              <a:gd name="connsiteY3" fmla="*/ 1027611 h 1942011"/>
              <a:gd name="connsiteX4" fmla="*/ 1550126 w 4232366"/>
              <a:gd name="connsiteY4" fmla="*/ 923109 h 1942011"/>
              <a:gd name="connsiteX5" fmla="*/ 1602377 w 4232366"/>
              <a:gd name="connsiteY5" fmla="*/ 896983 h 1942011"/>
              <a:gd name="connsiteX6" fmla="*/ 1715589 w 4232366"/>
              <a:gd name="connsiteY6" fmla="*/ 818606 h 1942011"/>
              <a:gd name="connsiteX7" fmla="*/ 1915886 w 4232366"/>
              <a:gd name="connsiteY7" fmla="*/ 687977 h 1942011"/>
              <a:gd name="connsiteX8" fmla="*/ 2063932 w 4232366"/>
              <a:gd name="connsiteY8" fmla="*/ 627017 h 1942011"/>
              <a:gd name="connsiteX9" fmla="*/ 2116183 w 4232366"/>
              <a:gd name="connsiteY9" fmla="*/ 609600 h 1942011"/>
              <a:gd name="connsiteX10" fmla="*/ 2203269 w 4232366"/>
              <a:gd name="connsiteY10" fmla="*/ 566057 h 1942011"/>
              <a:gd name="connsiteX11" fmla="*/ 2246812 w 4232366"/>
              <a:gd name="connsiteY11" fmla="*/ 548640 h 1942011"/>
              <a:gd name="connsiteX12" fmla="*/ 2272937 w 4232366"/>
              <a:gd name="connsiteY12" fmla="*/ 539931 h 1942011"/>
              <a:gd name="connsiteX13" fmla="*/ 2325189 w 4232366"/>
              <a:gd name="connsiteY13" fmla="*/ 513806 h 1942011"/>
              <a:gd name="connsiteX14" fmla="*/ 2377440 w 4232366"/>
              <a:gd name="connsiteY14" fmla="*/ 496389 h 1942011"/>
              <a:gd name="connsiteX15" fmla="*/ 2464526 w 4232366"/>
              <a:gd name="connsiteY15" fmla="*/ 478971 h 1942011"/>
              <a:gd name="connsiteX16" fmla="*/ 2508069 w 4232366"/>
              <a:gd name="connsiteY16" fmla="*/ 461554 h 1942011"/>
              <a:gd name="connsiteX17" fmla="*/ 2560320 w 4232366"/>
              <a:gd name="connsiteY17" fmla="*/ 435429 h 1942011"/>
              <a:gd name="connsiteX18" fmla="*/ 2603863 w 4232366"/>
              <a:gd name="connsiteY18" fmla="*/ 426720 h 1942011"/>
              <a:gd name="connsiteX19" fmla="*/ 2664823 w 4232366"/>
              <a:gd name="connsiteY19" fmla="*/ 409303 h 1942011"/>
              <a:gd name="connsiteX20" fmla="*/ 2717074 w 4232366"/>
              <a:gd name="connsiteY20" fmla="*/ 383177 h 1942011"/>
              <a:gd name="connsiteX21" fmla="*/ 2847703 w 4232366"/>
              <a:gd name="connsiteY21" fmla="*/ 365760 h 1942011"/>
              <a:gd name="connsiteX22" fmla="*/ 2891246 w 4232366"/>
              <a:gd name="connsiteY22" fmla="*/ 339634 h 1942011"/>
              <a:gd name="connsiteX23" fmla="*/ 2943497 w 4232366"/>
              <a:gd name="connsiteY23" fmla="*/ 330926 h 1942011"/>
              <a:gd name="connsiteX24" fmla="*/ 2987040 w 4232366"/>
              <a:gd name="connsiteY24" fmla="*/ 322217 h 1942011"/>
              <a:gd name="connsiteX25" fmla="*/ 3091543 w 4232366"/>
              <a:gd name="connsiteY25" fmla="*/ 287383 h 1942011"/>
              <a:gd name="connsiteX26" fmla="*/ 3178629 w 4232366"/>
              <a:gd name="connsiteY26" fmla="*/ 269966 h 1942011"/>
              <a:gd name="connsiteX27" fmla="*/ 3213463 w 4232366"/>
              <a:gd name="connsiteY27" fmla="*/ 261257 h 1942011"/>
              <a:gd name="connsiteX28" fmla="*/ 3265714 w 4232366"/>
              <a:gd name="connsiteY28" fmla="*/ 252549 h 1942011"/>
              <a:gd name="connsiteX29" fmla="*/ 3352800 w 4232366"/>
              <a:gd name="connsiteY29" fmla="*/ 217714 h 1942011"/>
              <a:gd name="connsiteX30" fmla="*/ 3422469 w 4232366"/>
              <a:gd name="connsiteY30" fmla="*/ 200297 h 1942011"/>
              <a:gd name="connsiteX31" fmla="*/ 3457303 w 4232366"/>
              <a:gd name="connsiteY31" fmla="*/ 191589 h 1942011"/>
              <a:gd name="connsiteX32" fmla="*/ 3535680 w 4232366"/>
              <a:gd name="connsiteY32" fmla="*/ 165463 h 1942011"/>
              <a:gd name="connsiteX33" fmla="*/ 3579223 w 4232366"/>
              <a:gd name="connsiteY33" fmla="*/ 148046 h 1942011"/>
              <a:gd name="connsiteX34" fmla="*/ 3622766 w 4232366"/>
              <a:gd name="connsiteY34" fmla="*/ 139337 h 1942011"/>
              <a:gd name="connsiteX35" fmla="*/ 3657600 w 4232366"/>
              <a:gd name="connsiteY35" fmla="*/ 130629 h 1942011"/>
              <a:gd name="connsiteX36" fmla="*/ 3701143 w 4232366"/>
              <a:gd name="connsiteY36" fmla="*/ 121920 h 1942011"/>
              <a:gd name="connsiteX37" fmla="*/ 3753394 w 4232366"/>
              <a:gd name="connsiteY37" fmla="*/ 104503 h 1942011"/>
              <a:gd name="connsiteX38" fmla="*/ 3779520 w 4232366"/>
              <a:gd name="connsiteY38" fmla="*/ 95794 h 1942011"/>
              <a:gd name="connsiteX39" fmla="*/ 3831772 w 4232366"/>
              <a:gd name="connsiteY39" fmla="*/ 87086 h 1942011"/>
              <a:gd name="connsiteX40" fmla="*/ 3857897 w 4232366"/>
              <a:gd name="connsiteY40" fmla="*/ 78377 h 1942011"/>
              <a:gd name="connsiteX41" fmla="*/ 4005943 w 4232366"/>
              <a:gd name="connsiteY41" fmla="*/ 52251 h 1942011"/>
              <a:gd name="connsiteX42" fmla="*/ 4032069 w 4232366"/>
              <a:gd name="connsiteY42" fmla="*/ 43543 h 1942011"/>
              <a:gd name="connsiteX43" fmla="*/ 4075612 w 4232366"/>
              <a:gd name="connsiteY43" fmla="*/ 34834 h 1942011"/>
              <a:gd name="connsiteX44" fmla="*/ 4127863 w 4232366"/>
              <a:gd name="connsiteY44" fmla="*/ 17417 h 1942011"/>
              <a:gd name="connsiteX45" fmla="*/ 4197532 w 4232366"/>
              <a:gd name="connsiteY45" fmla="*/ 8709 h 1942011"/>
              <a:gd name="connsiteX46" fmla="*/ 4232366 w 4232366"/>
              <a:gd name="connsiteY46" fmla="*/ 0 h 1942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232366" h="1942011">
                <a:moveTo>
                  <a:pt x="0" y="1942011"/>
                </a:moveTo>
                <a:lnTo>
                  <a:pt x="1245326" y="1140823"/>
                </a:lnTo>
                <a:cubicBezTo>
                  <a:pt x="1304131" y="1103188"/>
                  <a:pt x="1289998" y="1110061"/>
                  <a:pt x="1341120" y="1097280"/>
                </a:cubicBezTo>
                <a:cubicBezTo>
                  <a:pt x="1377371" y="1073113"/>
                  <a:pt x="1404967" y="1056897"/>
                  <a:pt x="1436914" y="1027611"/>
                </a:cubicBezTo>
                <a:cubicBezTo>
                  <a:pt x="1476768" y="991078"/>
                  <a:pt x="1505098" y="953128"/>
                  <a:pt x="1550126" y="923109"/>
                </a:cubicBezTo>
                <a:cubicBezTo>
                  <a:pt x="1566328" y="912307"/>
                  <a:pt x="1585913" y="907381"/>
                  <a:pt x="1602377" y="896983"/>
                </a:cubicBezTo>
                <a:cubicBezTo>
                  <a:pt x="1641184" y="872474"/>
                  <a:pt x="1677988" y="844927"/>
                  <a:pt x="1715589" y="818606"/>
                </a:cubicBezTo>
                <a:cubicBezTo>
                  <a:pt x="1767018" y="782606"/>
                  <a:pt x="1874034" y="701928"/>
                  <a:pt x="1915886" y="687977"/>
                </a:cubicBezTo>
                <a:cubicBezTo>
                  <a:pt x="2093912" y="628634"/>
                  <a:pt x="1898904" y="697743"/>
                  <a:pt x="2063932" y="627017"/>
                </a:cubicBezTo>
                <a:cubicBezTo>
                  <a:pt x="2080807" y="619785"/>
                  <a:pt x="2099363" y="616959"/>
                  <a:pt x="2116183" y="609600"/>
                </a:cubicBezTo>
                <a:cubicBezTo>
                  <a:pt x="2145917" y="596591"/>
                  <a:pt x="2173135" y="578110"/>
                  <a:pt x="2203269" y="566057"/>
                </a:cubicBezTo>
                <a:cubicBezTo>
                  <a:pt x="2217783" y="560251"/>
                  <a:pt x="2232175" y="554129"/>
                  <a:pt x="2246812" y="548640"/>
                </a:cubicBezTo>
                <a:cubicBezTo>
                  <a:pt x="2255407" y="545417"/>
                  <a:pt x="2264549" y="543659"/>
                  <a:pt x="2272937" y="539931"/>
                </a:cubicBezTo>
                <a:cubicBezTo>
                  <a:pt x="2290732" y="532022"/>
                  <a:pt x="2307214" y="521295"/>
                  <a:pt x="2325189" y="513806"/>
                </a:cubicBezTo>
                <a:cubicBezTo>
                  <a:pt x="2342136" y="506745"/>
                  <a:pt x="2359629" y="500842"/>
                  <a:pt x="2377440" y="496389"/>
                </a:cubicBezTo>
                <a:cubicBezTo>
                  <a:pt x="2406160" y="489209"/>
                  <a:pt x="2437040" y="489965"/>
                  <a:pt x="2464526" y="478971"/>
                </a:cubicBezTo>
                <a:cubicBezTo>
                  <a:pt x="2479040" y="473165"/>
                  <a:pt x="2493838" y="468023"/>
                  <a:pt x="2508069" y="461554"/>
                </a:cubicBezTo>
                <a:cubicBezTo>
                  <a:pt x="2525796" y="453496"/>
                  <a:pt x="2542020" y="442084"/>
                  <a:pt x="2560320" y="435429"/>
                </a:cubicBezTo>
                <a:cubicBezTo>
                  <a:pt x="2574231" y="430371"/>
                  <a:pt x="2589503" y="430310"/>
                  <a:pt x="2603863" y="426720"/>
                </a:cubicBezTo>
                <a:cubicBezTo>
                  <a:pt x="2624365" y="421594"/>
                  <a:pt x="2645099" y="416889"/>
                  <a:pt x="2664823" y="409303"/>
                </a:cubicBezTo>
                <a:cubicBezTo>
                  <a:pt x="2682998" y="402313"/>
                  <a:pt x="2698462" y="388904"/>
                  <a:pt x="2717074" y="383177"/>
                </a:cubicBezTo>
                <a:cubicBezTo>
                  <a:pt x="2725291" y="380649"/>
                  <a:pt x="2844220" y="366195"/>
                  <a:pt x="2847703" y="365760"/>
                </a:cubicBezTo>
                <a:cubicBezTo>
                  <a:pt x="2862217" y="357051"/>
                  <a:pt x="2875339" y="345418"/>
                  <a:pt x="2891246" y="339634"/>
                </a:cubicBezTo>
                <a:cubicBezTo>
                  <a:pt x="2907840" y="333600"/>
                  <a:pt x="2926125" y="334085"/>
                  <a:pt x="2943497" y="330926"/>
                </a:cubicBezTo>
                <a:cubicBezTo>
                  <a:pt x="2958060" y="328278"/>
                  <a:pt x="2972526" y="325120"/>
                  <a:pt x="2987040" y="322217"/>
                </a:cubicBezTo>
                <a:cubicBezTo>
                  <a:pt x="3053271" y="282478"/>
                  <a:pt x="3007658" y="302186"/>
                  <a:pt x="3091543" y="287383"/>
                </a:cubicBezTo>
                <a:cubicBezTo>
                  <a:pt x="3120696" y="282238"/>
                  <a:pt x="3149683" y="276169"/>
                  <a:pt x="3178629" y="269966"/>
                </a:cubicBezTo>
                <a:cubicBezTo>
                  <a:pt x="3190332" y="267458"/>
                  <a:pt x="3201727" y="263604"/>
                  <a:pt x="3213463" y="261257"/>
                </a:cubicBezTo>
                <a:cubicBezTo>
                  <a:pt x="3230777" y="257794"/>
                  <a:pt x="3248297" y="255452"/>
                  <a:pt x="3265714" y="252549"/>
                </a:cubicBezTo>
                <a:cubicBezTo>
                  <a:pt x="3384670" y="212895"/>
                  <a:pt x="3263087" y="256161"/>
                  <a:pt x="3352800" y="217714"/>
                </a:cubicBezTo>
                <a:cubicBezTo>
                  <a:pt x="3377933" y="206943"/>
                  <a:pt x="3394168" y="206586"/>
                  <a:pt x="3422469" y="200297"/>
                </a:cubicBezTo>
                <a:cubicBezTo>
                  <a:pt x="3434153" y="197701"/>
                  <a:pt x="3445864" y="195109"/>
                  <a:pt x="3457303" y="191589"/>
                </a:cubicBezTo>
                <a:cubicBezTo>
                  <a:pt x="3483624" y="183490"/>
                  <a:pt x="3510111" y="175691"/>
                  <a:pt x="3535680" y="165463"/>
                </a:cubicBezTo>
                <a:cubicBezTo>
                  <a:pt x="3550194" y="159657"/>
                  <a:pt x="3564250" y="152538"/>
                  <a:pt x="3579223" y="148046"/>
                </a:cubicBezTo>
                <a:cubicBezTo>
                  <a:pt x="3593401" y="143793"/>
                  <a:pt x="3608317" y="142548"/>
                  <a:pt x="3622766" y="139337"/>
                </a:cubicBezTo>
                <a:cubicBezTo>
                  <a:pt x="3634450" y="136741"/>
                  <a:pt x="3645916" y="133225"/>
                  <a:pt x="3657600" y="130629"/>
                </a:cubicBezTo>
                <a:cubicBezTo>
                  <a:pt x="3672049" y="127418"/>
                  <a:pt x="3686863" y="125815"/>
                  <a:pt x="3701143" y="121920"/>
                </a:cubicBezTo>
                <a:cubicBezTo>
                  <a:pt x="3718855" y="117089"/>
                  <a:pt x="3735977" y="110309"/>
                  <a:pt x="3753394" y="104503"/>
                </a:cubicBezTo>
                <a:cubicBezTo>
                  <a:pt x="3762103" y="101600"/>
                  <a:pt x="3770465" y="97303"/>
                  <a:pt x="3779520" y="95794"/>
                </a:cubicBezTo>
                <a:lnTo>
                  <a:pt x="3831772" y="87086"/>
                </a:lnTo>
                <a:cubicBezTo>
                  <a:pt x="3840480" y="84183"/>
                  <a:pt x="3848992" y="80603"/>
                  <a:pt x="3857897" y="78377"/>
                </a:cubicBezTo>
                <a:cubicBezTo>
                  <a:pt x="3891148" y="70064"/>
                  <a:pt x="3994015" y="54637"/>
                  <a:pt x="4005943" y="52251"/>
                </a:cubicBezTo>
                <a:cubicBezTo>
                  <a:pt x="4014944" y="50451"/>
                  <a:pt x="4023163" y="45769"/>
                  <a:pt x="4032069" y="43543"/>
                </a:cubicBezTo>
                <a:cubicBezTo>
                  <a:pt x="4046429" y="39953"/>
                  <a:pt x="4061332" y="38729"/>
                  <a:pt x="4075612" y="34834"/>
                </a:cubicBezTo>
                <a:cubicBezTo>
                  <a:pt x="4093324" y="30003"/>
                  <a:pt x="4109646" y="19694"/>
                  <a:pt x="4127863" y="17417"/>
                </a:cubicBezTo>
                <a:lnTo>
                  <a:pt x="4197532" y="8709"/>
                </a:lnTo>
                <a:lnTo>
                  <a:pt x="4232366" y="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740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C3F12-0E64-4024-9E87-73EE94DE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84659"/>
            <a:ext cx="11360800" cy="763600"/>
          </a:xfrm>
        </p:spPr>
        <p:txBody>
          <a:bodyPr/>
          <a:lstStyle/>
          <a:p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Разберем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45F613-7E8E-4C73-9EAE-6F1E64147D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var sum, k, n: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sum := 0;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k := 1 to n do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k mod 3 = 1 then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sum := sum + k;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(sum);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856D75A-EBF4-4CFF-8CEA-2458129D3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798493"/>
              </p:ext>
            </p:extLst>
          </p:nvPr>
        </p:nvGraphicFramePr>
        <p:xfrm>
          <a:off x="7733211" y="1482812"/>
          <a:ext cx="2575802" cy="375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901">
                  <a:extLst>
                    <a:ext uri="{9D8B030D-6E8A-4147-A177-3AD203B41FA5}">
                      <a16:colId xmlns:a16="http://schemas.microsoft.com/office/drawing/2014/main" val="4021598990"/>
                    </a:ext>
                  </a:extLst>
                </a:gridCol>
                <a:gridCol w="1287901">
                  <a:extLst>
                    <a:ext uri="{9D8B030D-6E8A-4147-A177-3AD203B41FA5}">
                      <a16:colId xmlns:a16="http://schemas.microsoft.com/office/drawing/2014/main" val="2157297838"/>
                    </a:ext>
                  </a:extLst>
                </a:gridCol>
              </a:tblGrid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017110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325387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 + 1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885372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741841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304526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797321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011537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91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478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C3F12-0E64-4024-9E87-73EE94DE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84659"/>
            <a:ext cx="11360800" cy="763600"/>
          </a:xfrm>
        </p:spPr>
        <p:txBody>
          <a:bodyPr/>
          <a:lstStyle/>
          <a:p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Разберем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45F613-7E8E-4C73-9EAE-6F1E64147D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var sum, k, n: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sum := 0;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k := 1 to n do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k mod 3 = 1 then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sum := sum + k;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(sum);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856D75A-EBF4-4CFF-8CEA-2458129D3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320139"/>
              </p:ext>
            </p:extLst>
          </p:nvPr>
        </p:nvGraphicFramePr>
        <p:xfrm>
          <a:off x="7733211" y="1482812"/>
          <a:ext cx="2575802" cy="375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901">
                  <a:extLst>
                    <a:ext uri="{9D8B030D-6E8A-4147-A177-3AD203B41FA5}">
                      <a16:colId xmlns:a16="http://schemas.microsoft.com/office/drawing/2014/main" val="4021598990"/>
                    </a:ext>
                  </a:extLst>
                </a:gridCol>
                <a:gridCol w="1287901">
                  <a:extLst>
                    <a:ext uri="{9D8B030D-6E8A-4147-A177-3AD203B41FA5}">
                      <a16:colId xmlns:a16="http://schemas.microsoft.com/office/drawing/2014/main" val="2157297838"/>
                    </a:ext>
                  </a:extLst>
                </a:gridCol>
              </a:tblGrid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017110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325387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 + 1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885372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741841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304526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797321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011537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91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41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C3F12-0E64-4024-9E87-73EE94DE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84659"/>
            <a:ext cx="11360800" cy="763600"/>
          </a:xfrm>
        </p:spPr>
        <p:txBody>
          <a:bodyPr/>
          <a:lstStyle/>
          <a:p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Разберем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45F613-7E8E-4C73-9EAE-6F1E64147D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var sum, k, n: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sum := 0;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k := 1 to n do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k mod 3 = 1 then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sum := sum + k;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(sum);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856D75A-EBF4-4CFF-8CEA-2458129D3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74559"/>
              </p:ext>
            </p:extLst>
          </p:nvPr>
        </p:nvGraphicFramePr>
        <p:xfrm>
          <a:off x="7733211" y="1482812"/>
          <a:ext cx="2575802" cy="375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901">
                  <a:extLst>
                    <a:ext uri="{9D8B030D-6E8A-4147-A177-3AD203B41FA5}">
                      <a16:colId xmlns:a16="http://schemas.microsoft.com/office/drawing/2014/main" val="4021598990"/>
                    </a:ext>
                  </a:extLst>
                </a:gridCol>
                <a:gridCol w="1287901">
                  <a:extLst>
                    <a:ext uri="{9D8B030D-6E8A-4147-A177-3AD203B41FA5}">
                      <a16:colId xmlns:a16="http://schemas.microsoft.com/office/drawing/2014/main" val="2157297838"/>
                    </a:ext>
                  </a:extLst>
                </a:gridCol>
              </a:tblGrid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017110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325387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 + 1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885372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741841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304526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797321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011537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91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906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C3F12-0E64-4024-9E87-73EE94DE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84659"/>
            <a:ext cx="11360800" cy="763600"/>
          </a:xfrm>
        </p:spPr>
        <p:txBody>
          <a:bodyPr/>
          <a:lstStyle/>
          <a:p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Разберем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45F613-7E8E-4C73-9EAE-6F1E64147D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var sum, k, n: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sum := 0;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k := 1 to n do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k mod 3 = 1 then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sum := sum + k;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(sum);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856D75A-EBF4-4CFF-8CEA-2458129D3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896048"/>
              </p:ext>
            </p:extLst>
          </p:nvPr>
        </p:nvGraphicFramePr>
        <p:xfrm>
          <a:off x="7733211" y="1482812"/>
          <a:ext cx="2575802" cy="375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901">
                  <a:extLst>
                    <a:ext uri="{9D8B030D-6E8A-4147-A177-3AD203B41FA5}">
                      <a16:colId xmlns:a16="http://schemas.microsoft.com/office/drawing/2014/main" val="4021598990"/>
                    </a:ext>
                  </a:extLst>
                </a:gridCol>
                <a:gridCol w="1287901">
                  <a:extLst>
                    <a:ext uri="{9D8B030D-6E8A-4147-A177-3AD203B41FA5}">
                      <a16:colId xmlns:a16="http://schemas.microsoft.com/office/drawing/2014/main" val="2157297838"/>
                    </a:ext>
                  </a:extLst>
                </a:gridCol>
              </a:tblGrid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017110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325387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 + 1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885372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741841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304526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797321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011537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91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730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C3F12-0E64-4024-9E87-73EE94DE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84659"/>
            <a:ext cx="11360800" cy="763600"/>
          </a:xfrm>
        </p:spPr>
        <p:txBody>
          <a:bodyPr/>
          <a:lstStyle/>
          <a:p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Разберем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45F613-7E8E-4C73-9EAE-6F1E64147D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var sum, k, n: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sum := 0;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k := 1 to n do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k mod 3 = 1 then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sum := sum + k;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(sum);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856D75A-EBF4-4CFF-8CEA-2458129D3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783115"/>
              </p:ext>
            </p:extLst>
          </p:nvPr>
        </p:nvGraphicFramePr>
        <p:xfrm>
          <a:off x="7733211" y="1482812"/>
          <a:ext cx="2575802" cy="375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901">
                  <a:extLst>
                    <a:ext uri="{9D8B030D-6E8A-4147-A177-3AD203B41FA5}">
                      <a16:colId xmlns:a16="http://schemas.microsoft.com/office/drawing/2014/main" val="4021598990"/>
                    </a:ext>
                  </a:extLst>
                </a:gridCol>
                <a:gridCol w="1287901">
                  <a:extLst>
                    <a:ext uri="{9D8B030D-6E8A-4147-A177-3AD203B41FA5}">
                      <a16:colId xmlns:a16="http://schemas.microsoft.com/office/drawing/2014/main" val="2157297838"/>
                    </a:ext>
                  </a:extLst>
                </a:gridCol>
              </a:tblGrid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017110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325387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 + 1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885372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741841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304526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797321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011537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91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198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C3F12-0E64-4024-9E87-73EE94DE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84659"/>
            <a:ext cx="11360800" cy="763600"/>
          </a:xfrm>
        </p:spPr>
        <p:txBody>
          <a:bodyPr/>
          <a:lstStyle/>
          <a:p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Разберем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45F613-7E8E-4C73-9EAE-6F1E64147D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var sum, k, n: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sum := 0;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k := 1 to n do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k mod 3 = 1 then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sum := sum + k;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(sum);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856D75A-EBF4-4CFF-8CEA-2458129D340F}"/>
              </a:ext>
            </a:extLst>
          </p:cNvPr>
          <p:cNvGraphicFramePr>
            <a:graphicFrameLocks noGrp="1"/>
          </p:cNvGraphicFramePr>
          <p:nvPr/>
        </p:nvGraphicFramePr>
        <p:xfrm>
          <a:off x="7733211" y="1482812"/>
          <a:ext cx="2575802" cy="375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901">
                  <a:extLst>
                    <a:ext uri="{9D8B030D-6E8A-4147-A177-3AD203B41FA5}">
                      <a16:colId xmlns:a16="http://schemas.microsoft.com/office/drawing/2014/main" val="4021598990"/>
                    </a:ext>
                  </a:extLst>
                </a:gridCol>
                <a:gridCol w="1287901">
                  <a:extLst>
                    <a:ext uri="{9D8B030D-6E8A-4147-A177-3AD203B41FA5}">
                      <a16:colId xmlns:a16="http://schemas.microsoft.com/office/drawing/2014/main" val="2157297838"/>
                    </a:ext>
                  </a:extLst>
                </a:gridCol>
              </a:tblGrid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017110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325387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 + 1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885372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741841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304526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 + 4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797321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011537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91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469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C3F12-0E64-4024-9E87-73EE94DE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84659"/>
            <a:ext cx="11360800" cy="763600"/>
          </a:xfrm>
        </p:spPr>
        <p:txBody>
          <a:bodyPr/>
          <a:lstStyle/>
          <a:p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Разберем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45F613-7E8E-4C73-9EAE-6F1E64147D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var sum, k, n: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sum := 0;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k := 1 to n do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k mod 3 = 1 then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sum := sum + k;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(sum);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856D75A-EBF4-4CFF-8CEA-2458129D3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93690"/>
              </p:ext>
            </p:extLst>
          </p:nvPr>
        </p:nvGraphicFramePr>
        <p:xfrm>
          <a:off x="7733211" y="1482812"/>
          <a:ext cx="2575802" cy="375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901">
                  <a:extLst>
                    <a:ext uri="{9D8B030D-6E8A-4147-A177-3AD203B41FA5}">
                      <a16:colId xmlns:a16="http://schemas.microsoft.com/office/drawing/2014/main" val="4021598990"/>
                    </a:ext>
                  </a:extLst>
                </a:gridCol>
                <a:gridCol w="1287901">
                  <a:extLst>
                    <a:ext uri="{9D8B030D-6E8A-4147-A177-3AD203B41FA5}">
                      <a16:colId xmlns:a16="http://schemas.microsoft.com/office/drawing/2014/main" val="2157297838"/>
                    </a:ext>
                  </a:extLst>
                </a:gridCol>
              </a:tblGrid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017110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325387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 + 1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885372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741841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304526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 + 4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797321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011537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91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982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65D33301-B483-4F8F-AB4E-D3CE7F2F8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3491" y="1617669"/>
            <a:ext cx="9965017" cy="1482583"/>
          </a:xfrm>
        </p:spPr>
        <p:txBody>
          <a:bodyPr/>
          <a:lstStyle/>
          <a:p>
            <a:pPr marL="203195" indent="0" algn="ctr">
              <a:buNone/>
            </a:pPr>
            <a:r>
              <a:rPr lang="ru-RU" sz="3600" dirty="0">
                <a:latin typeface="Cambria" panose="02040503050406030204" pitchFamily="18" charset="0"/>
                <a:ea typeface="Cambria" panose="02040503050406030204" pitchFamily="18" charset="0"/>
              </a:rPr>
              <a:t>Если вы не слышите сейчас преподавателя, напишите об этом в чате</a:t>
            </a:r>
          </a:p>
        </p:txBody>
      </p:sp>
      <p:pic>
        <p:nvPicPr>
          <p:cNvPr id="1026" name="Picture 2" descr="Картинки по запросу &quot;ухо рисунок&quot;">
            <a:extLst>
              <a:ext uri="{FF2B5EF4-FFF2-40B4-BE49-F238E27FC236}">
                <a16:creationId xmlns:a16="http://schemas.microsoft.com/office/drawing/2014/main" id="{60C72850-EB74-470C-9303-100A4DB418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6" t="15112" r="34334" b="18857"/>
          <a:stretch/>
        </p:blipFill>
        <p:spPr bwMode="auto">
          <a:xfrm>
            <a:off x="5255388" y="3487835"/>
            <a:ext cx="1681224" cy="232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287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C3F12-0E64-4024-9E87-73EE94DE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84659"/>
            <a:ext cx="11360800" cy="763600"/>
          </a:xfrm>
        </p:spPr>
        <p:txBody>
          <a:bodyPr/>
          <a:lstStyle/>
          <a:p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Разберем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45F613-7E8E-4C73-9EAE-6F1E64147D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var sum, k, n: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sum := 0;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k := 1 to n do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k mod 3 = 1 then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sum := sum + k;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(sum);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856D75A-EBF4-4CFF-8CEA-2458129D3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853865"/>
              </p:ext>
            </p:extLst>
          </p:nvPr>
        </p:nvGraphicFramePr>
        <p:xfrm>
          <a:off x="7733211" y="1482812"/>
          <a:ext cx="2575802" cy="375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901">
                  <a:extLst>
                    <a:ext uri="{9D8B030D-6E8A-4147-A177-3AD203B41FA5}">
                      <a16:colId xmlns:a16="http://schemas.microsoft.com/office/drawing/2014/main" val="4021598990"/>
                    </a:ext>
                  </a:extLst>
                </a:gridCol>
                <a:gridCol w="1287901">
                  <a:extLst>
                    <a:ext uri="{9D8B030D-6E8A-4147-A177-3AD203B41FA5}">
                      <a16:colId xmlns:a16="http://schemas.microsoft.com/office/drawing/2014/main" val="2157297838"/>
                    </a:ext>
                  </a:extLst>
                </a:gridCol>
              </a:tblGrid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017110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325387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 + 1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885372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741841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304526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 + 4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797321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011537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91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022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C3F12-0E64-4024-9E87-73EE94DE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84659"/>
            <a:ext cx="11360800" cy="763600"/>
          </a:xfrm>
        </p:spPr>
        <p:txBody>
          <a:bodyPr/>
          <a:lstStyle/>
          <a:p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Разберем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45F613-7E8E-4C73-9EAE-6F1E64147D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var sum, k, n: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sum := 0;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k := 1 to n do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k mod 3 = 1 then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sum := sum + k;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(sum);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856D75A-EBF4-4CFF-8CEA-2458129D3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389333"/>
              </p:ext>
            </p:extLst>
          </p:nvPr>
        </p:nvGraphicFramePr>
        <p:xfrm>
          <a:off x="7733211" y="1482812"/>
          <a:ext cx="2575802" cy="375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901">
                  <a:extLst>
                    <a:ext uri="{9D8B030D-6E8A-4147-A177-3AD203B41FA5}">
                      <a16:colId xmlns:a16="http://schemas.microsoft.com/office/drawing/2014/main" val="4021598990"/>
                    </a:ext>
                  </a:extLst>
                </a:gridCol>
                <a:gridCol w="1287901">
                  <a:extLst>
                    <a:ext uri="{9D8B030D-6E8A-4147-A177-3AD203B41FA5}">
                      <a16:colId xmlns:a16="http://schemas.microsoft.com/office/drawing/2014/main" val="2157297838"/>
                    </a:ext>
                  </a:extLst>
                </a:gridCol>
              </a:tblGrid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017110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325387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 + 1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885372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741841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304526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 + 4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797321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011537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91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450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C3F12-0E64-4024-9E87-73EE94DE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84659"/>
            <a:ext cx="11360800" cy="763600"/>
          </a:xfrm>
        </p:spPr>
        <p:txBody>
          <a:bodyPr/>
          <a:lstStyle/>
          <a:p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Разберем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45F613-7E8E-4C73-9EAE-6F1E64147D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var sum, k, n: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sum := 0;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k := 1 to n do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k mod 3 = 1 then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sum := sum + k;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(sum);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856D75A-EBF4-4CFF-8CEA-2458129D3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799191"/>
              </p:ext>
            </p:extLst>
          </p:nvPr>
        </p:nvGraphicFramePr>
        <p:xfrm>
          <a:off x="7733211" y="1482812"/>
          <a:ext cx="2575802" cy="375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901">
                  <a:extLst>
                    <a:ext uri="{9D8B030D-6E8A-4147-A177-3AD203B41FA5}">
                      <a16:colId xmlns:a16="http://schemas.microsoft.com/office/drawing/2014/main" val="4021598990"/>
                    </a:ext>
                  </a:extLst>
                </a:gridCol>
                <a:gridCol w="1287901">
                  <a:extLst>
                    <a:ext uri="{9D8B030D-6E8A-4147-A177-3AD203B41FA5}">
                      <a16:colId xmlns:a16="http://schemas.microsoft.com/office/drawing/2014/main" val="2157297838"/>
                    </a:ext>
                  </a:extLst>
                </a:gridCol>
              </a:tblGrid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017110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325387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 + 1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885372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741841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304526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 + 4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797321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011537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91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739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C3F12-0E64-4024-9E87-73EE94DE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84659"/>
            <a:ext cx="11360800" cy="763600"/>
          </a:xfrm>
        </p:spPr>
        <p:txBody>
          <a:bodyPr/>
          <a:lstStyle/>
          <a:p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Разберем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45F613-7E8E-4C73-9EAE-6F1E64147D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var sum, k, n: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sum := 0;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k := 1 to n do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k mod 3 = 1 then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sum := sum + k;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(sum);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856D75A-EBF4-4CFF-8CEA-2458129D3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71494"/>
              </p:ext>
            </p:extLst>
          </p:nvPr>
        </p:nvGraphicFramePr>
        <p:xfrm>
          <a:off x="7733211" y="1482812"/>
          <a:ext cx="2575802" cy="4224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901">
                  <a:extLst>
                    <a:ext uri="{9D8B030D-6E8A-4147-A177-3AD203B41FA5}">
                      <a16:colId xmlns:a16="http://schemas.microsoft.com/office/drawing/2014/main" val="4021598990"/>
                    </a:ext>
                  </a:extLst>
                </a:gridCol>
                <a:gridCol w="1287901">
                  <a:extLst>
                    <a:ext uri="{9D8B030D-6E8A-4147-A177-3AD203B41FA5}">
                      <a16:colId xmlns:a16="http://schemas.microsoft.com/office/drawing/2014/main" val="2157297838"/>
                    </a:ext>
                  </a:extLst>
                </a:gridCol>
              </a:tblGrid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017110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325387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 + 1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885372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741841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304526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 + 4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797321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011537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91189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6032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298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C3F12-0E64-4024-9E87-73EE94DE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84659"/>
            <a:ext cx="11360800" cy="763600"/>
          </a:xfrm>
        </p:spPr>
        <p:txBody>
          <a:bodyPr/>
          <a:lstStyle/>
          <a:p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Разберем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45F613-7E8E-4C73-9EAE-6F1E64147D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var sum, k, n: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sum := 0;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k := 1 to n do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k mod 3 = 1 then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sum := sum + k;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(sum);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856D75A-EBF4-4CFF-8CEA-2458129D3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468052"/>
              </p:ext>
            </p:extLst>
          </p:nvPr>
        </p:nvGraphicFramePr>
        <p:xfrm>
          <a:off x="7733211" y="1482812"/>
          <a:ext cx="2575802" cy="4224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901">
                  <a:extLst>
                    <a:ext uri="{9D8B030D-6E8A-4147-A177-3AD203B41FA5}">
                      <a16:colId xmlns:a16="http://schemas.microsoft.com/office/drawing/2014/main" val="4021598990"/>
                    </a:ext>
                  </a:extLst>
                </a:gridCol>
                <a:gridCol w="1287901">
                  <a:extLst>
                    <a:ext uri="{9D8B030D-6E8A-4147-A177-3AD203B41FA5}">
                      <a16:colId xmlns:a16="http://schemas.microsoft.com/office/drawing/2014/main" val="2157297838"/>
                    </a:ext>
                  </a:extLst>
                </a:gridCol>
              </a:tblGrid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017110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325387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 + 1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885372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741841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304526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 + 4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797321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011537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91189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 + 7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6032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469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C3F12-0E64-4024-9E87-73EE94DE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84659"/>
            <a:ext cx="11360800" cy="763600"/>
          </a:xfrm>
        </p:spPr>
        <p:txBody>
          <a:bodyPr/>
          <a:lstStyle/>
          <a:p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Как заполнить пропуски, чтобы программа делала то же самое?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45F613-7E8E-4C73-9EAE-6F1E64147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1" y="1536633"/>
            <a:ext cx="5680400" cy="4315527"/>
          </a:xfrm>
          <a:ln>
            <a:solidFill>
              <a:schemeClr val="tx1"/>
            </a:solidFill>
          </a:ln>
        </p:spPr>
        <p:txBody>
          <a:bodyPr/>
          <a:lstStyle/>
          <a:p>
            <a:pPr marL="152396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 sum, k, n: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52396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     </a:t>
            </a:r>
          </a:p>
          <a:p>
            <a:pPr marL="152396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sum := 0;</a:t>
            </a:r>
          </a:p>
          <a:p>
            <a:pPr marL="152396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k := 1 to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do</a:t>
            </a:r>
          </a:p>
          <a:p>
            <a:pPr marL="152396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k mod 3 = 1 then</a:t>
            </a:r>
          </a:p>
          <a:p>
            <a:pPr marL="152396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sum := sum + k;</a:t>
            </a:r>
          </a:p>
          <a:p>
            <a:pPr marL="152396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(sum);</a:t>
            </a:r>
          </a:p>
          <a:p>
            <a:pPr marL="152396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50A9FABE-5BB8-468B-8D5E-BCBB76482C55}"/>
              </a:ext>
            </a:extLst>
          </p:cNvPr>
          <p:cNvSpPr txBox="1">
            <a:spLocks/>
          </p:cNvSpPr>
          <p:nvPr/>
        </p:nvSpPr>
        <p:spPr>
          <a:xfrm>
            <a:off x="6174377" y="1532282"/>
            <a:ext cx="5758777" cy="4315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396" indent="0">
              <a:buFont typeface="Arial"/>
              <a:buNone/>
            </a:pP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var sum, k, n: </a:t>
            </a: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longint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52396" indent="0">
              <a:buFont typeface="Arial"/>
              <a:buNone/>
            </a:pP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152396" indent="0">
              <a:buFont typeface="Arial"/>
              <a:buNone/>
            </a:pPr>
            <a:r>
              <a:rPr lang="ru-RU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sum := 0;</a:t>
            </a:r>
          </a:p>
          <a:p>
            <a:pPr marL="152396" indent="0">
              <a:buFont typeface="Arial"/>
              <a:buNone/>
            </a:pP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k := 1 to </a:t>
            </a:r>
            <a:r>
              <a:rPr lang="ru-RU" sz="2400" kern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do</a:t>
            </a:r>
          </a:p>
          <a:p>
            <a:pPr marL="152396" indent="0">
              <a:buFont typeface="Arial"/>
              <a:buNone/>
            </a:pP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sum := sum + </a:t>
            </a:r>
            <a:r>
              <a:rPr lang="ru-RU" sz="2400" kern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52396" indent="0">
              <a:buFont typeface="Arial"/>
              <a:buNone/>
            </a:pP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(sum);</a:t>
            </a:r>
          </a:p>
          <a:p>
            <a:pPr marL="152396" indent="0">
              <a:buFont typeface="Arial"/>
              <a:buNone/>
            </a:pP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ru-RU" sz="2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705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C3F12-0E64-4024-9E87-73EE94DE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84659"/>
            <a:ext cx="11360800" cy="763600"/>
          </a:xfrm>
        </p:spPr>
        <p:txBody>
          <a:bodyPr/>
          <a:lstStyle/>
          <a:p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Как заполнить пропуски, чтобы программа делала то же самое?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45F613-7E8E-4C73-9EAE-6F1E64147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1" y="1536633"/>
            <a:ext cx="5680400" cy="4315527"/>
          </a:xfrm>
          <a:ln>
            <a:solidFill>
              <a:schemeClr val="tx1"/>
            </a:solidFill>
          </a:ln>
        </p:spPr>
        <p:txBody>
          <a:bodyPr/>
          <a:lstStyle/>
          <a:p>
            <a:pPr marL="152396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 sum, k, n: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52396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     </a:t>
            </a:r>
          </a:p>
          <a:p>
            <a:pPr marL="152396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sum := 0;</a:t>
            </a:r>
          </a:p>
          <a:p>
            <a:pPr marL="152396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k := 1 to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do</a:t>
            </a:r>
          </a:p>
          <a:p>
            <a:pPr marL="152396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k mod 3 = 1 then</a:t>
            </a:r>
          </a:p>
          <a:p>
            <a:pPr marL="152396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sum := sum + k;</a:t>
            </a:r>
          </a:p>
          <a:p>
            <a:pPr marL="152396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(sum);</a:t>
            </a:r>
          </a:p>
          <a:p>
            <a:pPr marL="152396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50A9FABE-5BB8-468B-8D5E-BCBB76482C55}"/>
              </a:ext>
            </a:extLst>
          </p:cNvPr>
          <p:cNvSpPr txBox="1">
            <a:spLocks/>
          </p:cNvSpPr>
          <p:nvPr/>
        </p:nvSpPr>
        <p:spPr>
          <a:xfrm>
            <a:off x="6174377" y="1532282"/>
            <a:ext cx="5758777" cy="4315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396" indent="0">
              <a:buFont typeface="Arial"/>
              <a:buNone/>
            </a:pP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var sum, k, n: </a:t>
            </a: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longint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52396" indent="0">
              <a:buFont typeface="Arial"/>
              <a:buNone/>
            </a:pP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152396" indent="0">
              <a:buFont typeface="Arial"/>
              <a:buNone/>
            </a:pPr>
            <a:r>
              <a:rPr lang="ru-RU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sum := 0;</a:t>
            </a:r>
          </a:p>
          <a:p>
            <a:pPr marL="152396" indent="0">
              <a:buFont typeface="Arial"/>
              <a:buNone/>
            </a:pP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k := 1 to </a:t>
            </a:r>
            <a:r>
              <a:rPr lang="ru-RU" sz="2400" kern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do</a:t>
            </a:r>
          </a:p>
          <a:p>
            <a:pPr marL="152396" indent="0">
              <a:buFont typeface="Arial"/>
              <a:buNone/>
            </a:pP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sum := sum + </a:t>
            </a:r>
            <a:r>
              <a:rPr lang="ru-RU" sz="2400" kern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52396" indent="0">
              <a:buFont typeface="Arial"/>
              <a:buNone/>
            </a:pP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(sum);</a:t>
            </a:r>
          </a:p>
          <a:p>
            <a:pPr marL="152396" indent="0">
              <a:buFont typeface="Arial"/>
              <a:buNone/>
            </a:pP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  <a:p>
            <a:pPr marL="152396" indent="0">
              <a:buFont typeface="Arial"/>
              <a:buNone/>
            </a:pPr>
            <a:r>
              <a:rPr lang="en-US" sz="2400" kern="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1 -&gt; 1</a:t>
            </a:r>
          </a:p>
          <a:p>
            <a:pPr marL="152396" indent="0">
              <a:buFont typeface="Arial"/>
              <a:buNone/>
            </a:pPr>
            <a:r>
              <a:rPr lang="en-US" sz="2400" kern="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2 -&gt; 4</a:t>
            </a:r>
          </a:p>
          <a:p>
            <a:pPr marL="152396" indent="0">
              <a:buFont typeface="Arial"/>
              <a:buNone/>
            </a:pPr>
            <a:r>
              <a:rPr lang="en-US" sz="2400" kern="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3 -&gt; 7</a:t>
            </a:r>
            <a:endParaRPr lang="ru-RU" sz="2400" kern="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34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C3F12-0E64-4024-9E87-73EE94DE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84659"/>
            <a:ext cx="11360800" cy="763600"/>
          </a:xfrm>
        </p:spPr>
        <p:txBody>
          <a:bodyPr/>
          <a:lstStyle/>
          <a:p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Как заполнить пропуски, чтобы программа делала то же самое?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45F613-7E8E-4C73-9EAE-6F1E64147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1" y="1536633"/>
            <a:ext cx="5680400" cy="4315527"/>
          </a:xfrm>
          <a:ln>
            <a:solidFill>
              <a:schemeClr val="tx1"/>
            </a:solidFill>
          </a:ln>
        </p:spPr>
        <p:txBody>
          <a:bodyPr/>
          <a:lstStyle/>
          <a:p>
            <a:pPr marL="152396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 sum, k, n: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52396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     </a:t>
            </a:r>
          </a:p>
          <a:p>
            <a:pPr marL="152396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sum := 0;</a:t>
            </a:r>
          </a:p>
          <a:p>
            <a:pPr marL="152396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k := 1 to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do</a:t>
            </a:r>
          </a:p>
          <a:p>
            <a:pPr marL="152396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k mod 3 = 1 then</a:t>
            </a:r>
          </a:p>
          <a:p>
            <a:pPr marL="152396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sum := sum + k;</a:t>
            </a:r>
          </a:p>
          <a:p>
            <a:pPr marL="152396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(sum);</a:t>
            </a:r>
          </a:p>
          <a:p>
            <a:pPr marL="152396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50A9FABE-5BB8-468B-8D5E-BCBB76482C55}"/>
              </a:ext>
            </a:extLst>
          </p:cNvPr>
          <p:cNvSpPr txBox="1">
            <a:spLocks/>
          </p:cNvSpPr>
          <p:nvPr/>
        </p:nvSpPr>
        <p:spPr>
          <a:xfrm>
            <a:off x="6174377" y="1532282"/>
            <a:ext cx="5758777" cy="4315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396" indent="0">
              <a:buFont typeface="Arial"/>
              <a:buNone/>
            </a:pP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var sum, k, n: </a:t>
            </a: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longint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52396" indent="0">
              <a:buFont typeface="Arial"/>
              <a:buNone/>
            </a:pP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152396" indent="0">
              <a:buFont typeface="Arial"/>
              <a:buNone/>
            </a:pPr>
            <a:r>
              <a:rPr lang="ru-RU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sum := 0;</a:t>
            </a:r>
          </a:p>
          <a:p>
            <a:pPr marL="152396" indent="0">
              <a:buFont typeface="Arial"/>
              <a:buNone/>
            </a:pP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k := 1 to </a:t>
            </a:r>
            <a:r>
              <a:rPr lang="ru-RU" sz="2400" kern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do</a:t>
            </a:r>
          </a:p>
          <a:p>
            <a:pPr marL="152396" indent="0">
              <a:buFont typeface="Arial"/>
              <a:buNone/>
            </a:pP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sum := sum + </a:t>
            </a:r>
            <a:r>
              <a:rPr lang="ru-RU" sz="2400" kern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3*</a:t>
            </a:r>
            <a:r>
              <a:rPr lang="en-US" sz="2400" kern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k-2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52396" indent="0">
              <a:buFont typeface="Arial"/>
              <a:buNone/>
            </a:pP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(sum);</a:t>
            </a:r>
          </a:p>
          <a:p>
            <a:pPr marL="152396" indent="0">
              <a:buFont typeface="Arial"/>
              <a:buNone/>
            </a:pP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ru-RU" sz="2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600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C3F12-0E64-4024-9E87-73EE94DE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84659"/>
            <a:ext cx="11360800" cy="763600"/>
          </a:xfrm>
        </p:spPr>
        <p:txBody>
          <a:bodyPr/>
          <a:lstStyle/>
          <a:p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Как заполнить пропуски, чтобы программа делала то же самое?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45F613-7E8E-4C73-9EAE-6F1E64147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1" y="1536633"/>
            <a:ext cx="5680400" cy="4315527"/>
          </a:xfrm>
          <a:ln>
            <a:solidFill>
              <a:schemeClr val="tx1"/>
            </a:solidFill>
          </a:ln>
        </p:spPr>
        <p:txBody>
          <a:bodyPr/>
          <a:lstStyle/>
          <a:p>
            <a:pPr marL="152396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 sum, k, n: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52396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     </a:t>
            </a:r>
          </a:p>
          <a:p>
            <a:pPr marL="152396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sum := 0;</a:t>
            </a:r>
          </a:p>
          <a:p>
            <a:pPr marL="152396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k := 1 to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do</a:t>
            </a:r>
          </a:p>
          <a:p>
            <a:pPr marL="152396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k mod 3 = 1 then</a:t>
            </a:r>
          </a:p>
          <a:p>
            <a:pPr marL="152396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sum := sum + k;</a:t>
            </a:r>
          </a:p>
          <a:p>
            <a:pPr marL="152396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(sum);</a:t>
            </a:r>
          </a:p>
          <a:p>
            <a:pPr marL="152396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50A9FABE-5BB8-468B-8D5E-BCBB76482C55}"/>
              </a:ext>
            </a:extLst>
          </p:cNvPr>
          <p:cNvSpPr txBox="1">
            <a:spLocks/>
          </p:cNvSpPr>
          <p:nvPr/>
        </p:nvSpPr>
        <p:spPr>
          <a:xfrm>
            <a:off x="6174377" y="1532282"/>
            <a:ext cx="5758777" cy="4315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396" indent="0">
              <a:buFont typeface="Arial"/>
              <a:buNone/>
            </a:pP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var sum, k, n: </a:t>
            </a: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longint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52396" indent="0">
              <a:buFont typeface="Arial"/>
              <a:buNone/>
            </a:pP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152396" indent="0">
              <a:buFont typeface="Arial"/>
              <a:buNone/>
            </a:pPr>
            <a:r>
              <a:rPr lang="ru-RU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sum := 0;</a:t>
            </a:r>
          </a:p>
          <a:p>
            <a:pPr marL="152396" indent="0">
              <a:buFont typeface="Arial"/>
              <a:buNone/>
            </a:pP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k := 1 to </a:t>
            </a:r>
            <a:r>
              <a:rPr lang="en-US" sz="2400" kern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do</a:t>
            </a:r>
          </a:p>
          <a:p>
            <a:pPr marL="152396" indent="0">
              <a:buFont typeface="Arial"/>
              <a:buNone/>
            </a:pP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sum := sum + </a:t>
            </a:r>
            <a:r>
              <a:rPr lang="ru-RU" sz="2400" kern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3*</a:t>
            </a:r>
            <a:r>
              <a:rPr lang="en-US" sz="2400" kern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k-2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52396" indent="0">
              <a:buFont typeface="Arial"/>
              <a:buNone/>
            </a:pP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(sum);</a:t>
            </a:r>
          </a:p>
          <a:p>
            <a:pPr marL="152396" indent="0">
              <a:buFont typeface="Arial"/>
              <a:buNone/>
            </a:pPr>
            <a:r>
              <a:rPr 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ru-RU" sz="2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575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B57EB8-C1B3-4FF8-BF20-CD6579109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Ссылки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753B69-7FCA-4528-BF48-5F6B4BC43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PascalABC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https://bit.ly/3dc2Zjz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608965" indent="-456565"/>
            <a:r>
              <a:rPr lang="ru-RU" sz="2400" dirty="0">
                <a:latin typeface="Cambria"/>
                <a:ea typeface="Cambria" panose="02040503050406030204" pitchFamily="18" charset="0"/>
              </a:rPr>
              <a:t>Эта презентация: </a:t>
            </a:r>
            <a:r>
              <a:rPr lang="ru-RU" sz="2400" dirty="0">
                <a:latin typeface="Cambria"/>
                <a:ea typeface="Cambria" panose="02040503050406030204" pitchFamily="18" charset="0"/>
                <a:hlinkClick r:id="rId3"/>
              </a:rPr>
              <a:t>https://bit.ly/2U1JmmL</a:t>
            </a:r>
            <a:r>
              <a:rPr lang="ru-RU" sz="2400" dirty="0">
                <a:ea typeface="Cambria" panose="02040503050406030204" pitchFamily="18" charset="0"/>
              </a:rPr>
              <a:t> </a:t>
            </a: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Персональная папка, в которой будет задание: 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</a:rPr>
              <a:t>вам скинут (надо сохранить!)</a:t>
            </a:r>
          </a:p>
        </p:txBody>
      </p:sp>
    </p:spTree>
    <p:extLst>
      <p:ext uri="{BB962C8B-B14F-4D97-AF65-F5344CB8AC3E}">
        <p14:creationId xmlns:p14="http://schemas.microsoft.com/office/powerpoint/2010/main" val="89806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CF2EC-DDF6-4E39-8165-DD8E9BD14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471042"/>
            <a:ext cx="11360800" cy="763600"/>
          </a:xfrm>
        </p:spPr>
        <p:txBody>
          <a:bodyPr/>
          <a:lstStyle/>
          <a:p>
            <a:r>
              <a:rPr lang="ru-RU" sz="4400" b="1" dirty="0" err="1">
                <a:latin typeface="Cambria" panose="02040503050406030204" pitchFamily="18" charset="0"/>
                <a:ea typeface="Cambria" panose="02040503050406030204" pitchFamily="18" charset="0"/>
              </a:rPr>
              <a:t>Данетка</a:t>
            </a:r>
            <a:r>
              <a:rPr lang="ru-RU" sz="4400" b="1" dirty="0">
                <a:latin typeface="Cambria" panose="02040503050406030204" pitchFamily="18" charset="0"/>
                <a:ea typeface="Cambria" panose="02040503050406030204" pitchFamily="18" charset="0"/>
              </a:rPr>
              <a:t> перед уроком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6D45B5-0EA0-4214-AE58-42502521D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2213445"/>
            <a:ext cx="5514937" cy="3791825"/>
          </a:xfrm>
        </p:spPr>
        <p:txBody>
          <a:bodyPr/>
          <a:lstStyle/>
          <a:p>
            <a:pPr marL="152396" indent="0">
              <a:buNone/>
            </a:pPr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Для чего нужен этот предмет?</a:t>
            </a:r>
          </a:p>
          <a:p>
            <a:pPr marL="152396" indent="0">
              <a:buNone/>
            </a:pPr>
            <a:endParaRPr lang="ru-RU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396" indent="0">
              <a:buNone/>
            </a:pPr>
            <a:endParaRPr lang="ru-RU" sz="28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396" indent="0">
              <a:buNone/>
            </a:pPr>
            <a:r>
              <a:rPr lang="ru-RU" sz="2800" i="1" dirty="0">
                <a:latin typeface="Cambria" panose="02040503050406030204" pitchFamily="18" charset="0"/>
                <a:ea typeface="Cambria" panose="02040503050406030204" pitchFamily="18" charset="0"/>
              </a:rPr>
              <a:t>Задавайте вопросы, ответить на которые можно </a:t>
            </a:r>
            <a:r>
              <a:rPr lang="ru-RU" sz="2800" b="1" i="1" dirty="0">
                <a:latin typeface="Cambria" panose="02040503050406030204" pitchFamily="18" charset="0"/>
                <a:ea typeface="Cambria" panose="02040503050406030204" pitchFamily="18" charset="0"/>
              </a:rPr>
              <a:t>«Да» </a:t>
            </a:r>
            <a:r>
              <a:rPr lang="ru-RU" sz="2800" i="1" dirty="0">
                <a:latin typeface="Cambria" panose="02040503050406030204" pitchFamily="18" charset="0"/>
                <a:ea typeface="Cambria" panose="02040503050406030204" pitchFamily="18" charset="0"/>
              </a:rPr>
              <a:t>или </a:t>
            </a:r>
            <a:r>
              <a:rPr lang="ru-RU" sz="2800" b="1" i="1" dirty="0">
                <a:latin typeface="Cambria" panose="02040503050406030204" pitchFamily="18" charset="0"/>
                <a:ea typeface="Cambria" panose="02040503050406030204" pitchFamily="18" charset="0"/>
              </a:rPr>
              <a:t>«Нет»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D12B3D-460E-4FBE-9670-5AEEC203A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137" y="1831758"/>
            <a:ext cx="3934037" cy="455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28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38800" y="576714"/>
            <a:ext cx="11714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 dirty="0">
                <a:latin typeface="Ubuntu"/>
                <a:ea typeface="Ubuntu"/>
                <a:cs typeface="Ubuntu"/>
                <a:sym typeface="Ubuntu"/>
              </a:rPr>
              <a:t>Подготовка к работе 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(Если не стоит PascalABC)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238800" y="1189914"/>
            <a:ext cx="7314400" cy="28149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 b="1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Windows:</a:t>
            </a:r>
            <a:endParaRPr b="1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608965" indent="-440055">
              <a:buSzPts val="1600"/>
              <a:buFont typeface="Arial"/>
              <a:buChar char="●"/>
            </a:pPr>
            <a:r>
              <a:rPr lang="en" sz="2100" dirty="0" err="1">
                <a:latin typeface="Ubuntu"/>
                <a:ea typeface="Ubuntu"/>
                <a:cs typeface="Ubuntu"/>
                <a:sym typeface="Ubuntu"/>
              </a:rPr>
              <a:t>Попробуйте</a:t>
            </a:r>
            <a:r>
              <a:rPr lang="en" sz="2100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2100" dirty="0" err="1">
                <a:latin typeface="Ubuntu"/>
                <a:ea typeface="Ubuntu"/>
                <a:cs typeface="Ubuntu"/>
                <a:sym typeface="Ubuntu"/>
              </a:rPr>
              <a:t>скачать</a:t>
            </a:r>
            <a:r>
              <a:rPr lang="en" sz="2100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2100" dirty="0" err="1">
                <a:latin typeface="Ubuntu"/>
                <a:ea typeface="Ubuntu"/>
                <a:cs typeface="Ubuntu"/>
                <a:sym typeface="Ubuntu"/>
              </a:rPr>
              <a:t>архив</a:t>
            </a:r>
            <a:r>
              <a:rPr lang="en" sz="2100" dirty="0">
                <a:latin typeface="Ubuntu"/>
                <a:ea typeface="Ubuntu"/>
                <a:cs typeface="Ubuntu"/>
                <a:sym typeface="Ubuntu"/>
              </a:rPr>
              <a:t>: </a:t>
            </a:r>
            <a:r>
              <a:rPr lang="en-US" sz="2100" dirty="0">
                <a:latin typeface="Cambria"/>
                <a:ea typeface="Ubuntu"/>
                <a:cs typeface="Ubuntu"/>
                <a:sym typeface="Ubuntu"/>
                <a:hlinkClick r:id="rId3"/>
              </a:rPr>
              <a:t>https://bit.ly/3dc2Zjz</a:t>
            </a:r>
            <a:r>
              <a:rPr lang="en-US" sz="2100" dirty="0">
                <a:latin typeface="Cambria"/>
                <a:ea typeface="Ubuntu"/>
                <a:cs typeface="Ubuntu"/>
                <a:sym typeface="Ubuntu"/>
              </a:rPr>
              <a:t> </a:t>
            </a:r>
            <a:endParaRPr lang="en" sz="2100">
              <a:ea typeface="Ubuntu"/>
              <a:sym typeface="Ubuntu"/>
            </a:endParaRPr>
          </a:p>
          <a:p>
            <a:pPr marL="608965" indent="-440055">
              <a:buSzPts val="1600"/>
              <a:buFont typeface="Ubuntu"/>
              <a:buChar char="●"/>
            </a:pPr>
            <a:r>
              <a:rPr lang="en" sz="2100" dirty="0">
                <a:latin typeface="Ubuntu"/>
                <a:ea typeface="Ubuntu"/>
                <a:cs typeface="Ubuntu"/>
                <a:sym typeface="Ubuntu"/>
              </a:rPr>
              <a:t>Разархивируйте (правой кнопкой мыши по файлу и выбрать “Распаковать” </a:t>
            </a:r>
            <a:r>
              <a:rPr lang="en" sz="2100" dirty="0" err="1">
                <a:latin typeface="Ubuntu"/>
                <a:ea typeface="Ubuntu"/>
                <a:cs typeface="Ubuntu"/>
                <a:sym typeface="Ubuntu"/>
              </a:rPr>
              <a:t>или</a:t>
            </a:r>
            <a:r>
              <a:rPr lang="en" sz="2100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2100" dirty="0" err="1">
                <a:latin typeface="Ubuntu"/>
                <a:ea typeface="Ubuntu"/>
                <a:cs typeface="Ubuntu"/>
                <a:sym typeface="Ubuntu"/>
              </a:rPr>
              <a:t>нечто</a:t>
            </a:r>
            <a:r>
              <a:rPr lang="en" sz="2100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2100" dirty="0" err="1">
                <a:latin typeface="Ubuntu"/>
                <a:ea typeface="Ubuntu"/>
                <a:cs typeface="Ubuntu"/>
                <a:sym typeface="Ubuntu"/>
              </a:rPr>
              <a:t>подобное</a:t>
            </a:r>
            <a:r>
              <a:rPr lang="en" sz="2100" dirty="0">
                <a:latin typeface="Ubuntu"/>
                <a:ea typeface="Ubuntu"/>
                <a:cs typeface="Ubuntu"/>
                <a:sym typeface="Ubuntu"/>
              </a:rPr>
              <a:t>) </a:t>
            </a:r>
            <a:endParaRPr sz="2133" dirty="0">
              <a:latin typeface="Ubuntu"/>
              <a:ea typeface="Ubuntu"/>
              <a:cs typeface="Ubuntu"/>
            </a:endParaRPr>
          </a:p>
          <a:p>
            <a:pPr indent="-440256">
              <a:buSzPts val="1600"/>
              <a:buFont typeface="Ubuntu"/>
              <a:buChar char="●"/>
            </a:pPr>
            <a:r>
              <a:rPr lang="en" sz="2133" dirty="0">
                <a:latin typeface="Ubuntu"/>
                <a:ea typeface="Ubuntu"/>
                <a:cs typeface="Ubuntu"/>
                <a:sym typeface="Ubuntu"/>
              </a:rPr>
              <a:t>Зайдите в папку и запустите</a:t>
            </a:r>
            <a:endParaRPr sz="2133" dirty="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4297" y="1431647"/>
            <a:ext cx="4295967" cy="281493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7594299" y="2411630"/>
            <a:ext cx="983643" cy="223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8739589" y="2391679"/>
            <a:ext cx="892800" cy="294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232960" y="4218346"/>
            <a:ext cx="11714400" cy="179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>
                <a:latin typeface="Ubuntu"/>
                <a:ea typeface="Ubuntu"/>
                <a:cs typeface="Ubuntu"/>
                <a:sym typeface="Ubuntu"/>
              </a:rPr>
              <a:t>Если не получается:</a:t>
            </a:r>
            <a:endParaRPr sz="2400" b="1" dirty="0">
              <a:latin typeface="Ubuntu"/>
              <a:ea typeface="Ubuntu"/>
              <a:cs typeface="Ubuntu"/>
              <a:sym typeface="Ubuntu"/>
            </a:endParaRPr>
          </a:p>
          <a:p>
            <a:pPr marL="609585" indent="-440256">
              <a:lnSpc>
                <a:spcPct val="115000"/>
              </a:lnSpc>
              <a:buClr>
                <a:schemeClr val="dk2"/>
              </a:buClr>
              <a:buSzPts val="1600"/>
              <a:buFont typeface="Ubuntu"/>
              <a:buChar char="●"/>
            </a:pPr>
            <a:r>
              <a:rPr lang="en" sz="2133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Попытайтесь зарегистрироваться на </a:t>
            </a:r>
            <a:r>
              <a:rPr lang="en" sz="2133" u="sng" dirty="0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5"/>
              </a:rPr>
              <a:t>https://ideone.com/</a:t>
            </a:r>
            <a:r>
              <a:rPr lang="en" sz="2133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(можно без регистрации, но тогда можно нечаянно потерять данные при работе)</a:t>
            </a:r>
            <a:endParaRPr sz="2133" dirty="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609585" indent="-440256">
              <a:lnSpc>
                <a:spcPct val="115000"/>
              </a:lnSpc>
              <a:buClr>
                <a:schemeClr val="dk2"/>
              </a:buClr>
              <a:buSzPts val="1600"/>
              <a:buFont typeface="Ubuntu"/>
              <a:buChar char="●"/>
            </a:pPr>
            <a:r>
              <a:rPr lang="en" sz="2133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Чтобы вносить правки после запуска: “Fork” / “Edit”</a:t>
            </a:r>
            <a:endParaRPr sz="2133" dirty="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609585" indent="-440256">
              <a:lnSpc>
                <a:spcPct val="115000"/>
              </a:lnSpc>
              <a:buClr>
                <a:schemeClr val="dk2"/>
              </a:buClr>
              <a:buSzPts val="1600"/>
              <a:buFont typeface="Ubuntu"/>
              <a:buChar char="●"/>
            </a:pPr>
            <a:r>
              <a:rPr lang="en" sz="2133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Вводить данные надо до запуска, а не как обычно </a:t>
            </a:r>
            <a:endParaRPr sz="2133" b="1" dirty="0"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970863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8B1CD-4CCD-4BF1-B985-E84B963943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AADBF8-484C-4858-A943-9460AB2F11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i="1" dirty="0">
                <a:latin typeface="Cambria" panose="02040503050406030204" pitchFamily="18" charset="0"/>
                <a:ea typeface="Cambria" panose="02040503050406030204" pitchFamily="18" charset="0"/>
              </a:rPr>
              <a:t>Сейчас будет ответ</a:t>
            </a:r>
          </a:p>
        </p:txBody>
      </p:sp>
    </p:spTree>
    <p:extLst>
      <p:ext uri="{BB962C8B-B14F-4D97-AF65-F5344CB8AC3E}">
        <p14:creationId xmlns:p14="http://schemas.microsoft.com/office/powerpoint/2010/main" val="414933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8B1CD-4CCD-4BF1-B985-E84B963943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AADBF8-484C-4858-A943-9460AB2F11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i="1" dirty="0">
                <a:latin typeface="Cambria" panose="02040503050406030204" pitchFamily="18" charset="0"/>
                <a:ea typeface="Cambria" panose="02040503050406030204" pitchFamily="18" charset="0"/>
              </a:rPr>
              <a:t>Сейчас будет ответ</a:t>
            </a:r>
          </a:p>
        </p:txBody>
      </p:sp>
    </p:spTree>
    <p:extLst>
      <p:ext uri="{BB962C8B-B14F-4D97-AF65-F5344CB8AC3E}">
        <p14:creationId xmlns:p14="http://schemas.microsoft.com/office/powerpoint/2010/main" val="3573441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CF2EC-DDF6-4E39-8165-DD8E9BD14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Данетка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перед уроком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6D45B5-0EA0-4214-AE58-42502521D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11588" y="1536633"/>
            <a:ext cx="3964811" cy="4555200"/>
          </a:xfrm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Это устройство не позволяет водителям уснуть за рулем. </a:t>
            </a:r>
          </a:p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Оно крепится за ухом и издает громкий звук при наклоне головы. </a:t>
            </a:r>
          </a:p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Иными словами, гаджет распознает, когда вас тянет в сон.</a:t>
            </a:r>
            <a:endParaRPr lang="ru-RU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D12B3D-460E-4FBE-9670-5AEEC203A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558" y="1434007"/>
            <a:ext cx="4171905" cy="483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0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CF2EC-DDF6-4E39-8165-DD8E9BD14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Данетка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перед уроком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6D45B5-0EA0-4214-AE58-42502521D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11588" y="1536633"/>
            <a:ext cx="3964811" cy="4555200"/>
          </a:xfrm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Это устройство не позволяет водителям уснуть за рулем. </a:t>
            </a:r>
          </a:p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Оно крепится за ухом и издает громкий звук при наклоне головы. </a:t>
            </a:r>
          </a:p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Иными словами, гаджет распознает, когда вас тянет в сон.</a:t>
            </a:r>
            <a:endParaRPr lang="ru-RU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074" name="Picture 2" descr="зачем нужна эта штука с AliExpress">
            <a:extLst>
              <a:ext uri="{FF2B5EF4-FFF2-40B4-BE49-F238E27FC236}">
                <a16:creationId xmlns:a16="http://schemas.microsoft.com/office/drawing/2014/main" id="{2A930A1C-2A11-4FF2-94F6-82AD237EA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836" y="4906115"/>
            <a:ext cx="1780358" cy="118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581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C3F12-0E64-4024-9E87-73EE94DE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84659"/>
            <a:ext cx="11360800" cy="763600"/>
          </a:xfrm>
        </p:spPr>
        <p:txBody>
          <a:bodyPr/>
          <a:lstStyle/>
          <a:p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Что выведет программа, если ввести 7?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45F613-7E8E-4C73-9EAE-6F1E64147D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var sum, k, n: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sum := 0;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k := 1 to n do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if k mod 3 = 1 then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sum := sum + k;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(sum);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713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C3F12-0E64-4024-9E87-73EE94DE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84659"/>
            <a:ext cx="11360800" cy="763600"/>
          </a:xfrm>
        </p:spPr>
        <p:txBody>
          <a:bodyPr/>
          <a:lstStyle/>
          <a:p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Разберем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45F613-7E8E-4C73-9EAE-6F1E64147D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var sum, k, n: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sum := 0;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k := 1 to n do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if k mod 3 = 1 then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sum := sum + k;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(sum);</a:t>
            </a:r>
          </a:p>
          <a:p>
            <a:pPr marL="15239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856D75A-EBF4-4CFF-8CEA-2458129D3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923836"/>
              </p:ext>
            </p:extLst>
          </p:nvPr>
        </p:nvGraphicFramePr>
        <p:xfrm>
          <a:off x="7733211" y="1482812"/>
          <a:ext cx="2575802" cy="375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901">
                  <a:extLst>
                    <a:ext uri="{9D8B030D-6E8A-4147-A177-3AD203B41FA5}">
                      <a16:colId xmlns:a16="http://schemas.microsoft.com/office/drawing/2014/main" val="4021598990"/>
                    </a:ext>
                  </a:extLst>
                </a:gridCol>
                <a:gridCol w="1287901">
                  <a:extLst>
                    <a:ext uri="{9D8B030D-6E8A-4147-A177-3AD203B41FA5}">
                      <a16:colId xmlns:a16="http://schemas.microsoft.com/office/drawing/2014/main" val="2157297838"/>
                    </a:ext>
                  </a:extLst>
                </a:gridCol>
              </a:tblGrid>
              <a:tr h="4693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017110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325387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885372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741841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304526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797321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011537"/>
                  </a:ext>
                </a:extLst>
              </a:tr>
              <a:tr h="469394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91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47758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1795</Words>
  <Application>Microsoft Office PowerPoint</Application>
  <PresentationFormat>Широкоэкранный</PresentationFormat>
  <Paragraphs>432</Paragraphs>
  <Slides>30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</vt:lpstr>
      <vt:lpstr>Courier New</vt:lpstr>
      <vt:lpstr>Ubuntu</vt:lpstr>
      <vt:lpstr>Simple Light</vt:lpstr>
      <vt:lpstr>Подготовка к работе (Если не стоит PascalABC)</vt:lpstr>
      <vt:lpstr>Презентация PowerPoint</vt:lpstr>
      <vt:lpstr>Данетка перед уроком</vt:lpstr>
      <vt:lpstr>Внимание!</vt:lpstr>
      <vt:lpstr>Внимание!</vt:lpstr>
      <vt:lpstr>Данетка перед уроком</vt:lpstr>
      <vt:lpstr>Данетка перед уроком</vt:lpstr>
      <vt:lpstr>Что выведет программа, если ввести 7?</vt:lpstr>
      <vt:lpstr>Разберем</vt:lpstr>
      <vt:lpstr>Разберем</vt:lpstr>
      <vt:lpstr>Разберем</vt:lpstr>
      <vt:lpstr>Разберем</vt:lpstr>
      <vt:lpstr>Разберем</vt:lpstr>
      <vt:lpstr>Разберем</vt:lpstr>
      <vt:lpstr>Разберем</vt:lpstr>
      <vt:lpstr>Разберем</vt:lpstr>
      <vt:lpstr>Разберем</vt:lpstr>
      <vt:lpstr>Разберем</vt:lpstr>
      <vt:lpstr>Разберем</vt:lpstr>
      <vt:lpstr>Разберем</vt:lpstr>
      <vt:lpstr>Разберем</vt:lpstr>
      <vt:lpstr>Разберем</vt:lpstr>
      <vt:lpstr>Разберем</vt:lpstr>
      <vt:lpstr>Разберем</vt:lpstr>
      <vt:lpstr>Как заполнить пропуски, чтобы программа делала то же самое?</vt:lpstr>
      <vt:lpstr>Как заполнить пропуски, чтобы программа делала то же самое?</vt:lpstr>
      <vt:lpstr>Как заполнить пропуски, чтобы программа делала то же самое?</vt:lpstr>
      <vt:lpstr>Как заполнить пропуски, чтобы программа делала то же самое?</vt:lpstr>
      <vt:lpstr>Ссылки</vt:lpstr>
      <vt:lpstr>Подготовка к работе (Если не стоит PascalABC)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Екатерина Дмитриева</dc:creator>
  <cp:lastModifiedBy>Екатерина Дмитриева</cp:lastModifiedBy>
  <cp:revision>14</cp:revision>
  <dcterms:created xsi:type="dcterms:W3CDTF">2020-03-19T12:31:19Z</dcterms:created>
  <dcterms:modified xsi:type="dcterms:W3CDTF">2020-03-21T08:25:11Z</dcterms:modified>
</cp:coreProperties>
</file>