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6" r:id="rId1"/>
  </p:sldMasterIdLst>
  <p:sldIdLst>
    <p:sldId id="256" r:id="rId2"/>
    <p:sldId id="257" r:id="rId3"/>
    <p:sldId id="26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0" r:id="rId23"/>
    <p:sldId id="258" r:id="rId24"/>
    <p:sldId id="278" r:id="rId2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632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B229-22D9-4E41-AAEE-F3F823EF8786}" type="datetimeFigureOut">
              <a:rPr kumimoji="1" lang="zh-CN" altLang="en-US" smtClean="0"/>
              <a:t>17/9/27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0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B229-22D9-4E41-AAEE-F3F823EF8786}" type="datetimeFigureOut">
              <a:rPr kumimoji="1" lang="zh-CN" altLang="en-US" smtClean="0"/>
              <a:t>17/9/27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56AA-AC38-214D-937E-2E65F827C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3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B229-22D9-4E41-AAEE-F3F823EF8786}" type="datetimeFigureOut">
              <a:rPr kumimoji="1" lang="zh-CN" altLang="en-US" smtClean="0"/>
              <a:t>17/9/27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56AA-AC38-214D-937E-2E65F827C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761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B229-22D9-4E41-AAEE-F3F823EF8786}" type="datetimeFigureOut">
              <a:rPr kumimoji="1" lang="zh-CN" altLang="en-US" smtClean="0"/>
              <a:t>17/9/27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56AA-AC38-214D-937E-2E65F827C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538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B229-22D9-4E41-AAEE-F3F823EF8786}" type="datetimeFigureOut">
              <a:rPr kumimoji="1" lang="zh-CN" altLang="en-US" smtClean="0"/>
              <a:t>17/9/27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56AA-AC38-214D-937E-2E65F827C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433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B229-22D9-4E41-AAEE-F3F823EF8786}" type="datetimeFigureOut">
              <a:rPr kumimoji="1" lang="zh-CN" altLang="en-US" smtClean="0"/>
              <a:t>17/9/27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56AA-AC38-214D-937E-2E65F827C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654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B229-22D9-4E41-AAEE-F3F823EF8786}" type="datetimeFigureOut">
              <a:rPr kumimoji="1" lang="zh-CN" altLang="en-US" smtClean="0"/>
              <a:t>17/9/27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56AA-AC38-214D-937E-2E65F827C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671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B229-22D9-4E41-AAEE-F3F823EF8786}" type="datetimeFigureOut">
              <a:rPr kumimoji="1" lang="zh-CN" altLang="en-US" smtClean="0"/>
              <a:t>17/9/27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56AA-AC38-214D-937E-2E65F827C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26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B229-22D9-4E41-AAEE-F3F823EF8786}" type="datetimeFigureOut">
              <a:rPr kumimoji="1" lang="zh-CN" altLang="en-US" smtClean="0"/>
              <a:t>17/9/27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56AA-AC38-214D-937E-2E65F827C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07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B229-22D9-4E41-AAEE-F3F823EF8786}" type="datetimeFigureOut">
              <a:rPr kumimoji="1" lang="zh-CN" altLang="en-US" smtClean="0"/>
              <a:t>17/9/27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56AA-AC38-214D-937E-2E65F827C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482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B229-22D9-4E41-AAEE-F3F823EF8786}" type="datetimeFigureOut">
              <a:rPr kumimoji="1" lang="zh-CN" altLang="en-US" smtClean="0"/>
              <a:t>17/9/27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56AA-AC38-214D-937E-2E65F827C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99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9B229-22D9-4E41-AAEE-F3F823EF8786}" type="datetimeFigureOut">
              <a:rPr kumimoji="1" lang="zh-CN" altLang="en-US" smtClean="0"/>
              <a:t>17/9/27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356AA-AC38-214D-937E-2E65F827C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35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AutoLayout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920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不等式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11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48006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41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约束优先级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默认所有的约束都是必须的，</a:t>
            </a:r>
            <a:r>
              <a:rPr kumimoji="1" lang="en-US" altLang="zh-CN" dirty="0" err="1" smtClean="0"/>
              <a:t>AutoLayout</a:t>
            </a:r>
            <a:r>
              <a:rPr kumimoji="1" lang="zh-CN" altLang="en-US" dirty="0" smtClean="0"/>
              <a:t>会计算满足所有约束的结果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如果约束没有唯一解，就会出错</a:t>
            </a:r>
            <a:endParaRPr kumimoji="1" lang="en-US" altLang="zh-CN" dirty="0" smtClean="0"/>
          </a:p>
          <a:p>
            <a:r>
              <a:rPr kumimoji="1" lang="zh-CN" altLang="en-US" dirty="0" smtClean="0"/>
              <a:t>约束支持优先级，</a:t>
            </a:r>
            <a:r>
              <a:rPr kumimoji="1" lang="en-US" altLang="zh-CN" dirty="0" smtClean="0"/>
              <a:t>priority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1-1000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1000</a:t>
            </a:r>
            <a:r>
              <a:rPr kumimoji="1" lang="zh-CN" altLang="en-US" dirty="0" smtClean="0"/>
              <a:t>优先级为必须的，少于</a:t>
            </a:r>
            <a:r>
              <a:rPr kumimoji="1" lang="en-US" altLang="zh-CN" dirty="0" smtClean="0"/>
              <a:t>1000</a:t>
            </a:r>
            <a:r>
              <a:rPr kumimoji="1" lang="zh-CN" altLang="en-US" dirty="0" smtClean="0"/>
              <a:t>为可选。计算的时候，</a:t>
            </a:r>
            <a:r>
              <a:rPr kumimoji="1" lang="en-US" altLang="zh-CN" dirty="0" err="1" smtClean="0"/>
              <a:t>AutoLayout</a:t>
            </a:r>
            <a:r>
              <a:rPr kumimoji="1" lang="zh-CN" altLang="en-US" dirty="0" smtClean="0"/>
              <a:t>先满足高优先级，再到低优先级，如果满足不了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00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Intrinsic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Size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一般来说，我们都要定义 </a:t>
            </a:r>
            <a:r>
              <a:rPr kumimoji="1" lang="en-US" altLang="zh-CN" dirty="0" smtClean="0"/>
              <a:t>position</a:t>
            </a:r>
            <a:r>
              <a:rPr kumimoji="1" lang="zh-CN" altLang="en-US" dirty="0" smtClean="0"/>
              <a:t> 和 </a:t>
            </a:r>
            <a:r>
              <a:rPr kumimoji="1" lang="en-US" altLang="zh-CN" dirty="0" smtClean="0"/>
              <a:t>size</a:t>
            </a:r>
          </a:p>
          <a:p>
            <a:r>
              <a:rPr kumimoji="1" lang="zh-CN" altLang="en-US" dirty="0" smtClean="0"/>
              <a:t>但有些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其实是有自己的大小的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06700"/>
            <a:ext cx="6943226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51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924300"/>
            <a:ext cx="8229600" cy="2201863"/>
          </a:xfrm>
        </p:spPr>
        <p:txBody>
          <a:bodyPr/>
          <a:lstStyle/>
          <a:p>
            <a:r>
              <a:rPr kumimoji="1" lang="en-US" altLang="zh-CN" dirty="0" smtClean="0"/>
              <a:t>Content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Hugging</a:t>
            </a:r>
            <a:r>
              <a:rPr kumimoji="1" lang="zh-CN" altLang="en-US" dirty="0" smtClean="0"/>
              <a:t> 默认优先级为</a:t>
            </a:r>
            <a:r>
              <a:rPr kumimoji="1" lang="en-US" altLang="zh-CN" dirty="0" smtClean="0"/>
              <a:t>250</a:t>
            </a:r>
          </a:p>
          <a:p>
            <a:r>
              <a:rPr kumimoji="1" lang="en-US" altLang="zh-CN" dirty="0" smtClean="0"/>
              <a:t>Compression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Resistance</a:t>
            </a:r>
            <a:r>
              <a:rPr kumimoji="1" lang="zh-CN" altLang="en-US" dirty="0" smtClean="0"/>
              <a:t> 为</a:t>
            </a:r>
            <a:r>
              <a:rPr kumimoji="1" lang="en-US" altLang="zh-CN" dirty="0" smtClean="0"/>
              <a:t>750</a:t>
            </a:r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39700"/>
            <a:ext cx="4864100" cy="1612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1816100"/>
            <a:ext cx="56642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1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布局更新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Laying out </a:t>
            </a:r>
            <a:r>
              <a:rPr lang="en-US" altLang="zh-CN" dirty="0" err="1" smtClean="0"/>
              <a:t>SubViews</a:t>
            </a:r>
            <a:endParaRPr lang="en-US" altLang="zh-CN" dirty="0"/>
          </a:p>
          <a:p>
            <a:pPr marL="0" indent="0">
              <a:buNone/>
            </a:pPr>
            <a:r>
              <a:rPr lang="en-US" altLang="zh-TW" dirty="0" smtClean="0"/>
              <a:t>- </a:t>
            </a:r>
            <a:r>
              <a:rPr lang="en-US" altLang="zh-TW" dirty="0" err="1"/>
              <a:t>setNeedsLayout</a:t>
            </a:r>
            <a:r>
              <a:rPr lang="en-US" altLang="zh-TW" dirty="0"/>
              <a:t>() //</a:t>
            </a:r>
            <a:r>
              <a:rPr lang="zh-TW" altLang="en-US" dirty="0"/>
              <a:t>标记布局需要在下一个周期更新</a:t>
            </a:r>
          </a:p>
          <a:p>
            <a:pPr marL="0" indent="0"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layoutIfNeeded</a:t>
            </a:r>
            <a:r>
              <a:rPr lang="en-US" altLang="zh-CN" dirty="0"/>
              <a:t>()  //</a:t>
            </a:r>
            <a:r>
              <a:rPr lang="zh-CN" altLang="en-US" dirty="0"/>
              <a:t>立刻更新</a:t>
            </a:r>
            <a:r>
              <a:rPr lang="zh-CN" altLang="en-US" dirty="0" smtClean="0"/>
              <a:t>布局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- </a:t>
            </a:r>
            <a:r>
              <a:rPr lang="en-US" altLang="zh-CN" dirty="0" err="1"/>
              <a:t>layoutSubviews</a:t>
            </a:r>
            <a:r>
              <a:rPr lang="en-US" altLang="zh-CN" dirty="0"/>
              <a:t>() //</a:t>
            </a:r>
            <a:r>
              <a:rPr lang="zh-CN" altLang="en-US" dirty="0"/>
              <a:t>不要直接调用，如果需要强制更新布局，调用下面的</a:t>
            </a:r>
            <a:r>
              <a:rPr lang="en-US" altLang="zh-CN" dirty="0"/>
              <a:t> </a:t>
            </a:r>
            <a:r>
              <a:rPr lang="en-US" altLang="zh-CN" dirty="0" err="1"/>
              <a:t>setNeedsLayout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endParaRPr lang="en-US" altLang="zh-CN" dirty="0" smtClean="0"/>
          </a:p>
          <a:p>
            <a:pPr>
              <a:buFontTx/>
              <a:buChar char="-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Triggering Auto Layout</a:t>
            </a:r>
          </a:p>
          <a:p>
            <a:pPr marL="0" indent="0">
              <a:buNone/>
            </a:pPr>
            <a:r>
              <a:rPr lang="en-US" altLang="zh-CN" dirty="0"/>
              <a:t>- </a:t>
            </a:r>
            <a:r>
              <a:rPr lang="en-US" altLang="zh-CN" dirty="0" err="1"/>
              <a:t>setNeedsUpdateConstraints</a:t>
            </a:r>
            <a:r>
              <a:rPr lang="en-US" altLang="zh-CN" dirty="0"/>
              <a:t>() //</a:t>
            </a:r>
            <a:r>
              <a:rPr lang="zh-CN" altLang="en-US" dirty="0"/>
              <a:t>标记约束需要在稍后更新，系统会调用下面的 </a:t>
            </a:r>
            <a:r>
              <a:rPr lang="en-US" altLang="zh-CN" dirty="0" err="1"/>
              <a:t>updateConstraints</a:t>
            </a:r>
            <a:r>
              <a:rPr lang="en-US" altLang="zh-CN" dirty="0"/>
              <a:t>()</a:t>
            </a:r>
            <a:r>
              <a:rPr lang="zh-CN" altLang="en-US" dirty="0"/>
              <a:t>方法，修改多个约束后调用该方法批量更新有助于提升性能</a:t>
            </a:r>
          </a:p>
          <a:p>
            <a:pPr marL="0" indent="0">
              <a:buNone/>
            </a:pPr>
            <a:r>
              <a:rPr lang="en-US" altLang="zh-TW" dirty="0"/>
              <a:t>- </a:t>
            </a:r>
            <a:r>
              <a:rPr lang="en-US" altLang="zh-TW" dirty="0" err="1"/>
              <a:t>updateConstraints</a:t>
            </a:r>
            <a:r>
              <a:rPr lang="en-US" altLang="zh-TW" dirty="0"/>
              <a:t>() //</a:t>
            </a:r>
            <a:r>
              <a:rPr lang="zh-TW" altLang="en-US" dirty="0"/>
              <a:t>更新调用该方法的视图的约束</a:t>
            </a:r>
          </a:p>
          <a:p>
            <a:pPr marL="0" indent="0">
              <a:buNone/>
            </a:pPr>
            <a:r>
              <a:rPr lang="en-US" altLang="zh-TW" dirty="0"/>
              <a:t>- </a:t>
            </a:r>
            <a:r>
              <a:rPr lang="en-US" altLang="zh-TW" dirty="0" err="1"/>
              <a:t>updateConstraintsIfNeeded</a:t>
            </a:r>
            <a:r>
              <a:rPr lang="en-US" altLang="zh-TW" dirty="0"/>
              <a:t>() //</a:t>
            </a:r>
            <a:r>
              <a:rPr lang="zh-TW" altLang="en-US" dirty="0"/>
              <a:t>更新调用该方法的视图以及其子视图的约束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750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VFL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7544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AutoLayout</a:t>
            </a:r>
            <a:r>
              <a:rPr kumimoji="1" lang="en-US" altLang="zh-CN" dirty="0" smtClean="0"/>
              <a:t> Debug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>
                <a:latin typeface="+mj-ea"/>
                <a:ea typeface="+mj-ea"/>
              </a:rPr>
              <a:t>Unsatisfiable</a:t>
            </a:r>
            <a:r>
              <a:rPr lang="en-US" altLang="zh-CN" dirty="0">
                <a:latin typeface="+mj-ea"/>
                <a:ea typeface="+mj-ea"/>
              </a:rPr>
              <a:t> Layouts</a:t>
            </a:r>
            <a:r>
              <a:rPr lang="zh-CN" altLang="en-US" dirty="0">
                <a:latin typeface="+mj-ea"/>
                <a:ea typeface="+mj-ea"/>
              </a:rPr>
              <a:t>：约束冲突，同一时刻约束没法同时满足。系统发现时会先检测那些冲突的约束，然后会一直拆掉冲突的约束再检查布局直到找到合适的布局，最后日志会将冲突的约束和拆掉的约束打印在控制台上。</a:t>
            </a:r>
          </a:p>
          <a:p>
            <a:r>
              <a:rPr lang="en-US" altLang="zh-CN" dirty="0">
                <a:latin typeface="+mj-ea"/>
                <a:ea typeface="+mj-ea"/>
              </a:rPr>
              <a:t>Ambiguous Layouts</a:t>
            </a:r>
            <a:r>
              <a:rPr lang="zh-CN" altLang="en-US" dirty="0">
                <a:latin typeface="+mj-ea"/>
                <a:ea typeface="+mj-ea"/>
              </a:rPr>
              <a:t>：约束有缺失，比如说位置或者大小没有全指定到。还有种情况就是两个冲突的约束的权重是一样的就会崩。</a:t>
            </a:r>
          </a:p>
          <a:p>
            <a:r>
              <a:rPr lang="en-US" altLang="zh-TW" dirty="0">
                <a:latin typeface="+mj-ea"/>
                <a:ea typeface="+mj-ea"/>
              </a:rPr>
              <a:t>Logical Errors</a:t>
            </a:r>
            <a:r>
              <a:rPr lang="zh-TW" altLang="en-US" dirty="0">
                <a:latin typeface="+mj-ea"/>
                <a:ea typeface="+mj-ea"/>
              </a:rPr>
              <a:t>：布局中的逻辑错误。</a:t>
            </a:r>
          </a:p>
          <a:p>
            <a:r>
              <a:rPr lang="zh-TW" altLang="en-US" dirty="0" smtClean="0">
                <a:latin typeface="+mj-ea"/>
                <a:ea typeface="+mj-ea"/>
              </a:rPr>
              <a:t>不含视图的约束不合法</a:t>
            </a:r>
            <a:r>
              <a:rPr lang="zh-TW" altLang="en-US" dirty="0" smtClean="0">
                <a:latin typeface="+mj-ea"/>
                <a:ea typeface="+mj-ea"/>
              </a:rPr>
              <a:t>，每个约束至少</a:t>
            </a:r>
            <a:r>
              <a:rPr lang="zh-CN" altLang="en-US" dirty="0" smtClean="0">
                <a:latin typeface="+mj-ea"/>
                <a:ea typeface="+mj-ea"/>
              </a:rPr>
              <a:t>需要</a:t>
            </a:r>
            <a:r>
              <a:rPr lang="zh-TW" altLang="en-US" dirty="0" smtClean="0">
                <a:latin typeface="+mj-ea"/>
                <a:ea typeface="+mj-ea"/>
              </a:rPr>
              <a:t>引用一个视图，</a:t>
            </a:r>
            <a:r>
              <a:rPr lang="zh-CN" altLang="en-US" dirty="0" smtClean="0">
                <a:latin typeface="+mj-ea"/>
                <a:ea typeface="+mj-ea"/>
              </a:rPr>
              <a:t>不然</a:t>
            </a:r>
            <a:r>
              <a:rPr lang="zh-TW" altLang="en-US" dirty="0" smtClean="0">
                <a:latin typeface="+mj-ea"/>
                <a:ea typeface="+mj-ea"/>
              </a:rPr>
              <a:t>会</a:t>
            </a:r>
            <a:r>
              <a:rPr lang="en-US" altLang="zh-CN" dirty="0" smtClean="0">
                <a:latin typeface="+mj-ea"/>
                <a:ea typeface="+mj-ea"/>
              </a:rPr>
              <a:t>Crash</a:t>
            </a:r>
            <a:r>
              <a:rPr lang="zh-TW" altLang="en-US" dirty="0" smtClean="0">
                <a:latin typeface="+mj-ea"/>
                <a:ea typeface="+mj-ea"/>
              </a:rPr>
              <a:t>。</a:t>
            </a:r>
            <a:endParaRPr kumimoji="1"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23913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AutoLayout</a:t>
            </a:r>
            <a:r>
              <a:rPr kumimoji="1" lang="zh-CN" altLang="en-US" dirty="0" smtClean="0"/>
              <a:t>的性能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200" dirty="0" smtClean="0"/>
              <a:t>（数据基于</a:t>
            </a:r>
            <a:r>
              <a:rPr lang="en-US" altLang="zh-CN" sz="1200" dirty="0"/>
              <a:t>OS X EL Captain</a:t>
            </a:r>
            <a:r>
              <a:rPr lang="zh-CN" altLang="en-US" sz="1200" dirty="0"/>
              <a:t>，</a:t>
            </a:r>
            <a:r>
              <a:rPr lang="en-US" altLang="zh-CN" sz="1200" dirty="0" err="1"/>
              <a:t>Macbook</a:t>
            </a:r>
            <a:r>
              <a:rPr lang="en-US" altLang="zh-CN" sz="1200" dirty="0"/>
              <a:t> Air (13-inch Mid 2013</a:t>
            </a:r>
            <a:r>
              <a:rPr lang="zh-CN" altLang="en-US" sz="1200" dirty="0"/>
              <a:t>）上的 </a:t>
            </a:r>
            <a:r>
              <a:rPr lang="en-US" altLang="zh-CN" sz="1200" dirty="0"/>
              <a:t>iPhone 6s Plus </a:t>
            </a:r>
            <a:r>
              <a:rPr lang="zh-CN" altLang="en-US" sz="1200" dirty="0"/>
              <a:t>模拟器上</a:t>
            </a:r>
            <a:r>
              <a:rPr lang="zh-CN" altLang="en-US" sz="1200" dirty="0" smtClean="0"/>
              <a:t>采集的</a:t>
            </a:r>
            <a:r>
              <a:rPr kumimoji="1" lang="zh-CN" altLang="en-US" sz="1200" dirty="0" smtClean="0"/>
              <a:t>）</a:t>
            </a:r>
            <a:endParaRPr kumimoji="1" lang="zh-CN" altLang="en-US" sz="1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84632"/>
            <a:ext cx="5651500" cy="40687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95600" y="6177995"/>
            <a:ext cx="223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100-1000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布局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208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444500"/>
            <a:ext cx="8229600" cy="55546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想要让 </a:t>
            </a:r>
            <a:r>
              <a:rPr lang="en-US" altLang="zh-CN" dirty="0" err="1"/>
              <a:t>iOS</a:t>
            </a:r>
            <a:r>
              <a:rPr lang="en-US" altLang="zh-CN" dirty="0"/>
              <a:t> </a:t>
            </a:r>
            <a:r>
              <a:rPr lang="zh-CN" altLang="en-US" dirty="0"/>
              <a:t>应用的视图保持 </a:t>
            </a:r>
            <a:r>
              <a:rPr lang="en-US" altLang="zh-CN" dirty="0"/>
              <a:t>60 FPS </a:t>
            </a:r>
            <a:r>
              <a:rPr lang="zh-CN" altLang="en-US" dirty="0"/>
              <a:t>的刷新频率，我们必须在 </a:t>
            </a:r>
            <a:r>
              <a:rPr lang="en-US" altLang="zh-CN" b="1" dirty="0"/>
              <a:t>1/60 = 16.67 </a:t>
            </a:r>
            <a:r>
              <a:rPr lang="en-US" altLang="zh-CN" b="1" dirty="0" err="1"/>
              <a:t>ms</a:t>
            </a:r>
            <a:r>
              <a:rPr lang="zh-CN" altLang="en-US" dirty="0"/>
              <a:t> 之内完成包括布局、绘制以及渲染等操作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lang="zh-CN" altLang="en-US" dirty="0"/>
              <a:t>如果当前界面上的视图大于 </a:t>
            </a:r>
            <a:r>
              <a:rPr lang="en-US" altLang="zh-CN" dirty="0"/>
              <a:t>100 </a:t>
            </a:r>
            <a:r>
              <a:rPr lang="zh-CN" altLang="en-US" dirty="0"/>
              <a:t>的话，使用 </a:t>
            </a:r>
            <a:r>
              <a:rPr lang="en-US" altLang="zh-CN" dirty="0"/>
              <a:t>Auto Layout </a:t>
            </a:r>
            <a:r>
              <a:rPr lang="zh-CN" altLang="en-US" dirty="0"/>
              <a:t>是很难达到绝对流畅的要求的；而在使用 </a:t>
            </a:r>
            <a:r>
              <a:rPr lang="en-US" altLang="zh-CN" dirty="0"/>
              <a:t>frame</a:t>
            </a:r>
            <a:r>
              <a:rPr lang="zh-CN" altLang="en-US" dirty="0"/>
              <a:t> 时，同一个界面下哪怕有 </a:t>
            </a:r>
            <a:r>
              <a:rPr lang="en-US" altLang="zh-CN" dirty="0"/>
              <a:t>500 </a:t>
            </a:r>
            <a:r>
              <a:rPr lang="zh-CN" altLang="en-US" dirty="0"/>
              <a:t>个视图，也是可以在 </a:t>
            </a:r>
            <a:r>
              <a:rPr lang="en-US" altLang="zh-CN" dirty="0"/>
              <a:t>16.67 </a:t>
            </a:r>
            <a:r>
              <a:rPr lang="en-US" altLang="zh-CN" dirty="0" err="1"/>
              <a:t>ms</a:t>
            </a:r>
            <a:r>
              <a:rPr lang="en-US" altLang="zh-CN" dirty="0"/>
              <a:t> </a:t>
            </a:r>
            <a:r>
              <a:rPr lang="zh-CN" altLang="en-US" dirty="0"/>
              <a:t>之内完成布局的。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244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700"/>
            <a:ext cx="7632700" cy="5114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41500" y="5758934"/>
            <a:ext cx="5239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当对</a:t>
            </a:r>
            <a:r>
              <a:rPr lang="en-US" altLang="zh-CN" b="1" dirty="0" smtClean="0"/>
              <a:t>30 </a:t>
            </a:r>
            <a:r>
              <a:rPr lang="zh-CN" altLang="en-US" b="1" dirty="0"/>
              <a:t>个左右视图</a:t>
            </a:r>
            <a:r>
              <a:rPr lang="zh-CN" altLang="en-US" dirty="0"/>
              <a:t>使用 </a:t>
            </a:r>
            <a:r>
              <a:rPr lang="en-US" altLang="zh-CN" dirty="0"/>
              <a:t>Auto Layout </a:t>
            </a:r>
            <a:r>
              <a:rPr lang="zh-CN" altLang="en-US" dirty="0"/>
              <a:t>进行布局时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所</a:t>
            </a:r>
            <a:r>
              <a:rPr lang="zh-CN" altLang="en-US" dirty="0"/>
              <a:t>需要的时间就会在 </a:t>
            </a:r>
            <a:r>
              <a:rPr lang="en-US" altLang="zh-CN" dirty="0"/>
              <a:t>16.67 </a:t>
            </a:r>
            <a:r>
              <a:rPr lang="en-US" altLang="zh-CN" dirty="0" err="1"/>
              <a:t>ms</a:t>
            </a:r>
            <a:r>
              <a:rPr lang="en-US" altLang="zh-CN" dirty="0"/>
              <a:t> </a:t>
            </a:r>
            <a:r>
              <a:rPr lang="zh-CN" altLang="en-US" dirty="0"/>
              <a:t>左右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6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err="1" smtClean="0"/>
              <a:t>AutoLayout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err="1" smtClean="0"/>
              <a:t>AutoLayout</a:t>
            </a:r>
            <a:r>
              <a:rPr kumimoji="1" lang="zh-CN" altLang="en-US" dirty="0" smtClean="0"/>
              <a:t>是一种基于约束的，描述性的布局系统。</a:t>
            </a:r>
            <a:endParaRPr kumimoji="1" lang="en-US" altLang="zh-CN" dirty="0" smtClean="0"/>
          </a:p>
          <a:p>
            <a:r>
              <a:rPr lang="zh-CN" altLang="en-US" sz="1700" dirty="0"/>
              <a:t>基于约束 － 和以往定义</a:t>
            </a:r>
            <a:r>
              <a:rPr lang="en-US" altLang="zh-CN" sz="1700" dirty="0"/>
              <a:t>frame</a:t>
            </a:r>
            <a:r>
              <a:rPr lang="zh-CN" altLang="en-US" sz="1700" dirty="0"/>
              <a:t>的位置和尺寸不同，</a:t>
            </a:r>
            <a:r>
              <a:rPr lang="en-US" altLang="zh-CN" sz="1700" dirty="0" err="1"/>
              <a:t>AutoLayout</a:t>
            </a:r>
            <a:r>
              <a:rPr lang="zh-CN" altLang="en-US" sz="1700" dirty="0"/>
              <a:t>的位置确定是以所谓相对位置的约束来定义的，比如</a:t>
            </a:r>
            <a:r>
              <a:rPr lang="en-US" altLang="zh-CN" sz="1700" dirty="0"/>
              <a:t>x</a:t>
            </a:r>
            <a:r>
              <a:rPr lang="zh-CN" altLang="en-US" sz="1700" dirty="0"/>
              <a:t>坐标为</a:t>
            </a:r>
            <a:r>
              <a:rPr lang="en-US" altLang="zh-CN" sz="1700" dirty="0" err="1"/>
              <a:t>superView</a:t>
            </a:r>
            <a:r>
              <a:rPr lang="zh-CN" altLang="en-US" sz="1700" dirty="0"/>
              <a:t>的中心，</a:t>
            </a:r>
            <a:r>
              <a:rPr lang="en-US" altLang="zh-CN" sz="1700" dirty="0"/>
              <a:t>y</a:t>
            </a:r>
            <a:r>
              <a:rPr lang="zh-CN" altLang="en-US" sz="1700" dirty="0"/>
              <a:t>坐标为屏幕底部上方</a:t>
            </a:r>
            <a:r>
              <a:rPr lang="en-US" altLang="zh-CN" sz="1700" dirty="0"/>
              <a:t>10</a:t>
            </a:r>
            <a:r>
              <a:rPr lang="zh-CN" altLang="en-US" sz="1700" dirty="0"/>
              <a:t>像素等 </a:t>
            </a:r>
          </a:p>
          <a:p>
            <a:r>
              <a:rPr lang="zh-CN" altLang="en-US" sz="1700" dirty="0"/>
              <a:t>描述性 － 约束的定义和各个</a:t>
            </a:r>
            <a:r>
              <a:rPr lang="en-US" altLang="zh-CN" sz="1700" dirty="0"/>
              <a:t>view</a:t>
            </a:r>
            <a:r>
              <a:rPr lang="zh-CN" altLang="en-US" sz="1700" dirty="0"/>
              <a:t>的关系使用接近自然语言或者可视化语言的方法来进行描述 </a:t>
            </a:r>
          </a:p>
          <a:p>
            <a:r>
              <a:rPr lang="zh-CN" altLang="en-US" sz="1700" dirty="0"/>
              <a:t>布局系统 － 即字面意思，用来负责界面的各个元素的位置。</a:t>
            </a:r>
            <a:endParaRPr kumimoji="1"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4011161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266700"/>
            <a:ext cx="7874000" cy="513312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1700" y="5854700"/>
            <a:ext cx="7035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在视图数量大于 </a:t>
            </a:r>
            <a:r>
              <a:rPr lang="en-US" altLang="zh-CN" dirty="0"/>
              <a:t>200 </a:t>
            </a:r>
            <a:r>
              <a:rPr lang="zh-CN" altLang="en-US" dirty="0"/>
              <a:t>之后，随着视图数量的增加，使用 </a:t>
            </a:r>
            <a:r>
              <a:rPr lang="en-US" altLang="zh-CN" dirty="0"/>
              <a:t>Auto Layout </a:t>
            </a:r>
            <a:endParaRPr lang="en-US" altLang="zh-CN" dirty="0" smtClean="0"/>
          </a:p>
          <a:p>
            <a:r>
              <a:rPr lang="zh-CN" altLang="en-US" dirty="0" smtClean="0"/>
              <a:t>对嵌套视图进</a:t>
            </a:r>
            <a:r>
              <a:rPr lang="zh-CN" altLang="en-US" dirty="0"/>
              <a:t>行布局的时间相比非嵌套的布局成倍增长。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680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AutoLayout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Frame</a:t>
            </a:r>
            <a:r>
              <a:rPr kumimoji="1" lang="zh-CN" altLang="en-US" dirty="0" smtClean="0"/>
              <a:t>的混用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Superview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autoLayout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&amp;&amp;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subview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frame</a:t>
            </a:r>
          </a:p>
          <a:p>
            <a:r>
              <a:rPr kumimoji="1" lang="en-US" altLang="zh-CN" dirty="0" err="1" smtClean="0"/>
              <a:t>Superview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&amp;&amp;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subview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autoLayout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AutoLayout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89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AutoLayout</a:t>
            </a:r>
            <a:r>
              <a:rPr kumimoji="1" lang="zh-CN" altLang="en-US" dirty="0" smtClean="0"/>
              <a:t>生命周期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布局过程</a:t>
            </a:r>
            <a:endParaRPr kumimoji="1"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updateConstraints</a:t>
            </a:r>
            <a:r>
              <a:rPr lang="en-US" altLang="zh-CN" dirty="0"/>
              <a:t> -&gt; </a:t>
            </a:r>
            <a:r>
              <a:rPr lang="en-US" altLang="zh-CN" dirty="0" err="1"/>
              <a:t>layoutSubViews</a:t>
            </a:r>
            <a:r>
              <a:rPr lang="en-US" altLang="zh-CN" dirty="0"/>
              <a:t> -&gt; </a:t>
            </a:r>
            <a:r>
              <a:rPr lang="en-US" altLang="zh-CN" dirty="0" err="1" smtClean="0"/>
              <a:t>drawRect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在设置好约束之后，不要期望</a:t>
            </a:r>
            <a:r>
              <a:rPr lang="en-US" altLang="zh-CN" dirty="0" smtClean="0"/>
              <a:t>frame</a:t>
            </a:r>
            <a:r>
              <a:rPr lang="zh-CN" altLang="en-US" dirty="0" smtClean="0"/>
              <a:t>会马上被设置。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那什么时候能拿到</a:t>
            </a:r>
            <a:r>
              <a:rPr lang="en-US" altLang="zh-CN" dirty="0" smtClean="0"/>
              <a:t>frame</a:t>
            </a:r>
            <a:r>
              <a:rPr lang="zh-CN" altLang="en-US" dirty="0" smtClean="0"/>
              <a:t>呢？</a:t>
            </a:r>
            <a:endParaRPr lang="en-US" altLang="zh-CN" dirty="0" smtClean="0"/>
          </a:p>
          <a:p>
            <a:pPr>
              <a:buFontTx/>
              <a:buChar char="-"/>
            </a:pPr>
            <a:r>
              <a:rPr lang="en-US" altLang="zh-CN" b="1" dirty="0" err="1" smtClean="0"/>
              <a:t>viewDidLayoutSubviews</a:t>
            </a:r>
            <a:endParaRPr lang="en-US" altLang="zh-CN" b="1" dirty="0" smtClean="0"/>
          </a:p>
          <a:p>
            <a:pPr>
              <a:buFontTx/>
              <a:buChar char="-"/>
            </a:pPr>
            <a:r>
              <a:rPr lang="en-US" altLang="zh-CN" b="1" dirty="0" err="1" smtClean="0"/>
              <a:t>layoutSubviews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所以如果某个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要设置依赖宽高的圆角，要在这些时机才能设置</a:t>
            </a:r>
            <a:endParaRPr lang="en-US" altLang="zh-CN" dirty="0" smtClean="0"/>
          </a:p>
          <a:p>
            <a:r>
              <a:rPr lang="en-US" altLang="zh-CN" dirty="0"/>
              <a:t>- (void)</a:t>
            </a:r>
            <a:r>
              <a:rPr lang="en-US" altLang="zh-CN" dirty="0" err="1"/>
              <a:t>setNeedsLayout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- (void)</a:t>
            </a:r>
            <a:r>
              <a:rPr lang="en-US" altLang="zh-CN" dirty="0" err="1"/>
              <a:t>layoutIfNeeded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1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AutoLayout</a:t>
            </a:r>
            <a:r>
              <a:rPr kumimoji="1" lang="en-US" altLang="en-US" dirty="0" err="1" smtClean="0"/>
              <a:t>比Frame</a:t>
            </a:r>
            <a:r>
              <a:rPr kumimoji="1" lang="zh-CN" altLang="en-US" dirty="0" smtClean="0"/>
              <a:t>更</a:t>
            </a:r>
            <a:r>
              <a:rPr kumimoji="1" lang="en-US" altLang="en-US" dirty="0" smtClean="0"/>
              <a:t>优雅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6609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659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AutoLayout</a:t>
            </a:r>
            <a:r>
              <a:rPr kumimoji="1" lang="zh-CN" altLang="en-US" dirty="0" smtClean="0"/>
              <a:t>原理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AutoLayout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Cassowary</a:t>
            </a:r>
            <a:r>
              <a:rPr lang="zh-CN" altLang="en-US" dirty="0" smtClean="0"/>
              <a:t>算法。它通过将布局问题抽象成线</a:t>
            </a:r>
            <a:r>
              <a:rPr lang="zh-CN" altLang="en-US" dirty="0"/>
              <a:t>性等式和不等式约束来进行求解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AutoLayout</a:t>
            </a:r>
            <a:r>
              <a:rPr lang="zh-CN" altLang="en-US" dirty="0" smtClean="0"/>
              <a:t>其实做了两件事情</a:t>
            </a:r>
            <a:endParaRPr lang="en-US" altLang="zh-CN" dirty="0" smtClean="0"/>
          </a:p>
          <a:p>
            <a:pPr>
              <a:buFontTx/>
              <a:buChar char="-"/>
            </a:pPr>
            <a:r>
              <a:rPr lang="zh-CN" altLang="en-US" dirty="0" smtClean="0"/>
              <a:t>求解线性方程组</a:t>
            </a:r>
            <a:endParaRPr lang="en-US" altLang="zh-CN" dirty="0" smtClean="0"/>
          </a:p>
          <a:p>
            <a:pPr>
              <a:buFontTx/>
              <a:buChar char="-"/>
            </a:pPr>
            <a:r>
              <a:rPr lang="zh-CN" altLang="en-US" dirty="0" smtClean="0"/>
              <a:t>设置</a:t>
            </a:r>
            <a:r>
              <a:rPr lang="en-US" altLang="zh-CN" dirty="0" smtClean="0"/>
              <a:t>frame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32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Start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AutoLayout</a:t>
            </a:r>
            <a:r>
              <a:rPr kumimoji="1" lang="zh-CN" altLang="en-US" dirty="0" smtClean="0"/>
              <a:t>基于约束，那什么是约束呢？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在代码层面，就是</a:t>
            </a:r>
            <a:r>
              <a:rPr kumimoji="1" lang="en-US" altLang="zh-CN" dirty="0" err="1" smtClean="0"/>
              <a:t>NSLayoutConstraint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05964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Frame</a:t>
            </a:r>
            <a:r>
              <a:rPr kumimoji="1" lang="zh-CN" altLang="en-US" dirty="0" smtClean="0"/>
              <a:t>布局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我们通过去设置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层级中每个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Frame</a:t>
            </a:r>
            <a:r>
              <a:rPr lang="zh-CN" altLang="en-US" sz="1600" dirty="0" smtClean="0"/>
              <a:t>来布局界面，</a:t>
            </a:r>
            <a:r>
              <a:rPr lang="en-US" altLang="zh-CN" sz="1600" dirty="0" smtClean="0"/>
              <a:t>Frame</a:t>
            </a:r>
            <a:r>
              <a:rPr lang="zh-CN" altLang="en-US" sz="1600" dirty="0" smtClean="0"/>
              <a:t>定义了一个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在父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的坐标系中的</a:t>
            </a:r>
            <a:r>
              <a:rPr lang="en-US" altLang="zh-CN" sz="1600" dirty="0" smtClean="0"/>
              <a:t>origin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size</a:t>
            </a:r>
            <a:r>
              <a:rPr lang="zh-CN" altLang="en-US" sz="1600" dirty="0" smtClean="0"/>
              <a:t>，也是就</a:t>
            </a:r>
            <a:r>
              <a:rPr lang="en-US" altLang="zh-CN" sz="1600" dirty="0" smtClean="0"/>
              <a:t>x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y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width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height</a:t>
            </a:r>
            <a:endParaRPr lang="en-US" altLang="zh-CN" sz="1600" dirty="0"/>
          </a:p>
          <a:p>
            <a:r>
              <a:rPr lang="zh-CN" altLang="en-US" sz="1600" dirty="0" smtClean="0"/>
              <a:t>如果有其中一个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的布局改变了，必须重新计算该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以及影响到的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frame</a:t>
            </a:r>
          </a:p>
          <a:p>
            <a:endParaRPr kumimoji="1"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979" y="3408363"/>
            <a:ext cx="2076521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0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约束</a:t>
            </a:r>
            <a:r>
              <a:rPr kumimoji="1" lang="en-US" altLang="zh-CN" dirty="0" smtClean="0"/>
              <a:t>Constraint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约束布局其实就是建立一系列的线性方程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每个约束代表一个方程式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我们要做的事情就是声明一系列的有唯一解的方程组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230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20594"/>
            <a:ext cx="8229600" cy="3772269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4300" b="1" dirty="0" smtClean="0"/>
              <a:t>Item </a:t>
            </a:r>
            <a:r>
              <a:rPr lang="en-US" altLang="zh-CN" sz="4300" b="1" dirty="0"/>
              <a:t>1</a:t>
            </a:r>
            <a:r>
              <a:rPr lang="en-US" altLang="zh-CN" sz="4300" dirty="0"/>
              <a:t>. </a:t>
            </a:r>
            <a:r>
              <a:rPr lang="zh-CN" altLang="en-US" sz="4300" dirty="0" smtClean="0"/>
              <a:t>方程的</a:t>
            </a:r>
            <a:r>
              <a:rPr lang="en-US" altLang="zh-CN" sz="4300" dirty="0" smtClean="0"/>
              <a:t>Item1</a:t>
            </a:r>
            <a:r>
              <a:rPr lang="zh-CN" altLang="en-US" sz="4300" dirty="0" smtClean="0"/>
              <a:t>，这是是</a:t>
            </a:r>
            <a:r>
              <a:rPr lang="en-US" altLang="zh-CN" sz="4300" dirty="0" err="1" smtClean="0"/>
              <a:t>RedView</a:t>
            </a:r>
            <a:r>
              <a:rPr lang="zh-CN" altLang="en-US" sz="4300" dirty="0" smtClean="0"/>
              <a:t>。</a:t>
            </a:r>
            <a:r>
              <a:rPr lang="en-US" altLang="zh-CN" sz="4300" dirty="0" smtClean="0"/>
              <a:t>Item</a:t>
            </a:r>
            <a:r>
              <a:rPr lang="zh-CN" altLang="en-US" sz="4300" dirty="0" smtClean="0"/>
              <a:t>必须是一个</a:t>
            </a:r>
            <a:r>
              <a:rPr lang="en-US" altLang="zh-CN" sz="4300" dirty="0" smtClean="0"/>
              <a:t>view</a:t>
            </a:r>
            <a:r>
              <a:rPr lang="zh-CN" altLang="en-US" sz="4300" dirty="0" smtClean="0"/>
              <a:t>或者</a:t>
            </a:r>
            <a:r>
              <a:rPr lang="en-US" altLang="zh-CN" sz="4300" dirty="0" smtClean="0"/>
              <a:t> layout guide</a:t>
            </a:r>
            <a:r>
              <a:rPr lang="zh-CN" altLang="en-US" sz="4300" dirty="0" smtClean="0"/>
              <a:t>（</a:t>
            </a:r>
            <a:r>
              <a:rPr lang="en-US" altLang="zh-CN" sz="4300" dirty="0" smtClean="0"/>
              <a:t>iOS9</a:t>
            </a:r>
            <a:r>
              <a:rPr lang="zh-CN" altLang="en-US" sz="4300" dirty="0" smtClean="0"/>
              <a:t> </a:t>
            </a:r>
            <a:r>
              <a:rPr lang="en-US" altLang="zh-CN" sz="4300" dirty="0" smtClean="0"/>
              <a:t>or</a:t>
            </a:r>
            <a:r>
              <a:rPr lang="zh-CN" altLang="en-US" sz="4300" dirty="0" smtClean="0"/>
              <a:t> </a:t>
            </a:r>
            <a:r>
              <a:rPr lang="en-US" altLang="zh-CN" sz="4300" dirty="0" smtClean="0"/>
              <a:t>later</a:t>
            </a:r>
            <a:r>
              <a:rPr lang="zh-CN" altLang="en-US" sz="4300" dirty="0" smtClean="0"/>
              <a:t>）</a:t>
            </a:r>
            <a:r>
              <a:rPr lang="en-US" altLang="zh-CN" sz="4300" dirty="0" smtClean="0"/>
              <a:t>.</a:t>
            </a:r>
            <a:endParaRPr lang="en-US" altLang="zh-CN" sz="4300" dirty="0"/>
          </a:p>
          <a:p>
            <a:r>
              <a:rPr lang="en-US" altLang="zh-CN" sz="4300" b="1" dirty="0" smtClean="0"/>
              <a:t>Attribute </a:t>
            </a:r>
            <a:r>
              <a:rPr lang="en-US" altLang="zh-CN" sz="4300" b="1" dirty="0"/>
              <a:t>1</a:t>
            </a:r>
            <a:r>
              <a:rPr lang="en-US" altLang="zh-CN" sz="4300" dirty="0"/>
              <a:t>. </a:t>
            </a:r>
            <a:r>
              <a:rPr lang="en-US" altLang="zh-CN" sz="4300" dirty="0" smtClean="0"/>
              <a:t>Item1</a:t>
            </a:r>
            <a:r>
              <a:rPr lang="zh-CN" altLang="en-US" sz="4300" dirty="0" smtClean="0"/>
              <a:t>的约束属性</a:t>
            </a:r>
            <a:endParaRPr lang="en-US" altLang="zh-CN" sz="4300" dirty="0" smtClean="0"/>
          </a:p>
          <a:p>
            <a:r>
              <a:rPr lang="en-US" altLang="zh-CN" sz="4300" b="1" dirty="0" smtClean="0"/>
              <a:t>Relationship</a:t>
            </a:r>
            <a:r>
              <a:rPr lang="en-US" altLang="zh-CN" sz="4300" dirty="0"/>
              <a:t>. </a:t>
            </a:r>
            <a:r>
              <a:rPr lang="zh-CN" altLang="en-US" sz="4300" dirty="0" smtClean="0"/>
              <a:t>等式两边的关系，等于、大于或者小于</a:t>
            </a:r>
            <a:r>
              <a:rPr lang="en-US" altLang="zh-CN" sz="4300" dirty="0" smtClean="0"/>
              <a:t>. </a:t>
            </a:r>
          </a:p>
          <a:p>
            <a:r>
              <a:rPr lang="en-US" altLang="zh-CN" sz="4300" b="1" dirty="0" smtClean="0"/>
              <a:t>Multiplier</a:t>
            </a:r>
            <a:r>
              <a:rPr lang="en-US" altLang="zh-CN" sz="4300" dirty="0"/>
              <a:t>. </a:t>
            </a:r>
            <a:r>
              <a:rPr lang="en-US" altLang="zh-CN" sz="4300" dirty="0" smtClean="0"/>
              <a:t>Item2</a:t>
            </a:r>
            <a:r>
              <a:rPr lang="zh-CN" altLang="en-US" sz="4300" dirty="0" smtClean="0"/>
              <a:t>约束属性对应的系数</a:t>
            </a:r>
            <a:endParaRPr lang="en-US" altLang="zh-CN" sz="4300" dirty="0" smtClean="0"/>
          </a:p>
          <a:p>
            <a:r>
              <a:rPr lang="en-US" altLang="zh-CN" sz="4300" b="1" dirty="0" smtClean="0"/>
              <a:t>Item </a:t>
            </a:r>
            <a:r>
              <a:rPr lang="en-US" altLang="zh-CN" sz="4300" b="1" dirty="0"/>
              <a:t>2</a:t>
            </a:r>
            <a:r>
              <a:rPr lang="en-US" altLang="zh-CN" sz="4300" dirty="0"/>
              <a:t>. </a:t>
            </a:r>
            <a:r>
              <a:rPr lang="zh-CN" altLang="en-US" sz="4300" dirty="0" smtClean="0"/>
              <a:t>可以为空</a:t>
            </a:r>
            <a:endParaRPr lang="en-US" altLang="zh-CN" sz="4300" dirty="0" smtClean="0"/>
          </a:p>
          <a:p>
            <a:r>
              <a:rPr lang="en-US" altLang="zh-CN" sz="4300" b="1" dirty="0" smtClean="0"/>
              <a:t>Attribute </a:t>
            </a:r>
            <a:r>
              <a:rPr lang="en-US" altLang="zh-CN" sz="4300" b="1" dirty="0"/>
              <a:t>2</a:t>
            </a:r>
            <a:r>
              <a:rPr lang="en-US" altLang="zh-CN" sz="4300" dirty="0"/>
              <a:t>. </a:t>
            </a:r>
            <a:r>
              <a:rPr lang="en-US" altLang="zh-CN" sz="4300" dirty="0" smtClean="0"/>
              <a:t>Item2</a:t>
            </a:r>
            <a:r>
              <a:rPr lang="zh-CN" altLang="en-US" sz="4300" dirty="0" smtClean="0"/>
              <a:t>为空时，不能设置</a:t>
            </a:r>
            <a:endParaRPr lang="en-US" altLang="zh-CN" sz="4300" dirty="0" smtClean="0"/>
          </a:p>
          <a:p>
            <a:r>
              <a:rPr lang="en-US" altLang="zh-CN" sz="4300" b="1" dirty="0" smtClean="0"/>
              <a:t>Constant</a:t>
            </a:r>
            <a:r>
              <a:rPr lang="en-US" altLang="zh-CN" sz="4300" dirty="0"/>
              <a:t>. </a:t>
            </a:r>
            <a:r>
              <a:rPr lang="zh-CN" altLang="en-US" sz="4300" dirty="0" smtClean="0"/>
              <a:t>常量偏移值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88900"/>
            <a:ext cx="5662896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1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属性</a:t>
            </a:r>
            <a:r>
              <a:rPr kumimoji="1" lang="en-US" altLang="zh-CN" dirty="0" smtClean="0"/>
              <a:t>Attribute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Left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Right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Top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Bottom</a:t>
            </a:r>
          </a:p>
          <a:p>
            <a:r>
              <a:rPr kumimoji="1" lang="en-US" altLang="zh-CN" dirty="0" smtClean="0"/>
              <a:t>Height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Width</a:t>
            </a:r>
          </a:p>
          <a:p>
            <a:r>
              <a:rPr kumimoji="1" lang="en-US" altLang="zh-CN" dirty="0" err="1" smtClean="0"/>
              <a:t>CenterX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CenterY</a:t>
            </a:r>
            <a:endParaRPr kumimoji="1" lang="en-US" altLang="zh-CN" dirty="0" smtClean="0"/>
          </a:p>
          <a:p>
            <a:r>
              <a:rPr kumimoji="1" lang="en-US" altLang="zh-CN" dirty="0" smtClean="0"/>
              <a:t>Baseline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936" y="2527300"/>
            <a:ext cx="4543263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6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简单例子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 的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4126230" cy="4584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230" y="2679700"/>
            <a:ext cx="501880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2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</TotalTime>
  <Words>617</Words>
  <Application>Microsoft Macintosh PowerPoint</Application>
  <PresentationFormat>全屏显示(4:3)</PresentationFormat>
  <Paragraphs>95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AutoLayout</vt:lpstr>
      <vt:lpstr>什么是AutoLayout？</vt:lpstr>
      <vt:lpstr>AutoLayout原理</vt:lpstr>
      <vt:lpstr>Start</vt:lpstr>
      <vt:lpstr>Frame布局</vt:lpstr>
      <vt:lpstr>约束Constraint</vt:lpstr>
      <vt:lpstr>PowerPoint 演示文稿</vt:lpstr>
      <vt:lpstr>属性Attribute</vt:lpstr>
      <vt:lpstr>简单例子</vt:lpstr>
      <vt:lpstr>不等式</vt:lpstr>
      <vt:lpstr>约束优先级</vt:lpstr>
      <vt:lpstr>Intrinsic Content Size</vt:lpstr>
      <vt:lpstr>1</vt:lpstr>
      <vt:lpstr>布局更新</vt:lpstr>
      <vt:lpstr>VFL</vt:lpstr>
      <vt:lpstr>AutoLayout Debug</vt:lpstr>
      <vt:lpstr>AutoLayout的性能</vt:lpstr>
      <vt:lpstr>PowerPoint 演示文稿</vt:lpstr>
      <vt:lpstr>PowerPoint 演示文稿</vt:lpstr>
      <vt:lpstr>PowerPoint 演示文稿</vt:lpstr>
      <vt:lpstr>AutoLayout和Frame的混用</vt:lpstr>
      <vt:lpstr>AutoLayout生命周期</vt:lpstr>
      <vt:lpstr>总结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AutoLayout</dc:title>
  <dc:creator>伟杰 邓</dc:creator>
  <cp:lastModifiedBy>伟杰 邓</cp:lastModifiedBy>
  <cp:revision>26</cp:revision>
  <dcterms:created xsi:type="dcterms:W3CDTF">2017-09-24T14:06:07Z</dcterms:created>
  <dcterms:modified xsi:type="dcterms:W3CDTF">2017-09-27T15:35:38Z</dcterms:modified>
</cp:coreProperties>
</file>