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18"/>
  </p:notesMasterIdLst>
  <p:sldIdLst>
    <p:sldId id="269" r:id="rId2"/>
    <p:sldId id="270" r:id="rId3"/>
    <p:sldId id="258" r:id="rId4"/>
    <p:sldId id="257" r:id="rId5"/>
    <p:sldId id="259" r:id="rId6"/>
    <p:sldId id="260" r:id="rId7"/>
    <p:sldId id="283" r:id="rId8"/>
    <p:sldId id="276" r:id="rId9"/>
    <p:sldId id="282" r:id="rId10"/>
    <p:sldId id="277" r:id="rId11"/>
    <p:sldId id="281" r:id="rId12"/>
    <p:sldId id="279" r:id="rId13"/>
    <p:sldId id="261" r:id="rId14"/>
    <p:sldId id="273" r:id="rId15"/>
    <p:sldId id="274" r:id="rId16"/>
    <p:sldId id="26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5" autoAdjust="0"/>
    <p:restoredTop sz="94626" autoAdjust="0"/>
  </p:normalViewPr>
  <p:slideViewPr>
    <p:cSldViewPr>
      <p:cViewPr varScale="1">
        <p:scale>
          <a:sx n="120" d="100"/>
          <a:sy n="120" d="100"/>
        </p:scale>
        <p:origin x="140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2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BF2E0C-6A22-4433-BA2F-F168EE62F7AF}" type="datetimeFigureOut">
              <a:rPr lang="en-US" smtClean="0"/>
              <a:pPr/>
              <a:t>1/22/19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9E620A-D1AC-4CDE-B0C5-00EE80F1713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E620A-D1AC-4CDE-B0C5-00EE80F1713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BD1DE68A-3EC6-4755-BF6D-7AA5B70F304A}" type="datetimeFigureOut">
              <a:rPr lang="en-US" smtClean="0"/>
              <a:pPr/>
              <a:t>1/22/19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7200EB88-BA5E-4C42-8EC7-BD2ED3DE0F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DE68A-3EC6-4755-BF6D-7AA5B70F304A}" type="datetimeFigureOut">
              <a:rPr lang="en-US" smtClean="0"/>
              <a:pPr/>
              <a:t>1/22/19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0EB88-BA5E-4C42-8EC7-BD2ED3DE0F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/>
          <a:p>
            <a:fld id="{BD1DE68A-3EC6-4755-BF6D-7AA5B70F304A}" type="datetimeFigureOut">
              <a:rPr lang="en-US" smtClean="0"/>
              <a:pPr/>
              <a:t>1/22/19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200EB88-BA5E-4C42-8EC7-BD2ED3DE0F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DE68A-3EC6-4755-BF6D-7AA5B70F304A}" type="datetimeFigureOut">
              <a:rPr lang="en-US" smtClean="0"/>
              <a:pPr/>
              <a:t>1/22/19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0EB88-BA5E-4C42-8EC7-BD2ED3DE0F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D1DE68A-3EC6-4755-BF6D-7AA5B70F304A}" type="datetimeFigureOut">
              <a:rPr lang="en-US" smtClean="0"/>
              <a:pPr/>
              <a:t>1/22/19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/>
          <a:p>
            <a:fld id="{7200EB88-BA5E-4C42-8EC7-BD2ED3DE0F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DE68A-3EC6-4755-BF6D-7AA5B70F304A}" type="datetimeFigureOut">
              <a:rPr lang="en-US" smtClean="0"/>
              <a:pPr/>
              <a:t>1/22/19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0EB88-BA5E-4C42-8EC7-BD2ED3DE0F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DE68A-3EC6-4755-BF6D-7AA5B70F304A}" type="datetimeFigureOut">
              <a:rPr lang="en-US" smtClean="0"/>
              <a:pPr/>
              <a:t>1/22/19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0EB88-BA5E-4C42-8EC7-BD2ED3DE0F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DE68A-3EC6-4755-BF6D-7AA5B70F304A}" type="datetimeFigureOut">
              <a:rPr lang="en-US" smtClean="0"/>
              <a:pPr/>
              <a:t>1/22/19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0EB88-BA5E-4C42-8EC7-BD2ED3DE0F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D1DE68A-3EC6-4755-BF6D-7AA5B70F304A}" type="datetimeFigureOut">
              <a:rPr lang="en-US" smtClean="0"/>
              <a:pPr/>
              <a:t>1/22/19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0EB88-BA5E-4C42-8EC7-BD2ED3DE0F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DE68A-3EC6-4755-BF6D-7AA5B70F304A}" type="datetimeFigureOut">
              <a:rPr lang="en-US" smtClean="0"/>
              <a:pPr/>
              <a:t>1/22/19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0EB88-BA5E-4C42-8EC7-BD2ED3DE0F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DE68A-3EC6-4755-BF6D-7AA5B70F304A}" type="datetimeFigureOut">
              <a:rPr lang="en-US" smtClean="0"/>
              <a:pPr/>
              <a:t>1/22/19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0EB88-BA5E-4C42-8EC7-BD2ED3DE0F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BD1DE68A-3EC6-4755-BF6D-7AA5B70F304A}" type="datetimeFigureOut">
              <a:rPr lang="en-US" smtClean="0"/>
              <a:pPr/>
              <a:t>1/22/19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7200EB88-BA5E-4C42-8EC7-BD2ED3DE0F3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2030" y="0"/>
            <a:ext cx="8229600" cy="2362200"/>
          </a:xfrm>
        </p:spPr>
        <p:txBody>
          <a:bodyPr>
            <a:normAutofit/>
          </a:bodyPr>
          <a:lstStyle/>
          <a:p>
            <a:r>
              <a:rPr lang="en-US" sz="5400" b="1" dirty="0"/>
              <a:t>GRAPH-COLORING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172200" cy="1524000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PROJECT1.1 </a:t>
            </a:r>
          </a:p>
          <a:p>
            <a:pPr algn="l"/>
            <a:r>
              <a:rPr lang="en-US" sz="4400" i="1" dirty="0">
                <a:solidFill>
                  <a:schemeClr val="tx1"/>
                </a:solidFill>
              </a:rPr>
              <a:t>          (Group 10)  </a:t>
            </a:r>
          </a:p>
          <a:p>
            <a:pPr algn="ctr"/>
            <a:endParaRPr lang="en-US" sz="3600" b="1" dirty="0">
              <a:solidFill>
                <a:schemeClr val="accent1"/>
              </a:solidFill>
            </a:endParaRP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609601" y="4267202"/>
            <a:ext cx="3810000" cy="1858963"/>
          </a:xfrm>
          <a:prstGeom prst="rect">
            <a:avLst/>
          </a:prstGeom>
        </p:spPr>
        <p:txBody>
          <a:bodyPr/>
          <a:lstStyle/>
          <a:p>
            <a:pPr marL="868680" marR="0" lvl="1" indent="-283464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80000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85000"/>
                  <a:lumOff val="1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48640" marR="0" lvl="0" indent="-4114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 2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85000"/>
                  <a:lumOff val="1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69" name="Picture 21" descr="C:\Users\Vaishnavi Sirul\AppData\Local\Microsoft\Windows\Temporary Internet Files\Content.IE5\BVATNRYB\1200px-Petersen_graph_3-coloring.svg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876800"/>
            <a:ext cx="2432304" cy="1447800"/>
          </a:xfrm>
          <a:prstGeom prst="rect">
            <a:avLst/>
          </a:prstGeom>
          <a:noFill/>
        </p:spPr>
      </p:pic>
      <p:pic>
        <p:nvPicPr>
          <p:cNvPr id="2075" name="Picture 27" descr="C:\Users\Vaishnavi Sirul\AppData\Local\Microsoft\Windows\Temporary Internet Files\Content.IE5\5LFCW38L\160px-3-coloringEx.svg[1]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340958" y="4876800"/>
            <a:ext cx="1803042" cy="1600200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Special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No-vertex Graph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No-edges Graph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Odd Cycle Graph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Bipartite Graph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Complete Graph</a:t>
            </a:r>
          </a:p>
        </p:txBody>
      </p:sp>
      <p:pic>
        <p:nvPicPr>
          <p:cNvPr id="3085" name="Picture 13" descr="C:\Users\Vaishnavi Sirul\AppData\Local\Microsoft\Windows\Temporary Internet Files\Content.IE5\TZFX9FMF\Greedy_colourings.svg[1]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9000" y="3429000"/>
            <a:ext cx="4508276" cy="279654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7400"/>
            <a:ext cx="7391400" cy="1600200"/>
          </a:xfrm>
        </p:spPr>
        <p:txBody>
          <a:bodyPr/>
          <a:lstStyle/>
          <a:p>
            <a:pPr algn="ctr"/>
            <a:r>
              <a:rPr lang="en-US" sz="7200" dirty="0">
                <a:solidFill>
                  <a:schemeClr val="bg2">
                    <a:lumMod val="50000"/>
                  </a:schemeClr>
                </a:solidFill>
              </a:rPr>
              <a:t>BRUTE FORCE</a:t>
            </a:r>
            <a:endParaRPr lang="en-US" sz="72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Genetic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Fitness 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Selection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Crossover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Mutation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2">
                    <a:lumMod val="50000"/>
                  </a:schemeClr>
                </a:solidFill>
              </a:rPr>
              <a:t>Experiments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3600" dirty="0"/>
              <a:t>Experiments on the different structure graphs</a:t>
            </a:r>
          </a:p>
          <a:p>
            <a:pPr>
              <a:buFont typeface="Wingdings" pitchFamily="2" charset="2"/>
              <a:buChar char="Ø"/>
            </a:pPr>
            <a:r>
              <a:rPr lang="en-US" sz="3600" dirty="0"/>
              <a:t>Genetic Algorithm</a:t>
            </a:r>
          </a:p>
          <a:p>
            <a:pPr>
              <a:buNone/>
            </a:pPr>
            <a:r>
              <a:rPr lang="en-US" sz="3200" dirty="0"/>
              <a:t>	-Genetic VS Greedy</a:t>
            </a:r>
          </a:p>
          <a:p>
            <a:pPr>
              <a:buNone/>
            </a:pPr>
            <a:r>
              <a:rPr lang="en-US" sz="3200" dirty="0"/>
              <a:t>	-Altering population/rates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Results-Part1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5910028"/>
              </p:ext>
            </p:extLst>
          </p:nvPr>
        </p:nvGraphicFramePr>
        <p:xfrm>
          <a:off x="457200" y="1609725"/>
          <a:ext cx="7239000" cy="4348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8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08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Graphs</a:t>
                      </a:r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Upper Bound</a:t>
                      </a:r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Lower Bound</a:t>
                      </a:r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Chromatic Number</a:t>
                      </a:r>
                    </a:p>
                  </a:txBody>
                  <a:tcPr marL="80433" marR="8043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Graph 1</a:t>
                      </a:r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 marL="80433" marR="8043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Graph 2</a:t>
                      </a:r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0433" marR="8043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Graph 3</a:t>
                      </a:r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6</a:t>
                      </a:r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 marL="80433" marR="8043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Graph 4</a:t>
                      </a:r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0433" marR="8043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Graph 5</a:t>
                      </a:r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 marL="80433" marR="8043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Graph 6</a:t>
                      </a:r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 marL="80433" marR="80433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Graph 7</a:t>
                      </a:r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0433" marR="80433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Graph 8</a:t>
                      </a:r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</a:t>
                      </a:r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</a:t>
                      </a:r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</a:t>
                      </a:r>
                    </a:p>
                  </a:txBody>
                  <a:tcPr marL="80433" marR="80433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Graph 9</a:t>
                      </a:r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0433" marR="80433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Graph 10</a:t>
                      </a:r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 marL="80433" marR="80433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Results-Part2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9725"/>
          <a:ext cx="7239000" cy="4348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8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08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Graphs</a:t>
                      </a:r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Upper Bound</a:t>
                      </a:r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Lower Bound</a:t>
                      </a:r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Chromatic Number</a:t>
                      </a:r>
                    </a:p>
                  </a:txBody>
                  <a:tcPr marL="80433" marR="8043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Graph 11</a:t>
                      </a:r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 marL="80433" marR="8043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Graph 12</a:t>
                      </a:r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 marL="80433" marR="8043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Graph 13</a:t>
                      </a:r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0433" marR="8043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Graph 14</a:t>
                      </a:r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0433" marR="8043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Graph 15</a:t>
                      </a:r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0433" marR="8043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Graph 16</a:t>
                      </a:r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0433" marR="80433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Graph 17</a:t>
                      </a:r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 marL="80433" marR="80433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Graph 18</a:t>
                      </a:r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0433" marR="80433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Graph 19</a:t>
                      </a:r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 marL="80433" marR="80433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Graph 20</a:t>
                      </a:r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0433" marR="80433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Our algorithms work better for smaller graphs and special structured graphs.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Greedy Algorithm works faster than Genetic Algorithm.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Genetic Algorithm gives better results than Greedy Algorithm.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2030" y="381000"/>
            <a:ext cx="8229600" cy="1066800"/>
          </a:xfrm>
        </p:spPr>
        <p:txBody>
          <a:bodyPr/>
          <a:lstStyle/>
          <a:p>
            <a:pPr algn="ctr"/>
            <a:r>
              <a:rPr lang="en-US" b="1" dirty="0"/>
              <a:t>   		  </a:t>
            </a:r>
            <a:r>
              <a:rPr lang="en-US" sz="5400" b="1" dirty="0"/>
              <a:t>Group-Members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1752600"/>
            <a:ext cx="6400800" cy="3048000"/>
          </a:xfrm>
        </p:spPr>
        <p:txBody>
          <a:bodyPr>
            <a:normAutofit/>
          </a:bodyPr>
          <a:lstStyle/>
          <a:p>
            <a:pPr algn="l">
              <a:buFont typeface="Wingdings" pitchFamily="2" charset="2"/>
              <a:buChar char="Ø"/>
            </a:pPr>
            <a:r>
              <a:rPr lang="en-US" sz="3200" b="1" dirty="0">
                <a:solidFill>
                  <a:schemeClr val="bg1"/>
                </a:solidFill>
              </a:rPr>
              <a:t>Tu Anh Dinh</a:t>
            </a:r>
          </a:p>
          <a:p>
            <a:pPr algn="l">
              <a:buFont typeface="Wingdings" pitchFamily="2" charset="2"/>
              <a:buChar char="Ø"/>
            </a:pPr>
            <a:r>
              <a:rPr lang="en-US" sz="3200" b="1" dirty="0">
                <a:solidFill>
                  <a:schemeClr val="bg1"/>
                </a:solidFill>
              </a:rPr>
              <a:t>Vaishnavi Velaga</a:t>
            </a:r>
          </a:p>
          <a:p>
            <a:pPr algn="l">
              <a:buFont typeface="Wingdings" pitchFamily="2" charset="2"/>
              <a:buChar char="Ø"/>
            </a:pPr>
            <a:r>
              <a:rPr lang="en-US" sz="3200" b="1" dirty="0">
                <a:solidFill>
                  <a:schemeClr val="bg1"/>
                </a:solidFill>
              </a:rPr>
              <a:t>Rudy Wessels</a:t>
            </a:r>
          </a:p>
          <a:p>
            <a:pPr algn="l">
              <a:buFont typeface="Wingdings" pitchFamily="2" charset="2"/>
              <a:buChar char="Ø"/>
            </a:pPr>
            <a:r>
              <a:rPr lang="en-US" sz="3200" b="1" dirty="0">
                <a:solidFill>
                  <a:schemeClr val="bg1"/>
                </a:solidFill>
              </a:rPr>
              <a:t>Oskar Wielgos</a:t>
            </a:r>
          </a:p>
          <a:p>
            <a:pPr algn="l">
              <a:buFont typeface="Wingdings" pitchFamily="2" charset="2"/>
              <a:buChar char="Ø"/>
            </a:pPr>
            <a:r>
              <a:rPr lang="en-US" sz="3200" b="1" dirty="0">
                <a:solidFill>
                  <a:schemeClr val="bg1"/>
                </a:solidFill>
              </a:rPr>
              <a:t>Michal Jarski</a:t>
            </a:r>
          </a:p>
          <a:p>
            <a:pPr algn="l"/>
            <a:endParaRPr lang="en-US" sz="3200" b="1" dirty="0">
              <a:solidFill>
                <a:schemeClr val="bg1"/>
              </a:solidFill>
            </a:endParaRPr>
          </a:p>
          <a:p>
            <a:pPr algn="l">
              <a:buFont typeface="Wingdings" pitchFamily="2" charset="2"/>
              <a:buChar char="Ø"/>
            </a:pPr>
            <a:endParaRPr lang="en-US" sz="3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chemeClr val="bg2">
                    <a:lumMod val="50000"/>
                  </a:schemeClr>
                </a:solidFill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5400" b="1" dirty="0"/>
              <a:t>“How to compute  the chromatic number of different graphs?”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chemeClr val="bg2">
                    <a:lumMod val="50000"/>
                  </a:schemeClr>
                </a:solidFill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3600" b="1" dirty="0"/>
              <a:t>Problem Statement</a:t>
            </a:r>
          </a:p>
          <a:p>
            <a:pPr>
              <a:buFont typeface="Wingdings" pitchFamily="2" charset="2"/>
              <a:buChar char="Ø"/>
            </a:pPr>
            <a:r>
              <a:rPr lang="en-US" sz="3600" b="1" dirty="0"/>
              <a:t>Work Flow</a:t>
            </a:r>
          </a:p>
          <a:p>
            <a:pPr>
              <a:buFont typeface="Wingdings" pitchFamily="2" charset="2"/>
              <a:buChar char="Ø"/>
            </a:pPr>
            <a:r>
              <a:rPr lang="en-US" sz="3600" b="1" dirty="0"/>
              <a:t>Algorithms</a:t>
            </a:r>
          </a:p>
          <a:p>
            <a:pPr>
              <a:buFont typeface="Wingdings" pitchFamily="2" charset="2"/>
              <a:buChar char="Ø"/>
            </a:pPr>
            <a:r>
              <a:rPr lang="en-US" sz="3600" b="1" dirty="0"/>
              <a:t>Experiments </a:t>
            </a:r>
          </a:p>
          <a:p>
            <a:pPr>
              <a:buFont typeface="Wingdings" pitchFamily="2" charset="2"/>
              <a:buChar char="Ø"/>
            </a:pPr>
            <a:r>
              <a:rPr lang="en-US" sz="3600" b="1" dirty="0"/>
              <a:t>Results</a:t>
            </a:r>
          </a:p>
          <a:p>
            <a:pPr>
              <a:buFont typeface="Wingdings" pitchFamily="2" charset="2"/>
              <a:buChar char="Ø"/>
            </a:pPr>
            <a:r>
              <a:rPr lang="en-US" sz="3600" b="1" dirty="0"/>
              <a:t>Conclusion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General Work Flow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9416"/>
            <a:ext cx="7696200" cy="484632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Find upper bound - Greedy Algorithm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Decompose the graph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For each component:</a:t>
            </a:r>
          </a:p>
          <a:p>
            <a:pPr marL="0" indent="0">
              <a:buNone/>
            </a:pPr>
            <a:r>
              <a:rPr lang="en-US" dirty="0"/>
              <a:t>      Check special cases</a:t>
            </a:r>
          </a:p>
          <a:p>
            <a:pPr marL="0" indent="0">
              <a:buNone/>
            </a:pPr>
            <a:r>
              <a:rPr lang="en-US" dirty="0"/>
              <a:t>      Find upper  &amp;  lower bound(Greedy Algorithm)</a:t>
            </a:r>
          </a:p>
          <a:p>
            <a:pPr marL="0" indent="0">
              <a:buNone/>
            </a:pPr>
            <a:r>
              <a:rPr lang="en-US" dirty="0"/>
              <a:t>      Run Brute Force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Genetic Algorithm</a:t>
            </a:r>
          </a:p>
          <a:p>
            <a:endParaRPr lang="en-US" dirty="0"/>
          </a:p>
          <a:p>
            <a:pPr>
              <a:buNone/>
            </a:pPr>
            <a:r>
              <a:rPr lang="en-US" dirty="0"/>
              <a:t>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3600" b="1" dirty="0"/>
              <a:t>Graph Decomposition</a:t>
            </a:r>
          </a:p>
          <a:p>
            <a:pPr>
              <a:buFont typeface="Wingdings" pitchFamily="2" charset="2"/>
              <a:buChar char="Ø"/>
            </a:pPr>
            <a:r>
              <a:rPr lang="en-US" sz="3600" b="1"/>
              <a:t>Upper Bound</a:t>
            </a:r>
            <a:endParaRPr lang="en-US" sz="3600" b="1" dirty="0"/>
          </a:p>
          <a:p>
            <a:pPr>
              <a:buFont typeface="Wingdings" pitchFamily="2" charset="2"/>
              <a:buChar char="Ø"/>
            </a:pPr>
            <a:r>
              <a:rPr lang="en-US" sz="3600" b="1" dirty="0"/>
              <a:t>Lower Bound</a:t>
            </a:r>
          </a:p>
          <a:p>
            <a:pPr>
              <a:buFont typeface="Wingdings" pitchFamily="2" charset="2"/>
              <a:buChar char="Ø"/>
            </a:pPr>
            <a:r>
              <a:rPr lang="en-US" sz="3600" b="1" dirty="0"/>
              <a:t>Special Cases</a:t>
            </a:r>
          </a:p>
          <a:p>
            <a:pPr>
              <a:buFont typeface="Wingdings" pitchFamily="2" charset="2"/>
              <a:buChar char="Ø"/>
            </a:pPr>
            <a:r>
              <a:rPr lang="en-US" sz="3600" b="1" dirty="0"/>
              <a:t>Brute Force</a:t>
            </a:r>
          </a:p>
          <a:p>
            <a:pPr>
              <a:buFont typeface="Wingdings" pitchFamily="2" charset="2"/>
              <a:buChar char="Ø"/>
            </a:pPr>
            <a:r>
              <a:rPr lang="en-US" sz="3600" b="1" dirty="0"/>
              <a:t>Genetic Algorithm</a:t>
            </a:r>
          </a:p>
        </p:txBody>
      </p:sp>
      <p:pic>
        <p:nvPicPr>
          <p:cNvPr id="3077" name="Picture 5" descr="C:\Users\Vaishnavi Sirul\AppData\Local\Microsoft\Windows\Temporary Internet Files\Content.IE5\BGS0P5O3\Biclique_K_3_5.svg[1]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91000" y="3657600"/>
            <a:ext cx="4106261" cy="201549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5791200" cy="685800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GRAPH DECOMPOSITION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0187024-6A65-3747-91C2-591F2E0C16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706526"/>
            <a:ext cx="5752353" cy="22860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0115A4C-C9FC-8043-AADC-FB9303A4674F}"/>
              </a:ext>
            </a:extLst>
          </p:cNvPr>
          <p:cNvSpPr txBox="1"/>
          <p:nvPr/>
        </p:nvSpPr>
        <p:spPr>
          <a:xfrm>
            <a:off x="762000" y="4419600"/>
            <a:ext cx="678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 graph (a) before decomposed and (b) after decomposed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67056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2">
                    <a:lumMod val="50000"/>
                  </a:schemeClr>
                </a:solidFill>
              </a:rPr>
              <a:t>UPPER BOUND(Greedy Algorithm)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CE7C8F-0F13-E943-88CE-1DCF6E7AB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7239000" cy="4855536"/>
          </a:xfrm>
        </p:spPr>
        <p:txBody>
          <a:bodyPr/>
          <a:lstStyle/>
          <a:p>
            <a:r>
              <a:rPr lang="en-US" dirty="0"/>
              <a:t>Sort vertices based on their degrees</a:t>
            </a:r>
          </a:p>
          <a:p>
            <a:r>
              <a:rPr lang="en-US" dirty="0"/>
              <a:t>Reuse available colors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7242048" cy="53340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bg2">
                    <a:lumMod val="50000"/>
                  </a:schemeClr>
                </a:solidFill>
              </a:rPr>
              <a:t>LOWER BOUND(GREEDY ALGORITHM)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214C686B-C60A-D545-AD8E-1A1B0AD02A57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7239000" cy="4855536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tx2"/>
              </a:buClr>
              <a:buSzPct val="73000"/>
              <a:buFont typeface="Wingdings 2"/>
              <a:buChar char=""/>
              <a:defRPr kumimoji="0" sz="2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208" indent="-228600" algn="l" rtl="0" eaLnBrk="1" latinLnBrk="0" hangingPunct="1">
              <a:spcBef>
                <a:spcPts val="500"/>
              </a:spcBef>
              <a:buClr>
                <a:schemeClr val="accent4"/>
              </a:buClr>
              <a:buSzPct val="80000"/>
              <a:buFont typeface="Wingdings 2"/>
              <a:buChar char=""/>
              <a:defRPr kumimoji="0" sz="2300" kern="1200">
                <a:solidFill>
                  <a:schemeClr val="tx1">
                    <a:tint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58952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0000"/>
              <a:buFont typeface="Wingdings"/>
              <a:buChar char="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>
                    <a:tint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70000"/>
              <a:buFont typeface="Wingdings"/>
              <a:buChar char="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72184" indent="-182880" algn="l" rtl="0" eaLnBrk="1" latinLnBrk="0" hangingPunct="1">
              <a:spcBef>
                <a:spcPts val="400"/>
              </a:spcBef>
              <a:buClr>
                <a:schemeClr val="accent4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>
                    <a:tint val="8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733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 2"/>
              <a:buChar char="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47088" indent="-182880" algn="l" rtl="0" eaLnBrk="1" latinLnBrk="0" hangingPunct="1">
              <a:spcBef>
                <a:spcPts val="300"/>
              </a:spcBef>
              <a:buClr>
                <a:schemeClr val="accent4"/>
              </a:buClr>
              <a:buSzPct val="100000"/>
              <a:buChar char="•"/>
              <a:defRPr kumimoji="0" sz="1600" kern="1200" baseline="0">
                <a:solidFill>
                  <a:schemeClr val="tx1">
                    <a:tint val="8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Wingdings"/>
              <a:buChar char="§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/>
              <a:t>Finds several cliques</a:t>
            </a:r>
          </a:p>
          <a:p>
            <a:r>
              <a:rPr lang="en-US" dirty="0"/>
              <a:t>Does not guarantee to find maximum clique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827</TotalTime>
  <Words>300</Words>
  <Application>Microsoft Macintosh PowerPoint</Application>
  <PresentationFormat>On-screen Show (4:3)</PresentationFormat>
  <Paragraphs>142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Calibri</vt:lpstr>
      <vt:lpstr>Trebuchet MS</vt:lpstr>
      <vt:lpstr>Wingdings</vt:lpstr>
      <vt:lpstr>Wingdings 2</vt:lpstr>
      <vt:lpstr>Opulent</vt:lpstr>
      <vt:lpstr>GRAPH-COLORING</vt:lpstr>
      <vt:lpstr>       Group-Members</vt:lpstr>
      <vt:lpstr>Problem Statement</vt:lpstr>
      <vt:lpstr>AGENDA</vt:lpstr>
      <vt:lpstr>General Work Flow</vt:lpstr>
      <vt:lpstr>Algorithms</vt:lpstr>
      <vt:lpstr>GRAPH DECOMPOSITION</vt:lpstr>
      <vt:lpstr>UPPER BOUND(Greedy Algorithm)</vt:lpstr>
      <vt:lpstr>LOWER BOUND(GREEDY ALGORITHM)</vt:lpstr>
      <vt:lpstr>Special Cases</vt:lpstr>
      <vt:lpstr>BRUTE FORCE</vt:lpstr>
      <vt:lpstr>Genetic Algorithm</vt:lpstr>
      <vt:lpstr>Experiments </vt:lpstr>
      <vt:lpstr>Results-Part1</vt:lpstr>
      <vt:lpstr>Results-Part2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GRAPH-COLORING</dc:title>
  <dc:creator>Vaishnavi Sirul</dc:creator>
  <cp:lastModifiedBy>Microsoft Office User</cp:lastModifiedBy>
  <cp:revision>80</cp:revision>
  <dcterms:created xsi:type="dcterms:W3CDTF">2019-01-16T16:24:05Z</dcterms:created>
  <dcterms:modified xsi:type="dcterms:W3CDTF">2019-01-22T14:53:55Z</dcterms:modified>
</cp:coreProperties>
</file>