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69" r:id="rId2"/>
    <p:sldId id="270" r:id="rId3"/>
    <p:sldId id="257" r:id="rId4"/>
    <p:sldId id="258" r:id="rId5"/>
    <p:sldId id="259" r:id="rId6"/>
    <p:sldId id="260" r:id="rId7"/>
    <p:sldId id="283" r:id="rId8"/>
    <p:sldId id="276" r:id="rId9"/>
    <p:sldId id="277" r:id="rId10"/>
    <p:sldId id="281" r:id="rId11"/>
    <p:sldId id="282" r:id="rId12"/>
    <p:sldId id="279" r:id="rId13"/>
    <p:sldId id="261" r:id="rId14"/>
    <p:sldId id="273" r:id="rId15"/>
    <p:sldId id="274" r:id="rId16"/>
    <p:sldId id="26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574" autoAdjust="0"/>
  </p:normalViewPr>
  <p:slideViewPr>
    <p:cSldViewPr>
      <p:cViewPr>
        <p:scale>
          <a:sx n="46" d="100"/>
          <a:sy n="46" d="100"/>
        </p:scale>
        <p:origin x="-1310" y="-1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D1DE68A-3EC6-4755-BF6D-7AA5B70F304A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200EB88-BA5E-4C42-8EC7-BD2ED3DE0F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1DE68A-3EC6-4755-BF6D-7AA5B70F304A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00EB88-BA5E-4C42-8EC7-BD2ED3DE0F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BD1DE68A-3EC6-4755-BF6D-7AA5B70F304A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200EB88-BA5E-4C42-8EC7-BD2ED3DE0F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1DE68A-3EC6-4755-BF6D-7AA5B70F304A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00EB88-BA5E-4C42-8EC7-BD2ED3DE0F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D1DE68A-3EC6-4755-BF6D-7AA5B70F304A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7200EB88-BA5E-4C42-8EC7-BD2ED3DE0F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1DE68A-3EC6-4755-BF6D-7AA5B70F304A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00EB88-BA5E-4C42-8EC7-BD2ED3DE0F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1DE68A-3EC6-4755-BF6D-7AA5B70F304A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00EB88-BA5E-4C42-8EC7-BD2ED3DE0F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1DE68A-3EC6-4755-BF6D-7AA5B70F304A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00EB88-BA5E-4C42-8EC7-BD2ED3DE0F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D1DE68A-3EC6-4755-BF6D-7AA5B70F304A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00EB88-BA5E-4C42-8EC7-BD2ED3DE0F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1DE68A-3EC6-4755-BF6D-7AA5B70F304A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00EB88-BA5E-4C42-8EC7-BD2ED3DE0F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1DE68A-3EC6-4755-BF6D-7AA5B70F304A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00EB88-BA5E-4C42-8EC7-BD2ED3DE0F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BD1DE68A-3EC6-4755-BF6D-7AA5B70F304A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200EB88-BA5E-4C42-8EC7-BD2ED3DE0F3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0"/>
            <a:ext cx="8229600" cy="236220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GRAPH-COLORING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172200" cy="15240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PROJECT1.1 </a:t>
            </a:r>
          </a:p>
          <a:p>
            <a:pPr algn="l"/>
            <a:r>
              <a:rPr lang="en-US" sz="4400" i="1" dirty="0" smtClean="0">
                <a:solidFill>
                  <a:schemeClr val="tx1"/>
                </a:solidFill>
              </a:rPr>
              <a:t>          (Group 10)  </a:t>
            </a:r>
          </a:p>
          <a:p>
            <a:pPr algn="ctr"/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09601" y="4267202"/>
            <a:ext cx="3810000" cy="1858963"/>
          </a:xfrm>
          <a:prstGeom prst="rect">
            <a:avLst/>
          </a:prstGeom>
        </p:spPr>
        <p:txBody>
          <a:bodyPr/>
          <a:lstStyle/>
          <a:p>
            <a:pPr marL="868680" marR="0" lvl="1" indent="-283464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80000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69" name="Picture 21" descr="C:\Users\Vaishnavi Sirul\AppData\Local\Microsoft\Windows\Temporary Internet Files\Content.IE5\BVATNRYB\1200px-Petersen_graph_3-coloring.svg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016" y="5029200"/>
            <a:ext cx="2688336" cy="1600200"/>
          </a:xfrm>
          <a:prstGeom prst="rect">
            <a:avLst/>
          </a:prstGeom>
          <a:noFill/>
        </p:spPr>
      </p:pic>
      <p:pic>
        <p:nvPicPr>
          <p:cNvPr id="2075" name="Picture 27" descr="C:\Users\Vaishnavi Sirul\AppData\Local\Microsoft\Windows\Temporary Internet Files\Content.IE5\5LFCW38L\160px-3-coloringEx.svg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40958" y="4876800"/>
            <a:ext cx="1803042" cy="160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7391400" cy="1600200"/>
          </a:xfrm>
        </p:spPr>
        <p:txBody>
          <a:bodyPr/>
          <a:lstStyle/>
          <a:p>
            <a:pPr algn="ctr"/>
            <a:r>
              <a:rPr lang="en-US" sz="7200" dirty="0" smtClean="0"/>
              <a:t>BRUTE FORCE</a:t>
            </a:r>
            <a:endParaRPr lang="en-US" sz="7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7242048" cy="1295400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LOWER BOUND</a:t>
            </a: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Fitness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Selection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Crossover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Mutation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Experiments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600" dirty="0" smtClean="0"/>
              <a:t>Experiments on the different structure graphs</a:t>
            </a:r>
          </a:p>
          <a:p>
            <a:pPr>
              <a:buFont typeface="Wingdings" pitchFamily="2" charset="2"/>
              <a:buChar char="Ø"/>
            </a:pPr>
            <a:r>
              <a:rPr lang="en-US" sz="3600" dirty="0" smtClean="0"/>
              <a:t>Genetic Algorithm</a:t>
            </a:r>
          </a:p>
          <a:p>
            <a:pPr>
              <a:buNone/>
            </a:pPr>
            <a:r>
              <a:rPr lang="en-US" sz="3200" dirty="0" smtClean="0"/>
              <a:t>	-Genetic VS Greedy</a:t>
            </a:r>
          </a:p>
          <a:p>
            <a:pPr>
              <a:buNone/>
            </a:pPr>
            <a:r>
              <a:rPr lang="en-US" sz="3200" dirty="0" smtClean="0"/>
              <a:t>	-Altering population/rates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Results-Part1</a:t>
            </a:r>
            <a:endParaRPr lang="en-US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9725"/>
          <a:ext cx="7239000" cy="4348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09750"/>
                <a:gridCol w="1809750"/>
                <a:gridCol w="1608667"/>
                <a:gridCol w="20108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Graphs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Upper Bound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Lower Bound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Chromatic Number</a:t>
                      </a:r>
                      <a:endParaRPr lang="en-US" dirty="0"/>
                    </a:p>
                  </a:txBody>
                  <a:tcPr marL="80433" marR="8043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 1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80433" marR="8043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 2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0433" marR="8043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 3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8</a:t>
                      </a:r>
                      <a:endParaRPr lang="en-US" u="none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0433" marR="8043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 4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0433" marR="8043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 5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80433" marR="8043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 6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80433" marR="8043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 7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0433" marR="8043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 8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0433" marR="8043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 9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0433" marR="8043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 10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80433" marR="80433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Results-Part2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9725"/>
          <a:ext cx="7239000" cy="4348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09750"/>
                <a:gridCol w="1809750"/>
                <a:gridCol w="1608667"/>
                <a:gridCol w="20108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Graphs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Upper Bound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Lower Bound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Chromatic Number</a:t>
                      </a:r>
                      <a:endParaRPr lang="en-US" dirty="0"/>
                    </a:p>
                  </a:txBody>
                  <a:tcPr marL="80433" marR="8043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 11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0433" marR="8043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 12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80433" marR="8043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 13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0433" marR="8043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 14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0433" marR="8043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 15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0433" marR="8043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 16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0433" marR="8043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 17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0433" marR="8043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 18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0433" marR="8043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 19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0433" marR="8043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 20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0433" marR="80433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algorithms work better for smaller graphs.</a:t>
            </a:r>
          </a:p>
          <a:p>
            <a:r>
              <a:rPr lang="en-US" dirty="0" smtClean="0"/>
              <a:t>Our algorithms work better for special structured graphs.</a:t>
            </a:r>
          </a:p>
          <a:p>
            <a:r>
              <a:rPr lang="en-US" dirty="0" smtClean="0"/>
              <a:t>Greedy Algorithm works faster than Genetic Algorithm.</a:t>
            </a:r>
          </a:p>
          <a:p>
            <a:r>
              <a:rPr lang="en-US" dirty="0" smtClean="0"/>
              <a:t>Genetic Algorithm gives better results than Greedy Algorithm.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381000"/>
            <a:ext cx="8229600" cy="1066800"/>
          </a:xfrm>
        </p:spPr>
        <p:txBody>
          <a:bodyPr/>
          <a:lstStyle/>
          <a:p>
            <a:pPr algn="ctr"/>
            <a:r>
              <a:rPr lang="en-US" b="1" dirty="0" smtClean="0"/>
              <a:t>     Group-Members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752600"/>
            <a:ext cx="6400800" cy="3505200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US" sz="3200" b="1" dirty="0" err="1" smtClean="0">
                <a:solidFill>
                  <a:schemeClr val="bg1"/>
                </a:solidFill>
              </a:rPr>
              <a:t>Tu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Anh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Dinh</a:t>
            </a:r>
            <a:endParaRPr lang="en-US" sz="3200" b="1" dirty="0" smtClean="0">
              <a:solidFill>
                <a:schemeClr val="bg1"/>
              </a:solidFill>
            </a:endParaRPr>
          </a:p>
          <a:p>
            <a:pPr algn="l">
              <a:buFont typeface="Wingdings" pitchFamily="2" charset="2"/>
              <a:buChar char="Ø"/>
            </a:pPr>
            <a:r>
              <a:rPr lang="en-US" sz="3200" b="1" dirty="0" err="1" smtClean="0">
                <a:solidFill>
                  <a:schemeClr val="bg1"/>
                </a:solidFill>
              </a:rPr>
              <a:t>Vaishnavi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Velaga</a:t>
            </a:r>
            <a:endParaRPr lang="en-US" sz="3200" b="1" dirty="0" smtClean="0">
              <a:solidFill>
                <a:schemeClr val="bg1"/>
              </a:solidFill>
            </a:endParaRPr>
          </a:p>
          <a:p>
            <a:pPr algn="l">
              <a:buFont typeface="Wingdings" pitchFamily="2" charset="2"/>
              <a:buChar char="Ø"/>
            </a:pPr>
            <a:r>
              <a:rPr lang="en-US" sz="3200" b="1" dirty="0" smtClean="0">
                <a:solidFill>
                  <a:schemeClr val="bg1"/>
                </a:solidFill>
              </a:rPr>
              <a:t>Rudy </a:t>
            </a:r>
            <a:r>
              <a:rPr lang="en-US" sz="3200" b="1" dirty="0" err="1" smtClean="0">
                <a:solidFill>
                  <a:schemeClr val="bg1"/>
                </a:solidFill>
              </a:rPr>
              <a:t>Wessels</a:t>
            </a:r>
            <a:endParaRPr lang="en-US" sz="3200" b="1" dirty="0" smtClean="0">
              <a:solidFill>
                <a:schemeClr val="bg1"/>
              </a:solidFill>
            </a:endParaRPr>
          </a:p>
          <a:p>
            <a:pPr algn="l">
              <a:buFont typeface="Wingdings" pitchFamily="2" charset="2"/>
              <a:buChar char="Ø"/>
            </a:pPr>
            <a:r>
              <a:rPr lang="en-US" sz="3200" b="1" dirty="0" smtClean="0">
                <a:solidFill>
                  <a:schemeClr val="bg1"/>
                </a:solidFill>
              </a:rPr>
              <a:t>Oskar </a:t>
            </a:r>
            <a:r>
              <a:rPr lang="en-US" sz="3200" b="1" dirty="0" err="1" smtClean="0">
                <a:solidFill>
                  <a:schemeClr val="bg1"/>
                </a:solidFill>
              </a:rPr>
              <a:t>Wielgos</a:t>
            </a:r>
            <a:endParaRPr lang="en-US" sz="3200" b="1" dirty="0" smtClean="0">
              <a:solidFill>
                <a:schemeClr val="bg1"/>
              </a:solidFill>
            </a:endParaRPr>
          </a:p>
          <a:p>
            <a:pPr algn="l">
              <a:buFont typeface="Wingdings" pitchFamily="2" charset="2"/>
              <a:buChar char="Ø"/>
            </a:pPr>
            <a:r>
              <a:rPr lang="en-US" sz="3200" b="1" dirty="0" smtClean="0">
                <a:solidFill>
                  <a:schemeClr val="bg1"/>
                </a:solidFill>
              </a:rPr>
              <a:t>Michal </a:t>
            </a:r>
            <a:r>
              <a:rPr lang="en-US" sz="3200" b="1" dirty="0" err="1" smtClean="0">
                <a:solidFill>
                  <a:schemeClr val="bg1"/>
                </a:solidFill>
              </a:rPr>
              <a:t>Jarski</a:t>
            </a:r>
            <a:endParaRPr lang="en-US" sz="3200" b="1" dirty="0" smtClean="0">
              <a:solidFill>
                <a:schemeClr val="bg1"/>
              </a:solidFill>
            </a:endParaRPr>
          </a:p>
          <a:p>
            <a:pPr algn="l">
              <a:buFont typeface="Wingdings" pitchFamily="2" charset="2"/>
              <a:buChar char="Ø"/>
            </a:pPr>
            <a:r>
              <a:rPr lang="en-US" sz="3200" b="1" dirty="0" smtClean="0">
                <a:solidFill>
                  <a:schemeClr val="bg1"/>
                </a:solidFill>
              </a:rPr>
              <a:t>Louis </a:t>
            </a:r>
            <a:r>
              <a:rPr lang="en-US" sz="3200" b="1" dirty="0" err="1" smtClean="0">
                <a:solidFill>
                  <a:schemeClr val="bg1"/>
                </a:solidFill>
              </a:rPr>
              <a:t>Mottet</a:t>
            </a:r>
            <a:endParaRPr lang="en-US" sz="3200" b="1" dirty="0" smtClean="0">
              <a:solidFill>
                <a:schemeClr val="bg1"/>
              </a:solidFill>
            </a:endParaRPr>
          </a:p>
          <a:p>
            <a:pPr algn="l">
              <a:buFont typeface="Wingdings" pitchFamily="2" charset="2"/>
              <a:buChar char="Ø"/>
            </a:pPr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AGENDA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600" b="1" dirty="0" smtClean="0"/>
              <a:t>Problem Statement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 smtClean="0"/>
              <a:t>Work Flow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 smtClean="0"/>
              <a:t>Algorithms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 smtClean="0"/>
              <a:t>Experiments 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 smtClean="0"/>
              <a:t>Results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 smtClean="0"/>
              <a:t>Conclusion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5400" b="1" dirty="0" smtClean="0"/>
              <a:t>“How to compute  the chromatic number of different graphs?”</a:t>
            </a:r>
            <a:endParaRPr lang="en-US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Work Flow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upper bound  - Greedy Algorithm</a:t>
            </a:r>
          </a:p>
          <a:p>
            <a:r>
              <a:rPr lang="en-US" dirty="0" smtClean="0"/>
              <a:t>Decompose the graph</a:t>
            </a:r>
          </a:p>
          <a:p>
            <a:r>
              <a:rPr lang="en-US" dirty="0" smtClean="0"/>
              <a:t>For each </a:t>
            </a:r>
            <a:r>
              <a:rPr lang="en-US" dirty="0" err="1" smtClean="0"/>
              <a:t>subgraph</a:t>
            </a:r>
            <a:r>
              <a:rPr lang="en-US" dirty="0" smtClean="0"/>
              <a:t> – check special cases – run Brute Force</a:t>
            </a:r>
          </a:p>
          <a:p>
            <a:r>
              <a:rPr lang="en-US" dirty="0" smtClean="0"/>
              <a:t>Genetic Algorithm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Algorithms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600" b="1" dirty="0" smtClean="0"/>
              <a:t>Graph Decomposition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 smtClean="0"/>
              <a:t>Greedy Algorithm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 smtClean="0"/>
              <a:t>Special Cases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 smtClean="0"/>
              <a:t>Brute Force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 smtClean="0"/>
              <a:t>Lower Bound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 smtClean="0"/>
              <a:t>Genetic Algorithm</a:t>
            </a:r>
            <a:endParaRPr lang="en-US" sz="3600" b="1" dirty="0"/>
          </a:p>
        </p:txBody>
      </p:sp>
      <p:pic>
        <p:nvPicPr>
          <p:cNvPr id="3077" name="Picture 5" descr="C:\Users\Vaishnavi Sirul\AppData\Local\Microsoft\Windows\Temporary Internet Files\Content.IE5\BGS0P5O3\Biclique_K_3_5.svg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3657600"/>
            <a:ext cx="4106261" cy="20154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5791200" cy="685800"/>
          </a:xfrm>
        </p:spPr>
        <p:txBody>
          <a:bodyPr/>
          <a:lstStyle/>
          <a:p>
            <a:r>
              <a:rPr lang="en-US" dirty="0" smtClean="0"/>
              <a:t>GRAPH DECOMPOSITION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838200"/>
            <a:ext cx="5105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Algorithm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447800"/>
            <a:ext cx="5715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No Vertices Graph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No Edges Graph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Odd Cycle Graph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Wheel Graph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Bipartite Graph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Complete Graph</a:t>
            </a:r>
          </a:p>
        </p:txBody>
      </p:sp>
      <p:pic>
        <p:nvPicPr>
          <p:cNvPr id="3085" name="Picture 13" descr="C:\Users\Vaishnavi Sirul\AppData\Local\Microsoft\Windows\Temporary Internet Files\Content.IE5\TZFX9FMF\Greedy_colourings.svg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75641" y="3429000"/>
            <a:ext cx="4508276" cy="27965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569</TotalTime>
  <Words>254</Words>
  <Application>Microsoft Office PowerPoint</Application>
  <PresentationFormat>On-screen Show (4:3)</PresentationFormat>
  <Paragraphs>130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Opulent</vt:lpstr>
      <vt:lpstr>GRAPH-COLORING</vt:lpstr>
      <vt:lpstr>     Group-Members</vt:lpstr>
      <vt:lpstr>AGENDA</vt:lpstr>
      <vt:lpstr>Problem Statement</vt:lpstr>
      <vt:lpstr>General Work Flow</vt:lpstr>
      <vt:lpstr>Algorithms</vt:lpstr>
      <vt:lpstr>GRAPH DECOMPOSITION</vt:lpstr>
      <vt:lpstr>Greedy Algorithm</vt:lpstr>
      <vt:lpstr>Special Cases</vt:lpstr>
      <vt:lpstr>BRUTE FORCE</vt:lpstr>
      <vt:lpstr>LOWER BOUND</vt:lpstr>
      <vt:lpstr>Genetic Algorithm</vt:lpstr>
      <vt:lpstr>Experiments </vt:lpstr>
      <vt:lpstr>Results-Part1</vt:lpstr>
      <vt:lpstr>Results-Part2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GRAPH-COLORING</dc:title>
  <dc:creator>Vaishnavi Sirul</dc:creator>
  <cp:lastModifiedBy>Vaishnavi Sirul</cp:lastModifiedBy>
  <cp:revision>58</cp:revision>
  <dcterms:created xsi:type="dcterms:W3CDTF">2019-01-16T16:24:05Z</dcterms:created>
  <dcterms:modified xsi:type="dcterms:W3CDTF">2019-01-17T19:03:40Z</dcterms:modified>
</cp:coreProperties>
</file>