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4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7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9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43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ED6F-D77A-4D1E-9B7F-B0BAA1F6462C}" type="datetimeFigureOut">
              <a:rPr lang="ru-RU" smtClean="0"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185E-CB43-40EA-9F10-4528BBACC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5402334" y="1231991"/>
            <a:ext cx="2621067" cy="879158"/>
            <a:chOff x="5247942" y="1645985"/>
            <a:chExt cx="2621067" cy="294725"/>
          </a:xfrm>
        </p:grpSpPr>
        <p:sp>
          <p:nvSpPr>
            <p:cNvPr id="45" name="Скругленный прямоугольник 18"/>
            <p:cNvSpPr/>
            <p:nvPr/>
          </p:nvSpPr>
          <p:spPr>
            <a:xfrm>
              <a:off x="5773338" y="1645985"/>
              <a:ext cx="2095671" cy="294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Reliability, correct and obvious behavior of the system operation</a:t>
              </a:r>
              <a:endParaRPr lang="ru-RU" sz="1600" kern="1200" dirty="0"/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247942" y="1645985"/>
              <a:ext cx="2621067" cy="2947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822" y="0"/>
            <a:ext cx="8184444" cy="1011238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22225">
                  <a:solidFill>
                    <a:schemeClr val="tx2"/>
                  </a:solidFill>
                  <a:prstDash val="solid"/>
                </a:ln>
                <a:solidFill>
                  <a:srgbClr val="FFC000"/>
                </a:solidFill>
              </a:rPr>
              <a:t>User requirements</a:t>
            </a:r>
            <a:endParaRPr lang="ru-RU" b="1" dirty="0">
              <a:ln w="22225">
                <a:solidFill>
                  <a:schemeClr val="tx2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042194" y="1246448"/>
            <a:ext cx="3270726" cy="580368"/>
            <a:chOff x="703918" y="285285"/>
            <a:chExt cx="3227711" cy="340276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703918" y="285285"/>
              <a:ext cx="3227711" cy="3402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Скругленный прямоугольник 4"/>
            <p:cNvSpPr/>
            <p:nvPr/>
          </p:nvSpPr>
          <p:spPr>
            <a:xfrm>
              <a:off x="1350917" y="285285"/>
              <a:ext cx="2580712" cy="340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Using the system without the need for additional training</a:t>
              </a:r>
              <a:endParaRPr lang="ru-RU" sz="1600" kern="1200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131107" y="1988365"/>
            <a:ext cx="3181814" cy="747215"/>
            <a:chOff x="652518" y="647454"/>
            <a:chExt cx="3269977" cy="548937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652518" y="647454"/>
              <a:ext cx="3269976" cy="5489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Скругленный прямоугольник 6"/>
            <p:cNvSpPr/>
            <p:nvPr/>
          </p:nvSpPr>
          <p:spPr>
            <a:xfrm>
              <a:off x="1307990" y="647454"/>
              <a:ext cx="2614505" cy="548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user should be able to access the system at any time - 24/7/365</a:t>
              </a:r>
              <a:endParaRPr lang="ru-RU" sz="1600" kern="1200" dirty="0"/>
            </a:p>
          </p:txBody>
        </p:sp>
      </p:grpSp>
      <p:sp>
        <p:nvSpPr>
          <p:cNvPr id="7" name="Скругленный прямоугольник 6"/>
          <p:cNvSpPr/>
          <p:nvPr/>
        </p:nvSpPr>
        <p:spPr>
          <a:xfrm>
            <a:off x="625463" y="1978692"/>
            <a:ext cx="1122690" cy="756888"/>
          </a:xfrm>
          <a:prstGeom prst="roundRect">
            <a:avLst>
              <a:gd name="adj" fmla="val 10000"/>
            </a:avLst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Группа 7"/>
          <p:cNvGrpSpPr/>
          <p:nvPr/>
        </p:nvGrpSpPr>
        <p:grpSpPr>
          <a:xfrm>
            <a:off x="1124603" y="2918136"/>
            <a:ext cx="3188318" cy="551132"/>
            <a:chOff x="615548" y="1209428"/>
            <a:chExt cx="3273081" cy="403613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15548" y="1209428"/>
              <a:ext cx="3273081" cy="4036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Скругленный прямоугольник 9"/>
            <p:cNvSpPr/>
            <p:nvPr/>
          </p:nvSpPr>
          <p:spPr>
            <a:xfrm>
              <a:off x="1271641" y="1209428"/>
              <a:ext cx="2616987" cy="403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Ability to use the system on any device</a:t>
              </a:r>
              <a:endParaRPr lang="ru-RU" sz="1600" kern="1200" dirty="0"/>
            </a:p>
          </p:txBody>
        </p:sp>
      </p:grpSp>
      <p:sp>
        <p:nvSpPr>
          <p:cNvPr id="9" name="Скругленный прямоугольник 8"/>
          <p:cNvSpPr/>
          <p:nvPr/>
        </p:nvSpPr>
        <p:spPr>
          <a:xfrm>
            <a:off x="647085" y="2911243"/>
            <a:ext cx="1109246" cy="590528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Группа 9"/>
          <p:cNvGrpSpPr/>
          <p:nvPr/>
        </p:nvGrpSpPr>
        <p:grpSpPr>
          <a:xfrm>
            <a:off x="1151062" y="3704754"/>
            <a:ext cx="3161858" cy="728251"/>
            <a:chOff x="656685" y="1630246"/>
            <a:chExt cx="3272125" cy="514930"/>
          </a:xfrm>
        </p:grpSpPr>
        <p:sp>
          <p:nvSpPr>
            <p:cNvPr id="48" name="Скругленный прямоугольник 47"/>
            <p:cNvSpPr/>
            <p:nvPr/>
          </p:nvSpPr>
          <p:spPr>
            <a:xfrm>
              <a:off x="656685" y="1630246"/>
              <a:ext cx="3272125" cy="51493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Скругленный прямоугольник 12"/>
            <p:cNvSpPr/>
            <p:nvPr/>
          </p:nvSpPr>
          <p:spPr>
            <a:xfrm>
              <a:off x="1312587" y="1630246"/>
              <a:ext cx="2616223" cy="514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Optimization of Internet traffic consumption by the system</a:t>
              </a:r>
              <a:endParaRPr lang="ru-RU" sz="1600" kern="1200" dirty="0"/>
            </a:p>
          </p:txBody>
        </p:sp>
      </p:grpSp>
      <p:sp>
        <p:nvSpPr>
          <p:cNvPr id="11" name="Скругленный прямоугольник 10"/>
          <p:cNvSpPr/>
          <p:nvPr/>
        </p:nvSpPr>
        <p:spPr>
          <a:xfrm>
            <a:off x="647307" y="3695674"/>
            <a:ext cx="1133388" cy="752302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Группа 11"/>
          <p:cNvGrpSpPr/>
          <p:nvPr/>
        </p:nvGrpSpPr>
        <p:grpSpPr>
          <a:xfrm>
            <a:off x="1172596" y="4691576"/>
            <a:ext cx="3140324" cy="406204"/>
            <a:chOff x="711452" y="2200116"/>
            <a:chExt cx="3223174" cy="254296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711452" y="2200116"/>
              <a:ext cx="3223174" cy="2542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Скругленный прямоугольник 15"/>
            <p:cNvSpPr/>
            <p:nvPr/>
          </p:nvSpPr>
          <p:spPr>
            <a:xfrm>
              <a:off x="1357541" y="2200116"/>
              <a:ext cx="2577084" cy="254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User data security</a:t>
              </a:r>
              <a:endParaRPr lang="ru-RU" sz="1600" kern="1200" dirty="0"/>
            </a:p>
          </p:txBody>
        </p:sp>
      </p:grpSp>
      <p:sp>
        <p:nvSpPr>
          <p:cNvPr id="13" name="Скругленный прямоугольник 12"/>
          <p:cNvSpPr/>
          <p:nvPr/>
        </p:nvSpPr>
        <p:spPr>
          <a:xfrm>
            <a:off x="667556" y="4619090"/>
            <a:ext cx="1092889" cy="559466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Скругленный прямоугольник 14"/>
          <p:cNvSpPr/>
          <p:nvPr/>
        </p:nvSpPr>
        <p:spPr>
          <a:xfrm>
            <a:off x="4586209" y="1189859"/>
            <a:ext cx="1273676" cy="947156"/>
          </a:xfrm>
          <a:prstGeom prst="roundRect">
            <a:avLst>
              <a:gd name="adj" fmla="val 10000"/>
            </a:avLst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Группа 15"/>
          <p:cNvGrpSpPr/>
          <p:nvPr/>
        </p:nvGrpSpPr>
        <p:grpSpPr>
          <a:xfrm>
            <a:off x="5300968" y="2370405"/>
            <a:ext cx="2722433" cy="621778"/>
            <a:chOff x="5186794" y="2034081"/>
            <a:chExt cx="2722433" cy="239923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5186794" y="2034081"/>
              <a:ext cx="2722433" cy="239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5732509" y="2034081"/>
              <a:ext cx="2176718" cy="2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Ability to customize the personal interface</a:t>
              </a:r>
              <a:endParaRPr lang="ru-RU" sz="1600" kern="1200" dirty="0"/>
            </a:p>
          </p:txBody>
        </p:sp>
      </p:grpSp>
      <p:sp>
        <p:nvSpPr>
          <p:cNvPr id="17" name="Скругленный прямоугольник 16"/>
          <p:cNvSpPr/>
          <p:nvPr/>
        </p:nvSpPr>
        <p:spPr>
          <a:xfrm>
            <a:off x="4624513" y="2337334"/>
            <a:ext cx="1219519" cy="731221"/>
          </a:xfrm>
          <a:prstGeom prst="roundRect">
            <a:avLst>
              <a:gd name="adj" fmla="val 1000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Группа 17"/>
          <p:cNvGrpSpPr/>
          <p:nvPr/>
        </p:nvGrpSpPr>
        <p:grpSpPr>
          <a:xfrm>
            <a:off x="5836399" y="3192502"/>
            <a:ext cx="2187002" cy="1127975"/>
            <a:chOff x="5647686" y="2357660"/>
            <a:chExt cx="2303120" cy="66969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 rot="10800000" flipV="1">
              <a:off x="5647686" y="2357660"/>
              <a:ext cx="2303120" cy="6696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Скругленный прямоугольник 24"/>
            <p:cNvSpPr/>
            <p:nvPr/>
          </p:nvSpPr>
          <p:spPr>
            <a:xfrm>
              <a:off x="5647686" y="2357660"/>
              <a:ext cx="1841456" cy="66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Receive notifications about new events in the city where the user resides</a:t>
              </a:r>
              <a:endParaRPr lang="ru-RU" sz="1600" kern="1200" dirty="0"/>
            </a:p>
          </p:txBody>
        </p:sp>
      </p:grpSp>
      <p:sp>
        <p:nvSpPr>
          <p:cNvPr id="19" name="Скругленный прямоугольник 18"/>
          <p:cNvSpPr/>
          <p:nvPr/>
        </p:nvSpPr>
        <p:spPr>
          <a:xfrm>
            <a:off x="4519897" y="3198285"/>
            <a:ext cx="1339988" cy="1122191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Группа 19"/>
          <p:cNvGrpSpPr/>
          <p:nvPr/>
        </p:nvGrpSpPr>
        <p:grpSpPr>
          <a:xfrm>
            <a:off x="9545258" y="1246448"/>
            <a:ext cx="2086446" cy="587801"/>
            <a:chOff x="5634380" y="3113373"/>
            <a:chExt cx="2312671" cy="361809"/>
          </a:xfrm>
        </p:grpSpPr>
        <p:sp>
          <p:nvSpPr>
            <p:cNvPr id="38" name="Скругленный прямоугольник 37"/>
            <p:cNvSpPr/>
            <p:nvPr/>
          </p:nvSpPr>
          <p:spPr>
            <a:xfrm rot="10800000" flipV="1">
              <a:off x="5634380" y="3113373"/>
              <a:ext cx="2312671" cy="3618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Скругленный прямоугольник 27"/>
            <p:cNvSpPr/>
            <p:nvPr/>
          </p:nvSpPr>
          <p:spPr>
            <a:xfrm>
              <a:off x="5634380" y="3113373"/>
              <a:ext cx="1849093" cy="361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Discussion with other users</a:t>
              </a:r>
              <a:endParaRPr lang="ru-RU" sz="1600" kern="1200" dirty="0"/>
            </a:p>
          </p:txBody>
        </p:sp>
      </p:grpSp>
      <p:sp>
        <p:nvSpPr>
          <p:cNvPr id="21" name="Скругленный прямоугольник 20"/>
          <p:cNvSpPr/>
          <p:nvPr/>
        </p:nvSpPr>
        <p:spPr>
          <a:xfrm>
            <a:off x="8255611" y="1215589"/>
            <a:ext cx="1298701" cy="661760"/>
          </a:xfrm>
          <a:prstGeom prst="roundRect">
            <a:avLst>
              <a:gd name="adj" fmla="val 10000"/>
            </a:avLst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Группа 21"/>
          <p:cNvGrpSpPr/>
          <p:nvPr/>
        </p:nvGrpSpPr>
        <p:grpSpPr>
          <a:xfrm>
            <a:off x="5251539" y="4433971"/>
            <a:ext cx="2771862" cy="1000324"/>
            <a:chOff x="5062826" y="3599129"/>
            <a:chExt cx="2922658" cy="832457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5062826" y="3599129"/>
              <a:ext cx="2922658" cy="8324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30"/>
            <p:cNvSpPr/>
            <p:nvPr/>
          </p:nvSpPr>
          <p:spPr>
            <a:xfrm>
              <a:off x="5648677" y="3599129"/>
              <a:ext cx="2336807" cy="8324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ability to track the location of the user to determine the nearest objects of interest</a:t>
              </a:r>
              <a:endParaRPr lang="ru-RU" sz="1600" kern="1200" dirty="0"/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4464978" y="4403470"/>
            <a:ext cx="1350113" cy="1087136"/>
          </a:xfrm>
          <a:prstGeom prst="roundRect">
            <a:avLst>
              <a:gd name="adj" fmla="val 10000"/>
            </a:avLst>
          </a:prstGeom>
          <a:blipFill rotWithShape="1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Группа 23"/>
          <p:cNvGrpSpPr/>
          <p:nvPr/>
        </p:nvGrpSpPr>
        <p:grpSpPr>
          <a:xfrm>
            <a:off x="8952969" y="2224584"/>
            <a:ext cx="2678735" cy="620849"/>
            <a:chOff x="8905485" y="2819328"/>
            <a:chExt cx="2678735" cy="298216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8905485" y="2819328"/>
              <a:ext cx="2678735" cy="2982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Скругленный прямоугольник 33"/>
            <p:cNvSpPr/>
            <p:nvPr/>
          </p:nvSpPr>
          <p:spPr>
            <a:xfrm>
              <a:off x="9442441" y="2819328"/>
              <a:ext cx="2141779" cy="298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Search for interesting places by keywords</a:t>
              </a:r>
              <a:endParaRPr lang="ru-RU" sz="1600" kern="1200" dirty="0"/>
            </a:p>
          </p:txBody>
        </p:sp>
      </p:grpSp>
      <p:sp>
        <p:nvSpPr>
          <p:cNvPr id="25" name="Скругленный прямоугольник 24"/>
          <p:cNvSpPr/>
          <p:nvPr/>
        </p:nvSpPr>
        <p:spPr>
          <a:xfrm>
            <a:off x="8157700" y="2209765"/>
            <a:ext cx="1353599" cy="701478"/>
          </a:xfrm>
          <a:prstGeom prst="roundRect">
            <a:avLst>
              <a:gd name="adj" fmla="val 10000"/>
            </a:avLst>
          </a:prstGeom>
          <a:blipFill rotWithShape="1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Группа 25"/>
          <p:cNvGrpSpPr/>
          <p:nvPr/>
        </p:nvGrpSpPr>
        <p:grpSpPr>
          <a:xfrm>
            <a:off x="9054693" y="3093192"/>
            <a:ext cx="2577011" cy="764103"/>
            <a:chOff x="8967283" y="3287366"/>
            <a:chExt cx="2577011" cy="339743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8967283" y="3287366"/>
              <a:ext cx="2577011" cy="339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Скругленный прямоугольник 36"/>
            <p:cNvSpPr/>
            <p:nvPr/>
          </p:nvSpPr>
          <p:spPr>
            <a:xfrm>
              <a:off x="9483849" y="3287366"/>
              <a:ext cx="2060445" cy="339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Automatic system restore in case of failure</a:t>
              </a:r>
              <a:endParaRPr lang="ru-RU" sz="1600" kern="1200" dirty="0"/>
            </a:p>
          </p:txBody>
        </p:sp>
      </p:grpSp>
      <p:sp>
        <p:nvSpPr>
          <p:cNvPr id="27" name="Скругленный прямоугольник 26"/>
          <p:cNvSpPr/>
          <p:nvPr/>
        </p:nvSpPr>
        <p:spPr>
          <a:xfrm>
            <a:off x="8313420" y="3066810"/>
            <a:ext cx="1217191" cy="849869"/>
          </a:xfrm>
          <a:prstGeom prst="roundRect">
            <a:avLst>
              <a:gd name="adj" fmla="val 10000"/>
            </a:avLst>
          </a:prstGeom>
          <a:blipFill rotWithShape="1">
            <a:blip r:embed="rId1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Группа 27"/>
          <p:cNvGrpSpPr/>
          <p:nvPr/>
        </p:nvGrpSpPr>
        <p:grpSpPr>
          <a:xfrm>
            <a:off x="9004667" y="4154666"/>
            <a:ext cx="2627037" cy="650835"/>
            <a:chOff x="8972203" y="3831460"/>
            <a:chExt cx="2627037" cy="276835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8972203" y="3831460"/>
              <a:ext cx="2627037" cy="2768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Скругленный прямоугольник 39"/>
            <p:cNvSpPr/>
            <p:nvPr/>
          </p:nvSpPr>
          <p:spPr>
            <a:xfrm>
              <a:off x="9498796" y="3831460"/>
              <a:ext cx="2100444" cy="276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Ban on anonymous responses</a:t>
              </a:r>
              <a:endParaRPr lang="ru-RU" sz="1600" kern="1200" dirty="0"/>
            </a:p>
          </p:txBody>
        </p:sp>
      </p:grpSp>
      <p:sp>
        <p:nvSpPr>
          <p:cNvPr id="29" name="Скругленный прямоугольник 28"/>
          <p:cNvSpPr/>
          <p:nvPr/>
        </p:nvSpPr>
        <p:spPr>
          <a:xfrm>
            <a:off x="8255611" y="4051295"/>
            <a:ext cx="1275300" cy="822564"/>
          </a:xfrm>
          <a:prstGeom prst="roundRect">
            <a:avLst>
              <a:gd name="adj" fmla="val 10000"/>
            </a:avLst>
          </a:prstGeom>
          <a:blipFill rotWithShape="1">
            <a:blip r:embed="rId1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 descr="Картинки по запросу traini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6" y="1220016"/>
            <a:ext cx="1001956" cy="6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Скругленный прямоугольник 21"/>
          <p:cNvSpPr/>
          <p:nvPr/>
        </p:nvSpPr>
        <p:spPr>
          <a:xfrm>
            <a:off x="5887206" y="1337579"/>
            <a:ext cx="2176718" cy="6217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r>
              <a:rPr lang="en-US" sz="1600" dirty="0"/>
              <a:t>Reliability, correct and obvious behavior of the system operation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801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119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User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</dc:title>
  <dc:creator>Dvalian</dc:creator>
  <cp:lastModifiedBy>Dvalian</cp:lastModifiedBy>
  <cp:revision>10</cp:revision>
  <dcterms:created xsi:type="dcterms:W3CDTF">2017-05-21T12:27:05Z</dcterms:created>
  <dcterms:modified xsi:type="dcterms:W3CDTF">2017-05-21T14:01:43Z</dcterms:modified>
</cp:coreProperties>
</file>