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B42DA-0E42-41FD-B8C5-AF5D029B3E1C}" type="datetimeFigureOut">
              <a:rPr lang="ru-RU" smtClean="0"/>
              <a:t>04.06.2017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7B6C7-5F4A-4DA9-BA70-11FCD59512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9860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B42DA-0E42-41FD-B8C5-AF5D029B3E1C}" type="datetimeFigureOut">
              <a:rPr lang="ru-RU" smtClean="0"/>
              <a:t>04.06.2017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7B6C7-5F4A-4DA9-BA70-11FCD59512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9529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B42DA-0E42-41FD-B8C5-AF5D029B3E1C}" type="datetimeFigureOut">
              <a:rPr lang="ru-RU" smtClean="0"/>
              <a:t>04.06.2017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7B6C7-5F4A-4DA9-BA70-11FCD59512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4761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B42DA-0E42-41FD-B8C5-AF5D029B3E1C}" type="datetimeFigureOut">
              <a:rPr lang="ru-RU" smtClean="0"/>
              <a:t>04.06.2017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7B6C7-5F4A-4DA9-BA70-11FCD59512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3733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B42DA-0E42-41FD-B8C5-AF5D029B3E1C}" type="datetimeFigureOut">
              <a:rPr lang="ru-RU" smtClean="0"/>
              <a:t>04.06.2017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7B6C7-5F4A-4DA9-BA70-11FCD59512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7347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B42DA-0E42-41FD-B8C5-AF5D029B3E1C}" type="datetimeFigureOut">
              <a:rPr lang="ru-RU" smtClean="0"/>
              <a:t>04.06.2017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7B6C7-5F4A-4DA9-BA70-11FCD59512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7626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B42DA-0E42-41FD-B8C5-AF5D029B3E1C}" type="datetimeFigureOut">
              <a:rPr lang="ru-RU" smtClean="0"/>
              <a:t>04.06.2017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7B6C7-5F4A-4DA9-BA70-11FCD59512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0570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B42DA-0E42-41FD-B8C5-AF5D029B3E1C}" type="datetimeFigureOut">
              <a:rPr lang="ru-RU" smtClean="0"/>
              <a:t>04.06.2017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7B6C7-5F4A-4DA9-BA70-11FCD59512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5048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B42DA-0E42-41FD-B8C5-AF5D029B3E1C}" type="datetimeFigureOut">
              <a:rPr lang="ru-RU" smtClean="0"/>
              <a:t>04.06.2017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7B6C7-5F4A-4DA9-BA70-11FCD59512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2626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B42DA-0E42-41FD-B8C5-AF5D029B3E1C}" type="datetimeFigureOut">
              <a:rPr lang="ru-RU" smtClean="0"/>
              <a:t>04.06.2017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7B6C7-5F4A-4DA9-BA70-11FCD59512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2305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B42DA-0E42-41FD-B8C5-AF5D029B3E1C}" type="datetimeFigureOut">
              <a:rPr lang="ru-RU" smtClean="0"/>
              <a:t>04.06.2017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7B6C7-5F4A-4DA9-BA70-11FCD59512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5410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9B42DA-0E42-41FD-B8C5-AF5D029B3E1C}" type="datetimeFigureOut">
              <a:rPr lang="ru-RU" smtClean="0"/>
              <a:t>04.06.2017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07B6C7-5F4A-4DA9-BA70-11FCD59512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7574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292180" y="730049"/>
            <a:ext cx="9144000" cy="660869"/>
          </a:xfrm>
        </p:spPr>
        <p:txBody>
          <a:bodyPr>
            <a:normAutofit/>
          </a:bodyPr>
          <a:lstStyle/>
          <a:p>
            <a:r>
              <a:rPr lang="en-US" sz="4000" dirty="0" smtClean="0"/>
              <a:t>Main information</a:t>
            </a:r>
            <a:endParaRPr lang="ru-RU" sz="4000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6551740"/>
              </p:ext>
            </p:extLst>
          </p:nvPr>
        </p:nvGraphicFramePr>
        <p:xfrm>
          <a:off x="1783879" y="2012141"/>
          <a:ext cx="8160602" cy="2456828"/>
        </p:xfrm>
        <a:graphic>
          <a:graphicData uri="http://schemas.openxmlformats.org/drawingml/2006/table">
            <a:tbl>
              <a:tblPr firstRow="1" firstCol="1" bandRow="1">
                <a:tableStyleId>{D7AC3CCA-C797-4891-BE02-D94E43425B78}</a:tableStyleId>
              </a:tblPr>
              <a:tblGrid>
                <a:gridCol w="4079874"/>
                <a:gridCol w="4080728"/>
              </a:tblGrid>
              <a:tr h="614207">
                <a:tc>
                  <a:txBody>
                    <a:bodyPr/>
                    <a:lstStyle/>
                    <a:p>
                      <a:pPr algn="l" fontAlgn="base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kern="1800" dirty="0">
                          <a:effectLst/>
                        </a:rPr>
                        <a:t>Project name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MyApp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14207">
                <a:tc>
                  <a:txBody>
                    <a:bodyPr/>
                    <a:lstStyle/>
                    <a:p>
                      <a:pPr algn="l" fontAlgn="base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kern="1800">
                          <a:effectLst/>
                        </a:rPr>
                        <a:t>Project leader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kern="1800" dirty="0" err="1">
                          <a:effectLst/>
                        </a:rPr>
                        <a:t>Belous</a:t>
                      </a:r>
                      <a:r>
                        <a:rPr lang="en-US" sz="2400" kern="1800" dirty="0">
                          <a:effectLst/>
                        </a:rPr>
                        <a:t> Nikita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14207">
                <a:tc>
                  <a:txBody>
                    <a:bodyPr/>
                    <a:lstStyle/>
                    <a:p>
                      <a:pPr algn="l" fontAlgn="base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kern="1800">
                          <a:effectLst/>
                        </a:rPr>
                        <a:t>Creation date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400" kern="1800">
                          <a:effectLst/>
                        </a:rPr>
                        <a:t>10.02.2016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14207">
                <a:tc>
                  <a:txBody>
                    <a:bodyPr/>
                    <a:lstStyle/>
                    <a:p>
                      <a:pPr algn="l" fontAlgn="base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kern="1800" dirty="0">
                          <a:effectLst/>
                        </a:rPr>
                        <a:t>Last Update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400" kern="1800" dirty="0">
                          <a:effectLst/>
                        </a:rPr>
                        <a:t> 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2688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одзаголовок 2"/>
          <p:cNvSpPr txBox="1">
            <a:spLocks/>
          </p:cNvSpPr>
          <p:nvPr/>
        </p:nvSpPr>
        <p:spPr>
          <a:xfrm>
            <a:off x="1253543" y="730049"/>
            <a:ext cx="9144000" cy="6608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dirty="0" smtClean="0"/>
              <a:t>Customer</a:t>
            </a:r>
            <a:endParaRPr lang="ru-RU" sz="4000" dirty="0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4095758"/>
              </p:ext>
            </p:extLst>
          </p:nvPr>
        </p:nvGraphicFramePr>
        <p:xfrm>
          <a:off x="1705102" y="2117501"/>
          <a:ext cx="8484721" cy="2431072"/>
        </p:xfrm>
        <a:graphic>
          <a:graphicData uri="http://schemas.openxmlformats.org/drawingml/2006/table">
            <a:tbl>
              <a:tblPr firstRow="1" firstCol="1" bandRow="1">
                <a:tableStyleId>{D7AC3CCA-C797-4891-BE02-D94E43425B78}</a:tableStyleId>
              </a:tblPr>
              <a:tblGrid>
                <a:gridCol w="4368687"/>
                <a:gridCol w="4116034"/>
              </a:tblGrid>
              <a:tr h="607768">
                <a:tc>
                  <a:txBody>
                    <a:bodyPr/>
                    <a:lstStyle/>
                    <a:p>
                      <a:pPr fontAlgn="base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Organization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DNU of Oles Honchar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07768">
                <a:tc>
                  <a:txBody>
                    <a:bodyPr/>
                    <a:lstStyle/>
                    <a:p>
                      <a:pPr fontAlgn="base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Contact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Efimov Victor Nicolaevich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07768">
                <a:tc>
                  <a:txBody>
                    <a:bodyPr/>
                    <a:lstStyle/>
                    <a:p>
                      <a:pPr fontAlgn="base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Post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Teacher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07768">
                <a:tc>
                  <a:txBody>
                    <a:bodyPr/>
                    <a:lstStyle/>
                    <a:p>
                      <a:pPr fontAlgn="base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</a:rPr>
                        <a:t>E-</a:t>
                      </a:r>
                      <a:r>
                        <a:rPr lang="ru-RU" sz="2400" dirty="0" err="1">
                          <a:effectLst/>
                        </a:rPr>
                        <a:t>mail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</a:rPr>
                        <a:t>vk.yefimov@gmail.com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2104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дзаголовок 2"/>
          <p:cNvSpPr txBox="1">
            <a:spLocks/>
          </p:cNvSpPr>
          <p:nvPr/>
        </p:nvSpPr>
        <p:spPr>
          <a:xfrm>
            <a:off x="1253543" y="730049"/>
            <a:ext cx="9144000" cy="6608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dirty="0" smtClean="0"/>
              <a:t>Aims and goals</a:t>
            </a:r>
            <a:endParaRPr lang="ru-RU" sz="4000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3122811"/>
              </p:ext>
            </p:extLst>
          </p:nvPr>
        </p:nvGraphicFramePr>
        <p:xfrm>
          <a:off x="1253543" y="1688729"/>
          <a:ext cx="9653259" cy="4313991"/>
        </p:xfrm>
        <a:graphic>
          <a:graphicData uri="http://schemas.openxmlformats.org/drawingml/2006/table">
            <a:tbl>
              <a:tblPr firstRow="1" firstCol="1" bandRow="1">
                <a:tableStyleId>{D7AC3CCA-C797-4891-BE02-D94E43425B78}</a:tableStyleId>
              </a:tblPr>
              <a:tblGrid>
                <a:gridCol w="2201443"/>
                <a:gridCol w="7451816"/>
              </a:tblGrid>
              <a:tr h="538025">
                <a:tc>
                  <a:txBody>
                    <a:bodyPr/>
                    <a:lstStyle/>
                    <a:p>
                      <a:pPr fontAlgn="base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Initiation reasons</a:t>
                      </a:r>
                      <a:endParaRPr lang="ru-R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Disadvantages in the current system of customer service.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156568">
                <a:tc>
                  <a:txBody>
                    <a:bodyPr/>
                    <a:lstStyle/>
                    <a:p>
                      <a:pPr fontAlgn="base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Project goals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fontAlgn="base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400" dirty="0">
                          <a:effectLst/>
                        </a:rPr>
                        <a:t>Providing quick and convenient information search about any places of entertainment, places of interest, etc. Particular attention is paid to supporting users, meeting their requirements.</a:t>
                      </a:r>
                      <a:endParaRPr lang="ru-R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890830">
                <a:tc>
                  <a:txBody>
                    <a:bodyPr/>
                    <a:lstStyle/>
                    <a:p>
                      <a:pPr fontAlgn="base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Project tasks</a:t>
                      </a:r>
                      <a:endParaRPr lang="ru-R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2400" dirty="0">
                          <a:effectLst/>
                        </a:rPr>
                        <a:t>Preservation of information about any places that will be marked by users.</a:t>
                      </a:r>
                      <a:endParaRPr lang="ru-RU" sz="2400" dirty="0">
                        <a:effectLst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2400" dirty="0">
                          <a:effectLst/>
                        </a:rPr>
                        <a:t>Providing quick access to information and feedback on the objects of interest.</a:t>
                      </a:r>
                      <a:endParaRPr lang="ru-R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6311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586199" y="3261817"/>
            <a:ext cx="6096000" cy="2376035"/>
          </a:xfrm>
          <a:prstGeom prst="rect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 a result of using the product, the following problems are solved:</a:t>
            </a:r>
            <a:endParaRPr lang="ru-RU" sz="16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3533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US" sz="2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Saving user time</a:t>
            </a:r>
            <a:endParaRPr lang="ru-RU" sz="16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3533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US" sz="2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Attractive provision of information</a:t>
            </a:r>
            <a:endParaRPr lang="ru-RU" sz="16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3533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US" sz="2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Opportunity to learn the opinions of other people and share their.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098" name="Picture 2" descr="Картинки по запросу resul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7771" y="538328"/>
            <a:ext cx="4232857" cy="259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02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дзаголовок 2"/>
          <p:cNvSpPr txBox="1">
            <a:spLocks/>
          </p:cNvSpPr>
          <p:nvPr/>
        </p:nvSpPr>
        <p:spPr>
          <a:xfrm>
            <a:off x="1253543" y="730049"/>
            <a:ext cx="9144000" cy="6608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dirty="0" smtClean="0"/>
              <a:t>Description</a:t>
            </a:r>
            <a:endParaRPr lang="ru-RU" sz="40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253543" y="2107672"/>
            <a:ext cx="9144000" cy="2786404"/>
          </a:xfrm>
          <a:prstGeom prst="rect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US" sz="2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Provide an opportunity for users to evaluate service providers 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n-US" sz="2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he consumer should be able to evaluate the service or the supplier by means of a review or directly evaluation on a certain scale.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US" sz="2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n-US" sz="2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he system should pay special attention to services located nearby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US" sz="2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Should be provided, separate from functions for consumers, functions for administration and  promotion of their services within the </a:t>
            </a:r>
            <a:r>
              <a:rPr lang="en-US" sz="20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MyApp</a:t>
            </a:r>
            <a:r>
              <a:rPr lang="en-US" sz="2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system.</a:t>
            </a:r>
            <a:endParaRPr lang="ru-RU" sz="16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Function of creating events, events, actions, etc. inside the system is highlighted.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978228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дзаголовок 2"/>
          <p:cNvSpPr txBox="1">
            <a:spLocks/>
          </p:cNvSpPr>
          <p:nvPr/>
        </p:nvSpPr>
        <p:spPr>
          <a:xfrm>
            <a:off x="1305006" y="130133"/>
            <a:ext cx="9144000" cy="6608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dirty="0" smtClean="0"/>
              <a:t>Use case diagram</a:t>
            </a:r>
            <a:endParaRPr lang="ru-RU" sz="3200" dirty="0"/>
          </a:p>
        </p:txBody>
      </p:sp>
      <p:grpSp>
        <p:nvGrpSpPr>
          <p:cNvPr id="5" name="Группа 4"/>
          <p:cNvGrpSpPr/>
          <p:nvPr/>
        </p:nvGrpSpPr>
        <p:grpSpPr>
          <a:xfrm>
            <a:off x="1757807" y="591406"/>
            <a:ext cx="8238398" cy="5966148"/>
            <a:chOff x="0" y="0"/>
            <a:chExt cx="6299835" cy="8422640"/>
          </a:xfrm>
        </p:grpSpPr>
        <p:grpSp>
          <p:nvGrpSpPr>
            <p:cNvPr id="6" name="Группа 5"/>
            <p:cNvGrpSpPr/>
            <p:nvPr/>
          </p:nvGrpSpPr>
          <p:grpSpPr>
            <a:xfrm>
              <a:off x="4438650" y="0"/>
              <a:ext cx="994410" cy="1459865"/>
              <a:chOff x="0" y="0"/>
              <a:chExt cx="502285" cy="737782"/>
            </a:xfrm>
          </p:grpSpPr>
          <p:grpSp>
            <p:nvGrpSpPr>
              <p:cNvPr id="26" name="Группа 25"/>
              <p:cNvGrpSpPr/>
              <p:nvPr/>
            </p:nvGrpSpPr>
            <p:grpSpPr>
              <a:xfrm>
                <a:off x="86008" y="0"/>
                <a:ext cx="335280" cy="491491"/>
                <a:chOff x="0" y="0"/>
                <a:chExt cx="335280" cy="491679"/>
              </a:xfrm>
            </p:grpSpPr>
            <p:sp>
              <p:nvSpPr>
                <p:cNvPr id="28" name="Oval 3"/>
                <p:cNvSpPr>
                  <a:spLocks noChangeArrowheads="1"/>
                </p:cNvSpPr>
                <p:nvPr/>
              </p:nvSpPr>
              <p:spPr bwMode="auto">
                <a:xfrm>
                  <a:off x="81481" y="0"/>
                  <a:ext cx="167640" cy="167640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ru-RU" sz="2000"/>
                </a:p>
              </p:txBody>
            </p:sp>
            <p:cxnSp>
              <p:nvCxnSpPr>
                <p:cNvPr id="29" name="AutoShape 4"/>
                <p:cNvCxnSpPr>
                  <a:cxnSpLocks noChangeShapeType="1"/>
                </p:cNvCxnSpPr>
                <p:nvPr/>
              </p:nvCxnSpPr>
              <p:spPr bwMode="auto">
                <a:xfrm flipH="1">
                  <a:off x="167489" y="176543"/>
                  <a:ext cx="2792" cy="182673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30" name="AutoShape 6"/>
                <p:cNvCxnSpPr>
                  <a:cxnSpLocks noChangeShapeType="1"/>
                </p:cNvCxnSpPr>
                <p:nvPr/>
              </p:nvCxnSpPr>
              <p:spPr bwMode="auto">
                <a:xfrm>
                  <a:off x="167489" y="362139"/>
                  <a:ext cx="129540" cy="129540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31" name="AutoShape 7"/>
                <p:cNvCxnSpPr>
                  <a:cxnSpLocks noChangeShapeType="1"/>
                </p:cNvCxnSpPr>
                <p:nvPr/>
              </p:nvCxnSpPr>
              <p:spPr bwMode="auto">
                <a:xfrm>
                  <a:off x="0" y="176543"/>
                  <a:ext cx="335280" cy="0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32" name="AutoShape 6"/>
                <p:cNvCxnSpPr>
                  <a:cxnSpLocks noChangeShapeType="1"/>
                </p:cNvCxnSpPr>
                <p:nvPr/>
              </p:nvCxnSpPr>
              <p:spPr bwMode="auto">
                <a:xfrm flipH="1">
                  <a:off x="40741" y="362139"/>
                  <a:ext cx="129540" cy="129540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sp>
            <p:nvSpPr>
              <p:cNvPr id="27" name="Поле 1"/>
              <p:cNvSpPr txBox="1"/>
              <p:nvPr/>
            </p:nvSpPr>
            <p:spPr>
              <a:xfrm>
                <a:off x="0" y="593002"/>
                <a:ext cx="502285" cy="144780"/>
              </a:xfrm>
              <a:prstGeom prst="rect">
                <a:avLst/>
              </a:prstGeom>
              <a:solidFill>
                <a:prstClr val="white"/>
              </a:solidFill>
              <a:ln>
                <a:noFill/>
              </a:ln>
              <a:effectLst/>
            </p:spPr>
            <p:txBody>
              <a:bodyPr rot="0" spcFirstLastPara="0" vert="horz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1000"/>
                  </a:spcAft>
                </a:pPr>
                <a:r>
                  <a:rPr lang="en-US" sz="1600" b="0">
                    <a:solidFill>
                      <a:srgbClr val="5B9BD5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Manager</a:t>
                </a:r>
                <a:endParaRPr lang="ru-RU" sz="1000" b="1">
                  <a:solidFill>
                    <a:srgbClr val="5B9BD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" name="Группа 6"/>
            <p:cNvGrpSpPr/>
            <p:nvPr/>
          </p:nvGrpSpPr>
          <p:grpSpPr>
            <a:xfrm>
              <a:off x="685800" y="57150"/>
              <a:ext cx="1353184" cy="1397000"/>
              <a:chOff x="4527" y="0"/>
              <a:chExt cx="683260" cy="706095"/>
            </a:xfrm>
          </p:grpSpPr>
          <p:grpSp>
            <p:nvGrpSpPr>
              <p:cNvPr id="19" name="Группа 18"/>
              <p:cNvGrpSpPr/>
              <p:nvPr/>
            </p:nvGrpSpPr>
            <p:grpSpPr>
              <a:xfrm>
                <a:off x="176543" y="0"/>
                <a:ext cx="335280" cy="491491"/>
                <a:chOff x="0" y="0"/>
                <a:chExt cx="335280" cy="491679"/>
              </a:xfrm>
            </p:grpSpPr>
            <p:sp>
              <p:nvSpPr>
                <p:cNvPr id="21" name="Oval 3"/>
                <p:cNvSpPr>
                  <a:spLocks noChangeArrowheads="1"/>
                </p:cNvSpPr>
                <p:nvPr/>
              </p:nvSpPr>
              <p:spPr bwMode="auto">
                <a:xfrm>
                  <a:off x="81481" y="0"/>
                  <a:ext cx="167640" cy="167640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ru-RU" sz="2000"/>
                </a:p>
              </p:txBody>
            </p:sp>
            <p:cxnSp>
              <p:nvCxnSpPr>
                <p:cNvPr id="22" name="AutoShape 4"/>
                <p:cNvCxnSpPr>
                  <a:cxnSpLocks noChangeShapeType="1"/>
                </p:cNvCxnSpPr>
                <p:nvPr/>
              </p:nvCxnSpPr>
              <p:spPr bwMode="auto">
                <a:xfrm flipH="1">
                  <a:off x="167489" y="176543"/>
                  <a:ext cx="2792" cy="182673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23" name="AutoShape 6"/>
                <p:cNvCxnSpPr>
                  <a:cxnSpLocks noChangeShapeType="1"/>
                </p:cNvCxnSpPr>
                <p:nvPr/>
              </p:nvCxnSpPr>
              <p:spPr bwMode="auto">
                <a:xfrm>
                  <a:off x="167489" y="362139"/>
                  <a:ext cx="129540" cy="129540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24" name="AutoShape 7"/>
                <p:cNvCxnSpPr>
                  <a:cxnSpLocks noChangeShapeType="1"/>
                </p:cNvCxnSpPr>
                <p:nvPr/>
              </p:nvCxnSpPr>
              <p:spPr bwMode="auto">
                <a:xfrm>
                  <a:off x="0" y="176543"/>
                  <a:ext cx="335280" cy="0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25" name="AutoShape 6"/>
                <p:cNvCxnSpPr>
                  <a:cxnSpLocks noChangeShapeType="1"/>
                </p:cNvCxnSpPr>
                <p:nvPr/>
              </p:nvCxnSpPr>
              <p:spPr bwMode="auto">
                <a:xfrm flipH="1">
                  <a:off x="40741" y="362139"/>
                  <a:ext cx="129540" cy="129540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sp>
            <p:nvSpPr>
              <p:cNvPr id="20" name="Поле 21"/>
              <p:cNvSpPr txBox="1"/>
              <p:nvPr/>
            </p:nvSpPr>
            <p:spPr>
              <a:xfrm>
                <a:off x="4527" y="561315"/>
                <a:ext cx="683260" cy="144780"/>
              </a:xfrm>
              <a:prstGeom prst="rect">
                <a:avLst/>
              </a:prstGeom>
              <a:solidFill>
                <a:prstClr val="white"/>
              </a:solidFill>
              <a:ln>
                <a:noFill/>
              </a:ln>
              <a:effectLst/>
            </p:spPr>
            <p:txBody>
              <a:bodyPr rot="0" spcFirstLastPara="0" vert="horz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1000"/>
                  </a:spcAft>
                </a:pPr>
                <a:r>
                  <a:rPr lang="en-US" sz="1600" b="0">
                    <a:solidFill>
                      <a:srgbClr val="5B9BD5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User</a:t>
                </a:r>
                <a:endParaRPr lang="ru-RU" sz="1000" b="1">
                  <a:solidFill>
                    <a:srgbClr val="5B9BD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" name="Овал 7"/>
            <p:cNvSpPr/>
            <p:nvPr/>
          </p:nvSpPr>
          <p:spPr>
            <a:xfrm>
              <a:off x="0" y="2438400"/>
              <a:ext cx="2699385" cy="125984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0"/>
                </a:spcAft>
              </a:pPr>
              <a:r>
                <a:rPr lang="en-US" sz="16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Registration</a:t>
              </a:r>
              <a:endParaRPr lang="ru-RU" sz="120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Овал 8"/>
            <p:cNvSpPr/>
            <p:nvPr/>
          </p:nvSpPr>
          <p:spPr>
            <a:xfrm>
              <a:off x="3600450" y="2438400"/>
              <a:ext cx="2699385" cy="125984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0"/>
                </a:spcAft>
              </a:pPr>
              <a:r>
                <a:rPr lang="en-US" sz="16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Business registration</a:t>
              </a:r>
              <a:endParaRPr lang="ru-RU" sz="12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Овал 9"/>
            <p:cNvSpPr/>
            <p:nvPr/>
          </p:nvSpPr>
          <p:spPr>
            <a:xfrm>
              <a:off x="0" y="4876800"/>
              <a:ext cx="2699385" cy="125984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0"/>
                </a:spcAft>
              </a:pPr>
              <a:r>
                <a:rPr lang="ru-RU" sz="16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Search service in the service</a:t>
              </a:r>
              <a:endParaRPr lang="ru-RU" sz="120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Овал 10"/>
            <p:cNvSpPr/>
            <p:nvPr/>
          </p:nvSpPr>
          <p:spPr>
            <a:xfrm>
              <a:off x="3600450" y="4876800"/>
              <a:ext cx="2699385" cy="125984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0"/>
                </a:spcAft>
              </a:pPr>
              <a:r>
                <a:rPr lang="en-US" sz="16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Managing a business page in the service</a:t>
              </a:r>
              <a:endParaRPr lang="ru-RU" sz="120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Прямоугольник 11"/>
            <p:cNvSpPr/>
            <p:nvPr/>
          </p:nvSpPr>
          <p:spPr>
            <a:xfrm>
              <a:off x="1828800" y="7162800"/>
              <a:ext cx="2699385" cy="125984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0"/>
                </a:spcAft>
              </a:pPr>
              <a:r>
                <a:rPr lang="en-US" sz="16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Indirect interaction between the user and the manager. </a:t>
              </a:r>
              <a:r>
                <a:rPr lang="ru-RU" sz="1600" dirty="0" err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Solution</a:t>
              </a:r>
              <a:r>
                <a:rPr lang="ru-RU" sz="16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ru-RU" sz="1600" dirty="0" err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of</a:t>
              </a:r>
              <a:r>
                <a:rPr lang="ru-RU" sz="16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ru-RU" sz="1600" dirty="0" err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the</a:t>
              </a:r>
              <a:r>
                <a:rPr lang="ru-RU" sz="16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ru-RU" sz="1600" dirty="0" err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system</a:t>
              </a:r>
              <a:endParaRPr lang="ru-RU" sz="12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3" name="Прямая со стрелкой 12"/>
            <p:cNvCxnSpPr/>
            <p:nvPr/>
          </p:nvCxnSpPr>
          <p:spPr>
            <a:xfrm>
              <a:off x="1352550" y="1428750"/>
              <a:ext cx="0" cy="9144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Прямая со стрелкой 13"/>
            <p:cNvCxnSpPr/>
            <p:nvPr/>
          </p:nvCxnSpPr>
          <p:spPr>
            <a:xfrm>
              <a:off x="1352550" y="3790950"/>
              <a:ext cx="0" cy="100993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Прямая со стрелкой 14"/>
            <p:cNvCxnSpPr/>
            <p:nvPr/>
          </p:nvCxnSpPr>
          <p:spPr>
            <a:xfrm>
              <a:off x="4933950" y="3790950"/>
              <a:ext cx="0" cy="100929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Прямая со стрелкой 15"/>
            <p:cNvCxnSpPr/>
            <p:nvPr/>
          </p:nvCxnSpPr>
          <p:spPr>
            <a:xfrm>
              <a:off x="4933950" y="1428750"/>
              <a:ext cx="0" cy="9144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Прямая со стрелкой 16"/>
            <p:cNvCxnSpPr/>
            <p:nvPr/>
          </p:nvCxnSpPr>
          <p:spPr>
            <a:xfrm>
              <a:off x="1504950" y="6286500"/>
              <a:ext cx="1446662" cy="77792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Прямая со стрелкой 17"/>
            <p:cNvCxnSpPr/>
            <p:nvPr/>
          </p:nvCxnSpPr>
          <p:spPr>
            <a:xfrm flipH="1">
              <a:off x="3314700" y="6286500"/>
              <a:ext cx="1463675" cy="77787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83157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893622" y="802227"/>
            <a:ext cx="7863841" cy="52656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2800" b="1" i="1" dirty="0" smtClean="0">
              <a:solidFill>
                <a:srgbClr val="2B2B2B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b="1" i="1" dirty="0" smtClean="0">
                <a:solidFill>
                  <a:srgbClr val="2B2B2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users:</a:t>
            </a:r>
            <a:endParaRPr lang="ru-RU" sz="2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lvl="0" indent="-285750" fontAlgn="base">
              <a:lnSpc>
                <a:spcPct val="115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u="sng" dirty="0" smtClean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Android devices. Android 4.0 and higher that support Google Play.</a:t>
            </a:r>
            <a:endParaRPr lang="ru-RU" sz="24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 fontAlgn="base">
              <a:lnSpc>
                <a:spcPct val="115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u="sng" dirty="0" smtClean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iOS devices: iOS 7.0 and higher.</a:t>
            </a:r>
          </a:p>
          <a:p>
            <a:pPr fontAlgn="base">
              <a:lnSpc>
                <a:spcPct val="107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800" b="1" i="1" dirty="0" smtClean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entrepreneurs: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fontAlgn="base">
              <a:lnSpc>
                <a:spcPct val="107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Firefox browser version is not lower than 12.0</a:t>
            </a:r>
          </a:p>
          <a:p>
            <a:pPr marL="285750" indent="-285750" fontAlgn="base">
              <a:lnSpc>
                <a:spcPct val="107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Internet Explorer version is not lower than 9.0</a:t>
            </a:r>
          </a:p>
          <a:p>
            <a:pPr marL="285750" indent="-285750" fontAlgn="base">
              <a:lnSpc>
                <a:spcPct val="107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Safari version is not lower than 5.0 or Google Chrome version is not lower than 18.0. </a:t>
            </a:r>
          </a:p>
          <a:p>
            <a:pPr marL="285750" indent="-285750" fontAlgn="base">
              <a:lnSpc>
                <a:spcPct val="107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operating system Windows 7, Mac OS X version is not lower than 10.7, Ubuntu version is not lower than 10 or 64-bit Linux operating system is not lower than 11.</a:t>
            </a:r>
          </a:p>
          <a:p>
            <a:pPr marL="285750" indent="-285750" fontAlgn="base">
              <a:lnSpc>
                <a:spcPct val="107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speed of Internet connection is 1 Mbit / s or higher.</a:t>
            </a:r>
            <a:endParaRPr lang="ru-RU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Подзаголовок 2"/>
          <p:cNvSpPr txBox="1">
            <a:spLocks/>
          </p:cNvSpPr>
          <p:nvPr/>
        </p:nvSpPr>
        <p:spPr>
          <a:xfrm>
            <a:off x="1253543" y="547169"/>
            <a:ext cx="9144000" cy="6608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dirty="0" smtClean="0"/>
              <a:t>System requirements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3733500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361</Words>
  <Application>Microsoft Office PowerPoint</Application>
  <PresentationFormat>Широкоэкранный</PresentationFormat>
  <Paragraphs>55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Wingdings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Dvalian</dc:creator>
  <cp:lastModifiedBy>Dvalian</cp:lastModifiedBy>
  <cp:revision>6</cp:revision>
  <dcterms:created xsi:type="dcterms:W3CDTF">2017-06-04T17:55:05Z</dcterms:created>
  <dcterms:modified xsi:type="dcterms:W3CDTF">2017-06-04T18:20:47Z</dcterms:modified>
</cp:coreProperties>
</file>