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55111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346738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2861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40652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107852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21F29CF-B3B5-4C89-8AF3-8D7359F61B51}" type="datetimeFigureOut">
              <a:rPr lang="ru-RU" smtClean="0"/>
              <a:t>04.06.2017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388926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21F29CF-B3B5-4C89-8AF3-8D7359F61B51}" type="datetimeFigureOut">
              <a:rPr lang="ru-RU" smtClean="0"/>
              <a:t>04.06.2017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105538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21F29CF-B3B5-4C89-8AF3-8D7359F61B51}" type="datetimeFigureOut">
              <a:rPr lang="ru-RU" smtClean="0"/>
              <a:t>04.06.2017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211380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21F29CF-B3B5-4C89-8AF3-8D7359F61B51}" type="datetimeFigureOut">
              <a:rPr lang="ru-RU" smtClean="0"/>
              <a:t>04.06.2017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4839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21F29CF-B3B5-4C89-8AF3-8D7359F61B51}" type="datetimeFigureOut">
              <a:rPr lang="ru-RU" smtClean="0"/>
              <a:t>04.06.2017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362794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21F29CF-B3B5-4C89-8AF3-8D7359F61B51}" type="datetimeFigureOut">
              <a:rPr lang="ru-RU" smtClean="0"/>
              <a:t>04.06.2017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0D71E7-81D4-4A1E-874D-BE3F9486A9E7}" type="slidenum">
              <a:rPr lang="ru-RU" smtClean="0"/>
              <a:t>‹#›</a:t>
            </a:fld>
            <a:endParaRPr lang="ru-RU"/>
          </a:p>
        </p:txBody>
      </p:sp>
    </p:spTree>
    <p:extLst>
      <p:ext uri="{BB962C8B-B14F-4D97-AF65-F5344CB8AC3E}">
        <p14:creationId xmlns:p14="http://schemas.microsoft.com/office/powerpoint/2010/main" val="385998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F29CF-B3B5-4C89-8AF3-8D7359F61B51}" type="datetimeFigureOut">
              <a:rPr lang="ru-RU" smtClean="0"/>
              <a:t>04.06.2017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D71E7-81D4-4A1E-874D-BE3F9486A9E7}" type="slidenum">
              <a:rPr lang="ru-RU" smtClean="0"/>
              <a:t>‹#›</a:t>
            </a:fld>
            <a:endParaRPr lang="ru-RU"/>
          </a:p>
        </p:txBody>
      </p:sp>
    </p:spTree>
    <p:extLst>
      <p:ext uri="{BB962C8B-B14F-4D97-AF65-F5344CB8AC3E}">
        <p14:creationId xmlns:p14="http://schemas.microsoft.com/office/powerpoint/2010/main" val="379438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Картинки по запросу глоссар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03" y="2580230"/>
            <a:ext cx="7847603"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980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593913287"/>
              </p:ext>
            </p:extLst>
          </p:nvPr>
        </p:nvGraphicFramePr>
        <p:xfrm>
          <a:off x="1370148" y="1108018"/>
          <a:ext cx="9515567" cy="4291296"/>
        </p:xfrm>
        <a:graphic>
          <a:graphicData uri="http://schemas.openxmlformats.org/drawingml/2006/table">
            <a:tbl>
              <a:tblPr firstRow="1" bandRow="1">
                <a:tableStyleId>{D7AC3CCA-C797-4891-BE02-D94E43425B78}</a:tableStyleId>
              </a:tblPr>
              <a:tblGrid>
                <a:gridCol w="9515567"/>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OAuth 2.0 </a:t>
                      </a:r>
                      <a:r>
                        <a:rPr lang="en-US" sz="1600" b="0" dirty="0" smtClean="0">
                          <a:effectLst/>
                        </a:rPr>
                        <a:t>is an authorization protocol that allows one service (application) to grant access to the user's resources on another service. The protocol eliminates the need to trust the application login and password, and also allows you to issue a limited set of rights, not all at once.</a:t>
                      </a:r>
                      <a:endParaRPr lang="ru-RU" sz="1600" b="0" dirty="0" smtClean="0">
                        <a:effectLst/>
                      </a:endParaRPr>
                    </a:p>
                    <a:p>
                      <a:endParaRPr lang="ru-RU" sz="1600" dirty="0"/>
                    </a:p>
                  </a:txBody>
                  <a:tcPr/>
                </a:tc>
              </a:tr>
              <a:tr h="550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Geolocation</a:t>
                      </a:r>
                      <a:r>
                        <a:rPr lang="en-US" sz="1600" dirty="0" smtClean="0">
                          <a:effectLst/>
                        </a:rPr>
                        <a:t> - determining the geographical location of the Internet user.</a:t>
                      </a:r>
                      <a:endParaRPr lang="ru-RU" sz="1600" dirty="0" smtClean="0">
                        <a:effectLst/>
                      </a:endParaRPr>
                    </a:p>
                    <a:p>
                      <a:endParaRPr lang="ru-RU" sz="16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A </a:t>
                      </a:r>
                      <a:r>
                        <a:rPr lang="en-US" sz="1600" b="1" dirty="0" smtClean="0">
                          <a:effectLst/>
                        </a:rPr>
                        <a:t>database</a:t>
                      </a:r>
                      <a:r>
                        <a:rPr lang="en-US" sz="1600" dirty="0" smtClean="0">
                          <a:effectLst/>
                        </a:rPr>
                        <a:t> is an information model that allows to store data on a group of objects with the same set of properties in an orderly manner.</a:t>
                      </a:r>
                      <a:endParaRPr lang="ru-RU" sz="1600" dirty="0" smtClean="0">
                        <a:effectLst/>
                      </a:endParaRPr>
                    </a:p>
                    <a:p>
                      <a:endParaRPr lang="ru-RU" sz="1600" dirty="0"/>
                    </a:p>
                  </a:txBody>
                  <a:tcPr/>
                </a:tc>
              </a:tr>
              <a:tr h="1243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Internet traffic </a:t>
                      </a:r>
                      <a:r>
                        <a:rPr lang="en-US" sz="1600" dirty="0" smtClean="0">
                          <a:effectLst/>
                        </a:rPr>
                        <a:t>- the amount of information transmitted through a computer network for a certain period of time. The amount of traffic is measured in packets, as well as in bits, bytes and their derivatives: kilobyte (KB), megabyte (MB), and so on.</a:t>
                      </a:r>
                      <a:endParaRPr lang="ru-RU" sz="1600" dirty="0" smtClean="0">
                        <a:effectLst/>
                      </a:endParaRPr>
                    </a:p>
                    <a:p>
                      <a:endParaRPr lang="ru-RU" sz="1600" dirty="0"/>
                    </a:p>
                  </a:txBody>
                  <a:tcPr/>
                </a:tc>
              </a:tr>
              <a:tr h="2664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The </a:t>
                      </a:r>
                      <a:r>
                        <a:rPr lang="en-US" sz="1600" b="1" dirty="0" smtClean="0">
                          <a:effectLst/>
                        </a:rPr>
                        <a:t>user interface </a:t>
                      </a:r>
                      <a:r>
                        <a:rPr lang="en-US" sz="1600" dirty="0" smtClean="0">
                          <a:effectLst/>
                        </a:rPr>
                        <a:t>is a set of software and hardware that allow the user to interact with the computer.</a:t>
                      </a:r>
                      <a:endParaRPr lang="ru-RU" sz="1600" dirty="0" smtClean="0">
                        <a:effectLst/>
                      </a:endParaRPr>
                    </a:p>
                    <a:p>
                      <a:endParaRPr lang="ru-RU" sz="1600" dirty="0"/>
                    </a:p>
                  </a:txBody>
                  <a:tcPr/>
                </a:tc>
              </a:tr>
            </a:tbl>
          </a:graphicData>
        </a:graphic>
      </p:graphicFrame>
    </p:spTree>
    <p:extLst>
      <p:ext uri="{BB962C8B-B14F-4D97-AF65-F5344CB8AC3E}">
        <p14:creationId xmlns:p14="http://schemas.microsoft.com/office/powerpoint/2010/main" val="171503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95073826"/>
              </p:ext>
            </p:extLst>
          </p:nvPr>
        </p:nvGraphicFramePr>
        <p:xfrm>
          <a:off x="1543594" y="806724"/>
          <a:ext cx="8828315" cy="5106397"/>
        </p:xfrm>
        <a:graphic>
          <a:graphicData uri="http://schemas.openxmlformats.org/drawingml/2006/table">
            <a:tbl>
              <a:tblPr firstRow="1" bandRow="1">
                <a:tableStyleId>{D7AC3CCA-C797-4891-BE02-D94E43425B78}</a:tableStyleId>
              </a:tblPr>
              <a:tblGrid>
                <a:gridCol w="8828315"/>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Backup - </a:t>
                      </a:r>
                      <a:r>
                        <a:rPr lang="en-US" sz="1600" b="0" dirty="0" smtClean="0">
                          <a:effectLst/>
                        </a:rPr>
                        <a:t>this is the regular creation of backup copies of data and restore them to their original state in case of loss of original data for any reasons: accidental deletion, hard disk failure, program or system malfunction, viruses And so on.</a:t>
                      </a:r>
                      <a:endParaRPr lang="ru-RU" sz="1200" b="0" dirty="0" smtClean="0">
                        <a:effectLst/>
                      </a:endParaRPr>
                    </a:p>
                    <a:p>
                      <a:endParaRPr lang="ru-RU" sz="1600" dirty="0"/>
                    </a:p>
                  </a:txBody>
                  <a:tcPr/>
                </a:tc>
              </a:tr>
              <a:tr h="1456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Authorization</a:t>
                      </a:r>
                      <a:r>
                        <a:rPr lang="en-US" sz="1600" dirty="0" smtClean="0">
                          <a:effectLst/>
                        </a:rPr>
                        <a:t> - identification, user authentication. The process by which an application can recognize a registered user. The procedure for authenticating the combination of the user name and password entered by the user into an interactive form. Granting the right of access and checking the authorization of the user to perform any actions on the site.</a:t>
                      </a:r>
                      <a:endParaRPr lang="ru-RU" sz="1200" dirty="0" smtClean="0">
                        <a:effectLst/>
                      </a:endParaRPr>
                    </a:p>
                    <a:p>
                      <a:endParaRPr lang="ru-RU" sz="16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Cross-platform </a:t>
                      </a:r>
                      <a:r>
                        <a:rPr lang="en-US" sz="1600" dirty="0" smtClean="0">
                          <a:effectLst/>
                        </a:rPr>
                        <a:t>- the ability of software to run on more than one hardware platform and / or operating system.</a:t>
                      </a:r>
                      <a:endParaRPr lang="ru-RU" sz="1200" dirty="0" smtClean="0">
                        <a:effectLst/>
                      </a:endParaRPr>
                    </a:p>
                    <a:p>
                      <a:endParaRPr lang="ru-RU" sz="1600" dirty="0"/>
                    </a:p>
                  </a:txBody>
                  <a:tcPr/>
                </a:tc>
              </a:tr>
              <a:tr h="937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Profile</a:t>
                      </a:r>
                      <a:r>
                        <a:rPr lang="en-US" sz="1600" dirty="0" smtClean="0">
                          <a:effectLst/>
                        </a:rPr>
                        <a:t> - a collection of data and settings for the user's environment (for example, in popular operating systems, desktop content, application settings and personal data).</a:t>
                      </a:r>
                      <a:endParaRPr lang="ru-RU" sz="1200" dirty="0" smtClean="0">
                        <a:effectLst/>
                      </a:endParaRPr>
                    </a:p>
                    <a:p>
                      <a:endParaRPr lang="ru-RU" sz="1600" dirty="0"/>
                    </a:p>
                  </a:txBody>
                  <a:tcPr/>
                </a:tc>
              </a:tr>
              <a:tr h="814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A </a:t>
                      </a:r>
                      <a:r>
                        <a:rPr lang="en-US" sz="1600" b="1" dirty="0" smtClean="0">
                          <a:effectLst/>
                        </a:rPr>
                        <a:t>social network </a:t>
                      </a:r>
                      <a:r>
                        <a:rPr lang="en-US" sz="1600" dirty="0" smtClean="0">
                          <a:effectLst/>
                        </a:rPr>
                        <a:t>is a free site on the Internet where you can independently publish some information and share it with other people.</a:t>
                      </a:r>
                      <a:endParaRPr lang="ru-RU" sz="1200" dirty="0" smtClean="0">
                        <a:effectLst/>
                      </a:endParaRPr>
                    </a:p>
                    <a:p>
                      <a:endParaRPr lang="ru-RU" sz="1600" dirty="0"/>
                    </a:p>
                  </a:txBody>
                  <a:tcPr/>
                </a:tc>
              </a:tr>
            </a:tbl>
          </a:graphicData>
        </a:graphic>
      </p:graphicFrame>
    </p:spTree>
    <p:extLst>
      <p:ext uri="{BB962C8B-B14F-4D97-AF65-F5344CB8AC3E}">
        <p14:creationId xmlns:p14="http://schemas.microsoft.com/office/powerpoint/2010/main" val="99394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344</Words>
  <Application>Microsoft Office PowerPoint</Application>
  <PresentationFormat>Широкоэкранный</PresentationFormat>
  <Paragraphs>10</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Calibri</vt:lpstr>
      <vt:lpstr>Calibri Light</vt:lpstr>
      <vt:lpstr>Тема Office</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Dvalian</dc:creator>
  <cp:lastModifiedBy>Dvalian</cp:lastModifiedBy>
  <cp:revision>1</cp:revision>
  <dcterms:created xsi:type="dcterms:W3CDTF">2017-06-04T18:23:50Z</dcterms:created>
  <dcterms:modified xsi:type="dcterms:W3CDTF">2017-06-04T18:32:36Z</dcterms:modified>
</cp:coreProperties>
</file>