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6" roundtripDataSignature="AMtx7mh58JUrhxs6jtF0ZJt2yeTZfNvj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3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53" name="Shape 53"/>
        <p:cNvGrpSpPr/>
        <p:nvPr/>
      </p:nvGrpSpPr>
      <p:grpSpPr>
        <a:xfrm>
          <a:off x="0" y="0"/>
          <a:ext cx="0" cy="0"/>
          <a:chOff x="0" y="0"/>
          <a:chExt cx="0" cy="0"/>
        </a:xfrm>
      </p:grpSpPr>
      <p:sp>
        <p:nvSpPr>
          <p:cNvPr id="54" name="Google Shape;54;p1"/>
          <p:cNvSpPr txBox="1"/>
          <p:nvPr/>
        </p:nvSpPr>
        <p:spPr>
          <a:xfrm>
            <a:off x="322050" y="2082300"/>
            <a:ext cx="2922300" cy="9081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2400"/>
              <a:buFont typeface="Arial"/>
              <a:buNone/>
            </a:pPr>
            <a:r>
              <a:rPr b="0" i="0" lang="en" sz="2000" u="none" cap="none" strike="noStrike">
                <a:solidFill>
                  <a:srgbClr val="FFFFFF"/>
                </a:solidFill>
                <a:latin typeface="Arial"/>
                <a:ea typeface="Arial"/>
                <a:cs typeface="Arial"/>
                <a:sym typeface="Arial"/>
              </a:rPr>
              <a:t>Apa itu </a:t>
            </a:r>
            <a:br>
              <a:rPr b="0" i="0" lang="en" sz="2400" u="none" cap="none" strike="noStrike">
                <a:solidFill>
                  <a:srgbClr val="FFFFFF"/>
                </a:solidFill>
                <a:latin typeface="Arial"/>
                <a:ea typeface="Arial"/>
                <a:cs typeface="Arial"/>
                <a:sym typeface="Arial"/>
              </a:rPr>
            </a:br>
            <a:r>
              <a:rPr b="1" i="0" lang="en" sz="2400" u="none" cap="none" strike="noStrike">
                <a:solidFill>
                  <a:srgbClr val="FFFFFF"/>
                </a:solidFill>
                <a:latin typeface="Arial"/>
                <a:ea typeface="Arial"/>
                <a:cs typeface="Arial"/>
                <a:sym typeface="Arial"/>
              </a:rPr>
              <a:t>User Experience ?</a:t>
            </a:r>
            <a:r>
              <a:rPr b="0" i="0" lang="en" sz="2400" u="none" cap="none" strike="noStrike">
                <a:solidFill>
                  <a:srgbClr val="FFFFFF"/>
                </a:solidFill>
                <a:latin typeface="Arial"/>
                <a:ea typeface="Arial"/>
                <a:cs typeface="Arial"/>
                <a:sym typeface="Arial"/>
              </a:rPr>
              <a:t> </a:t>
            </a:r>
            <a:endParaRPr b="0" i="0" sz="2400" u="none" cap="none" strike="noStrike">
              <a:solidFill>
                <a:srgbClr val="FFFFFF"/>
              </a:solidFill>
              <a:latin typeface="Arial"/>
              <a:ea typeface="Arial"/>
              <a:cs typeface="Arial"/>
              <a:sym typeface="Arial"/>
            </a:endParaRPr>
          </a:p>
        </p:txBody>
      </p:sp>
      <p:cxnSp>
        <p:nvCxnSpPr>
          <p:cNvPr id="55" name="Google Shape;55;p1"/>
          <p:cNvCxnSpPr/>
          <p:nvPr/>
        </p:nvCxnSpPr>
        <p:spPr>
          <a:xfrm>
            <a:off x="3460100" y="1032150"/>
            <a:ext cx="36600" cy="30792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grpSp>
        <p:nvGrpSpPr>
          <p:cNvPr id="149" name="Google Shape;149;p10"/>
          <p:cNvGrpSpPr/>
          <p:nvPr/>
        </p:nvGrpSpPr>
        <p:grpSpPr>
          <a:xfrm>
            <a:off x="0" y="197575"/>
            <a:ext cx="6537432" cy="849088"/>
            <a:chOff x="0" y="0"/>
            <a:chExt cx="6929650" cy="849088"/>
          </a:xfrm>
        </p:grpSpPr>
        <p:sp>
          <p:nvSpPr>
            <p:cNvPr id="150" name="Google Shape;150;p10"/>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0"/>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0"/>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153" name="Google Shape;153;p10"/>
          <p:cNvSpPr txBox="1"/>
          <p:nvPr/>
        </p:nvSpPr>
        <p:spPr>
          <a:xfrm>
            <a:off x="1200650" y="1597000"/>
            <a:ext cx="1610400" cy="387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Evaluasi : </a:t>
            </a:r>
            <a:r>
              <a:rPr b="0" i="0" lang="en" sz="1400" u="none" cap="none" strike="noStrike">
                <a:solidFill>
                  <a:schemeClr val="dk1"/>
                </a:solidFill>
                <a:latin typeface="Arial"/>
                <a:ea typeface="Arial"/>
                <a:cs typeface="Arial"/>
                <a:sym typeface="Arial"/>
              </a:rPr>
              <a:t>Useful</a:t>
            </a:r>
            <a:endParaRPr b="0" i="0" sz="1400" u="none" cap="none" strike="noStrike">
              <a:solidFill>
                <a:schemeClr val="dk1"/>
              </a:solidFill>
              <a:latin typeface="Arial"/>
              <a:ea typeface="Arial"/>
              <a:cs typeface="Arial"/>
              <a:sym typeface="Arial"/>
            </a:endParaRPr>
          </a:p>
        </p:txBody>
      </p:sp>
      <p:sp>
        <p:nvSpPr>
          <p:cNvPr id="154" name="Google Shape;154;p10"/>
          <p:cNvSpPr/>
          <p:nvPr/>
        </p:nvSpPr>
        <p:spPr>
          <a:xfrm>
            <a:off x="517675" y="1534000"/>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0"/>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0"/>
          <p:cNvSpPr txBox="1"/>
          <p:nvPr/>
        </p:nvSpPr>
        <p:spPr>
          <a:xfrm>
            <a:off x="2514725" y="2886000"/>
            <a:ext cx="6441600" cy="895800"/>
          </a:xfrm>
          <a:prstGeom prst="rect">
            <a:avLst/>
          </a:prstGeom>
          <a:noFill/>
          <a:ln>
            <a:noFill/>
          </a:ln>
        </p:spPr>
        <p:txBody>
          <a:bodyPr anchorCtr="0" anchor="t" bIns="91425" lIns="91425" spcFirstLastPara="1" rIns="91425" wrap="square" tIns="91425">
            <a:spAutoFit/>
          </a:bodyPr>
          <a:lstStyle/>
          <a:p>
            <a:pPr indent="-285750" lvl="0" marL="285750" marR="0" rtl="0" algn="l">
              <a:lnSpc>
                <a:spcPct val="115000"/>
              </a:lnSpc>
              <a:spcBef>
                <a:spcPts val="1200"/>
              </a:spcBef>
              <a:spcAft>
                <a:spcPts val="0"/>
              </a:spcAft>
              <a:buClr>
                <a:schemeClr val="dk1"/>
              </a:buClr>
              <a:buSzPts val="1300"/>
              <a:buFont typeface="Arial"/>
              <a:buChar char="●"/>
            </a:pPr>
            <a:r>
              <a:rPr b="0" i="0" lang="en" sz="1400" u="none" cap="none" strike="noStrike">
                <a:solidFill>
                  <a:schemeClr val="dk1"/>
                </a:solidFill>
                <a:latin typeface="Arial"/>
                <a:ea typeface="Arial"/>
                <a:cs typeface="Arial"/>
                <a:sym typeface="Arial"/>
              </a:rPr>
              <a:t>Apakah produk tersebut </a:t>
            </a:r>
            <a:r>
              <a:rPr b="1" i="0" lang="en" sz="1400" u="none" cap="none" strike="noStrike">
                <a:solidFill>
                  <a:schemeClr val="dk1"/>
                </a:solidFill>
                <a:latin typeface="Arial"/>
                <a:ea typeface="Arial"/>
                <a:cs typeface="Arial"/>
                <a:sym typeface="Arial"/>
              </a:rPr>
              <a:t>menyelesaikan masalah </a:t>
            </a:r>
            <a:r>
              <a:rPr b="0" i="0" lang="en" sz="1400" u="none" cap="none" strike="noStrike">
                <a:solidFill>
                  <a:schemeClr val="dk1"/>
                </a:solidFill>
                <a:latin typeface="Arial"/>
                <a:ea typeface="Arial"/>
                <a:cs typeface="Arial"/>
                <a:sym typeface="Arial"/>
              </a:rPr>
              <a:t>kamu ?</a:t>
            </a:r>
            <a:endParaRPr b="0" i="0" sz="1400" u="none" cap="none" strike="noStrike">
              <a:solidFill>
                <a:schemeClr val="dk1"/>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300"/>
              <a:buFont typeface="Arial"/>
              <a:buChar char="●"/>
            </a:pPr>
            <a:r>
              <a:rPr b="0" i="0" lang="en" sz="1400" u="none" cap="none" strike="noStrike">
                <a:solidFill>
                  <a:schemeClr val="dk1"/>
                </a:solidFill>
                <a:latin typeface="Arial"/>
                <a:ea typeface="Arial"/>
                <a:cs typeface="Arial"/>
                <a:sym typeface="Arial"/>
              </a:rPr>
              <a:t>Apakah design kamu </a:t>
            </a:r>
            <a:r>
              <a:rPr b="1" i="0" lang="en" sz="1400" u="none" cap="none" strike="noStrike">
                <a:solidFill>
                  <a:schemeClr val="dk1"/>
                </a:solidFill>
                <a:latin typeface="Arial"/>
                <a:ea typeface="Arial"/>
                <a:cs typeface="Arial"/>
                <a:sym typeface="Arial"/>
              </a:rPr>
              <a:t>membantu user mencapai tujuan</a:t>
            </a:r>
            <a:r>
              <a:rPr b="0" i="0" lang="en" sz="1400" u="none" cap="none" strike="noStrike">
                <a:solidFill>
                  <a:schemeClr val="dk1"/>
                </a:solidFill>
                <a:latin typeface="Arial"/>
                <a:ea typeface="Arial"/>
                <a:cs typeface="Arial"/>
                <a:sym typeface="Arial"/>
              </a:rPr>
              <a:t> yang ia inginkan ?</a:t>
            </a:r>
            <a:endParaRPr b="0" i="0" sz="1400" u="none" cap="none" strike="noStrike">
              <a:solidFill>
                <a:schemeClr val="dk1"/>
              </a:solidFill>
              <a:latin typeface="Arial"/>
              <a:ea typeface="Arial"/>
              <a:cs typeface="Arial"/>
              <a:sym typeface="Arial"/>
            </a:endParaRPr>
          </a:p>
          <a:p>
            <a:pPr indent="-285750" lvl="0" marL="285750" marR="0" rtl="0" algn="l">
              <a:lnSpc>
                <a:spcPct val="115000"/>
              </a:lnSpc>
              <a:spcBef>
                <a:spcPts val="0"/>
              </a:spcBef>
              <a:spcAft>
                <a:spcPts val="0"/>
              </a:spcAft>
              <a:buClr>
                <a:schemeClr val="dk1"/>
              </a:buClr>
              <a:buSzPts val="1300"/>
              <a:buFont typeface="Arial"/>
              <a:buChar char="●"/>
            </a:pPr>
            <a:r>
              <a:rPr b="0" i="0" lang="en" sz="1400" u="none" cap="none" strike="noStrike">
                <a:solidFill>
                  <a:schemeClr val="dk1"/>
                </a:solidFill>
                <a:latin typeface="Arial"/>
                <a:ea typeface="Arial"/>
                <a:cs typeface="Arial"/>
                <a:sym typeface="Arial"/>
              </a:rPr>
              <a:t>Apakah design kamu </a:t>
            </a:r>
            <a:r>
              <a:rPr b="1" i="0" lang="en" sz="1400" u="none" cap="none" strike="noStrike">
                <a:solidFill>
                  <a:schemeClr val="dk1"/>
                </a:solidFill>
                <a:latin typeface="Arial"/>
                <a:ea typeface="Arial"/>
                <a:cs typeface="Arial"/>
                <a:sym typeface="Arial"/>
              </a:rPr>
              <a:t>memberikan value (nilai)</a:t>
            </a:r>
            <a:r>
              <a:rPr b="0" i="0" lang="en" sz="1400" u="none" cap="none" strike="noStrike">
                <a:solidFill>
                  <a:schemeClr val="dk1"/>
                </a:solidFill>
                <a:latin typeface="Arial"/>
                <a:ea typeface="Arial"/>
                <a:cs typeface="Arial"/>
                <a:sym typeface="Arial"/>
              </a:rPr>
              <a:t> pada pengalaman user ?</a:t>
            </a:r>
            <a:endParaRPr b="0" i="0" sz="1400" u="none" cap="none" strike="noStrike">
              <a:solidFill>
                <a:schemeClr val="dk1"/>
              </a:solidFill>
              <a:latin typeface="Arial"/>
              <a:ea typeface="Arial"/>
              <a:cs typeface="Arial"/>
              <a:sym typeface="Arial"/>
            </a:endParaRPr>
          </a:p>
        </p:txBody>
      </p:sp>
      <p:cxnSp>
        <p:nvCxnSpPr>
          <p:cNvPr id="157" name="Google Shape;157;p10"/>
          <p:cNvCxnSpPr/>
          <p:nvPr/>
        </p:nvCxnSpPr>
        <p:spPr>
          <a:xfrm>
            <a:off x="2198850" y="2807100"/>
            <a:ext cx="0" cy="1053600"/>
          </a:xfrm>
          <a:prstGeom prst="straightConnector1">
            <a:avLst/>
          </a:prstGeom>
          <a:noFill/>
          <a:ln cap="flat" cmpd="sng" w="19050">
            <a:solidFill>
              <a:schemeClr val="dk1"/>
            </a:solidFill>
            <a:prstDash val="solid"/>
            <a:round/>
            <a:headEnd len="sm" w="sm" type="none"/>
            <a:tailEnd len="sm" w="sm" type="none"/>
          </a:ln>
        </p:spPr>
      </p:cxnSp>
      <p:pic>
        <p:nvPicPr>
          <p:cNvPr id="158" name="Google Shape;158;p10"/>
          <p:cNvPicPr preferRelativeResize="0"/>
          <p:nvPr/>
        </p:nvPicPr>
        <p:blipFill rotWithShape="1">
          <a:blip r:embed="rId3">
            <a:alphaModFix/>
          </a:blip>
          <a:srcRect b="0" l="0" r="0" t="0"/>
          <a:stretch/>
        </p:blipFill>
        <p:spPr>
          <a:xfrm>
            <a:off x="221225" y="2534627"/>
            <a:ext cx="1661750" cy="16617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11"/>
          <p:cNvGrpSpPr/>
          <p:nvPr/>
        </p:nvGrpSpPr>
        <p:grpSpPr>
          <a:xfrm>
            <a:off x="0" y="197575"/>
            <a:ext cx="6537432" cy="849088"/>
            <a:chOff x="0" y="0"/>
            <a:chExt cx="6929650" cy="849088"/>
          </a:xfrm>
        </p:grpSpPr>
        <p:sp>
          <p:nvSpPr>
            <p:cNvPr id="164" name="Google Shape;164;p11"/>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167" name="Google Shape;167;p11"/>
          <p:cNvSpPr/>
          <p:nvPr/>
        </p:nvSpPr>
        <p:spPr>
          <a:xfrm>
            <a:off x="469525" y="2185175"/>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1"/>
          <p:cNvSpPr/>
          <p:nvPr/>
        </p:nvSpPr>
        <p:spPr>
          <a:xfrm>
            <a:off x="581738" y="2304700"/>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69" name="Google Shape;169;p11"/>
          <p:cNvSpPr txBox="1"/>
          <p:nvPr/>
        </p:nvSpPr>
        <p:spPr>
          <a:xfrm>
            <a:off x="469525" y="4394200"/>
            <a:ext cx="83064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Suatu produk jika dapat menyelesaikan masalah, tetapi tidak mudah digunakan, pasti ditinggalkan</a:t>
            </a:r>
            <a:endParaRPr b="0" i="0" sz="1400" u="none" cap="none" strike="noStrike">
              <a:solidFill>
                <a:srgbClr val="000000"/>
              </a:solidFill>
              <a:latin typeface="Arial"/>
              <a:ea typeface="Arial"/>
              <a:cs typeface="Arial"/>
              <a:sym typeface="Arial"/>
            </a:endParaRPr>
          </a:p>
        </p:txBody>
      </p:sp>
      <p:sp>
        <p:nvSpPr>
          <p:cNvPr id="170" name="Google Shape;170;p11"/>
          <p:cNvSpPr txBox="1"/>
          <p:nvPr/>
        </p:nvSpPr>
        <p:spPr>
          <a:xfrm>
            <a:off x="1123200" y="2058625"/>
            <a:ext cx="3396600" cy="16002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Usable (Mudah digunakan)</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Produk yang dibuat mudah digunakan, terutama untuk mencapai tujuan yang diinginkan dengan memuaskan</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171" name="Google Shape;171;p11"/>
          <p:cNvPicPr preferRelativeResize="0"/>
          <p:nvPr/>
        </p:nvPicPr>
        <p:blipFill rotWithShape="1">
          <a:blip r:embed="rId3">
            <a:alphaModFix/>
          </a:blip>
          <a:srcRect b="0" l="19814" r="19290" t="0"/>
          <a:stretch/>
        </p:blipFill>
        <p:spPr>
          <a:xfrm>
            <a:off x="4964975" y="1152850"/>
            <a:ext cx="3451426" cy="30316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12"/>
          <p:cNvGrpSpPr/>
          <p:nvPr/>
        </p:nvGrpSpPr>
        <p:grpSpPr>
          <a:xfrm>
            <a:off x="0" y="197575"/>
            <a:ext cx="6537432" cy="849088"/>
            <a:chOff x="0" y="0"/>
            <a:chExt cx="6929650" cy="849088"/>
          </a:xfrm>
        </p:grpSpPr>
        <p:sp>
          <p:nvSpPr>
            <p:cNvPr id="177" name="Google Shape;177;p12"/>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2"/>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180" name="Google Shape;180;p12"/>
          <p:cNvSpPr txBox="1"/>
          <p:nvPr/>
        </p:nvSpPr>
        <p:spPr>
          <a:xfrm>
            <a:off x="1200650" y="1597000"/>
            <a:ext cx="1804800" cy="387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Evaluasi : </a:t>
            </a:r>
            <a:r>
              <a:rPr b="0" i="0" lang="en" sz="1400" u="none" cap="none" strike="noStrike">
                <a:solidFill>
                  <a:schemeClr val="dk1"/>
                </a:solidFill>
                <a:latin typeface="Arial"/>
                <a:ea typeface="Arial"/>
                <a:cs typeface="Arial"/>
                <a:sym typeface="Arial"/>
              </a:rPr>
              <a:t>Usable</a:t>
            </a:r>
            <a:endParaRPr b="0" i="0" sz="1400" u="none" cap="none" strike="noStrike">
              <a:solidFill>
                <a:schemeClr val="dk1"/>
              </a:solidFill>
              <a:latin typeface="Arial"/>
              <a:ea typeface="Arial"/>
              <a:cs typeface="Arial"/>
              <a:sym typeface="Arial"/>
            </a:endParaRPr>
          </a:p>
        </p:txBody>
      </p:sp>
      <p:sp>
        <p:nvSpPr>
          <p:cNvPr id="181" name="Google Shape;181;p12"/>
          <p:cNvSpPr/>
          <p:nvPr/>
        </p:nvSpPr>
        <p:spPr>
          <a:xfrm>
            <a:off x="517675" y="1534000"/>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2"/>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2"/>
          <p:cNvSpPr txBox="1"/>
          <p:nvPr/>
        </p:nvSpPr>
        <p:spPr>
          <a:xfrm>
            <a:off x="2514725" y="2807100"/>
            <a:ext cx="6441600" cy="13914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15000"/>
              </a:lnSpc>
              <a:spcBef>
                <a:spcPts val="12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Apakah kamu </a:t>
            </a:r>
            <a:r>
              <a:rPr b="1" i="0" lang="en" sz="1400" u="none" cap="none" strike="noStrike">
                <a:solidFill>
                  <a:schemeClr val="dk1"/>
                </a:solidFill>
                <a:latin typeface="Arial"/>
                <a:ea typeface="Arial"/>
                <a:cs typeface="Arial"/>
                <a:sym typeface="Arial"/>
              </a:rPr>
              <a:t>dapat dengan cepat menemukan fitur</a:t>
            </a:r>
            <a:r>
              <a:rPr b="0" i="0" lang="en" sz="1400" u="none" cap="none" strike="noStrike">
                <a:solidFill>
                  <a:schemeClr val="dk1"/>
                </a:solidFill>
                <a:latin typeface="Arial"/>
                <a:ea typeface="Arial"/>
                <a:cs typeface="Arial"/>
                <a:sym typeface="Arial"/>
              </a:rPr>
              <a:t> yang diinginkan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Apakah kamu </a:t>
            </a:r>
            <a:r>
              <a:rPr b="1" i="0" lang="en" sz="1400" u="none" cap="none" strike="noStrike">
                <a:solidFill>
                  <a:schemeClr val="dk1"/>
                </a:solidFill>
                <a:latin typeface="Arial"/>
                <a:ea typeface="Arial"/>
                <a:cs typeface="Arial"/>
                <a:sym typeface="Arial"/>
              </a:rPr>
              <a:t>menyelesaikan apa yang diinginkan</a:t>
            </a:r>
            <a:r>
              <a:rPr b="0" i="0" lang="en" sz="1400" u="none" cap="none" strike="noStrike">
                <a:solidFill>
                  <a:schemeClr val="dk1"/>
                </a:solidFill>
                <a:latin typeface="Arial"/>
                <a:ea typeface="Arial"/>
                <a:cs typeface="Arial"/>
                <a:sym typeface="Arial"/>
              </a:rPr>
              <a:t> (misal memesan barang) </a:t>
            </a:r>
            <a:r>
              <a:rPr b="1" i="0" lang="en" sz="1400" u="none" cap="none" strike="noStrike">
                <a:solidFill>
                  <a:schemeClr val="dk1"/>
                </a:solidFill>
                <a:latin typeface="Arial"/>
                <a:ea typeface="Arial"/>
                <a:cs typeface="Arial"/>
                <a:sym typeface="Arial"/>
              </a:rPr>
              <a:t>dengan mudah tanpa mencoba berulang kali</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Apakah kamu </a:t>
            </a:r>
            <a:r>
              <a:rPr b="1" i="0" lang="en" sz="1400" u="none" cap="none" strike="noStrike">
                <a:solidFill>
                  <a:schemeClr val="dk1"/>
                </a:solidFill>
                <a:latin typeface="Arial"/>
                <a:ea typeface="Arial"/>
                <a:cs typeface="Arial"/>
                <a:sym typeface="Arial"/>
              </a:rPr>
              <a:t>perlu waktu lama untuk memahami</a:t>
            </a:r>
            <a:r>
              <a:rPr b="0" i="0" lang="en" sz="1400" u="none" cap="none" strike="noStrike">
                <a:solidFill>
                  <a:schemeClr val="dk1"/>
                </a:solidFill>
                <a:latin typeface="Arial"/>
                <a:ea typeface="Arial"/>
                <a:cs typeface="Arial"/>
                <a:sym typeface="Arial"/>
              </a:rPr>
              <a:t> suatu perintah di dalamnya ?</a:t>
            </a:r>
            <a:endParaRPr b="0" i="0" sz="1400" u="none" cap="none" strike="noStrike">
              <a:solidFill>
                <a:schemeClr val="dk1"/>
              </a:solidFill>
              <a:latin typeface="Arial"/>
              <a:ea typeface="Arial"/>
              <a:cs typeface="Arial"/>
              <a:sym typeface="Arial"/>
            </a:endParaRPr>
          </a:p>
        </p:txBody>
      </p:sp>
      <p:cxnSp>
        <p:nvCxnSpPr>
          <p:cNvPr id="184" name="Google Shape;184;p12"/>
          <p:cNvCxnSpPr/>
          <p:nvPr/>
        </p:nvCxnSpPr>
        <p:spPr>
          <a:xfrm>
            <a:off x="2198850" y="2807100"/>
            <a:ext cx="0" cy="1053600"/>
          </a:xfrm>
          <a:prstGeom prst="straightConnector1">
            <a:avLst/>
          </a:prstGeom>
          <a:noFill/>
          <a:ln cap="flat" cmpd="sng" w="19050">
            <a:solidFill>
              <a:schemeClr val="dk1"/>
            </a:solidFill>
            <a:prstDash val="solid"/>
            <a:round/>
            <a:headEnd len="sm" w="sm" type="none"/>
            <a:tailEnd len="sm" w="sm" type="none"/>
          </a:ln>
        </p:spPr>
      </p:cxnSp>
      <p:pic>
        <p:nvPicPr>
          <p:cNvPr id="185" name="Google Shape;185;p12"/>
          <p:cNvPicPr preferRelativeResize="0"/>
          <p:nvPr/>
        </p:nvPicPr>
        <p:blipFill rotWithShape="1">
          <a:blip r:embed="rId3">
            <a:alphaModFix/>
          </a:blip>
          <a:srcRect b="0" l="0" r="0" t="0"/>
          <a:stretch/>
        </p:blipFill>
        <p:spPr>
          <a:xfrm>
            <a:off x="221225" y="2534627"/>
            <a:ext cx="1661750" cy="16617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grpSp>
        <p:nvGrpSpPr>
          <p:cNvPr id="190" name="Google Shape;190;p13"/>
          <p:cNvGrpSpPr/>
          <p:nvPr/>
        </p:nvGrpSpPr>
        <p:grpSpPr>
          <a:xfrm>
            <a:off x="0" y="197575"/>
            <a:ext cx="6537432" cy="849088"/>
            <a:chOff x="0" y="0"/>
            <a:chExt cx="6929650" cy="849088"/>
          </a:xfrm>
        </p:grpSpPr>
        <p:sp>
          <p:nvSpPr>
            <p:cNvPr id="191" name="Google Shape;191;p13"/>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3"/>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194" name="Google Shape;194;p13"/>
          <p:cNvSpPr txBox="1"/>
          <p:nvPr/>
        </p:nvSpPr>
        <p:spPr>
          <a:xfrm>
            <a:off x="1276350" y="1264538"/>
            <a:ext cx="4257600" cy="291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Enjoyable (Menyenangkan)</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Membuat produk bisa berjalan sesuai ekspektasi adalah hal yang biasa, tetapi menciptakan produk yang enjoyable (menyenangkan) adalah cerita yang berbeda. Produk yang membuat pengguna puas akan cenderung memicu pengguna untuk memberikan rating dan review yang baik. Bukan hanya itu saja, ia juga akan merekomendasikan produk tersebut kepada orang lain. Karena sebagian besar orang mau mencoba produk baru berdasarkan saran dari orang yang ia kenal.</a:t>
            </a:r>
            <a:endParaRPr b="0" i="0" sz="1200" u="none" cap="none" strike="noStrike">
              <a:solidFill>
                <a:schemeClr val="dk1"/>
              </a:solidFill>
              <a:latin typeface="Arial"/>
              <a:ea typeface="Arial"/>
              <a:cs typeface="Arial"/>
              <a:sym typeface="Arial"/>
            </a:endParaRPr>
          </a:p>
        </p:txBody>
      </p:sp>
      <p:sp>
        <p:nvSpPr>
          <p:cNvPr id="195" name="Google Shape;195;p13"/>
          <p:cNvSpPr/>
          <p:nvPr/>
        </p:nvSpPr>
        <p:spPr>
          <a:xfrm>
            <a:off x="469525" y="1271325"/>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3"/>
          <p:cNvSpPr/>
          <p:nvPr/>
        </p:nvSpPr>
        <p:spPr>
          <a:xfrm>
            <a:off x="581738" y="1390850"/>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13"/>
          <p:cNvSpPr txBox="1"/>
          <p:nvPr/>
        </p:nvSpPr>
        <p:spPr>
          <a:xfrm>
            <a:off x="469525" y="4394200"/>
            <a:ext cx="83064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Enjoyable merupakan aspek yang paling penting, hal ini karena ia merupakan aspek yang paling tinggi pada piramida UX </a:t>
            </a:r>
            <a:endParaRPr b="0" i="0" sz="1400" u="none" cap="none" strike="noStrike">
              <a:solidFill>
                <a:srgbClr val="000000"/>
              </a:solidFill>
              <a:latin typeface="Arial"/>
              <a:ea typeface="Arial"/>
              <a:cs typeface="Arial"/>
              <a:sym typeface="Arial"/>
            </a:endParaRPr>
          </a:p>
        </p:txBody>
      </p:sp>
      <p:pic>
        <p:nvPicPr>
          <p:cNvPr id="198" name="Google Shape;198;p13"/>
          <p:cNvPicPr preferRelativeResize="0"/>
          <p:nvPr/>
        </p:nvPicPr>
        <p:blipFill rotWithShape="1">
          <a:blip r:embed="rId3">
            <a:alphaModFix/>
          </a:blip>
          <a:srcRect b="0" l="0" r="0" t="0"/>
          <a:stretch/>
        </p:blipFill>
        <p:spPr>
          <a:xfrm>
            <a:off x="6073025" y="1665101"/>
            <a:ext cx="2239675" cy="2239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p14"/>
          <p:cNvGrpSpPr/>
          <p:nvPr/>
        </p:nvGrpSpPr>
        <p:grpSpPr>
          <a:xfrm>
            <a:off x="0" y="197575"/>
            <a:ext cx="6537432" cy="849088"/>
            <a:chOff x="0" y="0"/>
            <a:chExt cx="6929650" cy="849088"/>
          </a:xfrm>
        </p:grpSpPr>
        <p:sp>
          <p:nvSpPr>
            <p:cNvPr id="204" name="Google Shape;204;p14"/>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pic>
        <p:nvPicPr>
          <p:cNvPr id="207" name="Google Shape;207;p14"/>
          <p:cNvPicPr preferRelativeResize="0"/>
          <p:nvPr/>
        </p:nvPicPr>
        <p:blipFill rotWithShape="1">
          <a:blip r:embed="rId3">
            <a:alphaModFix/>
          </a:blip>
          <a:srcRect b="0" l="0" r="0" t="0"/>
          <a:stretch/>
        </p:blipFill>
        <p:spPr>
          <a:xfrm>
            <a:off x="1840100" y="1127650"/>
            <a:ext cx="5314725" cy="378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grpSp>
        <p:nvGrpSpPr>
          <p:cNvPr id="212" name="Google Shape;212;p15"/>
          <p:cNvGrpSpPr/>
          <p:nvPr/>
        </p:nvGrpSpPr>
        <p:grpSpPr>
          <a:xfrm>
            <a:off x="0" y="197575"/>
            <a:ext cx="6537432" cy="849088"/>
            <a:chOff x="0" y="0"/>
            <a:chExt cx="6929650" cy="849088"/>
          </a:xfrm>
        </p:grpSpPr>
        <p:sp>
          <p:nvSpPr>
            <p:cNvPr id="213" name="Google Shape;213;p15"/>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5"/>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216" name="Google Shape;216;p15"/>
          <p:cNvSpPr txBox="1"/>
          <p:nvPr/>
        </p:nvSpPr>
        <p:spPr>
          <a:xfrm>
            <a:off x="1200650" y="1293400"/>
            <a:ext cx="2772000" cy="387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Tips dan Saran : </a:t>
            </a:r>
            <a:r>
              <a:rPr b="0" i="0" lang="en" sz="1400" u="none" cap="none" strike="noStrike">
                <a:solidFill>
                  <a:schemeClr val="dk1"/>
                </a:solidFill>
                <a:latin typeface="Arial"/>
                <a:ea typeface="Arial"/>
                <a:cs typeface="Arial"/>
                <a:sym typeface="Arial"/>
              </a:rPr>
              <a:t>Enjoyable</a:t>
            </a:r>
            <a:endParaRPr b="0" i="0" sz="1400" u="none" cap="none" strike="noStrike">
              <a:solidFill>
                <a:schemeClr val="dk1"/>
              </a:solidFill>
              <a:latin typeface="Arial"/>
              <a:ea typeface="Arial"/>
              <a:cs typeface="Arial"/>
              <a:sym typeface="Arial"/>
            </a:endParaRPr>
          </a:p>
        </p:txBody>
      </p:sp>
      <p:sp>
        <p:nvSpPr>
          <p:cNvPr id="217" name="Google Shape;217;p15"/>
          <p:cNvSpPr/>
          <p:nvPr/>
        </p:nvSpPr>
        <p:spPr>
          <a:xfrm>
            <a:off x="517675" y="1230400"/>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5"/>
          <p:cNvSpPr/>
          <p:nvPr/>
        </p:nvSpPr>
        <p:spPr>
          <a:xfrm>
            <a:off x="640475" y="13532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19" name="Google Shape;219;p15"/>
          <p:cNvCxnSpPr/>
          <p:nvPr/>
        </p:nvCxnSpPr>
        <p:spPr>
          <a:xfrm>
            <a:off x="2198850" y="2669013"/>
            <a:ext cx="0" cy="1053600"/>
          </a:xfrm>
          <a:prstGeom prst="straightConnector1">
            <a:avLst/>
          </a:prstGeom>
          <a:noFill/>
          <a:ln cap="flat" cmpd="sng" w="19050">
            <a:solidFill>
              <a:schemeClr val="dk1"/>
            </a:solidFill>
            <a:prstDash val="solid"/>
            <a:round/>
            <a:headEnd len="sm" w="sm" type="none"/>
            <a:tailEnd len="sm" w="sm" type="none"/>
          </a:ln>
        </p:spPr>
      </p:cxnSp>
      <p:pic>
        <p:nvPicPr>
          <p:cNvPr id="220" name="Google Shape;220;p15"/>
          <p:cNvPicPr preferRelativeResize="0"/>
          <p:nvPr/>
        </p:nvPicPr>
        <p:blipFill rotWithShape="1">
          <a:blip r:embed="rId3">
            <a:alphaModFix/>
          </a:blip>
          <a:srcRect b="0" l="0" r="0" t="0"/>
          <a:stretch/>
        </p:blipFill>
        <p:spPr>
          <a:xfrm>
            <a:off x="221225" y="2364952"/>
            <a:ext cx="1661750" cy="1661722"/>
          </a:xfrm>
          <a:prstGeom prst="rect">
            <a:avLst/>
          </a:prstGeom>
          <a:noFill/>
          <a:ln>
            <a:noFill/>
          </a:ln>
        </p:spPr>
      </p:pic>
      <p:sp>
        <p:nvSpPr>
          <p:cNvPr id="221" name="Google Shape;221;p15"/>
          <p:cNvSpPr txBox="1"/>
          <p:nvPr/>
        </p:nvSpPr>
        <p:spPr>
          <a:xfrm>
            <a:off x="2630825" y="1707963"/>
            <a:ext cx="6262200" cy="3126300"/>
          </a:xfrm>
          <a:prstGeom prst="rect">
            <a:avLst/>
          </a:prstGeom>
          <a:noFill/>
          <a:ln>
            <a:noFill/>
          </a:ln>
        </p:spPr>
        <p:txBody>
          <a:bodyPr anchorCtr="0" anchor="t" bIns="91425" lIns="91425" spcFirstLastPara="1" rIns="91425" wrap="square" tIns="91425">
            <a:spAutoFit/>
          </a:bodyPr>
          <a:lstStyle/>
          <a:p>
            <a:pPr indent="-317500" lvl="0" marL="342900" marR="0" rtl="0" algn="just">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Berikan fitur tambahan yang berguna</a:t>
            </a:r>
            <a:r>
              <a:rPr b="0" i="0" lang="en" sz="1400" u="none" cap="none" strike="noStrike">
                <a:solidFill>
                  <a:schemeClr val="dk1"/>
                </a:solidFill>
                <a:latin typeface="Arial"/>
                <a:ea typeface="Arial"/>
                <a:cs typeface="Arial"/>
                <a:sym typeface="Arial"/>
              </a:rPr>
              <a:t>. Misalnya, ketika kamu mencari restoran di Google Photos, ia juga akan memberikan kamu informasi jam favorit dan menu kamulan pada restoran tersebut.</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Gunakan rekomendasi</a:t>
            </a:r>
            <a:r>
              <a:rPr b="0" i="0" lang="en" sz="1400" u="none" cap="none" strike="noStrike">
                <a:solidFill>
                  <a:schemeClr val="dk1"/>
                </a:solidFill>
                <a:latin typeface="Arial"/>
                <a:ea typeface="Arial"/>
                <a:cs typeface="Arial"/>
                <a:sym typeface="Arial"/>
              </a:rPr>
              <a:t>. Misal pada aplikasi video, kamu dapat memberikan rekomendasi video yang berhubungan untuk mendapatkan informasi lebih cepat.</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Animasi yang smooth dan gambar yang menarik perhatian</a:t>
            </a:r>
            <a:r>
              <a:rPr b="0" i="0" lang="en" sz="1400" u="none" cap="none" strike="noStrike">
                <a:solidFill>
                  <a:schemeClr val="dk1"/>
                </a:solidFill>
                <a:latin typeface="Arial"/>
                <a:ea typeface="Arial"/>
                <a:cs typeface="Arial"/>
                <a:sym typeface="Arial"/>
              </a:rPr>
              <a:t>. Kedua komponen tersebut dapat membuat aplikasi lebih hidup dan berkesan.</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Gunakan </a:t>
            </a:r>
            <a:r>
              <a:rPr b="1" i="1" lang="en" sz="1400" u="none" cap="none" strike="noStrike">
                <a:solidFill>
                  <a:schemeClr val="dk1"/>
                </a:solidFill>
                <a:latin typeface="Arial"/>
                <a:ea typeface="Arial"/>
                <a:cs typeface="Arial"/>
                <a:sym typeface="Arial"/>
              </a:rPr>
              <a:t>gamification</a:t>
            </a:r>
            <a:r>
              <a:rPr b="0" i="0" lang="en" sz="1400" u="none" cap="none" strike="noStrike">
                <a:solidFill>
                  <a:schemeClr val="dk1"/>
                </a:solidFill>
                <a:latin typeface="Arial"/>
                <a:ea typeface="Arial"/>
                <a:cs typeface="Arial"/>
                <a:sym typeface="Arial"/>
              </a:rPr>
              <a:t>, yakni menerapkan konsep pada game ke dalam aplikasi untuk meningkatkan keterlibatan pengguna. Contohnya, ketika mencapai level tertentu, kamu akan mendapatkan poin yang dapat ditukar dengan hadiah tertentu.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grpSp>
        <p:nvGrpSpPr>
          <p:cNvPr id="226" name="Google Shape;226;p16"/>
          <p:cNvGrpSpPr/>
          <p:nvPr/>
        </p:nvGrpSpPr>
        <p:grpSpPr>
          <a:xfrm>
            <a:off x="0" y="197575"/>
            <a:ext cx="6537432" cy="849088"/>
            <a:chOff x="0" y="0"/>
            <a:chExt cx="6929650" cy="849088"/>
          </a:xfrm>
        </p:grpSpPr>
        <p:sp>
          <p:nvSpPr>
            <p:cNvPr id="227" name="Google Shape;227;p16"/>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6"/>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6"/>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230" name="Google Shape;230;p16"/>
          <p:cNvSpPr txBox="1"/>
          <p:nvPr/>
        </p:nvSpPr>
        <p:spPr>
          <a:xfrm>
            <a:off x="1200650" y="1597000"/>
            <a:ext cx="4709700" cy="387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Evaluasi : </a:t>
            </a:r>
            <a:r>
              <a:rPr b="0" i="0" lang="en" sz="1400" u="none" cap="none" strike="noStrike">
                <a:solidFill>
                  <a:schemeClr val="dk1"/>
                </a:solidFill>
                <a:latin typeface="Arial"/>
                <a:ea typeface="Arial"/>
                <a:cs typeface="Arial"/>
                <a:sym typeface="Arial"/>
              </a:rPr>
              <a:t>Enjoyable (Perlu Melakukan Riset)</a:t>
            </a:r>
            <a:endParaRPr b="0" i="0" sz="1400" u="none" cap="none" strike="noStrike">
              <a:solidFill>
                <a:schemeClr val="dk1"/>
              </a:solidFill>
              <a:latin typeface="Arial"/>
              <a:ea typeface="Arial"/>
              <a:cs typeface="Arial"/>
              <a:sym typeface="Arial"/>
            </a:endParaRPr>
          </a:p>
        </p:txBody>
      </p:sp>
      <p:sp>
        <p:nvSpPr>
          <p:cNvPr id="231" name="Google Shape;231;p16"/>
          <p:cNvSpPr/>
          <p:nvPr/>
        </p:nvSpPr>
        <p:spPr>
          <a:xfrm>
            <a:off x="517675" y="1534000"/>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6"/>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33" name="Google Shape;233;p16"/>
          <p:cNvCxnSpPr/>
          <p:nvPr/>
        </p:nvCxnSpPr>
        <p:spPr>
          <a:xfrm>
            <a:off x="2198850" y="2807100"/>
            <a:ext cx="0" cy="1053600"/>
          </a:xfrm>
          <a:prstGeom prst="straightConnector1">
            <a:avLst/>
          </a:prstGeom>
          <a:noFill/>
          <a:ln cap="flat" cmpd="sng" w="19050">
            <a:solidFill>
              <a:schemeClr val="dk1"/>
            </a:solidFill>
            <a:prstDash val="solid"/>
            <a:round/>
            <a:headEnd len="sm" w="sm" type="none"/>
            <a:tailEnd len="sm" w="sm" type="none"/>
          </a:ln>
        </p:spPr>
      </p:cxnSp>
      <p:pic>
        <p:nvPicPr>
          <p:cNvPr id="234" name="Google Shape;234;p16"/>
          <p:cNvPicPr preferRelativeResize="0"/>
          <p:nvPr/>
        </p:nvPicPr>
        <p:blipFill rotWithShape="1">
          <a:blip r:embed="rId3">
            <a:alphaModFix/>
          </a:blip>
          <a:srcRect b="0" l="0" r="0" t="0"/>
          <a:stretch/>
        </p:blipFill>
        <p:spPr>
          <a:xfrm>
            <a:off x="221225" y="2534627"/>
            <a:ext cx="1661750" cy="1661722"/>
          </a:xfrm>
          <a:prstGeom prst="rect">
            <a:avLst/>
          </a:prstGeom>
          <a:noFill/>
          <a:ln>
            <a:noFill/>
          </a:ln>
        </p:spPr>
      </p:pic>
      <p:sp>
        <p:nvSpPr>
          <p:cNvPr id="235" name="Google Shape;235;p16"/>
          <p:cNvSpPr txBox="1"/>
          <p:nvPr/>
        </p:nvSpPr>
        <p:spPr>
          <a:xfrm>
            <a:off x="2514725" y="2545888"/>
            <a:ext cx="6262200" cy="16392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15000"/>
              </a:lnSpc>
              <a:spcBef>
                <a:spcPts val="1200"/>
              </a:spcBef>
              <a:spcAft>
                <a:spcPts val="0"/>
              </a:spcAft>
              <a:buClr>
                <a:schemeClr val="dk1"/>
              </a:buClr>
              <a:buSzPts val="1300"/>
              <a:buFont typeface="Arial"/>
              <a:buChar char="●"/>
            </a:pPr>
            <a:r>
              <a:rPr b="0" i="0" lang="en" sz="1400" u="none" cap="none" strike="noStrike">
                <a:solidFill>
                  <a:schemeClr val="dk1"/>
                </a:solidFill>
                <a:latin typeface="Arial"/>
                <a:ea typeface="Arial"/>
                <a:cs typeface="Arial"/>
                <a:sym typeface="Arial"/>
              </a:rPr>
              <a:t>Apakah </a:t>
            </a:r>
            <a:r>
              <a:rPr b="1" i="0" lang="en" sz="1400" u="none" cap="none" strike="noStrike">
                <a:solidFill>
                  <a:schemeClr val="dk1"/>
                </a:solidFill>
                <a:latin typeface="Arial"/>
                <a:ea typeface="Arial"/>
                <a:cs typeface="Arial"/>
                <a:sym typeface="Arial"/>
              </a:rPr>
              <a:t>desain aplikasi ini membuat kamu nyaman</a:t>
            </a:r>
            <a:r>
              <a:rPr b="0" i="0" lang="en" sz="1400" u="none" cap="none" strike="noStrike">
                <a:solidFill>
                  <a:schemeClr val="dk1"/>
                </a:solidFill>
                <a:latin typeface="Arial"/>
                <a:ea typeface="Arial"/>
                <a:cs typeface="Arial"/>
                <a:sym typeface="Arial"/>
              </a:rPr>
              <a:t> menggunakannya ?</a:t>
            </a:r>
            <a:endParaRPr b="0" i="0" sz="1400" u="none" cap="none" strike="noStrike">
              <a:solidFill>
                <a:schemeClr val="dk1"/>
              </a:solidFill>
              <a:latin typeface="Arial"/>
              <a:ea typeface="Arial"/>
              <a:cs typeface="Arial"/>
              <a:sym typeface="Arial"/>
            </a:endParaRPr>
          </a:p>
          <a:p>
            <a:pPr indent="-311150" lvl="0" marL="457200" marR="0" rtl="0" algn="just">
              <a:lnSpc>
                <a:spcPct val="115000"/>
              </a:lnSpc>
              <a:spcBef>
                <a:spcPts val="0"/>
              </a:spcBef>
              <a:spcAft>
                <a:spcPts val="0"/>
              </a:spcAft>
              <a:buClr>
                <a:schemeClr val="dk1"/>
              </a:buClr>
              <a:buSzPts val="1300"/>
              <a:buFont typeface="Arial"/>
              <a:buChar char="●"/>
            </a:pPr>
            <a:r>
              <a:rPr b="0" i="0" lang="en" sz="1400" u="none" cap="none" strike="noStrike">
                <a:solidFill>
                  <a:schemeClr val="dk1"/>
                </a:solidFill>
                <a:latin typeface="Arial"/>
                <a:ea typeface="Arial"/>
                <a:cs typeface="Arial"/>
                <a:sym typeface="Arial"/>
              </a:rPr>
              <a:t>Apakah a</a:t>
            </a:r>
            <a:r>
              <a:rPr b="1" i="0" lang="en" sz="1400" u="none" cap="none" strike="noStrike">
                <a:solidFill>
                  <a:schemeClr val="dk1"/>
                </a:solidFill>
                <a:latin typeface="Arial"/>
                <a:ea typeface="Arial"/>
                <a:cs typeface="Arial"/>
                <a:sym typeface="Arial"/>
              </a:rPr>
              <a:t>plikasi ini membuat kamu ingin kembali menggunakanya</a:t>
            </a:r>
            <a:r>
              <a:rPr b="0" i="0" lang="en" sz="1400" u="none" cap="none" strike="noStrike">
                <a:solidFill>
                  <a:schemeClr val="dk1"/>
                </a:solidFill>
                <a:latin typeface="Arial"/>
                <a:ea typeface="Arial"/>
                <a:cs typeface="Arial"/>
                <a:sym typeface="Arial"/>
              </a:rPr>
              <a:t> lagi ?</a:t>
            </a:r>
            <a:endParaRPr b="0" i="0" sz="1400" u="none" cap="none" strike="noStrike">
              <a:solidFill>
                <a:schemeClr val="dk1"/>
              </a:solidFill>
              <a:latin typeface="Arial"/>
              <a:ea typeface="Arial"/>
              <a:cs typeface="Arial"/>
              <a:sym typeface="Arial"/>
            </a:endParaRPr>
          </a:p>
          <a:p>
            <a:pPr indent="-311150" lvl="0" marL="457200" marR="0" rtl="0" algn="just">
              <a:lnSpc>
                <a:spcPct val="115000"/>
              </a:lnSpc>
              <a:spcBef>
                <a:spcPts val="0"/>
              </a:spcBef>
              <a:spcAft>
                <a:spcPts val="0"/>
              </a:spcAft>
              <a:buClr>
                <a:schemeClr val="dk1"/>
              </a:buClr>
              <a:buSzPts val="1300"/>
              <a:buFont typeface="Arial"/>
              <a:buChar char="●"/>
            </a:pPr>
            <a:r>
              <a:rPr b="0" i="0" lang="en" sz="1400" u="none" cap="none" strike="noStrike">
                <a:solidFill>
                  <a:schemeClr val="dk1"/>
                </a:solidFill>
                <a:latin typeface="Arial"/>
                <a:ea typeface="Arial"/>
                <a:cs typeface="Arial"/>
                <a:sym typeface="Arial"/>
              </a:rPr>
              <a:t>Berapakah </a:t>
            </a:r>
            <a:r>
              <a:rPr b="1" i="0" lang="en" sz="1400" u="none" cap="none" strike="noStrike">
                <a:solidFill>
                  <a:schemeClr val="dk1"/>
                </a:solidFill>
                <a:latin typeface="Arial"/>
                <a:ea typeface="Arial"/>
                <a:cs typeface="Arial"/>
                <a:sym typeface="Arial"/>
              </a:rPr>
              <a:t>rating yang diberikan jika kamu merekomendasikan aplikasi ini</a:t>
            </a:r>
            <a:r>
              <a:rPr b="0" i="0" lang="en" sz="1400" u="none" cap="none" strike="noStrike">
                <a:solidFill>
                  <a:schemeClr val="dk1"/>
                </a:solidFill>
                <a:latin typeface="Arial"/>
                <a:ea typeface="Arial"/>
                <a:cs typeface="Arial"/>
                <a:sym typeface="Arial"/>
              </a:rPr>
              <a:t> kepada orang lain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pSp>
        <p:nvGrpSpPr>
          <p:cNvPr id="240" name="Google Shape;240;p17"/>
          <p:cNvGrpSpPr/>
          <p:nvPr/>
        </p:nvGrpSpPr>
        <p:grpSpPr>
          <a:xfrm>
            <a:off x="0" y="197575"/>
            <a:ext cx="6537432" cy="849088"/>
            <a:chOff x="0" y="0"/>
            <a:chExt cx="6929650" cy="849088"/>
          </a:xfrm>
        </p:grpSpPr>
        <p:sp>
          <p:nvSpPr>
            <p:cNvPr id="241" name="Google Shape;241;p17"/>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7"/>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7"/>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244" name="Google Shape;244;p17"/>
          <p:cNvSpPr/>
          <p:nvPr/>
        </p:nvSpPr>
        <p:spPr>
          <a:xfrm>
            <a:off x="458250" y="2340875"/>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7"/>
          <p:cNvSpPr/>
          <p:nvPr/>
        </p:nvSpPr>
        <p:spPr>
          <a:xfrm>
            <a:off x="570463" y="2460400"/>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46" name="Google Shape;246;p17"/>
          <p:cNvSpPr txBox="1"/>
          <p:nvPr/>
        </p:nvSpPr>
        <p:spPr>
          <a:xfrm>
            <a:off x="1111925" y="2214325"/>
            <a:ext cx="3929100" cy="1740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Equitable (Adil)</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Produk yang dibuat dapat digunakan secara adil oleh orang-orang dengan beragam kemampuan dan latar belakang. Maksudnya, kamu perlu memperhatikan kebutuhan khusus orang-orang yang biasanya diabaikan ketika membangun produk di awal</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247" name="Google Shape;247;p17"/>
          <p:cNvPicPr preferRelativeResize="0"/>
          <p:nvPr/>
        </p:nvPicPr>
        <p:blipFill rotWithShape="1">
          <a:blip r:embed="rId3">
            <a:alphaModFix/>
          </a:blip>
          <a:srcRect b="0" l="0" r="0" t="0"/>
          <a:stretch/>
        </p:blipFill>
        <p:spPr>
          <a:xfrm>
            <a:off x="6186425" y="1981412"/>
            <a:ext cx="2063075" cy="206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18"/>
          <p:cNvGrpSpPr/>
          <p:nvPr/>
        </p:nvGrpSpPr>
        <p:grpSpPr>
          <a:xfrm>
            <a:off x="0" y="197575"/>
            <a:ext cx="6537432" cy="849088"/>
            <a:chOff x="0" y="0"/>
            <a:chExt cx="6929650" cy="849088"/>
          </a:xfrm>
        </p:grpSpPr>
        <p:sp>
          <p:nvSpPr>
            <p:cNvPr id="253" name="Google Shape;253;p18"/>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8"/>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8"/>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256" name="Google Shape;256;p18"/>
          <p:cNvSpPr/>
          <p:nvPr/>
        </p:nvSpPr>
        <p:spPr>
          <a:xfrm>
            <a:off x="629888" y="1687000"/>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257" name="Google Shape;257;p18"/>
          <p:cNvPicPr preferRelativeResize="0"/>
          <p:nvPr/>
        </p:nvPicPr>
        <p:blipFill rotWithShape="1">
          <a:blip r:embed="rId3">
            <a:alphaModFix/>
          </a:blip>
          <a:srcRect b="0" l="0" r="0" t="0"/>
          <a:stretch/>
        </p:blipFill>
        <p:spPr>
          <a:xfrm>
            <a:off x="1845124" y="1104787"/>
            <a:ext cx="5453742" cy="3034862"/>
          </a:xfrm>
          <a:prstGeom prst="rect">
            <a:avLst/>
          </a:prstGeom>
          <a:noFill/>
          <a:ln>
            <a:noFill/>
          </a:ln>
        </p:spPr>
      </p:pic>
      <p:sp>
        <p:nvSpPr>
          <p:cNvPr id="258" name="Google Shape;258;p18"/>
          <p:cNvSpPr txBox="1"/>
          <p:nvPr/>
        </p:nvSpPr>
        <p:spPr>
          <a:xfrm>
            <a:off x="469525" y="4197750"/>
            <a:ext cx="8306400" cy="895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15000"/>
              </a:lnSpc>
              <a:spcBef>
                <a:spcPts val="1200"/>
              </a:spcBef>
              <a:spcAft>
                <a:spcPts val="1200"/>
              </a:spcAft>
              <a:buClr>
                <a:srgbClr val="000000"/>
              </a:buClr>
              <a:buSzPts val="1400"/>
              <a:buFont typeface="Arial"/>
              <a:buNone/>
            </a:pPr>
            <a:r>
              <a:rPr b="0" i="0" lang="en" sz="1400" u="none" cap="none" strike="noStrike">
                <a:solidFill>
                  <a:schemeClr val="dk1"/>
                </a:solidFill>
                <a:latin typeface="Arial"/>
                <a:ea typeface="Arial"/>
                <a:cs typeface="Arial"/>
                <a:sym typeface="Arial"/>
              </a:rPr>
              <a:t>Berbeda dengan </a:t>
            </a:r>
            <a:r>
              <a:rPr b="0" i="1" lang="en" sz="1400" u="none" cap="none" strike="noStrike">
                <a:solidFill>
                  <a:schemeClr val="dk1"/>
                </a:solidFill>
                <a:latin typeface="Arial"/>
                <a:ea typeface="Arial"/>
                <a:cs typeface="Arial"/>
                <a:sym typeface="Arial"/>
              </a:rPr>
              <a:t>universal </a:t>
            </a:r>
            <a:r>
              <a:rPr b="0" i="0" lang="en" sz="1400" u="none" cap="none" strike="noStrike">
                <a:solidFill>
                  <a:schemeClr val="dk1"/>
                </a:solidFill>
                <a:latin typeface="Arial"/>
                <a:ea typeface="Arial"/>
                <a:cs typeface="Arial"/>
                <a:sym typeface="Arial"/>
              </a:rPr>
              <a:t>design yang memberikan fitur secara merata kepada seluruh pengguna tanpa melihat siapa penggunanya, </a:t>
            </a:r>
            <a:r>
              <a:rPr b="0" i="1" lang="en" sz="1400" u="none" cap="none" strike="noStrike">
                <a:solidFill>
                  <a:schemeClr val="dk1"/>
                </a:solidFill>
                <a:latin typeface="Arial"/>
                <a:ea typeface="Arial"/>
                <a:cs typeface="Arial"/>
                <a:sym typeface="Arial"/>
              </a:rPr>
              <a:t>equitable design</a:t>
            </a:r>
            <a:r>
              <a:rPr b="0" i="0" lang="en" sz="1400" u="none" cap="none" strike="noStrike">
                <a:solidFill>
                  <a:schemeClr val="dk1"/>
                </a:solidFill>
                <a:latin typeface="Arial"/>
                <a:ea typeface="Arial"/>
                <a:cs typeface="Arial"/>
                <a:sym typeface="Arial"/>
              </a:rPr>
              <a:t> memberikan fitur secara adil sesuai kebutuhan masing-masing penggunanya.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19"/>
          <p:cNvGrpSpPr/>
          <p:nvPr/>
        </p:nvGrpSpPr>
        <p:grpSpPr>
          <a:xfrm>
            <a:off x="0" y="197575"/>
            <a:ext cx="6537432" cy="849088"/>
            <a:chOff x="0" y="0"/>
            <a:chExt cx="6929650" cy="849088"/>
          </a:xfrm>
        </p:grpSpPr>
        <p:sp>
          <p:nvSpPr>
            <p:cNvPr id="264" name="Google Shape;264;p19"/>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9"/>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9"/>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267" name="Google Shape;267;p19"/>
          <p:cNvSpPr txBox="1"/>
          <p:nvPr/>
        </p:nvSpPr>
        <p:spPr>
          <a:xfrm>
            <a:off x="1200650" y="1597000"/>
            <a:ext cx="4709700" cy="3873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Aspek yang diperhatikan : </a:t>
            </a:r>
            <a:r>
              <a:rPr b="0" i="0" lang="en" sz="1400" u="none" cap="none" strike="noStrike">
                <a:solidFill>
                  <a:schemeClr val="dk1"/>
                </a:solidFill>
                <a:latin typeface="Arial"/>
                <a:ea typeface="Arial"/>
                <a:cs typeface="Arial"/>
                <a:sym typeface="Arial"/>
              </a:rPr>
              <a:t>Equitable</a:t>
            </a:r>
            <a:endParaRPr b="0" i="0" sz="1400" u="none" cap="none" strike="noStrike">
              <a:solidFill>
                <a:schemeClr val="dk1"/>
              </a:solidFill>
              <a:latin typeface="Arial"/>
              <a:ea typeface="Arial"/>
              <a:cs typeface="Arial"/>
              <a:sym typeface="Arial"/>
            </a:endParaRPr>
          </a:p>
        </p:txBody>
      </p:sp>
      <p:sp>
        <p:nvSpPr>
          <p:cNvPr id="268" name="Google Shape;268;p19"/>
          <p:cNvSpPr/>
          <p:nvPr/>
        </p:nvSpPr>
        <p:spPr>
          <a:xfrm>
            <a:off x="517675" y="1534000"/>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9"/>
          <p:cNvSpPr/>
          <p:nvPr/>
        </p:nvSpPr>
        <p:spPr>
          <a:xfrm>
            <a:off x="640475" y="1656801"/>
            <a:ext cx="267700" cy="267700"/>
          </a:xfrm>
          <a:custGeom>
            <a:rect b="b" l="l" r="r" t="t"/>
            <a:pathLst>
              <a:path extrusionOk="0" h="209550" w="20955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0" name="Google Shape;270;p19"/>
          <p:cNvCxnSpPr/>
          <p:nvPr/>
        </p:nvCxnSpPr>
        <p:spPr>
          <a:xfrm>
            <a:off x="2198850" y="2807100"/>
            <a:ext cx="0" cy="1053600"/>
          </a:xfrm>
          <a:prstGeom prst="straightConnector1">
            <a:avLst/>
          </a:prstGeom>
          <a:noFill/>
          <a:ln cap="flat" cmpd="sng" w="19050">
            <a:solidFill>
              <a:schemeClr val="dk1"/>
            </a:solidFill>
            <a:prstDash val="solid"/>
            <a:round/>
            <a:headEnd len="sm" w="sm" type="none"/>
            <a:tailEnd len="sm" w="sm" type="none"/>
          </a:ln>
        </p:spPr>
      </p:cxnSp>
      <p:pic>
        <p:nvPicPr>
          <p:cNvPr id="271" name="Google Shape;271;p19"/>
          <p:cNvPicPr preferRelativeResize="0"/>
          <p:nvPr/>
        </p:nvPicPr>
        <p:blipFill rotWithShape="1">
          <a:blip r:embed="rId3">
            <a:alphaModFix/>
          </a:blip>
          <a:srcRect b="0" l="0" r="0" t="0"/>
          <a:stretch/>
        </p:blipFill>
        <p:spPr>
          <a:xfrm>
            <a:off x="221225" y="2534627"/>
            <a:ext cx="1661750" cy="1661722"/>
          </a:xfrm>
          <a:prstGeom prst="rect">
            <a:avLst/>
          </a:prstGeom>
          <a:noFill/>
          <a:ln>
            <a:noFill/>
          </a:ln>
        </p:spPr>
      </p:pic>
      <p:sp>
        <p:nvSpPr>
          <p:cNvPr id="272" name="Google Shape;272;p19"/>
          <p:cNvSpPr txBox="1"/>
          <p:nvPr/>
        </p:nvSpPr>
        <p:spPr>
          <a:xfrm>
            <a:off x="2514725" y="2174175"/>
            <a:ext cx="6262200" cy="2382600"/>
          </a:xfrm>
          <a:prstGeom prst="rect">
            <a:avLst/>
          </a:prstGeom>
          <a:noFill/>
          <a:ln>
            <a:noFill/>
          </a:ln>
        </p:spPr>
        <p:txBody>
          <a:bodyPr anchorCtr="0" anchor="t" bIns="91425" lIns="91425" spcFirstLastPara="1" rIns="91425" wrap="square" tIns="91425">
            <a:spAutoFit/>
          </a:bodyPr>
          <a:lstStyle/>
          <a:p>
            <a:pPr indent="-317500" lvl="0" marL="342900" marR="0" rtl="0" algn="just">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Memori RAM yang kecil</a:t>
            </a:r>
            <a:r>
              <a:rPr b="0" i="0" lang="en" sz="1400" u="none" cap="none" strike="noStrike">
                <a:solidFill>
                  <a:schemeClr val="dk1"/>
                </a:solidFill>
                <a:latin typeface="Arial"/>
                <a:ea typeface="Arial"/>
                <a:cs typeface="Arial"/>
                <a:sym typeface="Arial"/>
              </a:rPr>
              <a:t>, maka sebisa mungkin untuk menggunakan asset gambar yang tidak berat.</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Koneksi pengguna yang lambat</a:t>
            </a:r>
            <a:r>
              <a:rPr b="0" i="0" lang="en" sz="1400" u="none" cap="none" strike="noStrike">
                <a:solidFill>
                  <a:schemeClr val="dk1"/>
                </a:solidFill>
                <a:latin typeface="Arial"/>
                <a:ea typeface="Arial"/>
                <a:cs typeface="Arial"/>
                <a:sym typeface="Arial"/>
              </a:rPr>
              <a:t>, maka sebisa mungkin untuk gambar tidak langsung dimuat semuanya, melainkan hanya ketika dibutuhkan saja dengan menerapkan </a:t>
            </a:r>
            <a:r>
              <a:rPr b="0" i="1" lang="en" sz="1400" u="none" cap="none" strike="noStrike">
                <a:solidFill>
                  <a:schemeClr val="dk1"/>
                </a:solidFill>
                <a:latin typeface="Arial"/>
                <a:ea typeface="Arial"/>
                <a:cs typeface="Arial"/>
                <a:sym typeface="Arial"/>
              </a:rPr>
              <a:t>lazy loading.</a:t>
            </a:r>
            <a:endParaRPr b="0" i="1"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Literasi yang kurang</a:t>
            </a:r>
            <a:r>
              <a:rPr b="0" i="0" lang="en" sz="1400" u="none" cap="none" strike="noStrike">
                <a:solidFill>
                  <a:schemeClr val="dk1"/>
                </a:solidFill>
                <a:latin typeface="Arial"/>
                <a:ea typeface="Arial"/>
                <a:cs typeface="Arial"/>
                <a:sym typeface="Arial"/>
              </a:rPr>
              <a:t>, maka sebisa mungkin menggunakan kata-kata atau ikon yang simpel dan mudah dipahami oleh semua orang.</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Literasi digital yang kurang</a:t>
            </a:r>
            <a:r>
              <a:rPr b="0" i="0" lang="en" sz="1400" u="none" cap="none" strike="noStrike">
                <a:solidFill>
                  <a:schemeClr val="dk1"/>
                </a:solidFill>
                <a:latin typeface="Arial"/>
                <a:ea typeface="Arial"/>
                <a:cs typeface="Arial"/>
                <a:sym typeface="Arial"/>
              </a:rPr>
              <a:t>, maka sebisa mungkin diberikan panduan ketika pertama kali menggunakan produk (</a:t>
            </a:r>
            <a:r>
              <a:rPr b="0" i="1" lang="en" sz="1400" u="none" cap="none" strike="noStrike">
                <a:solidFill>
                  <a:schemeClr val="dk1"/>
                </a:solidFill>
                <a:latin typeface="Arial"/>
                <a:ea typeface="Arial"/>
                <a:cs typeface="Arial"/>
                <a:sym typeface="Arial"/>
              </a:rPr>
              <a:t>onboarding</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p:nvPr/>
        </p:nvSpPr>
        <p:spPr>
          <a:xfrm>
            <a:off x="5644950" y="1752250"/>
            <a:ext cx="3039900" cy="18078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txBox="1"/>
          <p:nvPr/>
        </p:nvSpPr>
        <p:spPr>
          <a:xfrm>
            <a:off x="1231075" y="1565625"/>
            <a:ext cx="4086000" cy="861900"/>
          </a:xfrm>
          <a:prstGeom prst="rect">
            <a:avLst/>
          </a:prstGeom>
          <a:noFill/>
          <a:ln>
            <a:noFill/>
          </a:ln>
        </p:spPr>
        <p:txBody>
          <a:bodyPr anchorCtr="0" anchor="t" bIns="91425" lIns="0"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0" lang="en" sz="1600" u="none" cap="none" strike="noStrike">
                <a:solidFill>
                  <a:schemeClr val="dk1"/>
                </a:solidFill>
                <a:latin typeface="Arial"/>
                <a:ea typeface="Arial"/>
                <a:cs typeface="Arial"/>
                <a:sym typeface="Arial"/>
              </a:rPr>
              <a:t>Penemu</a:t>
            </a:r>
            <a:endParaRPr b="1"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Don Norman, Psikolog, Tahun 90-an</a:t>
            </a:r>
            <a:endParaRPr b="1" i="0" sz="1400" u="none" cap="none" strike="noStrike">
              <a:solidFill>
                <a:schemeClr val="dk1"/>
              </a:solidFill>
              <a:latin typeface="Arial"/>
              <a:ea typeface="Arial"/>
              <a:cs typeface="Arial"/>
              <a:sym typeface="Arial"/>
            </a:endParaRPr>
          </a:p>
        </p:txBody>
      </p:sp>
      <p:sp>
        <p:nvSpPr>
          <p:cNvPr id="62" name="Google Shape;62;p2"/>
          <p:cNvSpPr txBox="1"/>
          <p:nvPr/>
        </p:nvSpPr>
        <p:spPr>
          <a:xfrm>
            <a:off x="1231075" y="3220400"/>
            <a:ext cx="3470400" cy="1077300"/>
          </a:xfrm>
          <a:prstGeom prst="rect">
            <a:avLst/>
          </a:prstGeom>
          <a:noFill/>
          <a:ln>
            <a:noFill/>
          </a:ln>
        </p:spPr>
        <p:txBody>
          <a:bodyPr anchorCtr="0" anchor="t" bIns="91425" lIns="0"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b="1" i="0" lang="en" sz="1600" u="none" cap="none" strike="noStrike">
                <a:solidFill>
                  <a:schemeClr val="dk1"/>
                </a:solidFill>
                <a:latin typeface="Arial"/>
                <a:ea typeface="Arial"/>
                <a:cs typeface="Arial"/>
                <a:sym typeface="Arial"/>
              </a:rPr>
              <a:t>Definisi</a:t>
            </a:r>
            <a:endParaRPr b="1" i="0" sz="16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Pengalaman dan perasaan penggunaan saat berinteraksi terhadap satu produk</a:t>
            </a:r>
            <a:endParaRPr b="0" i="0" sz="1400" u="none" cap="none" strike="noStrike">
              <a:solidFill>
                <a:schemeClr val="dk1"/>
              </a:solidFill>
              <a:latin typeface="Arial"/>
              <a:ea typeface="Arial"/>
              <a:cs typeface="Arial"/>
              <a:sym typeface="Arial"/>
            </a:endParaRPr>
          </a:p>
        </p:txBody>
      </p:sp>
      <p:sp>
        <p:nvSpPr>
          <p:cNvPr id="63" name="Google Shape;63;p2"/>
          <p:cNvSpPr/>
          <p:nvPr/>
        </p:nvSpPr>
        <p:spPr>
          <a:xfrm>
            <a:off x="517675" y="3172985"/>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643388" y="3299236"/>
            <a:ext cx="261874" cy="260801"/>
          </a:xfrm>
          <a:custGeom>
            <a:rect b="b" l="l" r="r" t="t"/>
            <a:pathLst>
              <a:path extrusionOk="0" h="1045" w="1048">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 name="Google Shape;65;p2"/>
          <p:cNvSpPr/>
          <p:nvPr/>
        </p:nvSpPr>
        <p:spPr>
          <a:xfrm>
            <a:off x="610514" y="1752262"/>
            <a:ext cx="327623" cy="217176"/>
          </a:xfrm>
          <a:custGeom>
            <a:rect b="b" l="l" r="r" t="t"/>
            <a:pathLst>
              <a:path extrusionOk="0" h="765" w="1149">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 name="Google Shape;66;p2"/>
          <p:cNvSpPr/>
          <p:nvPr/>
        </p:nvSpPr>
        <p:spPr>
          <a:xfrm>
            <a:off x="517675" y="1534000"/>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3E50"/>
              </a:solidFill>
              <a:latin typeface="Arial"/>
              <a:ea typeface="Arial"/>
              <a:cs typeface="Arial"/>
              <a:sym typeface="Arial"/>
            </a:endParaRPr>
          </a:p>
        </p:txBody>
      </p:sp>
      <p:sp>
        <p:nvSpPr>
          <p:cNvPr id="67" name="Google Shape;67;p2"/>
          <p:cNvSpPr/>
          <p:nvPr/>
        </p:nvSpPr>
        <p:spPr>
          <a:xfrm>
            <a:off x="645441" y="1662440"/>
            <a:ext cx="257757" cy="256421"/>
          </a:xfrm>
          <a:custGeom>
            <a:rect b="b" l="l" r="r" t="t"/>
            <a:pathLst>
              <a:path extrusionOk="0" h="847" w="851">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68" name="Google Shape;68;p2"/>
          <p:cNvPicPr preferRelativeResize="0"/>
          <p:nvPr/>
        </p:nvPicPr>
        <p:blipFill rotWithShape="1">
          <a:blip r:embed="rId3">
            <a:alphaModFix/>
          </a:blip>
          <a:srcRect b="0" l="0" r="0" t="0"/>
          <a:stretch/>
        </p:blipFill>
        <p:spPr>
          <a:xfrm>
            <a:off x="5735500" y="1850700"/>
            <a:ext cx="2857500" cy="1600200"/>
          </a:xfrm>
          <a:prstGeom prst="rect">
            <a:avLst/>
          </a:prstGeom>
          <a:noFill/>
          <a:ln>
            <a:noFill/>
          </a:ln>
        </p:spPr>
      </p:pic>
      <p:grpSp>
        <p:nvGrpSpPr>
          <p:cNvPr id="69" name="Google Shape;69;p2"/>
          <p:cNvGrpSpPr/>
          <p:nvPr/>
        </p:nvGrpSpPr>
        <p:grpSpPr>
          <a:xfrm>
            <a:off x="0" y="197575"/>
            <a:ext cx="6537432" cy="849088"/>
            <a:chOff x="0" y="0"/>
            <a:chExt cx="6929650" cy="849088"/>
          </a:xfrm>
        </p:grpSpPr>
        <p:sp>
          <p:nvSpPr>
            <p:cNvPr id="70" name="Google Shape;70;p2"/>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User Experience</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a:t>
              </a:r>
              <a:endParaRPr b="1" i="0" sz="2500" u="none" cap="none" strike="noStrike">
                <a:solidFill>
                  <a:srgbClr val="D8DEE4"/>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76" name="Shape 276"/>
        <p:cNvGrpSpPr/>
        <p:nvPr/>
      </p:nvGrpSpPr>
      <p:grpSpPr>
        <a:xfrm>
          <a:off x="0" y="0"/>
          <a:ext cx="0" cy="0"/>
          <a:chOff x="0" y="0"/>
          <a:chExt cx="0" cy="0"/>
        </a:xfrm>
      </p:grpSpPr>
      <p:sp>
        <p:nvSpPr>
          <p:cNvPr id="277" name="Google Shape;277;p20"/>
          <p:cNvSpPr txBox="1"/>
          <p:nvPr/>
        </p:nvSpPr>
        <p:spPr>
          <a:xfrm>
            <a:off x="322050" y="2082300"/>
            <a:ext cx="2922300" cy="9081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2400"/>
              <a:buFont typeface="Arial"/>
              <a:buNone/>
            </a:pPr>
            <a:r>
              <a:rPr b="0" i="0" lang="en" sz="2000" u="none" cap="none" strike="noStrike">
                <a:solidFill>
                  <a:srgbClr val="FFFFFF"/>
                </a:solidFill>
                <a:latin typeface="Arial"/>
                <a:ea typeface="Arial"/>
                <a:cs typeface="Arial"/>
                <a:sym typeface="Arial"/>
              </a:rPr>
              <a:t>Tipe  </a:t>
            </a:r>
            <a:br>
              <a:rPr b="0" i="0" lang="en" sz="2400" u="none" cap="none" strike="noStrike">
                <a:solidFill>
                  <a:srgbClr val="FFFFFF"/>
                </a:solidFill>
                <a:latin typeface="Arial"/>
                <a:ea typeface="Arial"/>
                <a:cs typeface="Arial"/>
                <a:sym typeface="Arial"/>
              </a:rPr>
            </a:br>
            <a:r>
              <a:rPr b="1" i="0" lang="en" sz="2400" u="none" cap="none" strike="noStrike">
                <a:solidFill>
                  <a:srgbClr val="FFFFFF"/>
                </a:solidFill>
                <a:latin typeface="Arial"/>
                <a:ea typeface="Arial"/>
                <a:cs typeface="Arial"/>
                <a:sym typeface="Arial"/>
              </a:rPr>
              <a:t>Designer </a:t>
            </a:r>
            <a:r>
              <a:rPr b="0" i="0" lang="en" sz="2400" u="none" cap="none" strike="noStrike">
                <a:solidFill>
                  <a:srgbClr val="FFFFFF"/>
                </a:solidFill>
                <a:latin typeface="Arial"/>
                <a:ea typeface="Arial"/>
                <a:cs typeface="Arial"/>
                <a:sym typeface="Arial"/>
              </a:rPr>
              <a:t> </a:t>
            </a:r>
            <a:endParaRPr b="0" i="0" sz="2400" u="none" cap="none" strike="noStrike">
              <a:solidFill>
                <a:srgbClr val="FFFFFF"/>
              </a:solidFill>
              <a:latin typeface="Arial"/>
              <a:ea typeface="Arial"/>
              <a:cs typeface="Arial"/>
              <a:sym typeface="Arial"/>
            </a:endParaRPr>
          </a:p>
        </p:txBody>
      </p:sp>
      <p:cxnSp>
        <p:nvCxnSpPr>
          <p:cNvPr id="278" name="Google Shape;278;p20"/>
          <p:cNvCxnSpPr/>
          <p:nvPr/>
        </p:nvCxnSpPr>
        <p:spPr>
          <a:xfrm>
            <a:off x="3460100" y="1032150"/>
            <a:ext cx="36600" cy="30792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grpSp>
        <p:nvGrpSpPr>
          <p:cNvPr id="283" name="Google Shape;283;p21"/>
          <p:cNvGrpSpPr/>
          <p:nvPr/>
        </p:nvGrpSpPr>
        <p:grpSpPr>
          <a:xfrm>
            <a:off x="0" y="197575"/>
            <a:ext cx="6537432" cy="849088"/>
            <a:chOff x="0" y="0"/>
            <a:chExt cx="6929650" cy="849088"/>
          </a:xfrm>
        </p:grpSpPr>
        <p:sp>
          <p:nvSpPr>
            <p:cNvPr id="284" name="Google Shape;284;p21"/>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1"/>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1"/>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Tipe</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Designer</a:t>
              </a:r>
              <a:endParaRPr b="1" i="0" sz="2500" u="none" cap="none" strike="noStrike">
                <a:solidFill>
                  <a:srgbClr val="D8DEE4"/>
                </a:solidFill>
                <a:latin typeface="Arial"/>
                <a:ea typeface="Arial"/>
                <a:cs typeface="Arial"/>
                <a:sym typeface="Arial"/>
              </a:endParaRPr>
            </a:p>
          </p:txBody>
        </p:sp>
      </p:grpSp>
      <p:pic>
        <p:nvPicPr>
          <p:cNvPr id="287" name="Google Shape;287;p21"/>
          <p:cNvPicPr preferRelativeResize="0"/>
          <p:nvPr/>
        </p:nvPicPr>
        <p:blipFill rotWithShape="1">
          <a:blip r:embed="rId3">
            <a:alphaModFix/>
          </a:blip>
          <a:srcRect b="0" l="0" r="0" t="0"/>
          <a:stretch/>
        </p:blipFill>
        <p:spPr>
          <a:xfrm>
            <a:off x="2059688" y="1290100"/>
            <a:ext cx="5024625" cy="1510725"/>
          </a:xfrm>
          <a:prstGeom prst="rect">
            <a:avLst/>
          </a:prstGeom>
          <a:noFill/>
          <a:ln>
            <a:noFill/>
          </a:ln>
        </p:spPr>
      </p:pic>
      <p:sp>
        <p:nvSpPr>
          <p:cNvPr id="288" name="Google Shape;288;p21"/>
          <p:cNvSpPr txBox="1"/>
          <p:nvPr/>
        </p:nvSpPr>
        <p:spPr>
          <a:xfrm>
            <a:off x="414150" y="3256500"/>
            <a:ext cx="8472000" cy="14775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Generalis</a:t>
            </a:r>
            <a:r>
              <a:rPr b="0" i="0" lang="en" sz="1400" u="none" cap="none" strike="noStrike">
                <a:solidFill>
                  <a:schemeClr val="dk1"/>
                </a:solidFill>
                <a:latin typeface="Arial"/>
                <a:ea typeface="Arial"/>
                <a:cs typeface="Arial"/>
                <a:sym typeface="Arial"/>
              </a:rPr>
              <a:t>: Designer yang keterampilan atau minatnya mencakupi beberapa topik yang berbeda. Biasanya dibutuhkan oleh perusahaan yang masih relatif kecil karena sumber daya yang terbatas.</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Spesialis</a:t>
            </a:r>
            <a:r>
              <a:rPr b="0" i="0" lang="en" sz="1400" u="none" cap="none" strike="noStrike">
                <a:solidFill>
                  <a:schemeClr val="dk1"/>
                </a:solidFill>
                <a:latin typeface="Arial"/>
                <a:ea typeface="Arial"/>
                <a:cs typeface="Arial"/>
                <a:sym typeface="Arial"/>
              </a:rPr>
              <a:t>: Designer yang ahli secara mendalam pada satu topik tertentu. Biasanya dibutuhkan perusahaan besar yang membutuhkan expert untuk menyelesaikan masalah yang lebih spesifik dan detail.</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T-Shaped</a:t>
            </a:r>
            <a:r>
              <a:rPr b="0" i="0" lang="en" sz="1400" u="none" cap="none" strike="noStrike">
                <a:solidFill>
                  <a:schemeClr val="dk1"/>
                </a:solidFill>
                <a:latin typeface="Arial"/>
                <a:ea typeface="Arial"/>
                <a:cs typeface="Arial"/>
                <a:sym typeface="Arial"/>
              </a:rPr>
              <a:t>: Designer yang ahli di satu topik dan juga memahami topik yang lain.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292" name="Shape 292"/>
        <p:cNvGrpSpPr/>
        <p:nvPr/>
      </p:nvGrpSpPr>
      <p:grpSpPr>
        <a:xfrm>
          <a:off x="0" y="0"/>
          <a:ext cx="0" cy="0"/>
          <a:chOff x="0" y="0"/>
          <a:chExt cx="0" cy="0"/>
        </a:xfrm>
      </p:grpSpPr>
      <p:sp>
        <p:nvSpPr>
          <p:cNvPr id="293" name="Google Shape;293;p22"/>
          <p:cNvSpPr txBox="1"/>
          <p:nvPr/>
        </p:nvSpPr>
        <p:spPr>
          <a:xfrm>
            <a:off x="322050" y="2082300"/>
            <a:ext cx="2922300" cy="9081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2400"/>
              <a:buFont typeface="Arial"/>
              <a:buNone/>
            </a:pPr>
            <a:r>
              <a:rPr b="0" i="0" lang="en" sz="2000" u="none" cap="none" strike="noStrike">
                <a:solidFill>
                  <a:srgbClr val="FFFFFF"/>
                </a:solidFill>
                <a:latin typeface="Arial"/>
                <a:ea typeface="Arial"/>
                <a:cs typeface="Arial"/>
                <a:sym typeface="Arial"/>
              </a:rPr>
              <a:t>Framework  </a:t>
            </a:r>
            <a:br>
              <a:rPr b="0" i="0" lang="en" sz="2400" u="none" cap="none" strike="noStrike">
                <a:solidFill>
                  <a:srgbClr val="FFFFFF"/>
                </a:solidFill>
                <a:latin typeface="Arial"/>
                <a:ea typeface="Arial"/>
                <a:cs typeface="Arial"/>
                <a:sym typeface="Arial"/>
              </a:rPr>
            </a:br>
            <a:r>
              <a:rPr b="1" i="0" lang="en" sz="2400" u="none" cap="none" strike="noStrike">
                <a:solidFill>
                  <a:srgbClr val="FFFFFF"/>
                </a:solidFill>
                <a:latin typeface="Arial"/>
                <a:ea typeface="Arial"/>
                <a:cs typeface="Arial"/>
                <a:sym typeface="Arial"/>
              </a:rPr>
              <a:t>Design Thinking </a:t>
            </a:r>
            <a:r>
              <a:rPr b="0" i="0" lang="en" sz="2400" u="none" cap="none" strike="noStrike">
                <a:solidFill>
                  <a:srgbClr val="FFFFFF"/>
                </a:solidFill>
                <a:latin typeface="Arial"/>
                <a:ea typeface="Arial"/>
                <a:cs typeface="Arial"/>
                <a:sym typeface="Arial"/>
              </a:rPr>
              <a:t> </a:t>
            </a:r>
            <a:endParaRPr b="0" i="0" sz="2400" u="none" cap="none" strike="noStrike">
              <a:solidFill>
                <a:srgbClr val="FFFFFF"/>
              </a:solidFill>
              <a:latin typeface="Arial"/>
              <a:ea typeface="Arial"/>
              <a:cs typeface="Arial"/>
              <a:sym typeface="Arial"/>
            </a:endParaRPr>
          </a:p>
        </p:txBody>
      </p:sp>
      <p:cxnSp>
        <p:nvCxnSpPr>
          <p:cNvPr id="294" name="Google Shape;294;p22"/>
          <p:cNvCxnSpPr/>
          <p:nvPr/>
        </p:nvCxnSpPr>
        <p:spPr>
          <a:xfrm>
            <a:off x="3460100" y="1032150"/>
            <a:ext cx="36600" cy="30792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grpSp>
        <p:nvGrpSpPr>
          <p:cNvPr id="299" name="Google Shape;299;p23"/>
          <p:cNvGrpSpPr/>
          <p:nvPr/>
        </p:nvGrpSpPr>
        <p:grpSpPr>
          <a:xfrm>
            <a:off x="0" y="197575"/>
            <a:ext cx="6537432" cy="849088"/>
            <a:chOff x="0" y="0"/>
            <a:chExt cx="6929650" cy="849088"/>
          </a:xfrm>
        </p:grpSpPr>
        <p:sp>
          <p:nvSpPr>
            <p:cNvPr id="300" name="Google Shape;300;p23"/>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Framework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Design Thinking</a:t>
              </a:r>
              <a:endParaRPr b="1" i="0" sz="2500" u="none" cap="none" strike="noStrike">
                <a:solidFill>
                  <a:srgbClr val="D8DEE4"/>
                </a:solidFill>
                <a:latin typeface="Arial"/>
                <a:ea typeface="Arial"/>
                <a:cs typeface="Arial"/>
                <a:sym typeface="Arial"/>
              </a:endParaRPr>
            </a:p>
          </p:txBody>
        </p:sp>
      </p:grpSp>
      <p:pic>
        <p:nvPicPr>
          <p:cNvPr id="303" name="Google Shape;303;p23"/>
          <p:cNvPicPr preferRelativeResize="0"/>
          <p:nvPr/>
        </p:nvPicPr>
        <p:blipFill rotWithShape="1">
          <a:blip r:embed="rId3">
            <a:alphaModFix/>
          </a:blip>
          <a:srcRect b="0" l="0" r="0" t="0"/>
          <a:stretch/>
        </p:blipFill>
        <p:spPr>
          <a:xfrm>
            <a:off x="402075" y="1233225"/>
            <a:ext cx="8339851" cy="1856400"/>
          </a:xfrm>
          <a:prstGeom prst="rect">
            <a:avLst/>
          </a:prstGeom>
          <a:noFill/>
          <a:ln>
            <a:noFill/>
          </a:ln>
        </p:spPr>
      </p:pic>
      <p:sp>
        <p:nvSpPr>
          <p:cNvPr id="304" name="Google Shape;304;p23"/>
          <p:cNvSpPr txBox="1"/>
          <p:nvPr/>
        </p:nvSpPr>
        <p:spPr>
          <a:xfrm>
            <a:off x="529500" y="3465550"/>
            <a:ext cx="8085000" cy="1262100"/>
          </a:xfrm>
          <a:prstGeom prst="rect">
            <a:avLst/>
          </a:prstGeom>
          <a:noFill/>
          <a:ln>
            <a:noFill/>
          </a:ln>
        </p:spPr>
        <p:txBody>
          <a:bodyPr anchorCtr="0" anchor="t" bIns="91425" lIns="91425" spcFirstLastPara="1" rIns="91425" wrap="square" tIns="91425">
            <a:spAutoFit/>
          </a:bodyPr>
          <a:lstStyle/>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Empathize </a:t>
            </a:r>
            <a:r>
              <a:rPr b="0" i="0" lang="en" sz="1400" u="none" cap="none" strike="noStrike">
                <a:solidFill>
                  <a:schemeClr val="dk1"/>
                </a:solidFill>
                <a:latin typeface="Arial"/>
                <a:ea typeface="Arial"/>
                <a:cs typeface="Arial"/>
                <a:sym typeface="Arial"/>
              </a:rPr>
              <a:t>: mencari masalah apa yang dialami pengguna ketika berinteraksi dengan produk. </a:t>
            </a:r>
            <a:endParaRPr b="0" i="0" sz="1400" u="none" cap="none" strike="noStrike">
              <a:solidFill>
                <a:schemeClr val="dk1"/>
              </a:solidFill>
              <a:latin typeface="Arial"/>
              <a:ea typeface="Arial"/>
              <a:cs typeface="Arial"/>
              <a:sym typeface="Arial"/>
            </a:endParaRPr>
          </a:p>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Define </a:t>
            </a:r>
            <a:r>
              <a:rPr b="0" i="0" lang="en" sz="1400" u="none" cap="none" strike="noStrike">
                <a:solidFill>
                  <a:schemeClr val="dk1"/>
                </a:solidFill>
                <a:latin typeface="Arial"/>
                <a:ea typeface="Arial"/>
                <a:cs typeface="Arial"/>
                <a:sym typeface="Arial"/>
              </a:rPr>
              <a:t>: mendefinisikan masalah utama yang akan diselesaikan. </a:t>
            </a:r>
            <a:endParaRPr b="0" i="0" sz="1400" u="none" cap="none" strike="noStrike">
              <a:solidFill>
                <a:schemeClr val="dk1"/>
              </a:solidFill>
              <a:latin typeface="Arial"/>
              <a:ea typeface="Arial"/>
              <a:cs typeface="Arial"/>
              <a:sym typeface="Arial"/>
            </a:endParaRPr>
          </a:p>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Ideate </a:t>
            </a:r>
            <a:r>
              <a:rPr b="0" i="0" lang="en" sz="1400" u="none" cap="none" strike="noStrike">
                <a:solidFill>
                  <a:schemeClr val="dk1"/>
                </a:solidFill>
                <a:latin typeface="Arial"/>
                <a:ea typeface="Arial"/>
                <a:cs typeface="Arial"/>
                <a:sym typeface="Arial"/>
              </a:rPr>
              <a:t>: eksplorasi untuk menghasilkan ide yang dapat menjadi solusi.</a:t>
            </a:r>
            <a:endParaRPr b="0" i="0" sz="1400" u="none" cap="none" strike="noStrike">
              <a:solidFill>
                <a:schemeClr val="dk1"/>
              </a:solidFill>
              <a:latin typeface="Arial"/>
              <a:ea typeface="Arial"/>
              <a:cs typeface="Arial"/>
              <a:sym typeface="Arial"/>
            </a:endParaRPr>
          </a:p>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Prototype </a:t>
            </a:r>
            <a:r>
              <a:rPr b="0" i="0" lang="en" sz="1400" u="none" cap="none" strike="noStrike">
                <a:solidFill>
                  <a:schemeClr val="dk1"/>
                </a:solidFill>
                <a:latin typeface="Arial"/>
                <a:ea typeface="Arial"/>
                <a:cs typeface="Arial"/>
                <a:sym typeface="Arial"/>
              </a:rPr>
              <a:t>: membuat prototipe yang dapat diuji coba.</a:t>
            </a:r>
            <a:endParaRPr b="0" i="0" sz="1400" u="none" cap="none" strike="noStrike">
              <a:solidFill>
                <a:schemeClr val="dk1"/>
              </a:solidFill>
              <a:latin typeface="Arial"/>
              <a:ea typeface="Arial"/>
              <a:cs typeface="Arial"/>
              <a:sym typeface="Arial"/>
            </a:endParaRPr>
          </a:p>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Test </a:t>
            </a:r>
            <a:r>
              <a:rPr b="0" i="0" lang="en" sz="1400" u="none" cap="none" strike="noStrike">
                <a:solidFill>
                  <a:schemeClr val="dk1"/>
                </a:solidFill>
                <a:latin typeface="Arial"/>
                <a:ea typeface="Arial"/>
                <a:cs typeface="Arial"/>
                <a:sym typeface="Arial"/>
              </a:rPr>
              <a:t>: melakukan uji coba prototipe kepada pengguna untuk mendapatkan feedback.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24"/>
          <p:cNvGrpSpPr/>
          <p:nvPr/>
        </p:nvGrpSpPr>
        <p:grpSpPr>
          <a:xfrm>
            <a:off x="0" y="197575"/>
            <a:ext cx="6537432" cy="849088"/>
            <a:chOff x="0" y="0"/>
            <a:chExt cx="6929650" cy="849088"/>
          </a:xfrm>
        </p:grpSpPr>
        <p:sp>
          <p:nvSpPr>
            <p:cNvPr id="310" name="Google Shape;310;p24"/>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4"/>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4"/>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Framework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Design Thinking</a:t>
              </a:r>
              <a:endParaRPr b="1" i="0" sz="2500" u="none" cap="none" strike="noStrike">
                <a:solidFill>
                  <a:srgbClr val="D8DEE4"/>
                </a:solidFill>
                <a:latin typeface="Arial"/>
                <a:ea typeface="Arial"/>
                <a:cs typeface="Arial"/>
                <a:sym typeface="Arial"/>
              </a:endParaRPr>
            </a:p>
          </p:txBody>
        </p:sp>
      </p:grpSp>
      <p:sp>
        <p:nvSpPr>
          <p:cNvPr id="313" name="Google Shape;313;p24"/>
          <p:cNvSpPr txBox="1"/>
          <p:nvPr/>
        </p:nvSpPr>
        <p:spPr>
          <a:xfrm>
            <a:off x="3606850" y="2055600"/>
            <a:ext cx="5044800" cy="1477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Perlu dipahami bahwa tahapan ini </a:t>
            </a:r>
            <a:r>
              <a:rPr b="1" i="0" lang="en" sz="1400" u="none" cap="none" strike="noStrike">
                <a:solidFill>
                  <a:schemeClr val="dk1"/>
                </a:solidFill>
                <a:latin typeface="Arial"/>
                <a:ea typeface="Arial"/>
                <a:cs typeface="Arial"/>
                <a:sym typeface="Arial"/>
              </a:rPr>
              <a:t>tidaklah bersifat linier yang sekali selesai</a:t>
            </a:r>
            <a:r>
              <a:rPr b="0" i="0" lang="en" sz="1400" u="none" cap="none" strike="noStrike">
                <a:solidFill>
                  <a:schemeClr val="dk1"/>
                </a:solidFill>
                <a:latin typeface="Arial"/>
                <a:ea typeface="Arial"/>
                <a:cs typeface="Arial"/>
                <a:sym typeface="Arial"/>
              </a:rPr>
              <a:t>. Misalnya, ketika di tahap test, kamu mendapatkan feedback dan ide baru, maka kamu dapat mengulang tahap ideate untuk mendapatkan solusi yang lebih baik. Dengan konsep tersebut, maka diharapkan terdapat peningkatan desain pada setiap iterasi. </a:t>
            </a:r>
            <a:endParaRPr b="0" i="0" sz="1400" u="none" cap="none" strike="noStrike">
              <a:solidFill>
                <a:schemeClr val="dk1"/>
              </a:solidFill>
              <a:latin typeface="Arial"/>
              <a:ea typeface="Arial"/>
              <a:cs typeface="Arial"/>
              <a:sym typeface="Arial"/>
            </a:endParaRPr>
          </a:p>
        </p:txBody>
      </p:sp>
      <p:cxnSp>
        <p:nvCxnSpPr>
          <p:cNvPr id="314" name="Google Shape;314;p24"/>
          <p:cNvCxnSpPr/>
          <p:nvPr/>
        </p:nvCxnSpPr>
        <p:spPr>
          <a:xfrm>
            <a:off x="2999450" y="2328063"/>
            <a:ext cx="0" cy="1053600"/>
          </a:xfrm>
          <a:prstGeom prst="straightConnector1">
            <a:avLst/>
          </a:prstGeom>
          <a:noFill/>
          <a:ln cap="flat" cmpd="sng" w="19050">
            <a:solidFill>
              <a:schemeClr val="dk1"/>
            </a:solidFill>
            <a:prstDash val="solid"/>
            <a:round/>
            <a:headEnd len="sm" w="sm" type="none"/>
            <a:tailEnd len="sm" w="sm" type="none"/>
          </a:ln>
        </p:spPr>
      </p:cxnSp>
      <p:pic>
        <p:nvPicPr>
          <p:cNvPr id="315" name="Google Shape;315;p24"/>
          <p:cNvPicPr preferRelativeResize="0"/>
          <p:nvPr/>
        </p:nvPicPr>
        <p:blipFill rotWithShape="1">
          <a:blip r:embed="rId3">
            <a:alphaModFix/>
          </a:blip>
          <a:srcRect b="0" l="0" r="0" t="0"/>
          <a:stretch/>
        </p:blipFill>
        <p:spPr>
          <a:xfrm>
            <a:off x="1021825" y="2055589"/>
            <a:ext cx="1661750" cy="166172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19" name="Shape 319"/>
        <p:cNvGrpSpPr/>
        <p:nvPr/>
      </p:nvGrpSpPr>
      <p:grpSpPr>
        <a:xfrm>
          <a:off x="0" y="0"/>
          <a:ext cx="0" cy="0"/>
          <a:chOff x="0" y="0"/>
          <a:chExt cx="0" cy="0"/>
        </a:xfrm>
      </p:grpSpPr>
      <p:sp>
        <p:nvSpPr>
          <p:cNvPr id="320" name="Google Shape;320;p25"/>
          <p:cNvSpPr txBox="1"/>
          <p:nvPr/>
        </p:nvSpPr>
        <p:spPr>
          <a:xfrm>
            <a:off x="322050" y="2082300"/>
            <a:ext cx="2922300" cy="9081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2400"/>
              <a:buFont typeface="Arial"/>
              <a:buNone/>
            </a:pPr>
            <a:r>
              <a:rPr b="0" i="0" lang="en" sz="2000" u="none" cap="none" strike="noStrike">
                <a:solidFill>
                  <a:srgbClr val="FFFFFF"/>
                </a:solidFill>
                <a:latin typeface="Arial"/>
                <a:ea typeface="Arial"/>
                <a:cs typeface="Arial"/>
                <a:sym typeface="Arial"/>
              </a:rPr>
              <a:t>7 Elemen Perencanaan  </a:t>
            </a:r>
            <a:br>
              <a:rPr b="0" i="0" lang="en" sz="2400" u="none" cap="none" strike="noStrike">
                <a:solidFill>
                  <a:srgbClr val="FFFFFF"/>
                </a:solidFill>
                <a:latin typeface="Arial"/>
                <a:ea typeface="Arial"/>
                <a:cs typeface="Arial"/>
                <a:sym typeface="Arial"/>
              </a:rPr>
            </a:br>
            <a:r>
              <a:rPr b="1" i="0" lang="en" sz="2400" u="none" cap="none" strike="noStrike">
                <a:solidFill>
                  <a:srgbClr val="FFFFFF"/>
                </a:solidFill>
                <a:latin typeface="Arial"/>
                <a:ea typeface="Arial"/>
                <a:cs typeface="Arial"/>
                <a:sym typeface="Arial"/>
              </a:rPr>
              <a:t>UX Research</a:t>
            </a:r>
            <a:r>
              <a:rPr b="0" i="0" lang="en" sz="2400" u="none" cap="none" strike="noStrike">
                <a:solidFill>
                  <a:srgbClr val="FFFFFF"/>
                </a:solidFill>
                <a:latin typeface="Arial"/>
                <a:ea typeface="Arial"/>
                <a:cs typeface="Arial"/>
                <a:sym typeface="Arial"/>
              </a:rPr>
              <a:t> </a:t>
            </a:r>
            <a:endParaRPr b="0" i="0" sz="2400" u="none" cap="none" strike="noStrike">
              <a:solidFill>
                <a:srgbClr val="FFFFFF"/>
              </a:solidFill>
              <a:latin typeface="Arial"/>
              <a:ea typeface="Arial"/>
              <a:cs typeface="Arial"/>
              <a:sym typeface="Arial"/>
            </a:endParaRPr>
          </a:p>
        </p:txBody>
      </p:sp>
      <p:cxnSp>
        <p:nvCxnSpPr>
          <p:cNvPr id="321" name="Google Shape;321;p25"/>
          <p:cNvCxnSpPr/>
          <p:nvPr/>
        </p:nvCxnSpPr>
        <p:spPr>
          <a:xfrm>
            <a:off x="3460100" y="1032150"/>
            <a:ext cx="36600" cy="30792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pSp>
        <p:nvGrpSpPr>
          <p:cNvPr id="326" name="Google Shape;326;p26"/>
          <p:cNvGrpSpPr/>
          <p:nvPr/>
        </p:nvGrpSpPr>
        <p:grpSpPr>
          <a:xfrm>
            <a:off x="0" y="197575"/>
            <a:ext cx="6537432" cy="849088"/>
            <a:chOff x="0" y="0"/>
            <a:chExt cx="6929650" cy="849088"/>
          </a:xfrm>
        </p:grpSpPr>
        <p:sp>
          <p:nvSpPr>
            <p:cNvPr id="327" name="Google Shape;327;p26"/>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6"/>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6"/>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7 Elemen Perencanaan</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Research</a:t>
              </a:r>
              <a:endParaRPr b="1" i="0" sz="2500" u="none" cap="none" strike="noStrike">
                <a:solidFill>
                  <a:srgbClr val="D8DEE4"/>
                </a:solidFill>
                <a:latin typeface="Arial"/>
                <a:ea typeface="Arial"/>
                <a:cs typeface="Arial"/>
                <a:sym typeface="Arial"/>
              </a:endParaRPr>
            </a:p>
          </p:txBody>
        </p:sp>
      </p:grpSp>
      <p:pic>
        <p:nvPicPr>
          <p:cNvPr id="330" name="Google Shape;330;p26"/>
          <p:cNvPicPr preferRelativeResize="0"/>
          <p:nvPr/>
        </p:nvPicPr>
        <p:blipFill rotWithShape="1">
          <a:blip r:embed="rId3">
            <a:alphaModFix/>
          </a:blip>
          <a:srcRect b="0" l="0" r="0" t="0"/>
          <a:stretch/>
        </p:blipFill>
        <p:spPr>
          <a:xfrm>
            <a:off x="371012" y="2103352"/>
            <a:ext cx="8401976" cy="131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grpSp>
        <p:nvGrpSpPr>
          <p:cNvPr id="335" name="Google Shape;335;p27"/>
          <p:cNvGrpSpPr/>
          <p:nvPr/>
        </p:nvGrpSpPr>
        <p:grpSpPr>
          <a:xfrm>
            <a:off x="0" y="197575"/>
            <a:ext cx="6537432" cy="849088"/>
            <a:chOff x="0" y="0"/>
            <a:chExt cx="6929650" cy="849088"/>
          </a:xfrm>
        </p:grpSpPr>
        <p:sp>
          <p:nvSpPr>
            <p:cNvPr id="336" name="Google Shape;336;p27"/>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7"/>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7"/>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7 Elemen Perencanaan</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Research</a:t>
              </a:r>
              <a:endParaRPr b="1" i="0" sz="2500" u="none" cap="none" strike="noStrike">
                <a:solidFill>
                  <a:srgbClr val="D8DEE4"/>
                </a:solidFill>
                <a:latin typeface="Arial"/>
                <a:ea typeface="Arial"/>
                <a:cs typeface="Arial"/>
                <a:sym typeface="Arial"/>
              </a:endParaRPr>
            </a:p>
          </p:txBody>
        </p:sp>
      </p:grpSp>
      <p:sp>
        <p:nvSpPr>
          <p:cNvPr id="339" name="Google Shape;339;p27"/>
          <p:cNvSpPr txBox="1"/>
          <p:nvPr/>
        </p:nvSpPr>
        <p:spPr>
          <a:xfrm>
            <a:off x="305850" y="1683425"/>
            <a:ext cx="8532300" cy="2630400"/>
          </a:xfrm>
          <a:prstGeom prst="rect">
            <a:avLst/>
          </a:prstGeom>
          <a:noFill/>
          <a:ln>
            <a:noFill/>
          </a:ln>
        </p:spPr>
        <p:txBody>
          <a:bodyPr anchorCtr="0" anchor="t" bIns="91425" lIns="91425" spcFirstLastPara="1" rIns="91425" wrap="square" tIns="91425">
            <a:spAutoFit/>
          </a:bodyPr>
          <a:lstStyle/>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Latar belakang</a:t>
            </a:r>
            <a:r>
              <a:rPr b="0" i="0" lang="en" sz="1400" u="none" cap="none" strike="noStrike">
                <a:solidFill>
                  <a:schemeClr val="dk1"/>
                </a:solidFill>
                <a:latin typeface="Arial"/>
                <a:ea typeface="Arial"/>
                <a:cs typeface="Arial"/>
                <a:sym typeface="Arial"/>
              </a:rPr>
              <a:t> : Menceritakan alasan mengapa kamu melakukan riset ini. </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Tujuan </a:t>
            </a:r>
            <a:r>
              <a:rPr b="0" i="0" lang="en" sz="1400" u="none" cap="none" strike="noStrike">
                <a:solidFill>
                  <a:schemeClr val="dk1"/>
                </a:solidFill>
                <a:latin typeface="Arial"/>
                <a:ea typeface="Arial"/>
                <a:cs typeface="Arial"/>
                <a:sym typeface="Arial"/>
              </a:rPr>
              <a:t>: Merupakan hasil yang ingin diketahui dari riset ini.</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Pertanyaan Riset</a:t>
            </a:r>
            <a:r>
              <a:rPr b="0" i="0" lang="en" sz="1400" u="none" cap="none" strike="noStrike">
                <a:solidFill>
                  <a:schemeClr val="dk1"/>
                </a:solidFill>
                <a:latin typeface="Arial"/>
                <a:ea typeface="Arial"/>
                <a:cs typeface="Arial"/>
                <a:sym typeface="Arial"/>
              </a:rPr>
              <a:t> : Pertanyaan penting yang ingin kamu jawab dengan diadakannya riset ini</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KPI (Key Performance Indicator)</a:t>
            </a:r>
            <a:r>
              <a:rPr b="0" i="0" lang="en" sz="1400" u="none" cap="none" strike="noStrike">
                <a:solidFill>
                  <a:schemeClr val="dk1"/>
                </a:solidFill>
                <a:latin typeface="Arial"/>
                <a:ea typeface="Arial"/>
                <a:cs typeface="Arial"/>
                <a:sym typeface="Arial"/>
              </a:rPr>
              <a:t> : Indikator yang menunjukkan performa dari suatu proses. </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Metodologi </a:t>
            </a:r>
            <a:r>
              <a:rPr b="0" i="0" lang="en" sz="1400" u="none" cap="none" strike="noStrike">
                <a:solidFill>
                  <a:schemeClr val="dk1"/>
                </a:solidFill>
                <a:latin typeface="Arial"/>
                <a:ea typeface="Arial"/>
                <a:cs typeface="Arial"/>
                <a:sym typeface="Arial"/>
              </a:rPr>
              <a:t>: Merupakan cara yang digunakan dalam melakukan riset dan teknik yang kamu gunakan dalam menganalisis data. </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Partisipan </a:t>
            </a:r>
            <a:r>
              <a:rPr b="0" i="0" lang="en" sz="1400" u="none" cap="none" strike="noStrike">
                <a:solidFill>
                  <a:schemeClr val="dk1"/>
                </a:solidFill>
                <a:latin typeface="Arial"/>
                <a:ea typeface="Arial"/>
                <a:cs typeface="Arial"/>
                <a:sym typeface="Arial"/>
              </a:rPr>
              <a:t>: Tentukan siapa partisipan dalam riset kamu yang kira-kira akan menggunakan aplikasi kamu ke depannya.</a:t>
            </a:r>
            <a:endParaRPr b="0" i="0" sz="1400" u="none" cap="none" strike="noStrike">
              <a:solidFill>
                <a:schemeClr val="dk1"/>
              </a:solidFill>
              <a:latin typeface="Arial"/>
              <a:ea typeface="Arial"/>
              <a:cs typeface="Arial"/>
              <a:sym typeface="Arial"/>
            </a:endParaRPr>
          </a:p>
          <a:p>
            <a:pPr indent="-317500" lvl="0" marL="3429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Skrip </a:t>
            </a:r>
            <a:r>
              <a:rPr b="0" i="0" lang="en" sz="1400" u="none" cap="none" strike="noStrike">
                <a:solidFill>
                  <a:schemeClr val="dk1"/>
                </a:solidFill>
                <a:latin typeface="Arial"/>
                <a:ea typeface="Arial"/>
                <a:cs typeface="Arial"/>
                <a:sym typeface="Arial"/>
              </a:rPr>
              <a:t>: Merupakan naskah detail tentang apa yang akan dilakukan partisipan dan pertanyaan apa saja yang akan diajukan kepada mereka.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28"/>
          <p:cNvGrpSpPr/>
          <p:nvPr/>
        </p:nvGrpSpPr>
        <p:grpSpPr>
          <a:xfrm>
            <a:off x="0" y="197575"/>
            <a:ext cx="6537432" cy="849088"/>
            <a:chOff x="0" y="0"/>
            <a:chExt cx="6929650" cy="849088"/>
          </a:xfrm>
        </p:grpSpPr>
        <p:sp>
          <p:nvSpPr>
            <p:cNvPr id="345" name="Google Shape;345;p28"/>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8"/>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8"/>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Contoh</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KPI</a:t>
              </a:r>
              <a:endParaRPr b="1" i="0" sz="2500" u="none" cap="none" strike="noStrike">
                <a:solidFill>
                  <a:srgbClr val="D8DEE4"/>
                </a:solidFill>
                <a:latin typeface="Arial"/>
                <a:ea typeface="Arial"/>
                <a:cs typeface="Arial"/>
                <a:sym typeface="Arial"/>
              </a:endParaRPr>
            </a:p>
          </p:txBody>
        </p:sp>
      </p:grpSp>
      <p:sp>
        <p:nvSpPr>
          <p:cNvPr id="348" name="Google Shape;348;p28"/>
          <p:cNvSpPr txBox="1"/>
          <p:nvPr/>
        </p:nvSpPr>
        <p:spPr>
          <a:xfrm>
            <a:off x="3124325" y="1743775"/>
            <a:ext cx="5593200" cy="2339700"/>
          </a:xfrm>
          <a:prstGeom prst="rect">
            <a:avLst/>
          </a:prstGeom>
          <a:noFill/>
          <a:ln>
            <a:noFill/>
          </a:ln>
        </p:spPr>
        <p:txBody>
          <a:bodyPr anchorCtr="0" anchor="t" bIns="91425" lIns="91425" spcFirstLastPara="1" rIns="91425" wrap="square" tIns="91425">
            <a:spAutoFit/>
          </a:bodyPr>
          <a:lstStyle/>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Waktu menyelesaikan tugas</a:t>
            </a:r>
            <a:r>
              <a:rPr b="0" i="0" lang="en" sz="1400" u="none" cap="none" strike="noStrike">
                <a:solidFill>
                  <a:schemeClr val="dk1"/>
                </a:solidFill>
                <a:latin typeface="Arial"/>
                <a:ea typeface="Arial"/>
                <a:cs typeface="Arial"/>
                <a:sym typeface="Arial"/>
              </a:rPr>
              <a:t>, contohnya adalah lama waktu untuk memesan, mengisi form, atau mencari suatu menu.</a:t>
            </a:r>
            <a:endParaRPr b="0" i="0" sz="1400" u="none" cap="none" strike="noStrike">
              <a:solidFill>
                <a:schemeClr val="dk1"/>
              </a:solidFill>
              <a:latin typeface="Arial"/>
              <a:ea typeface="Arial"/>
              <a:cs typeface="Arial"/>
              <a:sym typeface="Arial"/>
            </a:endParaRPr>
          </a:p>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Navigation versus search</a:t>
            </a:r>
            <a:r>
              <a:rPr b="0" i="0" lang="en" sz="1400" u="none" cap="none" strike="noStrike">
                <a:solidFill>
                  <a:schemeClr val="dk1"/>
                </a:solidFill>
                <a:latin typeface="Arial"/>
                <a:ea typeface="Arial"/>
                <a:cs typeface="Arial"/>
                <a:sym typeface="Arial"/>
              </a:rPr>
              <a:t>, mengetahui berapa banyak pengguna yang menggunakan menu navigasi atau kolom pencarian untuk mencari suatu fitur.</a:t>
            </a:r>
            <a:endParaRPr b="0" i="0" sz="1400" u="none" cap="none" strike="noStrike">
              <a:solidFill>
                <a:schemeClr val="dk1"/>
              </a:solidFill>
              <a:latin typeface="Arial"/>
              <a:ea typeface="Arial"/>
              <a:cs typeface="Arial"/>
              <a:sym typeface="Arial"/>
            </a:endParaRPr>
          </a:p>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Tingkat error</a:t>
            </a:r>
            <a:r>
              <a:rPr b="0" i="0" lang="en" sz="1400" u="none" cap="none" strike="noStrike">
                <a:solidFill>
                  <a:schemeClr val="dk1"/>
                </a:solidFill>
                <a:latin typeface="Arial"/>
                <a:ea typeface="Arial"/>
                <a:cs typeface="Arial"/>
                <a:sym typeface="Arial"/>
              </a:rPr>
              <a:t>, yakni jumlah kesalahan yang terjadi, seperti salah memilih tombol saat mau checkout.</a:t>
            </a:r>
            <a:endParaRPr b="0" i="0" sz="1400" u="none" cap="none" strike="noStrike">
              <a:solidFill>
                <a:schemeClr val="dk1"/>
              </a:solidFill>
              <a:latin typeface="Arial"/>
              <a:ea typeface="Arial"/>
              <a:cs typeface="Arial"/>
              <a:sym typeface="Arial"/>
            </a:endParaRPr>
          </a:p>
          <a:p>
            <a:pPr indent="-317500" lvl="0" marL="3429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Tingkat drop-off</a:t>
            </a:r>
            <a:r>
              <a:rPr b="0" i="0" lang="en" sz="1400" u="none" cap="none" strike="noStrike">
                <a:solidFill>
                  <a:schemeClr val="dk1"/>
                </a:solidFill>
                <a:latin typeface="Arial"/>
                <a:ea typeface="Arial"/>
                <a:cs typeface="Arial"/>
                <a:sym typeface="Arial"/>
              </a:rPr>
              <a:t>, yakni jumlah pengguna yang menyerah dalam menyelesaikan suatu tugas, hal ini bisa terjadi karena pengguna merasa bosan atau frustasi terhadap produk.</a:t>
            </a:r>
            <a:endParaRPr b="0" i="0" sz="1400" u="none" cap="none" strike="noStrike">
              <a:solidFill>
                <a:schemeClr val="dk1"/>
              </a:solidFill>
              <a:latin typeface="Arial"/>
              <a:ea typeface="Arial"/>
              <a:cs typeface="Arial"/>
              <a:sym typeface="Arial"/>
            </a:endParaRPr>
          </a:p>
        </p:txBody>
      </p:sp>
      <p:cxnSp>
        <p:nvCxnSpPr>
          <p:cNvPr id="349" name="Google Shape;349;p28"/>
          <p:cNvCxnSpPr/>
          <p:nvPr/>
        </p:nvCxnSpPr>
        <p:spPr>
          <a:xfrm>
            <a:off x="2549775" y="2277138"/>
            <a:ext cx="0" cy="1053600"/>
          </a:xfrm>
          <a:prstGeom prst="straightConnector1">
            <a:avLst/>
          </a:prstGeom>
          <a:noFill/>
          <a:ln cap="flat" cmpd="sng" w="19050">
            <a:solidFill>
              <a:schemeClr val="dk1"/>
            </a:solidFill>
            <a:prstDash val="solid"/>
            <a:round/>
            <a:headEnd len="sm" w="sm" type="none"/>
            <a:tailEnd len="sm" w="sm" type="none"/>
          </a:ln>
        </p:spPr>
      </p:cxnSp>
      <p:pic>
        <p:nvPicPr>
          <p:cNvPr id="350" name="Google Shape;350;p28"/>
          <p:cNvPicPr preferRelativeResize="0"/>
          <p:nvPr/>
        </p:nvPicPr>
        <p:blipFill rotWithShape="1">
          <a:blip r:embed="rId3">
            <a:alphaModFix/>
          </a:blip>
          <a:srcRect b="0" l="0" r="0" t="0"/>
          <a:stretch/>
        </p:blipFill>
        <p:spPr>
          <a:xfrm>
            <a:off x="506375" y="2016964"/>
            <a:ext cx="1661750" cy="166172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pSp>
        <p:nvGrpSpPr>
          <p:cNvPr id="355" name="Google Shape;355;p29"/>
          <p:cNvGrpSpPr/>
          <p:nvPr/>
        </p:nvGrpSpPr>
        <p:grpSpPr>
          <a:xfrm>
            <a:off x="0" y="197575"/>
            <a:ext cx="6537432" cy="849088"/>
            <a:chOff x="0" y="0"/>
            <a:chExt cx="6929650" cy="849088"/>
          </a:xfrm>
        </p:grpSpPr>
        <p:sp>
          <p:nvSpPr>
            <p:cNvPr id="356" name="Google Shape;356;p29"/>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9"/>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9"/>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Contoh</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KPI</a:t>
              </a:r>
              <a:endParaRPr b="1" i="0" sz="2500" u="none" cap="none" strike="noStrike">
                <a:solidFill>
                  <a:srgbClr val="D8DEE4"/>
                </a:solidFill>
                <a:latin typeface="Arial"/>
                <a:ea typeface="Arial"/>
                <a:cs typeface="Arial"/>
                <a:sym typeface="Arial"/>
              </a:endParaRPr>
            </a:p>
          </p:txBody>
        </p:sp>
      </p:grpSp>
      <p:sp>
        <p:nvSpPr>
          <p:cNvPr id="359" name="Google Shape;359;p29"/>
          <p:cNvSpPr txBox="1"/>
          <p:nvPr/>
        </p:nvSpPr>
        <p:spPr>
          <a:xfrm>
            <a:off x="3113325" y="1754725"/>
            <a:ext cx="5559600" cy="23397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Tingkat konversi</a:t>
            </a:r>
            <a:r>
              <a:rPr b="0" i="0" lang="en" sz="1400" u="none" cap="none" strike="noStrike">
                <a:solidFill>
                  <a:schemeClr val="dk1"/>
                </a:solidFill>
                <a:latin typeface="Arial"/>
                <a:ea typeface="Arial"/>
                <a:cs typeface="Arial"/>
                <a:sym typeface="Arial"/>
              </a:rPr>
              <a:t>, yakni jumlah pengguna yang mau melakukan pembelian.</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Tingkat sukses</a:t>
            </a:r>
            <a:r>
              <a:rPr b="0" i="0" lang="en" sz="1400" u="none" cap="none" strike="noStrike">
                <a:solidFill>
                  <a:schemeClr val="dk1"/>
                </a:solidFill>
                <a:latin typeface="Arial"/>
                <a:ea typeface="Arial"/>
                <a:cs typeface="Arial"/>
                <a:sym typeface="Arial"/>
              </a:rPr>
              <a:t>, yakni jumlah pengguna yang sukses menyelesaikan tugas.</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SUS (System Usability Scale)</a:t>
            </a:r>
            <a:r>
              <a:rPr b="0" i="0" lang="en" sz="1400" u="none" cap="none" strike="noStrike">
                <a:solidFill>
                  <a:schemeClr val="dk1"/>
                </a:solidFill>
                <a:latin typeface="Arial"/>
                <a:ea typeface="Arial"/>
                <a:cs typeface="Arial"/>
                <a:sym typeface="Arial"/>
              </a:rPr>
              <a:t>, merupakan kuesioner yang bertujuan untuk mengukur kebergunaan produk.</a:t>
            </a:r>
            <a:endParaRPr b="0" i="0" sz="1400" u="none" cap="none" strike="noStrike">
              <a:solidFill>
                <a:schemeClr val="dk1"/>
              </a:solidFill>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NPS (Net Promoter Score)</a:t>
            </a:r>
            <a:r>
              <a:rPr b="0" i="0" lang="en" sz="1400" u="none" cap="none" strike="noStrike">
                <a:solidFill>
                  <a:schemeClr val="dk1"/>
                </a:solidFill>
                <a:latin typeface="Arial"/>
                <a:ea typeface="Arial"/>
                <a:cs typeface="Arial"/>
                <a:sym typeface="Arial"/>
              </a:rPr>
              <a:t>, mengukur seberapa loyal pengguna dalam menggunakan produk. Pertanyaan yang diajukan adalah “Apakah kamu ingin merekomendasikan produk ini kepada teman Anda?” dengan skala 1 sampai 10.</a:t>
            </a:r>
            <a:endParaRPr b="0" i="0" sz="1400" u="none" cap="none" strike="noStrike">
              <a:solidFill>
                <a:schemeClr val="dk1"/>
              </a:solidFill>
              <a:latin typeface="Arial"/>
              <a:ea typeface="Arial"/>
              <a:cs typeface="Arial"/>
              <a:sym typeface="Arial"/>
            </a:endParaRPr>
          </a:p>
        </p:txBody>
      </p:sp>
      <p:cxnSp>
        <p:nvCxnSpPr>
          <p:cNvPr id="360" name="Google Shape;360;p29"/>
          <p:cNvCxnSpPr/>
          <p:nvPr/>
        </p:nvCxnSpPr>
        <p:spPr>
          <a:xfrm>
            <a:off x="2549775" y="2277138"/>
            <a:ext cx="0" cy="1053600"/>
          </a:xfrm>
          <a:prstGeom prst="straightConnector1">
            <a:avLst/>
          </a:prstGeom>
          <a:noFill/>
          <a:ln cap="flat" cmpd="sng" w="19050">
            <a:solidFill>
              <a:schemeClr val="dk1"/>
            </a:solidFill>
            <a:prstDash val="solid"/>
            <a:round/>
            <a:headEnd len="sm" w="sm" type="none"/>
            <a:tailEnd len="sm" w="sm" type="none"/>
          </a:ln>
        </p:spPr>
      </p:cxnSp>
      <p:pic>
        <p:nvPicPr>
          <p:cNvPr id="361" name="Google Shape;361;p29"/>
          <p:cNvPicPr preferRelativeResize="0"/>
          <p:nvPr/>
        </p:nvPicPr>
        <p:blipFill rotWithShape="1">
          <a:blip r:embed="rId3">
            <a:alphaModFix/>
          </a:blip>
          <a:srcRect b="0" l="0" r="0" t="0"/>
          <a:stretch/>
        </p:blipFill>
        <p:spPr>
          <a:xfrm>
            <a:off x="506375" y="2016964"/>
            <a:ext cx="1661750" cy="16617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3"/>
          <p:cNvPicPr preferRelativeResize="0"/>
          <p:nvPr/>
        </p:nvPicPr>
        <p:blipFill rotWithShape="1">
          <a:blip r:embed="rId3">
            <a:alphaModFix/>
          </a:blip>
          <a:srcRect b="0" l="4210" r="4256" t="0"/>
          <a:stretch/>
        </p:blipFill>
        <p:spPr>
          <a:xfrm>
            <a:off x="1760262" y="1433200"/>
            <a:ext cx="5623475" cy="2959550"/>
          </a:xfrm>
          <a:prstGeom prst="rect">
            <a:avLst/>
          </a:prstGeom>
          <a:noFill/>
          <a:ln>
            <a:noFill/>
          </a:ln>
        </p:spPr>
      </p:pic>
      <p:grpSp>
        <p:nvGrpSpPr>
          <p:cNvPr id="78" name="Google Shape;78;p3"/>
          <p:cNvGrpSpPr/>
          <p:nvPr/>
        </p:nvGrpSpPr>
        <p:grpSpPr>
          <a:xfrm>
            <a:off x="0" y="197575"/>
            <a:ext cx="6537432" cy="849088"/>
            <a:chOff x="0" y="0"/>
            <a:chExt cx="6929650" cy="849088"/>
          </a:xfrm>
        </p:grpSpPr>
        <p:sp>
          <p:nvSpPr>
            <p:cNvPr id="79" name="Google Shape;79;p3"/>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User Experience</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a:t>
              </a:r>
              <a:endParaRPr b="1" i="0" sz="2500" u="none" cap="none" strike="noStrike">
                <a:solidFill>
                  <a:srgbClr val="D8DEE4"/>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365" name="Shape 365"/>
        <p:cNvGrpSpPr/>
        <p:nvPr/>
      </p:nvGrpSpPr>
      <p:grpSpPr>
        <a:xfrm>
          <a:off x="0" y="0"/>
          <a:ext cx="0" cy="0"/>
          <a:chOff x="0" y="0"/>
          <a:chExt cx="0" cy="0"/>
        </a:xfrm>
      </p:grpSpPr>
      <p:sp>
        <p:nvSpPr>
          <p:cNvPr id="366" name="Google Shape;366;p30"/>
          <p:cNvSpPr txBox="1"/>
          <p:nvPr/>
        </p:nvSpPr>
        <p:spPr>
          <a:xfrm>
            <a:off x="322050" y="2082300"/>
            <a:ext cx="2922300" cy="9081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2400"/>
              <a:buFont typeface="Arial"/>
              <a:buNone/>
            </a:pPr>
            <a:r>
              <a:rPr b="0" i="0" lang="en" sz="2000" u="none" cap="none" strike="noStrike">
                <a:solidFill>
                  <a:srgbClr val="FFFFFF"/>
                </a:solidFill>
                <a:latin typeface="Arial"/>
                <a:ea typeface="Arial"/>
                <a:cs typeface="Arial"/>
                <a:sym typeface="Arial"/>
              </a:rPr>
              <a:t>Terima  </a:t>
            </a:r>
            <a:br>
              <a:rPr b="0" i="0" lang="en" sz="2400" u="none" cap="none" strike="noStrike">
                <a:solidFill>
                  <a:srgbClr val="FFFFFF"/>
                </a:solidFill>
                <a:latin typeface="Arial"/>
                <a:ea typeface="Arial"/>
                <a:cs typeface="Arial"/>
                <a:sym typeface="Arial"/>
              </a:rPr>
            </a:br>
            <a:r>
              <a:rPr b="1" i="0" lang="en" sz="2400" u="none" cap="none" strike="noStrike">
                <a:solidFill>
                  <a:srgbClr val="FFFFFF"/>
                </a:solidFill>
                <a:latin typeface="Arial"/>
                <a:ea typeface="Arial"/>
                <a:cs typeface="Arial"/>
                <a:sym typeface="Arial"/>
              </a:rPr>
              <a:t>Kasih</a:t>
            </a:r>
            <a:r>
              <a:rPr b="0" i="0" lang="en" sz="2400" u="none" cap="none" strike="noStrike">
                <a:solidFill>
                  <a:srgbClr val="FFFFFF"/>
                </a:solidFill>
                <a:latin typeface="Arial"/>
                <a:ea typeface="Arial"/>
                <a:cs typeface="Arial"/>
                <a:sym typeface="Arial"/>
              </a:rPr>
              <a:t> </a:t>
            </a:r>
            <a:endParaRPr b="0" i="0" sz="2400" u="none" cap="none" strike="noStrike">
              <a:solidFill>
                <a:srgbClr val="FFFFFF"/>
              </a:solidFill>
              <a:latin typeface="Arial"/>
              <a:ea typeface="Arial"/>
              <a:cs typeface="Arial"/>
              <a:sym typeface="Arial"/>
            </a:endParaRPr>
          </a:p>
        </p:txBody>
      </p:sp>
      <p:cxnSp>
        <p:nvCxnSpPr>
          <p:cNvPr id="367" name="Google Shape;367;p30"/>
          <p:cNvCxnSpPr/>
          <p:nvPr/>
        </p:nvCxnSpPr>
        <p:spPr>
          <a:xfrm>
            <a:off x="3460100" y="1032150"/>
            <a:ext cx="36600" cy="30792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pSp>
        <p:nvGrpSpPr>
          <p:cNvPr id="86" name="Google Shape;86;p4"/>
          <p:cNvGrpSpPr/>
          <p:nvPr/>
        </p:nvGrpSpPr>
        <p:grpSpPr>
          <a:xfrm>
            <a:off x="0" y="197575"/>
            <a:ext cx="6537432" cy="849088"/>
            <a:chOff x="0" y="0"/>
            <a:chExt cx="6929650" cy="849088"/>
          </a:xfrm>
        </p:grpSpPr>
        <p:sp>
          <p:nvSpPr>
            <p:cNvPr id="87" name="Google Shape;87;p4"/>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User Experience</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a:t>
              </a:r>
              <a:endParaRPr b="1" i="0" sz="2500" u="none" cap="none" strike="noStrike">
                <a:solidFill>
                  <a:srgbClr val="D8DEE4"/>
                </a:solidFill>
                <a:latin typeface="Arial"/>
                <a:ea typeface="Arial"/>
                <a:cs typeface="Arial"/>
                <a:sym typeface="Arial"/>
              </a:endParaRPr>
            </a:p>
          </p:txBody>
        </p:sp>
      </p:grpSp>
      <p:pic>
        <p:nvPicPr>
          <p:cNvPr id="90" name="Google Shape;90;p4"/>
          <p:cNvPicPr preferRelativeResize="0"/>
          <p:nvPr/>
        </p:nvPicPr>
        <p:blipFill rotWithShape="1">
          <a:blip r:embed="rId3">
            <a:alphaModFix/>
          </a:blip>
          <a:srcRect b="8773" l="6927" r="6588" t="4525"/>
          <a:stretch/>
        </p:blipFill>
        <p:spPr>
          <a:xfrm>
            <a:off x="2235725" y="1370500"/>
            <a:ext cx="4797251" cy="32877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grpSp>
        <p:nvGrpSpPr>
          <p:cNvPr id="95" name="Google Shape;95;p5"/>
          <p:cNvGrpSpPr/>
          <p:nvPr/>
        </p:nvGrpSpPr>
        <p:grpSpPr>
          <a:xfrm>
            <a:off x="0" y="197575"/>
            <a:ext cx="6537432" cy="849088"/>
            <a:chOff x="0" y="0"/>
            <a:chExt cx="6929650" cy="849088"/>
          </a:xfrm>
        </p:grpSpPr>
        <p:sp>
          <p:nvSpPr>
            <p:cNvPr id="96" name="Google Shape;96;p5"/>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5"/>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5"/>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User Experience</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a:t>
              </a:r>
              <a:endParaRPr b="1" i="0" sz="2500" u="none" cap="none" strike="noStrike">
                <a:solidFill>
                  <a:srgbClr val="D8DEE4"/>
                </a:solidFill>
                <a:latin typeface="Arial"/>
                <a:ea typeface="Arial"/>
                <a:cs typeface="Arial"/>
                <a:sym typeface="Arial"/>
              </a:endParaRPr>
            </a:p>
          </p:txBody>
        </p:sp>
      </p:grpSp>
      <p:sp>
        <p:nvSpPr>
          <p:cNvPr id="99" name="Google Shape;99;p5"/>
          <p:cNvSpPr/>
          <p:nvPr/>
        </p:nvSpPr>
        <p:spPr>
          <a:xfrm>
            <a:off x="610514" y="1752262"/>
            <a:ext cx="327623" cy="217176"/>
          </a:xfrm>
          <a:custGeom>
            <a:rect b="b" l="l" r="r" t="t"/>
            <a:pathLst>
              <a:path extrusionOk="0" h="765" w="1149">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0" name="Google Shape;100;p5"/>
          <p:cNvSpPr/>
          <p:nvPr/>
        </p:nvSpPr>
        <p:spPr>
          <a:xfrm>
            <a:off x="517675" y="1534000"/>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3E50"/>
              </a:solidFill>
              <a:latin typeface="Arial"/>
              <a:ea typeface="Arial"/>
              <a:cs typeface="Arial"/>
              <a:sym typeface="Arial"/>
            </a:endParaRPr>
          </a:p>
        </p:txBody>
      </p:sp>
      <p:sp>
        <p:nvSpPr>
          <p:cNvPr id="101" name="Google Shape;101;p5"/>
          <p:cNvSpPr/>
          <p:nvPr/>
        </p:nvSpPr>
        <p:spPr>
          <a:xfrm>
            <a:off x="645441" y="1662440"/>
            <a:ext cx="257757" cy="256421"/>
          </a:xfrm>
          <a:custGeom>
            <a:rect b="b" l="l" r="r" t="t"/>
            <a:pathLst>
              <a:path extrusionOk="0" h="847" w="851">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2" name="Google Shape;102;p5"/>
          <p:cNvSpPr txBox="1"/>
          <p:nvPr/>
        </p:nvSpPr>
        <p:spPr>
          <a:xfrm>
            <a:off x="1239375" y="1482850"/>
            <a:ext cx="3810300" cy="61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Apakah </a:t>
            </a:r>
            <a:r>
              <a:rPr b="0" i="0" lang="en" sz="1400" u="none" cap="none" strike="noStrike">
                <a:solidFill>
                  <a:schemeClr val="dk1"/>
                </a:solidFill>
                <a:latin typeface="Arial"/>
                <a:ea typeface="Arial"/>
                <a:cs typeface="Arial"/>
                <a:sym typeface="Arial"/>
              </a:rPr>
              <a:t>dengan membuat</a:t>
            </a:r>
            <a:r>
              <a:rPr b="1" i="0" lang="en" sz="1400" u="none" cap="none" strike="noStrike">
                <a:solidFill>
                  <a:schemeClr val="dk1"/>
                </a:solidFill>
                <a:latin typeface="Arial"/>
                <a:ea typeface="Arial"/>
                <a:cs typeface="Arial"/>
                <a:sym typeface="Arial"/>
              </a:rPr>
              <a:t> UI yang bagus </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sudah cukup untuk menjadi </a:t>
            </a:r>
            <a:r>
              <a:rPr b="1" i="0" lang="en" sz="1400" u="none" cap="none" strike="noStrike">
                <a:solidFill>
                  <a:schemeClr val="dk1"/>
                </a:solidFill>
                <a:latin typeface="Arial"/>
                <a:ea typeface="Arial"/>
                <a:cs typeface="Arial"/>
                <a:sym typeface="Arial"/>
              </a:rPr>
              <a:t>UX Designer ?  </a:t>
            </a:r>
            <a:endParaRPr b="1" i="0" sz="1400" u="none" cap="none" strike="noStrike">
              <a:solidFill>
                <a:schemeClr val="dk1"/>
              </a:solidFill>
              <a:latin typeface="Arial"/>
              <a:ea typeface="Arial"/>
              <a:cs typeface="Arial"/>
              <a:sym typeface="Arial"/>
            </a:endParaRPr>
          </a:p>
        </p:txBody>
      </p:sp>
      <p:sp>
        <p:nvSpPr>
          <p:cNvPr id="103" name="Google Shape;103;p5"/>
          <p:cNvSpPr/>
          <p:nvPr/>
        </p:nvSpPr>
        <p:spPr>
          <a:xfrm>
            <a:off x="3096475" y="2534625"/>
            <a:ext cx="3039900" cy="18078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4" name="Google Shape;104;p5"/>
          <p:cNvPicPr preferRelativeResize="0"/>
          <p:nvPr/>
        </p:nvPicPr>
        <p:blipFill rotWithShape="1">
          <a:blip r:embed="rId3">
            <a:alphaModFix/>
          </a:blip>
          <a:srcRect b="0" l="0" r="0" t="0"/>
          <a:stretch/>
        </p:blipFill>
        <p:spPr>
          <a:xfrm>
            <a:off x="3187025" y="2633075"/>
            <a:ext cx="2857500" cy="1600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6"/>
          <p:cNvGrpSpPr/>
          <p:nvPr/>
        </p:nvGrpSpPr>
        <p:grpSpPr>
          <a:xfrm>
            <a:off x="0" y="197575"/>
            <a:ext cx="6537432" cy="849088"/>
            <a:chOff x="0" y="0"/>
            <a:chExt cx="6929650" cy="849088"/>
          </a:xfrm>
        </p:grpSpPr>
        <p:sp>
          <p:nvSpPr>
            <p:cNvPr id="110" name="Google Shape;110;p6"/>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User Experience</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a:t>
              </a:r>
              <a:endParaRPr b="1" i="0" sz="2500" u="none" cap="none" strike="noStrike">
                <a:solidFill>
                  <a:srgbClr val="D8DEE4"/>
                </a:solidFill>
                <a:latin typeface="Arial"/>
                <a:ea typeface="Arial"/>
                <a:cs typeface="Arial"/>
                <a:sym typeface="Arial"/>
              </a:endParaRPr>
            </a:p>
          </p:txBody>
        </p:sp>
      </p:grpSp>
      <p:sp>
        <p:nvSpPr>
          <p:cNvPr id="113" name="Google Shape;113;p6"/>
          <p:cNvSpPr/>
          <p:nvPr/>
        </p:nvSpPr>
        <p:spPr>
          <a:xfrm>
            <a:off x="614613" y="1299675"/>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D3E50"/>
              </a:solidFill>
              <a:latin typeface="Arial"/>
              <a:ea typeface="Arial"/>
              <a:cs typeface="Arial"/>
              <a:sym typeface="Arial"/>
            </a:endParaRPr>
          </a:p>
        </p:txBody>
      </p:sp>
      <p:sp>
        <p:nvSpPr>
          <p:cNvPr id="114" name="Google Shape;114;p6"/>
          <p:cNvSpPr/>
          <p:nvPr/>
        </p:nvSpPr>
        <p:spPr>
          <a:xfrm>
            <a:off x="728300" y="1476456"/>
            <a:ext cx="285935" cy="159748"/>
          </a:xfrm>
          <a:custGeom>
            <a:rect b="b" l="l" r="r" t="t"/>
            <a:pathLst>
              <a:path extrusionOk="0" h="526" w="941">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15" name="Google Shape;115;p6"/>
          <p:cNvSpPr txBox="1"/>
          <p:nvPr/>
        </p:nvSpPr>
        <p:spPr>
          <a:xfrm>
            <a:off x="1434488" y="1362525"/>
            <a:ext cx="3045900" cy="387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Tanggung Jawab UX Designer</a:t>
            </a:r>
            <a:endParaRPr b="1" i="0" sz="1400" u="none" cap="none" strike="noStrike">
              <a:solidFill>
                <a:schemeClr val="dk1"/>
              </a:solidFill>
              <a:latin typeface="Arial"/>
              <a:ea typeface="Arial"/>
              <a:cs typeface="Arial"/>
              <a:sym typeface="Arial"/>
            </a:endParaRPr>
          </a:p>
        </p:txBody>
      </p:sp>
      <p:sp>
        <p:nvSpPr>
          <p:cNvPr id="116" name="Google Shape;116;p6"/>
          <p:cNvSpPr txBox="1"/>
          <p:nvPr/>
        </p:nvSpPr>
        <p:spPr>
          <a:xfrm>
            <a:off x="1216375" y="1812975"/>
            <a:ext cx="7611300" cy="3047400"/>
          </a:xfrm>
          <a:prstGeom prst="rect">
            <a:avLst/>
          </a:prstGeom>
          <a:noFill/>
          <a:ln>
            <a:noFill/>
          </a:ln>
        </p:spPr>
        <p:txBody>
          <a:bodyPr anchorCtr="0" anchor="t" bIns="91425" lIns="91425" spcFirstLastPara="1" rIns="91425" wrap="square" tIns="91425">
            <a:noAutofit/>
          </a:bodyPr>
          <a:lstStyle/>
          <a:p>
            <a:pPr indent="-317500" lvl="0" marL="457200" marR="0" rtl="0" algn="just">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Melakukan riset</a:t>
            </a:r>
            <a:r>
              <a:rPr b="0" i="0" lang="en" sz="1400" u="none" cap="none" strike="noStrike">
                <a:solidFill>
                  <a:schemeClr val="dk1"/>
                </a:solidFill>
                <a:latin typeface="Arial"/>
                <a:ea typeface="Arial"/>
                <a:cs typeface="Arial"/>
                <a:sym typeface="Arial"/>
              </a:rPr>
              <a:t> untuk memahami bagaimana pengguna berinteraksi dengan produk dan masalah yang dialaminya.</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Membuat gambar rangka (wireframe)</a:t>
            </a:r>
            <a:r>
              <a:rPr b="0" i="0" lang="en" sz="1400" u="none" cap="none" strike="noStrike">
                <a:solidFill>
                  <a:schemeClr val="dk1"/>
                </a:solidFill>
                <a:latin typeface="Arial"/>
                <a:ea typeface="Arial"/>
                <a:cs typeface="Arial"/>
                <a:sym typeface="Arial"/>
              </a:rPr>
              <a:t> untuk mengetahui bagaimana gambaran kasar halaman pada produk dan hubungannya dengan halaman lain.</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Membuat information architecture</a:t>
            </a:r>
            <a:r>
              <a:rPr b="0" i="0" lang="en" sz="1400" u="none" cap="none" strike="noStrike">
                <a:solidFill>
                  <a:schemeClr val="dk1"/>
                </a:solidFill>
                <a:latin typeface="Arial"/>
                <a:ea typeface="Arial"/>
                <a:cs typeface="Arial"/>
                <a:sym typeface="Arial"/>
              </a:rPr>
              <a:t> untuk menyusun dan mengkategorikan setiap halaman yang ada di dalam suatu produk.</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Membuat prototipe</a:t>
            </a:r>
            <a:r>
              <a:rPr b="0" i="0" lang="en" sz="1400" u="none" cap="none" strike="noStrike">
                <a:solidFill>
                  <a:schemeClr val="dk1"/>
                </a:solidFill>
                <a:latin typeface="Arial"/>
                <a:ea typeface="Arial"/>
                <a:cs typeface="Arial"/>
                <a:sym typeface="Arial"/>
              </a:rPr>
              <a:t> yang dapat diuji coba untuk mengetahui bagaimana gambaran aplikasi sebelum benar-benar dibuat.</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Memahami konsep dasar desain visual</a:t>
            </a:r>
            <a:r>
              <a:rPr b="0" i="0" lang="en" sz="1400" u="none" cap="none" strike="noStrike">
                <a:solidFill>
                  <a:schemeClr val="dk1"/>
                </a:solidFill>
                <a:latin typeface="Arial"/>
                <a:ea typeface="Arial"/>
                <a:cs typeface="Arial"/>
                <a:sym typeface="Arial"/>
              </a:rPr>
              <a:t> untuk membuat tampilan produk yang menarik dan enak dilihat.</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Berkomunikasi secara efektif</a:t>
            </a:r>
            <a:r>
              <a:rPr b="0" i="0" lang="en" sz="1400" u="none" cap="none" strike="noStrike">
                <a:solidFill>
                  <a:schemeClr val="dk1"/>
                </a:solidFill>
                <a:latin typeface="Arial"/>
                <a:ea typeface="Arial"/>
                <a:cs typeface="Arial"/>
                <a:sym typeface="Arial"/>
              </a:rPr>
              <a:t> dengan para stakeholder seperti pengguna dan tim bisnis untuk memahami kebutuhan mereka.</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7"/>
          <p:cNvGrpSpPr/>
          <p:nvPr/>
        </p:nvGrpSpPr>
        <p:grpSpPr>
          <a:xfrm>
            <a:off x="0" y="197575"/>
            <a:ext cx="6537432" cy="849088"/>
            <a:chOff x="0" y="0"/>
            <a:chExt cx="6929650" cy="849088"/>
          </a:xfrm>
        </p:grpSpPr>
        <p:sp>
          <p:nvSpPr>
            <p:cNvPr id="122" name="Google Shape;122;p7"/>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7"/>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User Experience</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a:t>
              </a:r>
              <a:endParaRPr b="1" i="0" sz="2500" u="none" cap="none" strike="noStrike">
                <a:solidFill>
                  <a:srgbClr val="D8DEE4"/>
                </a:solidFill>
                <a:latin typeface="Arial"/>
                <a:ea typeface="Arial"/>
                <a:cs typeface="Arial"/>
                <a:sym typeface="Arial"/>
              </a:endParaRPr>
            </a:p>
          </p:txBody>
        </p:sp>
      </p:grpSp>
      <p:pic>
        <p:nvPicPr>
          <p:cNvPr id="125" name="Google Shape;125;p7"/>
          <p:cNvPicPr preferRelativeResize="0"/>
          <p:nvPr/>
        </p:nvPicPr>
        <p:blipFill rotWithShape="1">
          <a:blip r:embed="rId3">
            <a:alphaModFix/>
          </a:blip>
          <a:srcRect b="0" l="12722" r="12572" t="0"/>
          <a:stretch/>
        </p:blipFill>
        <p:spPr>
          <a:xfrm>
            <a:off x="2604475" y="1315275"/>
            <a:ext cx="3863251" cy="3281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34343"/>
        </a:solidFill>
      </p:bgPr>
    </p:bg>
    <p:spTree>
      <p:nvGrpSpPr>
        <p:cNvPr id="129" name="Shape 129"/>
        <p:cNvGrpSpPr/>
        <p:nvPr/>
      </p:nvGrpSpPr>
      <p:grpSpPr>
        <a:xfrm>
          <a:off x="0" y="0"/>
          <a:ext cx="0" cy="0"/>
          <a:chOff x="0" y="0"/>
          <a:chExt cx="0" cy="0"/>
        </a:xfrm>
      </p:grpSpPr>
      <p:sp>
        <p:nvSpPr>
          <p:cNvPr id="130" name="Google Shape;130;p8"/>
          <p:cNvSpPr txBox="1"/>
          <p:nvPr/>
        </p:nvSpPr>
        <p:spPr>
          <a:xfrm>
            <a:off x="322050" y="2082300"/>
            <a:ext cx="2922300" cy="908100"/>
          </a:xfrm>
          <a:prstGeom prst="rect">
            <a:avLst/>
          </a:prstGeom>
          <a:noFill/>
          <a:ln>
            <a:noFill/>
          </a:ln>
        </p:spPr>
        <p:txBody>
          <a:bodyPr anchorCtr="0" anchor="t" bIns="91425" lIns="91425" spcFirstLastPara="1" rIns="91425" wrap="square" tIns="91425">
            <a:spAutoFit/>
          </a:bodyPr>
          <a:lstStyle/>
          <a:p>
            <a:pPr indent="0" lvl="0" marL="0" marR="0" rtl="0" algn="r">
              <a:lnSpc>
                <a:spcPct val="115000"/>
              </a:lnSpc>
              <a:spcBef>
                <a:spcPts val="0"/>
              </a:spcBef>
              <a:spcAft>
                <a:spcPts val="0"/>
              </a:spcAft>
              <a:buClr>
                <a:srgbClr val="000000"/>
              </a:buClr>
              <a:buSzPts val="2400"/>
              <a:buFont typeface="Arial"/>
              <a:buNone/>
            </a:pPr>
            <a:r>
              <a:rPr b="0" i="0" lang="en" sz="2000" u="none" cap="none" strike="noStrike">
                <a:solidFill>
                  <a:srgbClr val="FFFFFF"/>
                </a:solidFill>
                <a:latin typeface="Arial"/>
                <a:ea typeface="Arial"/>
                <a:cs typeface="Arial"/>
                <a:sym typeface="Arial"/>
              </a:rPr>
              <a:t>Karakteristik  </a:t>
            </a:r>
            <a:br>
              <a:rPr b="0" i="0" lang="en" sz="2400" u="none" cap="none" strike="noStrike">
                <a:solidFill>
                  <a:srgbClr val="FFFFFF"/>
                </a:solidFill>
                <a:latin typeface="Arial"/>
                <a:ea typeface="Arial"/>
                <a:cs typeface="Arial"/>
                <a:sym typeface="Arial"/>
              </a:rPr>
            </a:br>
            <a:r>
              <a:rPr b="1" i="0" lang="en" sz="2400" u="none" cap="none" strike="noStrike">
                <a:solidFill>
                  <a:srgbClr val="FFFFFF"/>
                </a:solidFill>
                <a:latin typeface="Arial"/>
                <a:ea typeface="Arial"/>
                <a:cs typeface="Arial"/>
                <a:sym typeface="Arial"/>
              </a:rPr>
              <a:t>UX Design Baik </a:t>
            </a:r>
            <a:r>
              <a:rPr b="0" i="0" lang="en" sz="2400" u="none" cap="none" strike="noStrike">
                <a:solidFill>
                  <a:srgbClr val="FFFFFF"/>
                </a:solidFill>
                <a:latin typeface="Arial"/>
                <a:ea typeface="Arial"/>
                <a:cs typeface="Arial"/>
                <a:sym typeface="Arial"/>
              </a:rPr>
              <a:t> </a:t>
            </a:r>
            <a:endParaRPr b="0" i="0" sz="2400" u="none" cap="none" strike="noStrike">
              <a:solidFill>
                <a:srgbClr val="FFFFFF"/>
              </a:solidFill>
              <a:latin typeface="Arial"/>
              <a:ea typeface="Arial"/>
              <a:cs typeface="Arial"/>
              <a:sym typeface="Arial"/>
            </a:endParaRPr>
          </a:p>
        </p:txBody>
      </p:sp>
      <p:cxnSp>
        <p:nvCxnSpPr>
          <p:cNvPr id="131" name="Google Shape;131;p8"/>
          <p:cNvCxnSpPr/>
          <p:nvPr/>
        </p:nvCxnSpPr>
        <p:spPr>
          <a:xfrm>
            <a:off x="3460100" y="1032150"/>
            <a:ext cx="36600" cy="3079200"/>
          </a:xfrm>
          <a:prstGeom prst="straightConnector1">
            <a:avLst/>
          </a:prstGeom>
          <a:noFill/>
          <a:ln cap="flat" cmpd="sng" w="19050">
            <a:solidFill>
              <a:srgbClr val="FFFFFF"/>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9"/>
          <p:cNvGrpSpPr/>
          <p:nvPr/>
        </p:nvGrpSpPr>
        <p:grpSpPr>
          <a:xfrm>
            <a:off x="0" y="197575"/>
            <a:ext cx="6537432" cy="849088"/>
            <a:chOff x="0" y="0"/>
            <a:chExt cx="6929650" cy="849088"/>
          </a:xfrm>
        </p:grpSpPr>
        <p:sp>
          <p:nvSpPr>
            <p:cNvPr id="137" name="Google Shape;137;p9"/>
            <p:cNvSpPr/>
            <p:nvPr/>
          </p:nvSpPr>
          <p:spPr>
            <a:xfrm>
              <a:off x="5438950" y="0"/>
              <a:ext cx="1490700" cy="846000"/>
            </a:xfrm>
            <a:prstGeom prst="roundRect">
              <a:avLst>
                <a:gd fmla="val 16667" name="adj"/>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9"/>
            <p:cNvSpPr/>
            <p:nvPr/>
          </p:nvSpPr>
          <p:spPr>
            <a:xfrm>
              <a:off x="0" y="0"/>
              <a:ext cx="5989500" cy="846000"/>
            </a:xfrm>
            <a:prstGeom prst="rect">
              <a:avLst/>
            </a:prstGeom>
            <a:solidFill>
              <a:srgbClr val="24292F"/>
            </a:solidFill>
            <a:ln cap="flat" cmpd="sng" w="9525">
              <a:solidFill>
                <a:srgbClr val="24292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9"/>
            <p:cNvSpPr txBox="1"/>
            <p:nvPr/>
          </p:nvSpPr>
          <p:spPr>
            <a:xfrm>
              <a:off x="232919" y="17788"/>
              <a:ext cx="54372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D8DEE4"/>
                  </a:solidFill>
                  <a:latin typeface="Arial"/>
                  <a:ea typeface="Arial"/>
                  <a:cs typeface="Arial"/>
                  <a:sym typeface="Arial"/>
                </a:rPr>
                <a:t>Karakteristik</a:t>
              </a:r>
              <a:endParaRPr b="0" i="0" sz="1700" u="none" cap="none" strike="noStrike">
                <a:solidFill>
                  <a:srgbClr val="D8DEE4"/>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500"/>
                <a:buFont typeface="Arial"/>
                <a:buNone/>
              </a:pPr>
              <a:r>
                <a:rPr b="1" i="0" lang="en" sz="2500" u="none" cap="none" strike="noStrike">
                  <a:solidFill>
                    <a:srgbClr val="D8DEE4"/>
                  </a:solidFill>
                  <a:latin typeface="Arial"/>
                  <a:ea typeface="Arial"/>
                  <a:cs typeface="Arial"/>
                  <a:sym typeface="Arial"/>
                </a:rPr>
                <a:t>UX Design Baik</a:t>
              </a:r>
              <a:endParaRPr b="1" i="0" sz="2500" u="none" cap="none" strike="noStrike">
                <a:solidFill>
                  <a:srgbClr val="D8DEE4"/>
                </a:solidFill>
                <a:latin typeface="Arial"/>
                <a:ea typeface="Arial"/>
                <a:cs typeface="Arial"/>
                <a:sym typeface="Arial"/>
              </a:endParaRPr>
            </a:p>
          </p:txBody>
        </p:sp>
      </p:grpSp>
      <p:sp>
        <p:nvSpPr>
          <p:cNvPr id="140" name="Google Shape;140;p9"/>
          <p:cNvSpPr txBox="1"/>
          <p:nvPr/>
        </p:nvSpPr>
        <p:spPr>
          <a:xfrm>
            <a:off x="1191225" y="1186700"/>
            <a:ext cx="4280400" cy="615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Useful (Berguna)</a:t>
            </a:r>
            <a:endParaRPr b="1"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Produk yang menyelesaikan masalah user-nya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141" name="Google Shape;141;p9"/>
          <p:cNvSpPr/>
          <p:nvPr/>
        </p:nvSpPr>
        <p:spPr>
          <a:xfrm>
            <a:off x="469525" y="1271325"/>
            <a:ext cx="513300" cy="513300"/>
          </a:xfrm>
          <a:prstGeom prst="ellipse">
            <a:avLst/>
          </a:prstGeom>
          <a:solidFill>
            <a:srgbClr val="2D3E5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a:off x="581738" y="1390850"/>
            <a:ext cx="288875" cy="274249"/>
          </a:xfrm>
          <a:custGeom>
            <a:rect b="b" l="l" r="r" t="t"/>
            <a:pathLst>
              <a:path extrusionOk="0" h="993" w="1045">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143" name="Google Shape;143;p9"/>
          <p:cNvPicPr preferRelativeResize="0"/>
          <p:nvPr/>
        </p:nvPicPr>
        <p:blipFill rotWithShape="1">
          <a:blip r:embed="rId3">
            <a:alphaModFix/>
          </a:blip>
          <a:srcRect b="0" l="0" r="0" t="0"/>
          <a:stretch/>
        </p:blipFill>
        <p:spPr>
          <a:xfrm flipH="1">
            <a:off x="2413288" y="2091850"/>
            <a:ext cx="4515175" cy="1845075"/>
          </a:xfrm>
          <a:prstGeom prst="rect">
            <a:avLst/>
          </a:prstGeom>
          <a:noFill/>
          <a:ln>
            <a:noFill/>
          </a:ln>
        </p:spPr>
      </p:pic>
      <p:sp>
        <p:nvSpPr>
          <p:cNvPr id="144" name="Google Shape;144;p9"/>
          <p:cNvSpPr txBox="1"/>
          <p:nvPr/>
        </p:nvSpPr>
        <p:spPr>
          <a:xfrm>
            <a:off x="469525" y="4394200"/>
            <a:ext cx="8306400" cy="6156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Sesuatu yang terlihat langsung dan tidak berkaitan dengan manfaat non praktis, seperti estetika ataupun kemudahan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