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84" r:id="rId6"/>
    <p:sldId id="257" r:id="rId7"/>
    <p:sldId id="258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86" r:id="rId17"/>
    <p:sldId id="288" r:id="rId18"/>
    <p:sldId id="275" r:id="rId19"/>
    <p:sldId id="276" r:id="rId20"/>
    <p:sldId id="278" r:id="rId21"/>
    <p:sldId id="279" r:id="rId22"/>
    <p:sldId id="280" r:id="rId23"/>
    <p:sldId id="281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72" d="100"/>
          <a:sy n="72" d="100"/>
        </p:scale>
        <p:origin x="130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3F71D8-9A10-4FE4-97A8-3BDB289CD6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BDCF162-7A8C-441F-80E1-1C690D976149}">
      <dgm:prSet phldrT="[Text]"/>
      <dgm:spPr/>
      <dgm:t>
        <a:bodyPr/>
        <a:lstStyle/>
        <a:p>
          <a:r>
            <a:rPr lang="en-US" dirty="0" err="1"/>
            <a:t>Pengusaha</a:t>
          </a:r>
          <a:endParaRPr lang="en-ID" dirty="0"/>
        </a:p>
      </dgm:t>
    </dgm:pt>
    <dgm:pt modelId="{E7DD903F-9B85-492A-931E-D2532750EBA7}" type="parTrans" cxnId="{3556F91C-29EB-43AD-8A78-AFAF4FB73C1F}">
      <dgm:prSet/>
      <dgm:spPr/>
      <dgm:t>
        <a:bodyPr/>
        <a:lstStyle/>
        <a:p>
          <a:endParaRPr lang="en-ID"/>
        </a:p>
      </dgm:t>
    </dgm:pt>
    <dgm:pt modelId="{91C3786D-C30C-4CA4-AC7E-AA9DD1A6C951}" type="sibTrans" cxnId="{3556F91C-29EB-43AD-8A78-AFAF4FB73C1F}">
      <dgm:prSet/>
      <dgm:spPr/>
      <dgm:t>
        <a:bodyPr/>
        <a:lstStyle/>
        <a:p>
          <a:endParaRPr lang="en-ID"/>
        </a:p>
      </dgm:t>
    </dgm:pt>
    <dgm:pt modelId="{AAC91BDF-2F5C-4C2E-A72F-DDE196275BFA}">
      <dgm:prSet phldrT="[Text]"/>
      <dgm:spPr/>
      <dgm:t>
        <a:bodyPr/>
        <a:lstStyle/>
        <a:p>
          <a:r>
            <a:rPr lang="en-US" dirty="0" err="1"/>
            <a:t>Restoran</a:t>
          </a:r>
          <a:r>
            <a:rPr lang="en-US" dirty="0"/>
            <a:t> </a:t>
          </a:r>
          <a:r>
            <a:rPr lang="en-US" dirty="0" err="1"/>
            <a:t>mewah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mahasiswa</a:t>
          </a:r>
          <a:endParaRPr lang="en-ID" dirty="0"/>
        </a:p>
      </dgm:t>
    </dgm:pt>
    <dgm:pt modelId="{0F7B5D42-E3F5-4266-B07E-3017D7AF8E84}" type="parTrans" cxnId="{BCCCBF73-DAFE-45F5-AFA3-6130EF8DC990}">
      <dgm:prSet/>
      <dgm:spPr/>
      <dgm:t>
        <a:bodyPr/>
        <a:lstStyle/>
        <a:p>
          <a:endParaRPr lang="en-ID"/>
        </a:p>
      </dgm:t>
    </dgm:pt>
    <dgm:pt modelId="{393F7A8D-9771-4571-BB12-E20D59BE8341}" type="sibTrans" cxnId="{BCCCBF73-DAFE-45F5-AFA3-6130EF8DC990}">
      <dgm:prSet/>
      <dgm:spPr/>
      <dgm:t>
        <a:bodyPr/>
        <a:lstStyle/>
        <a:p>
          <a:endParaRPr lang="en-ID"/>
        </a:p>
      </dgm:t>
    </dgm:pt>
    <dgm:pt modelId="{7F4F1D55-3304-4056-99FD-677C61B602E4}">
      <dgm:prSet phldrT="[Text]"/>
      <dgm:spPr/>
      <dgm:t>
        <a:bodyPr/>
        <a:lstStyle/>
        <a:p>
          <a:r>
            <a:rPr lang="en-US" dirty="0"/>
            <a:t>Budget </a:t>
          </a:r>
          <a:r>
            <a:rPr lang="en-US" dirty="0" err="1"/>
            <a:t>Promosi</a:t>
          </a:r>
          <a:r>
            <a:rPr lang="en-US" dirty="0"/>
            <a:t> </a:t>
          </a:r>
          <a:r>
            <a:rPr lang="en-US" dirty="0" err="1"/>
            <a:t>terbatas</a:t>
          </a:r>
          <a:endParaRPr lang="en-ID" dirty="0"/>
        </a:p>
      </dgm:t>
    </dgm:pt>
    <dgm:pt modelId="{115C5085-042A-4DDA-8F30-75D70BC5566C}" type="parTrans" cxnId="{986468AA-7C17-4912-B5C4-1565268821A4}">
      <dgm:prSet/>
      <dgm:spPr/>
      <dgm:t>
        <a:bodyPr/>
        <a:lstStyle/>
        <a:p>
          <a:endParaRPr lang="en-ID"/>
        </a:p>
      </dgm:t>
    </dgm:pt>
    <dgm:pt modelId="{2E416887-6727-4059-B21C-6F3711FAF010}" type="sibTrans" cxnId="{986468AA-7C17-4912-B5C4-1565268821A4}">
      <dgm:prSet/>
      <dgm:spPr/>
      <dgm:t>
        <a:bodyPr/>
        <a:lstStyle/>
        <a:p>
          <a:endParaRPr lang="en-ID"/>
        </a:p>
      </dgm:t>
    </dgm:pt>
    <dgm:pt modelId="{58144D74-3195-401B-8969-E35D59CB59EF}">
      <dgm:prSet phldrT="[Text]"/>
      <dgm:spPr/>
      <dgm:t>
        <a:bodyPr/>
        <a:lstStyle/>
        <a:p>
          <a:r>
            <a:rPr lang="en-US" dirty="0" err="1"/>
            <a:t>Segmentasi</a:t>
          </a:r>
          <a:r>
            <a:rPr lang="en-US" dirty="0"/>
            <a:t> Pasar</a:t>
          </a:r>
          <a:endParaRPr lang="en-ID" dirty="0"/>
        </a:p>
      </dgm:t>
    </dgm:pt>
    <dgm:pt modelId="{4253737E-788F-4235-BBC5-58C20721826F}" type="parTrans" cxnId="{17CF7152-6138-42BF-B2AB-9C6C2F0E9E50}">
      <dgm:prSet/>
      <dgm:spPr/>
      <dgm:t>
        <a:bodyPr/>
        <a:lstStyle/>
        <a:p>
          <a:endParaRPr lang="en-ID"/>
        </a:p>
      </dgm:t>
    </dgm:pt>
    <dgm:pt modelId="{4D6AE19B-5980-4F00-947C-6EC141E5C9A6}" type="sibTrans" cxnId="{17CF7152-6138-42BF-B2AB-9C6C2F0E9E50}">
      <dgm:prSet/>
      <dgm:spPr/>
      <dgm:t>
        <a:bodyPr/>
        <a:lstStyle/>
        <a:p>
          <a:endParaRPr lang="en-ID"/>
        </a:p>
      </dgm:t>
    </dgm:pt>
    <dgm:pt modelId="{5591BD23-1F89-4FE6-B5C7-0D836E3C7E35}">
      <dgm:prSet phldrT="[Text]"/>
      <dgm:spPr/>
      <dgm:t>
        <a:bodyPr/>
        <a:lstStyle/>
        <a:p>
          <a:r>
            <a:rPr lang="en-US" dirty="0"/>
            <a:t>Clustering DBSCAN</a:t>
          </a:r>
          <a:endParaRPr lang="en-ID" dirty="0"/>
        </a:p>
      </dgm:t>
    </dgm:pt>
    <dgm:pt modelId="{E02EF78D-821F-4452-92B2-8FB94DD67899}" type="parTrans" cxnId="{BBB0752B-03EF-4819-A924-DFE27F27D82E}">
      <dgm:prSet/>
      <dgm:spPr/>
      <dgm:t>
        <a:bodyPr/>
        <a:lstStyle/>
        <a:p>
          <a:endParaRPr lang="en-ID"/>
        </a:p>
      </dgm:t>
    </dgm:pt>
    <dgm:pt modelId="{005A0E2F-5112-4867-B0DD-F06AAF79B8C3}" type="sibTrans" cxnId="{BBB0752B-03EF-4819-A924-DFE27F27D82E}">
      <dgm:prSet/>
      <dgm:spPr/>
      <dgm:t>
        <a:bodyPr/>
        <a:lstStyle/>
        <a:p>
          <a:endParaRPr lang="en-ID"/>
        </a:p>
      </dgm:t>
    </dgm:pt>
    <dgm:pt modelId="{8B010B24-3C12-44B6-AD21-0B7B4D958AB9}">
      <dgm:prSet phldrT="[Text]"/>
      <dgm:spPr/>
      <dgm:t>
        <a:bodyPr/>
        <a:lstStyle/>
        <a:p>
          <a:r>
            <a:rPr lang="en-US" dirty="0" err="1"/>
            <a:t>Promosi</a:t>
          </a:r>
          <a:r>
            <a:rPr lang="en-US" dirty="0"/>
            <a:t> </a:t>
          </a:r>
          <a:r>
            <a:rPr lang="en-US" dirty="0" err="1"/>
            <a:t>ke</a:t>
          </a:r>
          <a:r>
            <a:rPr lang="en-US" dirty="0"/>
            <a:t> </a:t>
          </a:r>
          <a:r>
            <a:rPr lang="en-US" dirty="0" err="1"/>
            <a:t>Kluster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karakteristik</a:t>
          </a:r>
          <a:r>
            <a:rPr lang="en-US" dirty="0"/>
            <a:t> yang </a:t>
          </a:r>
          <a:r>
            <a:rPr lang="en-US" dirty="0" err="1"/>
            <a:t>sesuai</a:t>
          </a:r>
          <a:r>
            <a:rPr lang="en-US" dirty="0"/>
            <a:t> </a:t>
          </a:r>
          <a:endParaRPr lang="en-ID" dirty="0"/>
        </a:p>
      </dgm:t>
    </dgm:pt>
    <dgm:pt modelId="{62369BD1-B408-45EF-A30D-20AA4552449B}" type="parTrans" cxnId="{F158BF59-1D29-4431-B8E8-60E3F403CFF2}">
      <dgm:prSet/>
      <dgm:spPr/>
      <dgm:t>
        <a:bodyPr/>
        <a:lstStyle/>
        <a:p>
          <a:endParaRPr lang="en-ID"/>
        </a:p>
      </dgm:t>
    </dgm:pt>
    <dgm:pt modelId="{FFC474CD-6838-4DE2-87A4-EC75CCB3A53A}" type="sibTrans" cxnId="{F158BF59-1D29-4431-B8E8-60E3F403CFF2}">
      <dgm:prSet/>
      <dgm:spPr/>
      <dgm:t>
        <a:bodyPr/>
        <a:lstStyle/>
        <a:p>
          <a:endParaRPr lang="en-ID"/>
        </a:p>
      </dgm:t>
    </dgm:pt>
    <dgm:pt modelId="{D6EBA532-585C-4ABA-A5DD-59E49DF45961}" type="pres">
      <dgm:prSet presAssocID="{223F71D8-9A10-4FE4-97A8-3BDB289CD685}" presName="Name0" presStyleCnt="0">
        <dgm:presLayoutVars>
          <dgm:dir/>
          <dgm:resizeHandles val="exact"/>
        </dgm:presLayoutVars>
      </dgm:prSet>
      <dgm:spPr/>
    </dgm:pt>
    <dgm:pt modelId="{C7C38655-F07A-47D6-9969-F9454B2F239E}" type="pres">
      <dgm:prSet presAssocID="{0BDCF162-7A8C-441F-80E1-1C690D976149}" presName="node" presStyleLbl="node1" presStyleIdx="0" presStyleCnt="6">
        <dgm:presLayoutVars>
          <dgm:bulletEnabled val="1"/>
        </dgm:presLayoutVars>
      </dgm:prSet>
      <dgm:spPr/>
    </dgm:pt>
    <dgm:pt modelId="{816499F8-E7E5-4970-AB18-849DB4287F41}" type="pres">
      <dgm:prSet presAssocID="{91C3786D-C30C-4CA4-AC7E-AA9DD1A6C951}" presName="sibTrans" presStyleLbl="sibTrans2D1" presStyleIdx="0" presStyleCnt="5"/>
      <dgm:spPr/>
    </dgm:pt>
    <dgm:pt modelId="{E28456A0-96BE-490B-B8B3-EF8CD02B3C6E}" type="pres">
      <dgm:prSet presAssocID="{91C3786D-C30C-4CA4-AC7E-AA9DD1A6C951}" presName="connectorText" presStyleLbl="sibTrans2D1" presStyleIdx="0" presStyleCnt="5"/>
      <dgm:spPr/>
    </dgm:pt>
    <dgm:pt modelId="{A6BD4399-3032-4D88-9FBE-6A3BB4F5284A}" type="pres">
      <dgm:prSet presAssocID="{AAC91BDF-2F5C-4C2E-A72F-DDE196275BFA}" presName="node" presStyleLbl="node1" presStyleIdx="1" presStyleCnt="6">
        <dgm:presLayoutVars>
          <dgm:bulletEnabled val="1"/>
        </dgm:presLayoutVars>
      </dgm:prSet>
      <dgm:spPr/>
    </dgm:pt>
    <dgm:pt modelId="{C1B0331B-FF2F-4E19-9BB6-870E769E33BE}" type="pres">
      <dgm:prSet presAssocID="{393F7A8D-9771-4571-BB12-E20D59BE8341}" presName="sibTrans" presStyleLbl="sibTrans2D1" presStyleIdx="1" presStyleCnt="5"/>
      <dgm:spPr/>
    </dgm:pt>
    <dgm:pt modelId="{43F5D4DA-0CFF-422F-9D0F-EA946B026E33}" type="pres">
      <dgm:prSet presAssocID="{393F7A8D-9771-4571-BB12-E20D59BE8341}" presName="connectorText" presStyleLbl="sibTrans2D1" presStyleIdx="1" presStyleCnt="5"/>
      <dgm:spPr/>
    </dgm:pt>
    <dgm:pt modelId="{A539C8CB-233F-4E10-9366-AB850EBDD0FB}" type="pres">
      <dgm:prSet presAssocID="{7F4F1D55-3304-4056-99FD-677C61B602E4}" presName="node" presStyleLbl="node1" presStyleIdx="2" presStyleCnt="6">
        <dgm:presLayoutVars>
          <dgm:bulletEnabled val="1"/>
        </dgm:presLayoutVars>
      </dgm:prSet>
      <dgm:spPr/>
    </dgm:pt>
    <dgm:pt modelId="{76CC5B9B-0D2E-4E7F-899A-F7D2193FBD13}" type="pres">
      <dgm:prSet presAssocID="{2E416887-6727-4059-B21C-6F3711FAF010}" presName="sibTrans" presStyleLbl="sibTrans2D1" presStyleIdx="2" presStyleCnt="5"/>
      <dgm:spPr/>
    </dgm:pt>
    <dgm:pt modelId="{E535AC91-5A5A-4E3F-9D47-1D263F054D45}" type="pres">
      <dgm:prSet presAssocID="{2E416887-6727-4059-B21C-6F3711FAF010}" presName="connectorText" presStyleLbl="sibTrans2D1" presStyleIdx="2" presStyleCnt="5"/>
      <dgm:spPr/>
    </dgm:pt>
    <dgm:pt modelId="{B9C083C1-99E0-462B-A591-A1AD7A3AD650}" type="pres">
      <dgm:prSet presAssocID="{58144D74-3195-401B-8969-E35D59CB59EF}" presName="node" presStyleLbl="node1" presStyleIdx="3" presStyleCnt="6">
        <dgm:presLayoutVars>
          <dgm:bulletEnabled val="1"/>
        </dgm:presLayoutVars>
      </dgm:prSet>
      <dgm:spPr/>
    </dgm:pt>
    <dgm:pt modelId="{AB66987C-1E02-4316-B9D7-2DDEC67B38CA}" type="pres">
      <dgm:prSet presAssocID="{4D6AE19B-5980-4F00-947C-6EC141E5C9A6}" presName="sibTrans" presStyleLbl="sibTrans2D1" presStyleIdx="3" presStyleCnt="5"/>
      <dgm:spPr/>
    </dgm:pt>
    <dgm:pt modelId="{273322C0-D1D6-4BB6-A46F-4873B58A10A8}" type="pres">
      <dgm:prSet presAssocID="{4D6AE19B-5980-4F00-947C-6EC141E5C9A6}" presName="connectorText" presStyleLbl="sibTrans2D1" presStyleIdx="3" presStyleCnt="5"/>
      <dgm:spPr/>
    </dgm:pt>
    <dgm:pt modelId="{F42E359A-1DD0-4D8D-88E3-2046E4FCEF22}" type="pres">
      <dgm:prSet presAssocID="{5591BD23-1F89-4FE6-B5C7-0D836E3C7E35}" presName="node" presStyleLbl="node1" presStyleIdx="4" presStyleCnt="6">
        <dgm:presLayoutVars>
          <dgm:bulletEnabled val="1"/>
        </dgm:presLayoutVars>
      </dgm:prSet>
      <dgm:spPr/>
    </dgm:pt>
    <dgm:pt modelId="{9AC9E11B-E94C-495F-8CF5-236FA314F719}" type="pres">
      <dgm:prSet presAssocID="{005A0E2F-5112-4867-B0DD-F06AAF79B8C3}" presName="sibTrans" presStyleLbl="sibTrans2D1" presStyleIdx="4" presStyleCnt="5"/>
      <dgm:spPr/>
    </dgm:pt>
    <dgm:pt modelId="{A5365B82-0A48-4DCC-931C-8C3E142E705C}" type="pres">
      <dgm:prSet presAssocID="{005A0E2F-5112-4867-B0DD-F06AAF79B8C3}" presName="connectorText" presStyleLbl="sibTrans2D1" presStyleIdx="4" presStyleCnt="5"/>
      <dgm:spPr/>
    </dgm:pt>
    <dgm:pt modelId="{6B69A7AD-5DDF-4CA6-BAFA-EB9CC9E76578}" type="pres">
      <dgm:prSet presAssocID="{8B010B24-3C12-44B6-AD21-0B7B4D958AB9}" presName="node" presStyleLbl="node1" presStyleIdx="5" presStyleCnt="6">
        <dgm:presLayoutVars>
          <dgm:bulletEnabled val="1"/>
        </dgm:presLayoutVars>
      </dgm:prSet>
      <dgm:spPr/>
    </dgm:pt>
  </dgm:ptLst>
  <dgm:cxnLst>
    <dgm:cxn modelId="{27DBDF06-5017-46FF-82D1-1CC800722CEB}" type="presOf" srcId="{91C3786D-C30C-4CA4-AC7E-AA9DD1A6C951}" destId="{816499F8-E7E5-4970-AB18-849DB4287F41}" srcOrd="0" destOrd="0" presId="urn:microsoft.com/office/officeart/2005/8/layout/process1"/>
    <dgm:cxn modelId="{78035A19-1D5A-4194-B37A-26DA59C8ED8B}" type="presOf" srcId="{58144D74-3195-401B-8969-E35D59CB59EF}" destId="{B9C083C1-99E0-462B-A591-A1AD7A3AD650}" srcOrd="0" destOrd="0" presId="urn:microsoft.com/office/officeart/2005/8/layout/process1"/>
    <dgm:cxn modelId="{3556F91C-29EB-43AD-8A78-AFAF4FB73C1F}" srcId="{223F71D8-9A10-4FE4-97A8-3BDB289CD685}" destId="{0BDCF162-7A8C-441F-80E1-1C690D976149}" srcOrd="0" destOrd="0" parTransId="{E7DD903F-9B85-492A-931E-D2532750EBA7}" sibTransId="{91C3786D-C30C-4CA4-AC7E-AA9DD1A6C951}"/>
    <dgm:cxn modelId="{4E4D2B28-2B16-4443-8470-818CF1AEC779}" type="presOf" srcId="{393F7A8D-9771-4571-BB12-E20D59BE8341}" destId="{43F5D4DA-0CFF-422F-9D0F-EA946B026E33}" srcOrd="1" destOrd="0" presId="urn:microsoft.com/office/officeart/2005/8/layout/process1"/>
    <dgm:cxn modelId="{6A695128-809B-45F3-A501-38375CCA2F93}" type="presOf" srcId="{4D6AE19B-5980-4F00-947C-6EC141E5C9A6}" destId="{AB66987C-1E02-4316-B9D7-2DDEC67B38CA}" srcOrd="0" destOrd="0" presId="urn:microsoft.com/office/officeart/2005/8/layout/process1"/>
    <dgm:cxn modelId="{ABDF702A-67E2-470C-A13B-76B1FEE05505}" type="presOf" srcId="{2E416887-6727-4059-B21C-6F3711FAF010}" destId="{76CC5B9B-0D2E-4E7F-899A-F7D2193FBD13}" srcOrd="0" destOrd="0" presId="urn:microsoft.com/office/officeart/2005/8/layout/process1"/>
    <dgm:cxn modelId="{BBB0752B-03EF-4819-A924-DFE27F27D82E}" srcId="{223F71D8-9A10-4FE4-97A8-3BDB289CD685}" destId="{5591BD23-1F89-4FE6-B5C7-0D836E3C7E35}" srcOrd="4" destOrd="0" parTransId="{E02EF78D-821F-4452-92B2-8FB94DD67899}" sibTransId="{005A0E2F-5112-4867-B0DD-F06AAF79B8C3}"/>
    <dgm:cxn modelId="{66DE8133-EB7A-4D4D-8DD0-0316BB0F1AB0}" type="presOf" srcId="{005A0E2F-5112-4867-B0DD-F06AAF79B8C3}" destId="{A5365B82-0A48-4DCC-931C-8C3E142E705C}" srcOrd="1" destOrd="0" presId="urn:microsoft.com/office/officeart/2005/8/layout/process1"/>
    <dgm:cxn modelId="{9CE6B133-2B91-4797-901E-5BE3D41941FC}" type="presOf" srcId="{0BDCF162-7A8C-441F-80E1-1C690D976149}" destId="{C7C38655-F07A-47D6-9969-F9454B2F239E}" srcOrd="0" destOrd="0" presId="urn:microsoft.com/office/officeart/2005/8/layout/process1"/>
    <dgm:cxn modelId="{7128D03E-AACE-408F-A4DB-F2C67248DA6E}" type="presOf" srcId="{393F7A8D-9771-4571-BB12-E20D59BE8341}" destId="{C1B0331B-FF2F-4E19-9BB6-870E769E33BE}" srcOrd="0" destOrd="0" presId="urn:microsoft.com/office/officeart/2005/8/layout/process1"/>
    <dgm:cxn modelId="{6CAB135D-E57B-4277-9696-1568D6349882}" type="presOf" srcId="{8B010B24-3C12-44B6-AD21-0B7B4D958AB9}" destId="{6B69A7AD-5DDF-4CA6-BAFA-EB9CC9E76578}" srcOrd="0" destOrd="0" presId="urn:microsoft.com/office/officeart/2005/8/layout/process1"/>
    <dgm:cxn modelId="{58595770-4D12-4EF1-BE48-F02C0F648F10}" type="presOf" srcId="{4D6AE19B-5980-4F00-947C-6EC141E5C9A6}" destId="{273322C0-D1D6-4BB6-A46F-4873B58A10A8}" srcOrd="1" destOrd="0" presId="urn:microsoft.com/office/officeart/2005/8/layout/process1"/>
    <dgm:cxn modelId="{17CF7152-6138-42BF-B2AB-9C6C2F0E9E50}" srcId="{223F71D8-9A10-4FE4-97A8-3BDB289CD685}" destId="{58144D74-3195-401B-8969-E35D59CB59EF}" srcOrd="3" destOrd="0" parTransId="{4253737E-788F-4235-BBC5-58C20721826F}" sibTransId="{4D6AE19B-5980-4F00-947C-6EC141E5C9A6}"/>
    <dgm:cxn modelId="{BCCCBF73-DAFE-45F5-AFA3-6130EF8DC990}" srcId="{223F71D8-9A10-4FE4-97A8-3BDB289CD685}" destId="{AAC91BDF-2F5C-4C2E-A72F-DDE196275BFA}" srcOrd="1" destOrd="0" parTransId="{0F7B5D42-E3F5-4266-B07E-3017D7AF8E84}" sibTransId="{393F7A8D-9771-4571-BB12-E20D59BE8341}"/>
    <dgm:cxn modelId="{F158BF59-1D29-4431-B8E8-60E3F403CFF2}" srcId="{223F71D8-9A10-4FE4-97A8-3BDB289CD685}" destId="{8B010B24-3C12-44B6-AD21-0B7B4D958AB9}" srcOrd="5" destOrd="0" parTransId="{62369BD1-B408-45EF-A30D-20AA4552449B}" sibTransId="{FFC474CD-6838-4DE2-87A4-EC75CCB3A53A}"/>
    <dgm:cxn modelId="{CEE76991-AD8C-4EC7-889C-FCFF3E3EF51F}" type="presOf" srcId="{5591BD23-1F89-4FE6-B5C7-0D836E3C7E35}" destId="{F42E359A-1DD0-4D8D-88E3-2046E4FCEF22}" srcOrd="0" destOrd="0" presId="urn:microsoft.com/office/officeart/2005/8/layout/process1"/>
    <dgm:cxn modelId="{15A385A0-B29F-473C-996A-DD52E0F912CA}" type="presOf" srcId="{005A0E2F-5112-4867-B0DD-F06AAF79B8C3}" destId="{9AC9E11B-E94C-495F-8CF5-236FA314F719}" srcOrd="0" destOrd="0" presId="urn:microsoft.com/office/officeart/2005/8/layout/process1"/>
    <dgm:cxn modelId="{986468AA-7C17-4912-B5C4-1565268821A4}" srcId="{223F71D8-9A10-4FE4-97A8-3BDB289CD685}" destId="{7F4F1D55-3304-4056-99FD-677C61B602E4}" srcOrd="2" destOrd="0" parTransId="{115C5085-042A-4DDA-8F30-75D70BC5566C}" sibTransId="{2E416887-6727-4059-B21C-6F3711FAF010}"/>
    <dgm:cxn modelId="{854C6DAF-8F3F-4F8F-BE69-2C73BADE7C86}" type="presOf" srcId="{AAC91BDF-2F5C-4C2E-A72F-DDE196275BFA}" destId="{A6BD4399-3032-4D88-9FBE-6A3BB4F5284A}" srcOrd="0" destOrd="0" presId="urn:microsoft.com/office/officeart/2005/8/layout/process1"/>
    <dgm:cxn modelId="{01795EBF-6B9A-45F1-8941-6B5949F7029B}" type="presOf" srcId="{91C3786D-C30C-4CA4-AC7E-AA9DD1A6C951}" destId="{E28456A0-96BE-490B-B8B3-EF8CD02B3C6E}" srcOrd="1" destOrd="0" presId="urn:microsoft.com/office/officeart/2005/8/layout/process1"/>
    <dgm:cxn modelId="{E99DE5C2-7718-4B93-8DA6-892BD90213D8}" type="presOf" srcId="{2E416887-6727-4059-B21C-6F3711FAF010}" destId="{E535AC91-5A5A-4E3F-9D47-1D263F054D45}" srcOrd="1" destOrd="0" presId="urn:microsoft.com/office/officeart/2005/8/layout/process1"/>
    <dgm:cxn modelId="{D5FFAED2-6852-4D41-8703-7586C65013CE}" type="presOf" srcId="{7F4F1D55-3304-4056-99FD-677C61B602E4}" destId="{A539C8CB-233F-4E10-9366-AB850EBDD0FB}" srcOrd="0" destOrd="0" presId="urn:microsoft.com/office/officeart/2005/8/layout/process1"/>
    <dgm:cxn modelId="{5AA323E7-07A3-43B5-B3CD-C947E2B6D205}" type="presOf" srcId="{223F71D8-9A10-4FE4-97A8-3BDB289CD685}" destId="{D6EBA532-585C-4ABA-A5DD-59E49DF45961}" srcOrd="0" destOrd="0" presId="urn:microsoft.com/office/officeart/2005/8/layout/process1"/>
    <dgm:cxn modelId="{2CA338F8-8794-44BA-8914-176C1C074D18}" type="presParOf" srcId="{D6EBA532-585C-4ABA-A5DD-59E49DF45961}" destId="{C7C38655-F07A-47D6-9969-F9454B2F239E}" srcOrd="0" destOrd="0" presId="urn:microsoft.com/office/officeart/2005/8/layout/process1"/>
    <dgm:cxn modelId="{3FEE6EF4-063D-438D-9D08-6280FC086CD5}" type="presParOf" srcId="{D6EBA532-585C-4ABA-A5DD-59E49DF45961}" destId="{816499F8-E7E5-4970-AB18-849DB4287F41}" srcOrd="1" destOrd="0" presId="urn:microsoft.com/office/officeart/2005/8/layout/process1"/>
    <dgm:cxn modelId="{9D585C34-66D5-4A11-BDDE-523E20D655EC}" type="presParOf" srcId="{816499F8-E7E5-4970-AB18-849DB4287F41}" destId="{E28456A0-96BE-490B-B8B3-EF8CD02B3C6E}" srcOrd="0" destOrd="0" presId="urn:microsoft.com/office/officeart/2005/8/layout/process1"/>
    <dgm:cxn modelId="{1E344267-6A46-4CDE-8B7A-7D96F7FDE9FA}" type="presParOf" srcId="{D6EBA532-585C-4ABA-A5DD-59E49DF45961}" destId="{A6BD4399-3032-4D88-9FBE-6A3BB4F5284A}" srcOrd="2" destOrd="0" presId="urn:microsoft.com/office/officeart/2005/8/layout/process1"/>
    <dgm:cxn modelId="{C796870A-8934-4D6D-81F4-4EC9CB4FADC7}" type="presParOf" srcId="{D6EBA532-585C-4ABA-A5DD-59E49DF45961}" destId="{C1B0331B-FF2F-4E19-9BB6-870E769E33BE}" srcOrd="3" destOrd="0" presId="urn:microsoft.com/office/officeart/2005/8/layout/process1"/>
    <dgm:cxn modelId="{B9F57EEE-DEB2-46F4-9CC8-6C8DE4B41498}" type="presParOf" srcId="{C1B0331B-FF2F-4E19-9BB6-870E769E33BE}" destId="{43F5D4DA-0CFF-422F-9D0F-EA946B026E33}" srcOrd="0" destOrd="0" presId="urn:microsoft.com/office/officeart/2005/8/layout/process1"/>
    <dgm:cxn modelId="{30E4164B-ABE6-4574-B9BA-4DE8E7454362}" type="presParOf" srcId="{D6EBA532-585C-4ABA-A5DD-59E49DF45961}" destId="{A539C8CB-233F-4E10-9366-AB850EBDD0FB}" srcOrd="4" destOrd="0" presId="urn:microsoft.com/office/officeart/2005/8/layout/process1"/>
    <dgm:cxn modelId="{09B3CF10-F764-4A6D-9D23-0A3DA1EEAB4D}" type="presParOf" srcId="{D6EBA532-585C-4ABA-A5DD-59E49DF45961}" destId="{76CC5B9B-0D2E-4E7F-899A-F7D2193FBD13}" srcOrd="5" destOrd="0" presId="urn:microsoft.com/office/officeart/2005/8/layout/process1"/>
    <dgm:cxn modelId="{DF64462B-62D4-406E-85A9-00957D802DF5}" type="presParOf" srcId="{76CC5B9B-0D2E-4E7F-899A-F7D2193FBD13}" destId="{E535AC91-5A5A-4E3F-9D47-1D263F054D45}" srcOrd="0" destOrd="0" presId="urn:microsoft.com/office/officeart/2005/8/layout/process1"/>
    <dgm:cxn modelId="{9028A8F9-4B6E-4A58-850C-E96901EC48E3}" type="presParOf" srcId="{D6EBA532-585C-4ABA-A5DD-59E49DF45961}" destId="{B9C083C1-99E0-462B-A591-A1AD7A3AD650}" srcOrd="6" destOrd="0" presId="urn:microsoft.com/office/officeart/2005/8/layout/process1"/>
    <dgm:cxn modelId="{55E18D45-8003-4A58-8F24-D94173719AC5}" type="presParOf" srcId="{D6EBA532-585C-4ABA-A5DD-59E49DF45961}" destId="{AB66987C-1E02-4316-B9D7-2DDEC67B38CA}" srcOrd="7" destOrd="0" presId="urn:microsoft.com/office/officeart/2005/8/layout/process1"/>
    <dgm:cxn modelId="{4B958D4A-75F7-4033-AED7-9F1C3C290FF2}" type="presParOf" srcId="{AB66987C-1E02-4316-B9D7-2DDEC67B38CA}" destId="{273322C0-D1D6-4BB6-A46F-4873B58A10A8}" srcOrd="0" destOrd="0" presId="urn:microsoft.com/office/officeart/2005/8/layout/process1"/>
    <dgm:cxn modelId="{AE37CB14-9A86-4A3D-8A09-6491788E862B}" type="presParOf" srcId="{D6EBA532-585C-4ABA-A5DD-59E49DF45961}" destId="{F42E359A-1DD0-4D8D-88E3-2046E4FCEF22}" srcOrd="8" destOrd="0" presId="urn:microsoft.com/office/officeart/2005/8/layout/process1"/>
    <dgm:cxn modelId="{2773AFB9-9474-4496-8442-A4F24C466395}" type="presParOf" srcId="{D6EBA532-585C-4ABA-A5DD-59E49DF45961}" destId="{9AC9E11B-E94C-495F-8CF5-236FA314F719}" srcOrd="9" destOrd="0" presId="urn:microsoft.com/office/officeart/2005/8/layout/process1"/>
    <dgm:cxn modelId="{01B6F778-F276-4B94-9E59-38B9D251C19A}" type="presParOf" srcId="{9AC9E11B-E94C-495F-8CF5-236FA314F719}" destId="{A5365B82-0A48-4DCC-931C-8C3E142E705C}" srcOrd="0" destOrd="0" presId="urn:microsoft.com/office/officeart/2005/8/layout/process1"/>
    <dgm:cxn modelId="{56FD972A-0E49-4269-ABAF-5517AA230E38}" type="presParOf" srcId="{D6EBA532-585C-4ABA-A5DD-59E49DF45961}" destId="{6B69A7AD-5DDF-4CA6-BAFA-EB9CC9E76578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C38655-F07A-47D6-9969-F9454B2F239E}">
      <dsp:nvSpPr>
        <dsp:cNvPr id="0" name=""/>
        <dsp:cNvSpPr/>
      </dsp:nvSpPr>
      <dsp:spPr>
        <a:xfrm>
          <a:off x="0" y="1163142"/>
          <a:ext cx="985837" cy="937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Pengusaha</a:t>
          </a:r>
          <a:endParaRPr lang="en-ID" sz="1200" kern="1200" dirty="0"/>
        </a:p>
      </dsp:txBody>
      <dsp:txXfrm>
        <a:off x="27450" y="1190592"/>
        <a:ext cx="930937" cy="882319"/>
      </dsp:txXfrm>
    </dsp:sp>
    <dsp:sp modelId="{816499F8-E7E5-4970-AB18-849DB4287F41}">
      <dsp:nvSpPr>
        <dsp:cNvPr id="0" name=""/>
        <dsp:cNvSpPr/>
      </dsp:nvSpPr>
      <dsp:spPr>
        <a:xfrm>
          <a:off x="1084421" y="1509508"/>
          <a:ext cx="208997" cy="2444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000" kern="1200"/>
        </a:p>
      </dsp:txBody>
      <dsp:txXfrm>
        <a:off x="1084421" y="1558405"/>
        <a:ext cx="146298" cy="146693"/>
      </dsp:txXfrm>
    </dsp:sp>
    <dsp:sp modelId="{A6BD4399-3032-4D88-9FBE-6A3BB4F5284A}">
      <dsp:nvSpPr>
        <dsp:cNvPr id="0" name=""/>
        <dsp:cNvSpPr/>
      </dsp:nvSpPr>
      <dsp:spPr>
        <a:xfrm>
          <a:off x="1380172" y="1163142"/>
          <a:ext cx="985837" cy="937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Restoran</a:t>
          </a:r>
          <a:r>
            <a:rPr lang="en-US" sz="1200" kern="1200" dirty="0"/>
            <a:t> </a:t>
          </a:r>
          <a:r>
            <a:rPr lang="en-US" sz="1200" kern="1200" dirty="0" err="1"/>
            <a:t>mewah</a:t>
          </a:r>
          <a:r>
            <a:rPr lang="en-US" sz="1200" kern="1200" dirty="0"/>
            <a:t> </a:t>
          </a:r>
          <a:r>
            <a:rPr lang="en-US" sz="1200" kern="1200" dirty="0" err="1"/>
            <a:t>untuk</a:t>
          </a:r>
          <a:r>
            <a:rPr lang="en-US" sz="1200" kern="1200" dirty="0"/>
            <a:t> </a:t>
          </a:r>
          <a:r>
            <a:rPr lang="en-US" sz="1200" kern="1200" dirty="0" err="1"/>
            <a:t>mahasiswa</a:t>
          </a:r>
          <a:endParaRPr lang="en-ID" sz="1200" kern="1200" dirty="0"/>
        </a:p>
      </dsp:txBody>
      <dsp:txXfrm>
        <a:off x="1407622" y="1190592"/>
        <a:ext cx="930937" cy="882319"/>
      </dsp:txXfrm>
    </dsp:sp>
    <dsp:sp modelId="{C1B0331B-FF2F-4E19-9BB6-870E769E33BE}">
      <dsp:nvSpPr>
        <dsp:cNvPr id="0" name=""/>
        <dsp:cNvSpPr/>
      </dsp:nvSpPr>
      <dsp:spPr>
        <a:xfrm>
          <a:off x="2464593" y="1509508"/>
          <a:ext cx="208997" cy="2444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000" kern="1200"/>
        </a:p>
      </dsp:txBody>
      <dsp:txXfrm>
        <a:off x="2464593" y="1558405"/>
        <a:ext cx="146298" cy="146693"/>
      </dsp:txXfrm>
    </dsp:sp>
    <dsp:sp modelId="{A539C8CB-233F-4E10-9366-AB850EBDD0FB}">
      <dsp:nvSpPr>
        <dsp:cNvPr id="0" name=""/>
        <dsp:cNvSpPr/>
      </dsp:nvSpPr>
      <dsp:spPr>
        <a:xfrm>
          <a:off x="2760345" y="1163142"/>
          <a:ext cx="985837" cy="937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Budget </a:t>
          </a:r>
          <a:r>
            <a:rPr lang="en-US" sz="1200" kern="1200" dirty="0" err="1"/>
            <a:t>Promosi</a:t>
          </a:r>
          <a:r>
            <a:rPr lang="en-US" sz="1200" kern="1200" dirty="0"/>
            <a:t> </a:t>
          </a:r>
          <a:r>
            <a:rPr lang="en-US" sz="1200" kern="1200" dirty="0" err="1"/>
            <a:t>terbatas</a:t>
          </a:r>
          <a:endParaRPr lang="en-ID" sz="1200" kern="1200" dirty="0"/>
        </a:p>
      </dsp:txBody>
      <dsp:txXfrm>
        <a:off x="2787795" y="1190592"/>
        <a:ext cx="930937" cy="882319"/>
      </dsp:txXfrm>
    </dsp:sp>
    <dsp:sp modelId="{76CC5B9B-0D2E-4E7F-899A-F7D2193FBD13}">
      <dsp:nvSpPr>
        <dsp:cNvPr id="0" name=""/>
        <dsp:cNvSpPr/>
      </dsp:nvSpPr>
      <dsp:spPr>
        <a:xfrm>
          <a:off x="3844766" y="1509508"/>
          <a:ext cx="208997" cy="2444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000" kern="1200"/>
        </a:p>
      </dsp:txBody>
      <dsp:txXfrm>
        <a:off x="3844766" y="1558405"/>
        <a:ext cx="146298" cy="146693"/>
      </dsp:txXfrm>
    </dsp:sp>
    <dsp:sp modelId="{B9C083C1-99E0-462B-A591-A1AD7A3AD650}">
      <dsp:nvSpPr>
        <dsp:cNvPr id="0" name=""/>
        <dsp:cNvSpPr/>
      </dsp:nvSpPr>
      <dsp:spPr>
        <a:xfrm>
          <a:off x="4140517" y="1163142"/>
          <a:ext cx="985837" cy="937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Segmentasi</a:t>
          </a:r>
          <a:r>
            <a:rPr lang="en-US" sz="1200" kern="1200" dirty="0"/>
            <a:t> Pasar</a:t>
          </a:r>
          <a:endParaRPr lang="en-ID" sz="1200" kern="1200" dirty="0"/>
        </a:p>
      </dsp:txBody>
      <dsp:txXfrm>
        <a:off x="4167967" y="1190592"/>
        <a:ext cx="930937" cy="882319"/>
      </dsp:txXfrm>
    </dsp:sp>
    <dsp:sp modelId="{AB66987C-1E02-4316-B9D7-2DDEC67B38CA}">
      <dsp:nvSpPr>
        <dsp:cNvPr id="0" name=""/>
        <dsp:cNvSpPr/>
      </dsp:nvSpPr>
      <dsp:spPr>
        <a:xfrm>
          <a:off x="5224938" y="1509508"/>
          <a:ext cx="208997" cy="2444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000" kern="1200"/>
        </a:p>
      </dsp:txBody>
      <dsp:txXfrm>
        <a:off x="5224938" y="1558405"/>
        <a:ext cx="146298" cy="146693"/>
      </dsp:txXfrm>
    </dsp:sp>
    <dsp:sp modelId="{F42E359A-1DD0-4D8D-88E3-2046E4FCEF22}">
      <dsp:nvSpPr>
        <dsp:cNvPr id="0" name=""/>
        <dsp:cNvSpPr/>
      </dsp:nvSpPr>
      <dsp:spPr>
        <a:xfrm>
          <a:off x="5520689" y="1163142"/>
          <a:ext cx="985837" cy="937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Clustering DBSCAN</a:t>
          </a:r>
          <a:endParaRPr lang="en-ID" sz="1200" kern="1200" dirty="0"/>
        </a:p>
      </dsp:txBody>
      <dsp:txXfrm>
        <a:off x="5548139" y="1190592"/>
        <a:ext cx="930937" cy="882319"/>
      </dsp:txXfrm>
    </dsp:sp>
    <dsp:sp modelId="{9AC9E11B-E94C-495F-8CF5-236FA314F719}">
      <dsp:nvSpPr>
        <dsp:cNvPr id="0" name=""/>
        <dsp:cNvSpPr/>
      </dsp:nvSpPr>
      <dsp:spPr>
        <a:xfrm>
          <a:off x="6605111" y="1509508"/>
          <a:ext cx="208997" cy="2444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000" kern="1200"/>
        </a:p>
      </dsp:txBody>
      <dsp:txXfrm>
        <a:off x="6605111" y="1558405"/>
        <a:ext cx="146298" cy="146693"/>
      </dsp:txXfrm>
    </dsp:sp>
    <dsp:sp modelId="{6B69A7AD-5DDF-4CA6-BAFA-EB9CC9E76578}">
      <dsp:nvSpPr>
        <dsp:cNvPr id="0" name=""/>
        <dsp:cNvSpPr/>
      </dsp:nvSpPr>
      <dsp:spPr>
        <a:xfrm>
          <a:off x="6900862" y="1163142"/>
          <a:ext cx="985837" cy="937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Promosi</a:t>
          </a:r>
          <a:r>
            <a:rPr lang="en-US" sz="1200" kern="1200" dirty="0"/>
            <a:t> </a:t>
          </a:r>
          <a:r>
            <a:rPr lang="en-US" sz="1200" kern="1200" dirty="0" err="1"/>
            <a:t>ke</a:t>
          </a:r>
          <a:r>
            <a:rPr lang="en-US" sz="1200" kern="1200" dirty="0"/>
            <a:t> </a:t>
          </a:r>
          <a:r>
            <a:rPr lang="en-US" sz="1200" kern="1200" dirty="0" err="1"/>
            <a:t>Kluster</a:t>
          </a:r>
          <a:r>
            <a:rPr lang="en-US" sz="1200" kern="1200" dirty="0"/>
            <a:t> </a:t>
          </a:r>
          <a:r>
            <a:rPr lang="en-US" sz="1200" kern="1200" dirty="0" err="1"/>
            <a:t>dengan</a:t>
          </a:r>
          <a:r>
            <a:rPr lang="en-US" sz="1200" kern="1200" dirty="0"/>
            <a:t> </a:t>
          </a:r>
          <a:r>
            <a:rPr lang="en-US" sz="1200" kern="1200" dirty="0" err="1"/>
            <a:t>karakteristik</a:t>
          </a:r>
          <a:r>
            <a:rPr lang="en-US" sz="1200" kern="1200" dirty="0"/>
            <a:t> yang </a:t>
          </a:r>
          <a:r>
            <a:rPr lang="en-US" sz="1200" kern="1200" dirty="0" err="1"/>
            <a:t>sesuai</a:t>
          </a:r>
          <a:r>
            <a:rPr lang="en-US" sz="1200" kern="1200" dirty="0"/>
            <a:t> </a:t>
          </a:r>
          <a:endParaRPr lang="en-ID" sz="1200" kern="1200" dirty="0"/>
        </a:p>
      </dsp:txBody>
      <dsp:txXfrm>
        <a:off x="6928312" y="1190592"/>
        <a:ext cx="930937" cy="8823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8/15/2019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8/15/2019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28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77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2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48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25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084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05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037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7412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13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067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6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64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0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42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30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088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8/15/2019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0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0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276600" y="1295400"/>
            <a:ext cx="5326856" cy="1425577"/>
          </a:xfrm>
        </p:spPr>
        <p:txBody>
          <a:bodyPr/>
          <a:lstStyle/>
          <a:p>
            <a:r>
              <a:rPr lang="en-US" dirty="0"/>
              <a:t>Final Project</a:t>
            </a:r>
            <a:br>
              <a:rPr lang="en-US" dirty="0"/>
            </a:br>
            <a:r>
              <a:rPr lang="en-US" b="0" dirty="0"/>
              <a:t>DB-SCAN Clustering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425577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 err="1"/>
              <a:t>Kelompok</a:t>
            </a:r>
            <a:r>
              <a:rPr lang="en-US" dirty="0"/>
              <a:t> 5</a:t>
            </a:r>
          </a:p>
          <a:p>
            <a:pPr algn="r"/>
            <a:r>
              <a:rPr lang="en-US" dirty="0" err="1"/>
              <a:t>Diah</a:t>
            </a:r>
            <a:r>
              <a:rPr lang="en-US" dirty="0"/>
              <a:t> </a:t>
            </a:r>
            <a:r>
              <a:rPr lang="en-US" dirty="0" err="1"/>
              <a:t>Ayu</a:t>
            </a:r>
            <a:r>
              <a:rPr lang="en-US" dirty="0"/>
              <a:t> </a:t>
            </a:r>
            <a:r>
              <a:rPr lang="en-US" dirty="0" err="1"/>
              <a:t>Setyaningsih</a:t>
            </a:r>
            <a:endParaRPr lang="en-US" dirty="0"/>
          </a:p>
          <a:p>
            <a:pPr algn="r"/>
            <a:r>
              <a:rPr lang="en-US" dirty="0"/>
              <a:t>I </a:t>
            </a:r>
            <a:r>
              <a:rPr lang="en-US" dirty="0" err="1"/>
              <a:t>Nyoman</a:t>
            </a:r>
            <a:r>
              <a:rPr lang="en-US" dirty="0"/>
              <a:t> Warsana</a:t>
            </a:r>
          </a:p>
          <a:p>
            <a:pPr algn="r"/>
            <a:r>
              <a:rPr lang="en-US" dirty="0"/>
              <a:t>Iman </a:t>
            </a:r>
            <a:r>
              <a:rPr lang="en-US" dirty="0" err="1"/>
              <a:t>Santoso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238" y="1562472"/>
            <a:ext cx="3521078" cy="571500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890710" y="1573241"/>
            <a:ext cx="1828801" cy="53987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DB-SCAN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CLUSTERING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9E29DEB-E497-4EF9-A027-B7FC40745DAC}"/>
              </a:ext>
            </a:extLst>
          </p:cNvPr>
          <p:cNvSpPr txBox="1">
            <a:spLocks/>
          </p:cNvSpPr>
          <p:nvPr/>
        </p:nvSpPr>
        <p:spPr>
          <a:xfrm>
            <a:off x="5715000" y="173195"/>
            <a:ext cx="2468880" cy="300831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DB-SCAN Clustering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8BD90E-0CF1-4B0A-BB52-E3220119D4E4}"/>
              </a:ext>
            </a:extLst>
          </p:cNvPr>
          <p:cNvSpPr txBox="1"/>
          <p:nvPr/>
        </p:nvSpPr>
        <p:spPr>
          <a:xfrm>
            <a:off x="899592" y="2364962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2. </a:t>
            </a:r>
            <a:r>
              <a:rPr lang="en-ID" dirty="0" err="1">
                <a:solidFill>
                  <a:schemeClr val="bg1"/>
                </a:solidFill>
              </a:rPr>
              <a:t>Menentukan</a:t>
            </a:r>
            <a:r>
              <a:rPr lang="en-ID" dirty="0">
                <a:solidFill>
                  <a:schemeClr val="bg1"/>
                </a:solidFill>
              </a:rPr>
              <a:t> Nilai </a:t>
            </a:r>
            <a:r>
              <a:rPr lang="en-ID" dirty="0" err="1">
                <a:solidFill>
                  <a:schemeClr val="bg1"/>
                </a:solidFill>
              </a:rPr>
              <a:t>MinEps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7DCB17-7853-498B-823C-AD95955F17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238" y="3312479"/>
            <a:ext cx="5638777" cy="30765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BAC1D0-CB92-497E-A8E2-723C3D902F0C}"/>
              </a:ext>
            </a:extLst>
          </p:cNvPr>
          <p:cNvSpPr txBox="1"/>
          <p:nvPr/>
        </p:nvSpPr>
        <p:spPr>
          <a:xfrm>
            <a:off x="5699036" y="3312479"/>
            <a:ext cx="2736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200" dirty="0">
                <a:solidFill>
                  <a:schemeClr val="bg1"/>
                </a:solidFill>
              </a:rPr>
              <a:t>Dari histogram </a:t>
            </a:r>
            <a:r>
              <a:rPr lang="en-ID" sz="1200" dirty="0" err="1">
                <a:solidFill>
                  <a:schemeClr val="bg1"/>
                </a:solidFill>
              </a:rPr>
              <a:t>dapat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dilihat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bahwa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untuk</a:t>
            </a:r>
            <a:r>
              <a:rPr lang="en-ID" sz="1200" dirty="0">
                <a:solidFill>
                  <a:schemeClr val="bg1"/>
                </a:solidFill>
              </a:rPr>
              <a:t> eps </a:t>
            </a:r>
            <a:r>
              <a:rPr lang="en-ID" sz="1200" dirty="0" err="1">
                <a:solidFill>
                  <a:schemeClr val="bg1"/>
                </a:solidFill>
              </a:rPr>
              <a:t>sebesar</a:t>
            </a:r>
            <a:r>
              <a:rPr lang="en-ID" sz="1200" dirty="0">
                <a:solidFill>
                  <a:schemeClr val="bg1"/>
                </a:solidFill>
              </a:rPr>
              <a:t> 0,54, </a:t>
            </a:r>
            <a:r>
              <a:rPr lang="en-ID" sz="1200" dirty="0" err="1">
                <a:solidFill>
                  <a:schemeClr val="bg1"/>
                </a:solidFill>
              </a:rPr>
              <a:t>titik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dengan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tetangga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sebanyak</a:t>
            </a:r>
            <a:r>
              <a:rPr lang="en-ID" sz="1200" dirty="0">
                <a:solidFill>
                  <a:schemeClr val="bg1"/>
                </a:solidFill>
              </a:rPr>
              <a:t> 1 </a:t>
            </a:r>
            <a:r>
              <a:rPr lang="en-ID" sz="1200" dirty="0" err="1">
                <a:solidFill>
                  <a:schemeClr val="bg1"/>
                </a:solidFill>
              </a:rPr>
              <a:t>ada</a:t>
            </a:r>
            <a:r>
              <a:rPr lang="en-ID" sz="1200" dirty="0">
                <a:solidFill>
                  <a:schemeClr val="bg1"/>
                </a:solidFill>
              </a:rPr>
              <a:t> 3 </a:t>
            </a:r>
            <a:r>
              <a:rPr lang="en-ID" sz="1200" dirty="0" err="1">
                <a:solidFill>
                  <a:schemeClr val="bg1"/>
                </a:solidFill>
              </a:rPr>
              <a:t>titik</a:t>
            </a:r>
            <a:r>
              <a:rPr lang="en-ID" sz="1200" dirty="0">
                <a:solidFill>
                  <a:schemeClr val="bg1"/>
                </a:solidFill>
              </a:rPr>
              <a:t>, </a:t>
            </a:r>
            <a:r>
              <a:rPr lang="en-ID" sz="1200" dirty="0" err="1">
                <a:solidFill>
                  <a:schemeClr val="bg1"/>
                </a:solidFill>
              </a:rPr>
              <a:t>kemudian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titik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dengan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tetangga</a:t>
            </a:r>
            <a:r>
              <a:rPr lang="en-ID" sz="1200" dirty="0">
                <a:solidFill>
                  <a:schemeClr val="bg1"/>
                </a:solidFill>
              </a:rPr>
              <a:t> 2 </a:t>
            </a:r>
            <a:r>
              <a:rPr lang="en-ID" sz="1200" dirty="0" err="1">
                <a:solidFill>
                  <a:schemeClr val="bg1"/>
                </a:solidFill>
              </a:rPr>
              <a:t>ada</a:t>
            </a:r>
            <a:r>
              <a:rPr lang="en-ID" sz="1200" dirty="0">
                <a:solidFill>
                  <a:schemeClr val="bg1"/>
                </a:solidFill>
              </a:rPr>
              <a:t> 1 </a:t>
            </a:r>
            <a:r>
              <a:rPr lang="en-ID" sz="1200" dirty="0" err="1">
                <a:solidFill>
                  <a:schemeClr val="bg1"/>
                </a:solidFill>
              </a:rPr>
              <a:t>titik</a:t>
            </a:r>
            <a:r>
              <a:rPr lang="en-ID" sz="1200" dirty="0">
                <a:solidFill>
                  <a:schemeClr val="bg1"/>
                </a:solidFill>
              </a:rPr>
              <a:t> dan </a:t>
            </a:r>
            <a:r>
              <a:rPr lang="en-ID" sz="1200" dirty="0" err="1">
                <a:solidFill>
                  <a:schemeClr val="bg1"/>
                </a:solidFill>
              </a:rPr>
              <a:t>seterusnya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relatif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semakin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meningkat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ketika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banyaknya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tetangga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</a:p>
          <a:p>
            <a:pPr algn="just"/>
            <a:r>
              <a:rPr lang="en-ID" sz="1200" dirty="0" err="1">
                <a:solidFill>
                  <a:schemeClr val="bg1"/>
                </a:solidFill>
              </a:rPr>
              <a:t>semakin</a:t>
            </a:r>
            <a:r>
              <a:rPr lang="en-ID" sz="1200" dirty="0">
                <a:solidFill>
                  <a:schemeClr val="bg1"/>
                </a:solidFill>
              </a:rPr>
              <a:t> naik </a:t>
            </a:r>
            <a:r>
              <a:rPr lang="en-ID" sz="1200" dirty="0" err="1">
                <a:solidFill>
                  <a:schemeClr val="bg1"/>
                </a:solidFill>
              </a:rPr>
              <a:t>sehingga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dipilih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minpts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sebesar</a:t>
            </a:r>
            <a:r>
              <a:rPr lang="en-ID" sz="1200" dirty="0">
                <a:solidFill>
                  <a:schemeClr val="bg1"/>
                </a:solidFill>
              </a:rPr>
              <a:t> 2.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31E6C7-A0F9-486C-9A43-AC229161D860}"/>
              </a:ext>
            </a:extLst>
          </p:cNvPr>
          <p:cNvSpPr txBox="1"/>
          <p:nvPr/>
        </p:nvSpPr>
        <p:spPr>
          <a:xfrm>
            <a:off x="899592" y="2850814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200" dirty="0" err="1">
                <a:solidFill>
                  <a:schemeClr val="bg1"/>
                </a:solidFill>
              </a:rPr>
              <a:t>Untuk</a:t>
            </a:r>
            <a:r>
              <a:rPr lang="en-ID" sz="1200" dirty="0">
                <a:solidFill>
                  <a:schemeClr val="bg1"/>
                </a:solidFill>
              </a:rPr>
              <a:t> eps = 0,54</a:t>
            </a:r>
          </a:p>
          <a:p>
            <a:pPr algn="just"/>
            <a:endParaRPr lang="en-ID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414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238" y="1562472"/>
            <a:ext cx="3521078" cy="571500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890710" y="1573241"/>
            <a:ext cx="1828801" cy="53987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DB-SCAN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CLUSTERING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9E29DEB-E497-4EF9-A027-B7FC40745DAC}"/>
              </a:ext>
            </a:extLst>
          </p:cNvPr>
          <p:cNvSpPr txBox="1">
            <a:spLocks/>
          </p:cNvSpPr>
          <p:nvPr/>
        </p:nvSpPr>
        <p:spPr>
          <a:xfrm>
            <a:off x="5715000" y="173195"/>
            <a:ext cx="2468880" cy="300831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DB-SCAN Clustering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8BD90E-0CF1-4B0A-BB52-E3220119D4E4}"/>
              </a:ext>
            </a:extLst>
          </p:cNvPr>
          <p:cNvSpPr txBox="1"/>
          <p:nvPr/>
        </p:nvSpPr>
        <p:spPr>
          <a:xfrm>
            <a:off x="899592" y="2364962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2. </a:t>
            </a:r>
            <a:r>
              <a:rPr lang="en-ID" dirty="0" err="1">
                <a:solidFill>
                  <a:schemeClr val="bg1"/>
                </a:solidFill>
              </a:rPr>
              <a:t>Menentukan</a:t>
            </a:r>
            <a:r>
              <a:rPr lang="en-ID" dirty="0">
                <a:solidFill>
                  <a:schemeClr val="bg1"/>
                </a:solidFill>
              </a:rPr>
              <a:t> Nilai </a:t>
            </a:r>
            <a:r>
              <a:rPr lang="en-ID" dirty="0" err="1">
                <a:solidFill>
                  <a:schemeClr val="bg1"/>
                </a:solidFill>
              </a:rPr>
              <a:t>MinEps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3874B5-4BD6-4EEF-BF0B-12668A1B8F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725" y="3312479"/>
            <a:ext cx="5638777" cy="29908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E71658-61F5-43A7-8499-56C39BA69325}"/>
              </a:ext>
            </a:extLst>
          </p:cNvPr>
          <p:cNvSpPr txBox="1"/>
          <p:nvPr/>
        </p:nvSpPr>
        <p:spPr>
          <a:xfrm>
            <a:off x="5699036" y="3312479"/>
            <a:ext cx="2736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200" dirty="0">
                <a:solidFill>
                  <a:schemeClr val="bg1"/>
                </a:solidFill>
              </a:rPr>
              <a:t>Dari histogram </a:t>
            </a:r>
            <a:r>
              <a:rPr lang="en-ID" sz="1200" dirty="0" err="1">
                <a:solidFill>
                  <a:schemeClr val="bg1"/>
                </a:solidFill>
              </a:rPr>
              <a:t>dapat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dilihat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bahwa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untuk</a:t>
            </a:r>
            <a:r>
              <a:rPr lang="en-ID" sz="1200" dirty="0">
                <a:solidFill>
                  <a:schemeClr val="bg1"/>
                </a:solidFill>
              </a:rPr>
              <a:t> eps </a:t>
            </a:r>
            <a:r>
              <a:rPr lang="en-ID" sz="1200" dirty="0" err="1">
                <a:solidFill>
                  <a:schemeClr val="bg1"/>
                </a:solidFill>
              </a:rPr>
              <a:t>sebesar</a:t>
            </a:r>
            <a:r>
              <a:rPr lang="en-ID" sz="1200" dirty="0">
                <a:solidFill>
                  <a:schemeClr val="bg1"/>
                </a:solidFill>
              </a:rPr>
              <a:t> 0,68, </a:t>
            </a:r>
            <a:r>
              <a:rPr lang="en-ID" sz="1200" dirty="0" err="1">
                <a:solidFill>
                  <a:schemeClr val="bg1"/>
                </a:solidFill>
              </a:rPr>
              <a:t>titik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dengan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tetangga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sebanyak</a:t>
            </a:r>
            <a:r>
              <a:rPr lang="en-ID" sz="1200" dirty="0">
                <a:solidFill>
                  <a:schemeClr val="bg1"/>
                </a:solidFill>
              </a:rPr>
              <a:t> 2 </a:t>
            </a:r>
            <a:r>
              <a:rPr lang="en-ID" sz="1200" dirty="0" err="1">
                <a:solidFill>
                  <a:schemeClr val="bg1"/>
                </a:solidFill>
              </a:rPr>
              <a:t>ada</a:t>
            </a:r>
            <a:r>
              <a:rPr lang="en-ID" sz="1200" dirty="0">
                <a:solidFill>
                  <a:schemeClr val="bg1"/>
                </a:solidFill>
              </a:rPr>
              <a:t> 4 </a:t>
            </a:r>
            <a:r>
              <a:rPr lang="en-ID" sz="1200" dirty="0" err="1">
                <a:solidFill>
                  <a:schemeClr val="bg1"/>
                </a:solidFill>
              </a:rPr>
              <a:t>titik</a:t>
            </a:r>
            <a:r>
              <a:rPr lang="en-ID" sz="1200" dirty="0">
                <a:solidFill>
                  <a:schemeClr val="bg1"/>
                </a:solidFill>
              </a:rPr>
              <a:t>, </a:t>
            </a:r>
            <a:r>
              <a:rPr lang="en-ID" sz="1200" dirty="0" err="1">
                <a:solidFill>
                  <a:schemeClr val="bg1"/>
                </a:solidFill>
              </a:rPr>
              <a:t>kemudian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titik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dengan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tetangga</a:t>
            </a:r>
            <a:r>
              <a:rPr lang="en-ID" sz="1200" dirty="0">
                <a:solidFill>
                  <a:schemeClr val="bg1"/>
                </a:solidFill>
              </a:rPr>
              <a:t> 3 </a:t>
            </a:r>
            <a:r>
              <a:rPr lang="en-ID" sz="1200" dirty="0" err="1">
                <a:solidFill>
                  <a:schemeClr val="bg1"/>
                </a:solidFill>
              </a:rPr>
              <a:t>ada</a:t>
            </a:r>
            <a:r>
              <a:rPr lang="en-ID" sz="1200" dirty="0">
                <a:solidFill>
                  <a:schemeClr val="bg1"/>
                </a:solidFill>
              </a:rPr>
              <a:t> 1 </a:t>
            </a:r>
            <a:r>
              <a:rPr lang="en-ID" sz="1200" dirty="0" err="1">
                <a:solidFill>
                  <a:schemeClr val="bg1"/>
                </a:solidFill>
              </a:rPr>
              <a:t>titik</a:t>
            </a:r>
            <a:r>
              <a:rPr lang="en-ID" sz="1200" dirty="0">
                <a:solidFill>
                  <a:schemeClr val="bg1"/>
                </a:solidFill>
              </a:rPr>
              <a:t>, </a:t>
            </a:r>
            <a:r>
              <a:rPr lang="en-ID" sz="1200" dirty="0" err="1">
                <a:solidFill>
                  <a:schemeClr val="bg1"/>
                </a:solidFill>
              </a:rPr>
              <a:t>kemudian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titik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dengan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tetangga</a:t>
            </a:r>
            <a:r>
              <a:rPr lang="en-ID" sz="1200" dirty="0">
                <a:solidFill>
                  <a:schemeClr val="bg1"/>
                </a:solidFill>
              </a:rPr>
              <a:t> 4 dan 5 </a:t>
            </a:r>
            <a:r>
              <a:rPr lang="en-ID" sz="1200" dirty="0" err="1">
                <a:solidFill>
                  <a:schemeClr val="bg1"/>
                </a:solidFill>
              </a:rPr>
              <a:t>masing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masing</a:t>
            </a:r>
            <a:r>
              <a:rPr lang="en-ID" sz="1200" dirty="0">
                <a:solidFill>
                  <a:schemeClr val="bg1"/>
                </a:solidFill>
              </a:rPr>
              <a:t> 2 dan 1 </a:t>
            </a:r>
            <a:r>
              <a:rPr lang="en-ID" sz="1200" dirty="0" err="1">
                <a:solidFill>
                  <a:schemeClr val="bg1"/>
                </a:solidFill>
              </a:rPr>
              <a:t>titik</a:t>
            </a:r>
            <a:r>
              <a:rPr lang="en-ID" sz="1200" dirty="0">
                <a:solidFill>
                  <a:schemeClr val="bg1"/>
                </a:solidFill>
              </a:rPr>
              <a:t> dan </a:t>
            </a:r>
            <a:r>
              <a:rPr lang="en-ID" sz="1200" dirty="0" err="1">
                <a:solidFill>
                  <a:schemeClr val="bg1"/>
                </a:solidFill>
              </a:rPr>
              <a:t>seterusnya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relatif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meningkat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ketika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banyaknya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tetangga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semakin</a:t>
            </a:r>
            <a:r>
              <a:rPr lang="en-ID" sz="1200" dirty="0">
                <a:solidFill>
                  <a:schemeClr val="bg1"/>
                </a:solidFill>
              </a:rPr>
              <a:t> naik </a:t>
            </a:r>
            <a:r>
              <a:rPr lang="en-ID" sz="1200" dirty="0" err="1">
                <a:solidFill>
                  <a:schemeClr val="bg1"/>
                </a:solidFill>
              </a:rPr>
              <a:t>sehingga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dipilih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minpts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sebesar</a:t>
            </a:r>
            <a:r>
              <a:rPr lang="en-ID" sz="1200" dirty="0">
                <a:solidFill>
                  <a:schemeClr val="bg1"/>
                </a:solidFill>
              </a:rPr>
              <a:t> 5.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67442-F025-4CB5-88E4-7D305166E37B}"/>
              </a:ext>
            </a:extLst>
          </p:cNvPr>
          <p:cNvSpPr txBox="1"/>
          <p:nvPr/>
        </p:nvSpPr>
        <p:spPr>
          <a:xfrm>
            <a:off x="899592" y="2850814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200" dirty="0" err="1">
                <a:solidFill>
                  <a:schemeClr val="bg1"/>
                </a:solidFill>
              </a:rPr>
              <a:t>Untuk</a:t>
            </a:r>
            <a:r>
              <a:rPr lang="en-ID" sz="1200" dirty="0">
                <a:solidFill>
                  <a:schemeClr val="bg1"/>
                </a:solidFill>
              </a:rPr>
              <a:t> eps = 0,68</a:t>
            </a:r>
          </a:p>
          <a:p>
            <a:pPr algn="just"/>
            <a:endParaRPr lang="en-ID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655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238" y="1562472"/>
            <a:ext cx="3521078" cy="571500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890710" y="1573241"/>
            <a:ext cx="1828801" cy="53987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DB-SCAN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CLUSTERING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9E29DEB-E497-4EF9-A027-B7FC40745DAC}"/>
              </a:ext>
            </a:extLst>
          </p:cNvPr>
          <p:cNvSpPr txBox="1">
            <a:spLocks/>
          </p:cNvSpPr>
          <p:nvPr/>
        </p:nvSpPr>
        <p:spPr>
          <a:xfrm>
            <a:off x="5715000" y="173195"/>
            <a:ext cx="2468880" cy="300831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DB-SCAN Clustering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8BD90E-0CF1-4B0A-BB52-E3220119D4E4}"/>
              </a:ext>
            </a:extLst>
          </p:cNvPr>
          <p:cNvSpPr txBox="1"/>
          <p:nvPr/>
        </p:nvSpPr>
        <p:spPr>
          <a:xfrm>
            <a:off x="899592" y="236496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3. DBSCAN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D0E91-AC1D-4A10-B7DF-3BBC0774D4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3891" y="2933292"/>
            <a:ext cx="60388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6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DFE2FA5-6FBE-43DB-9801-A2D12935ECE3}"/>
              </a:ext>
            </a:extLst>
          </p:cNvPr>
          <p:cNvSpPr/>
          <p:nvPr/>
        </p:nvSpPr>
        <p:spPr>
          <a:xfrm>
            <a:off x="683568" y="5295528"/>
            <a:ext cx="3399748" cy="1181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238" y="1562472"/>
            <a:ext cx="3521078" cy="571500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890710" y="1573241"/>
            <a:ext cx="1828801" cy="53987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DB-SCAN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CLUSTERING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9E29DEB-E497-4EF9-A027-B7FC40745DAC}"/>
              </a:ext>
            </a:extLst>
          </p:cNvPr>
          <p:cNvSpPr txBox="1">
            <a:spLocks/>
          </p:cNvSpPr>
          <p:nvPr/>
        </p:nvSpPr>
        <p:spPr>
          <a:xfrm>
            <a:off x="5715000" y="173195"/>
            <a:ext cx="2468880" cy="300831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DB-SCAN Clustering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8BD90E-0CF1-4B0A-BB52-E3220119D4E4}"/>
              </a:ext>
            </a:extLst>
          </p:cNvPr>
          <p:cNvSpPr txBox="1"/>
          <p:nvPr/>
        </p:nvSpPr>
        <p:spPr>
          <a:xfrm>
            <a:off x="899592" y="2364962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3. </a:t>
            </a:r>
            <a:r>
              <a:rPr lang="en-ID" dirty="0" err="1">
                <a:solidFill>
                  <a:schemeClr val="bg1"/>
                </a:solidFill>
              </a:rPr>
              <a:t>Evaluasi</a:t>
            </a:r>
            <a:r>
              <a:rPr lang="en-ID" dirty="0">
                <a:solidFill>
                  <a:schemeClr val="bg1"/>
                </a:solidFill>
              </a:rPr>
              <a:t>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BAF76F-3A0E-42FE-AB36-3BA89869A3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17" y="2994760"/>
            <a:ext cx="9144000" cy="22578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F1B09E-3096-4363-A0B0-A9EA24A76DA9}"/>
              </a:ext>
            </a:extLst>
          </p:cNvPr>
          <p:cNvSpPr txBox="1"/>
          <p:nvPr/>
        </p:nvSpPr>
        <p:spPr>
          <a:xfrm>
            <a:off x="755576" y="5513119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Eps = 0,54 dan </a:t>
            </a:r>
            <a:r>
              <a:rPr lang="en-US" dirty="0" err="1"/>
              <a:t>minpts</a:t>
            </a:r>
            <a:r>
              <a:rPr lang="en-US" dirty="0"/>
              <a:t> = 2</a:t>
            </a:r>
          </a:p>
          <a:p>
            <a:pPr algn="ctr"/>
            <a:r>
              <a:rPr lang="en-US" dirty="0"/>
              <a:t>Silhouette score = 0,59</a:t>
            </a:r>
            <a:endParaRPr lang="en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69B9DC-6398-4FC0-B024-2FED3C86482E}"/>
              </a:ext>
            </a:extLst>
          </p:cNvPr>
          <p:cNvSpPr/>
          <p:nvPr/>
        </p:nvSpPr>
        <p:spPr>
          <a:xfrm>
            <a:off x="4916668" y="5301208"/>
            <a:ext cx="3399748" cy="1181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45F4CA-7DE4-4F05-AD97-F15734E0E465}"/>
              </a:ext>
            </a:extLst>
          </p:cNvPr>
          <p:cNvSpPr txBox="1"/>
          <p:nvPr/>
        </p:nvSpPr>
        <p:spPr>
          <a:xfrm>
            <a:off x="4988676" y="5518799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Eps = 0,68 dan </a:t>
            </a:r>
            <a:r>
              <a:rPr lang="en-US" dirty="0" err="1"/>
              <a:t>minpts</a:t>
            </a:r>
            <a:r>
              <a:rPr lang="en-US" dirty="0"/>
              <a:t> = 5</a:t>
            </a:r>
          </a:p>
          <a:p>
            <a:pPr algn="ctr"/>
            <a:r>
              <a:rPr lang="en-US" dirty="0"/>
              <a:t>Silhouette score = 0,74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42671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238" y="1562472"/>
            <a:ext cx="3521078" cy="571500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890710" y="1573241"/>
            <a:ext cx="1828801" cy="53987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DB-SCAN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CLUSTERING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9E29DEB-E497-4EF9-A027-B7FC40745DAC}"/>
              </a:ext>
            </a:extLst>
          </p:cNvPr>
          <p:cNvSpPr txBox="1">
            <a:spLocks/>
          </p:cNvSpPr>
          <p:nvPr/>
        </p:nvSpPr>
        <p:spPr>
          <a:xfrm>
            <a:off x="5715000" y="173195"/>
            <a:ext cx="2468880" cy="300831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DB-SCAN Clustering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8BD90E-0CF1-4B0A-BB52-E3220119D4E4}"/>
              </a:ext>
            </a:extLst>
          </p:cNvPr>
          <p:cNvSpPr txBox="1"/>
          <p:nvPr/>
        </p:nvSpPr>
        <p:spPr>
          <a:xfrm>
            <a:off x="899592" y="2364962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4. Hasil </a:t>
            </a:r>
            <a:r>
              <a:rPr lang="en-ID" dirty="0" err="1">
                <a:solidFill>
                  <a:schemeClr val="bg1"/>
                </a:solidFill>
              </a:rPr>
              <a:t>Kluster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D3E917-4256-4585-AA99-E7DAE83369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6811" y="2971800"/>
            <a:ext cx="5105400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E5382C-F9E1-41E5-9F24-4EDF0043BF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2660" y="4027794"/>
            <a:ext cx="28765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88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238" y="1562472"/>
            <a:ext cx="3521078" cy="571500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890710" y="1573241"/>
            <a:ext cx="1828801" cy="53987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DB-SCAN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CLUSTERING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9E29DEB-E497-4EF9-A027-B7FC40745DAC}"/>
              </a:ext>
            </a:extLst>
          </p:cNvPr>
          <p:cNvSpPr txBox="1">
            <a:spLocks/>
          </p:cNvSpPr>
          <p:nvPr/>
        </p:nvSpPr>
        <p:spPr>
          <a:xfrm>
            <a:off x="5715000" y="173195"/>
            <a:ext cx="2468880" cy="300831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DB-SCAN Clustering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8BD90E-0CF1-4B0A-BB52-E3220119D4E4}"/>
              </a:ext>
            </a:extLst>
          </p:cNvPr>
          <p:cNvSpPr txBox="1"/>
          <p:nvPr/>
        </p:nvSpPr>
        <p:spPr>
          <a:xfrm>
            <a:off x="899592" y="2364962"/>
            <a:ext cx="15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5. </a:t>
            </a:r>
            <a:r>
              <a:rPr lang="en-ID" dirty="0" err="1">
                <a:solidFill>
                  <a:schemeClr val="bg1"/>
                </a:solidFill>
              </a:rPr>
              <a:t>Visualisasi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07D570-34C6-47F5-B2E5-DAA85D98AA1F}"/>
              </a:ext>
            </a:extLst>
          </p:cNvPr>
          <p:cNvSpPr txBox="1"/>
          <p:nvPr/>
        </p:nvSpPr>
        <p:spPr>
          <a:xfrm>
            <a:off x="1064946" y="274535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1. PCA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449BA7-E327-47D7-AAD5-4B71D888D1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7944" y="3284984"/>
            <a:ext cx="40386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19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238" y="1562472"/>
            <a:ext cx="3521078" cy="571500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890710" y="1573241"/>
            <a:ext cx="1828801" cy="53987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DB-SCAN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CLUSTERING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9E29DEB-E497-4EF9-A027-B7FC40745DAC}"/>
              </a:ext>
            </a:extLst>
          </p:cNvPr>
          <p:cNvSpPr txBox="1">
            <a:spLocks/>
          </p:cNvSpPr>
          <p:nvPr/>
        </p:nvSpPr>
        <p:spPr>
          <a:xfrm>
            <a:off x="5715000" y="173195"/>
            <a:ext cx="2468880" cy="300831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DB-SCAN Clustering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8BD90E-0CF1-4B0A-BB52-E3220119D4E4}"/>
              </a:ext>
            </a:extLst>
          </p:cNvPr>
          <p:cNvSpPr txBox="1"/>
          <p:nvPr/>
        </p:nvSpPr>
        <p:spPr>
          <a:xfrm>
            <a:off x="899592" y="2364962"/>
            <a:ext cx="15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5. </a:t>
            </a:r>
            <a:r>
              <a:rPr lang="en-ID" dirty="0" err="1">
                <a:solidFill>
                  <a:schemeClr val="bg1"/>
                </a:solidFill>
              </a:rPr>
              <a:t>Visualisasi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07D570-34C6-47F5-B2E5-DAA85D98AA1F}"/>
              </a:ext>
            </a:extLst>
          </p:cNvPr>
          <p:cNvSpPr txBox="1"/>
          <p:nvPr/>
        </p:nvSpPr>
        <p:spPr>
          <a:xfrm>
            <a:off x="1064946" y="2745350"/>
            <a:ext cx="288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2. </a:t>
            </a:r>
            <a:r>
              <a:rPr lang="en-ID" dirty="0" err="1">
                <a:solidFill>
                  <a:schemeClr val="bg1"/>
                </a:solidFill>
              </a:rPr>
              <a:t>Visualisasi</a:t>
            </a:r>
            <a:r>
              <a:rPr lang="en-ID" dirty="0">
                <a:solidFill>
                  <a:schemeClr val="bg1"/>
                </a:solidFill>
              </a:rPr>
              <a:t> Hasil </a:t>
            </a:r>
            <a:r>
              <a:rPr lang="en-ID" dirty="0" err="1">
                <a:solidFill>
                  <a:schemeClr val="bg1"/>
                </a:solidFill>
              </a:rPr>
              <a:t>Kluster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BE832-F8D9-40D2-9E21-56301D9735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2232" y="3345672"/>
            <a:ext cx="60198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40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238" y="1562472"/>
            <a:ext cx="3521078" cy="571500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890710" y="1573241"/>
            <a:ext cx="1828801" cy="53987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DB-SCAN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CLUSTERING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9E29DEB-E497-4EF9-A027-B7FC40745DAC}"/>
              </a:ext>
            </a:extLst>
          </p:cNvPr>
          <p:cNvSpPr txBox="1">
            <a:spLocks/>
          </p:cNvSpPr>
          <p:nvPr/>
        </p:nvSpPr>
        <p:spPr>
          <a:xfrm>
            <a:off x="5715000" y="173195"/>
            <a:ext cx="2468880" cy="300831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DB-SCAN Clustering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8BD90E-0CF1-4B0A-BB52-E3220119D4E4}"/>
              </a:ext>
            </a:extLst>
          </p:cNvPr>
          <p:cNvSpPr txBox="1"/>
          <p:nvPr/>
        </p:nvSpPr>
        <p:spPr>
          <a:xfrm>
            <a:off x="899592" y="2364962"/>
            <a:ext cx="15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5. </a:t>
            </a:r>
            <a:r>
              <a:rPr lang="en-ID" dirty="0" err="1">
                <a:solidFill>
                  <a:schemeClr val="bg1"/>
                </a:solidFill>
              </a:rPr>
              <a:t>Visualisasi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07D570-34C6-47F5-B2E5-DAA85D98AA1F}"/>
              </a:ext>
            </a:extLst>
          </p:cNvPr>
          <p:cNvSpPr txBox="1"/>
          <p:nvPr/>
        </p:nvSpPr>
        <p:spPr>
          <a:xfrm>
            <a:off x="1064946" y="2745350"/>
            <a:ext cx="288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2. </a:t>
            </a:r>
            <a:r>
              <a:rPr lang="en-ID" dirty="0" err="1">
                <a:solidFill>
                  <a:schemeClr val="bg1"/>
                </a:solidFill>
              </a:rPr>
              <a:t>Visualisasi</a:t>
            </a:r>
            <a:r>
              <a:rPr lang="en-ID" dirty="0">
                <a:solidFill>
                  <a:schemeClr val="bg1"/>
                </a:solidFill>
              </a:rPr>
              <a:t> Hasil </a:t>
            </a:r>
            <a:r>
              <a:rPr lang="en-ID" dirty="0" err="1">
                <a:solidFill>
                  <a:schemeClr val="bg1"/>
                </a:solidFill>
              </a:rPr>
              <a:t>Kluster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AD4C1C-7DBB-4614-AC1A-530BDBA2DC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945" y="3345672"/>
            <a:ext cx="4040453" cy="262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66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238" y="1562472"/>
            <a:ext cx="3521078" cy="571500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890710" y="1573241"/>
            <a:ext cx="1828801" cy="53987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DB-SCAN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CLUSTERING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9E29DEB-E497-4EF9-A027-B7FC40745DAC}"/>
              </a:ext>
            </a:extLst>
          </p:cNvPr>
          <p:cNvSpPr txBox="1">
            <a:spLocks/>
          </p:cNvSpPr>
          <p:nvPr/>
        </p:nvSpPr>
        <p:spPr>
          <a:xfrm>
            <a:off x="5715000" y="173195"/>
            <a:ext cx="2468880" cy="300831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DB-SCAN Clustering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8BD90E-0CF1-4B0A-BB52-E3220119D4E4}"/>
              </a:ext>
            </a:extLst>
          </p:cNvPr>
          <p:cNvSpPr txBox="1"/>
          <p:nvPr/>
        </p:nvSpPr>
        <p:spPr>
          <a:xfrm>
            <a:off x="899592" y="2364962"/>
            <a:ext cx="15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5. </a:t>
            </a:r>
            <a:r>
              <a:rPr lang="en-ID" dirty="0" err="1">
                <a:solidFill>
                  <a:schemeClr val="bg1"/>
                </a:solidFill>
              </a:rPr>
              <a:t>Visualisasi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07D570-34C6-47F5-B2E5-DAA85D98AA1F}"/>
              </a:ext>
            </a:extLst>
          </p:cNvPr>
          <p:cNvSpPr txBox="1"/>
          <p:nvPr/>
        </p:nvSpPr>
        <p:spPr>
          <a:xfrm>
            <a:off x="1064946" y="2745350"/>
            <a:ext cx="288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2. </a:t>
            </a:r>
            <a:r>
              <a:rPr lang="en-ID" dirty="0" err="1">
                <a:solidFill>
                  <a:schemeClr val="bg1"/>
                </a:solidFill>
              </a:rPr>
              <a:t>Visualisasi</a:t>
            </a:r>
            <a:r>
              <a:rPr lang="en-ID" dirty="0">
                <a:solidFill>
                  <a:schemeClr val="bg1"/>
                </a:solidFill>
              </a:rPr>
              <a:t> Hasil </a:t>
            </a:r>
            <a:r>
              <a:rPr lang="en-ID" dirty="0" err="1">
                <a:solidFill>
                  <a:schemeClr val="bg1"/>
                </a:solidFill>
              </a:rPr>
              <a:t>Kluster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D519B0-64E0-4A57-AECC-2193454A26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8178" y="3532841"/>
            <a:ext cx="6010275" cy="13363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216473-8559-4D3F-B20E-3333EDA91880}"/>
              </a:ext>
            </a:extLst>
          </p:cNvPr>
          <p:cNvSpPr txBox="1"/>
          <p:nvPr/>
        </p:nvSpPr>
        <p:spPr>
          <a:xfrm>
            <a:off x="7329885" y="3532841"/>
            <a:ext cx="2210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 err="1">
                <a:solidFill>
                  <a:schemeClr val="bg1"/>
                </a:solidFill>
              </a:rPr>
              <a:t>Mengidentifikasi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Karateristik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Kluster</a:t>
            </a:r>
            <a:endParaRPr lang="en-ID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05CC62-E6C1-43AA-8146-DB3D2E4DA4EC}"/>
              </a:ext>
            </a:extLst>
          </p:cNvPr>
          <p:cNvSpPr txBox="1"/>
          <p:nvPr/>
        </p:nvSpPr>
        <p:spPr>
          <a:xfrm>
            <a:off x="1080815" y="3121223"/>
            <a:ext cx="344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>
                <a:solidFill>
                  <a:schemeClr val="bg1"/>
                </a:solidFill>
              </a:rPr>
              <a:t>-</a:t>
            </a:r>
            <a:r>
              <a:rPr lang="en-ID" sz="1400" dirty="0" err="1">
                <a:solidFill>
                  <a:schemeClr val="bg1"/>
                </a:solidFill>
              </a:rPr>
              <a:t>Variabel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Uang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Saku</a:t>
            </a:r>
            <a:r>
              <a:rPr lang="en-ID" sz="1400" dirty="0">
                <a:solidFill>
                  <a:schemeClr val="bg1"/>
                </a:solidFill>
              </a:rPr>
              <a:t> dan </a:t>
            </a:r>
            <a:r>
              <a:rPr lang="en-ID" sz="1400" dirty="0" err="1">
                <a:solidFill>
                  <a:schemeClr val="bg1"/>
                </a:solidFill>
              </a:rPr>
              <a:t>Uang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Pakaian</a:t>
            </a:r>
            <a:endParaRPr lang="en-ID" sz="1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3D27AA-B187-4D89-BF04-4E374441E032}"/>
              </a:ext>
            </a:extLst>
          </p:cNvPr>
          <p:cNvSpPr txBox="1"/>
          <p:nvPr/>
        </p:nvSpPr>
        <p:spPr>
          <a:xfrm>
            <a:off x="1078178" y="4902234"/>
            <a:ext cx="344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>
                <a:solidFill>
                  <a:schemeClr val="bg1"/>
                </a:solidFill>
              </a:rPr>
              <a:t>-</a:t>
            </a:r>
            <a:r>
              <a:rPr lang="en-ID" sz="1400" dirty="0" err="1">
                <a:solidFill>
                  <a:schemeClr val="bg1"/>
                </a:solidFill>
              </a:rPr>
              <a:t>Variabel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Uang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Makan</a:t>
            </a:r>
            <a:r>
              <a:rPr lang="en-ID" sz="1400" dirty="0">
                <a:solidFill>
                  <a:schemeClr val="bg1"/>
                </a:solidFill>
              </a:rPr>
              <a:t> dan </a:t>
            </a:r>
            <a:r>
              <a:rPr lang="en-ID" sz="1400" dirty="0" err="1">
                <a:solidFill>
                  <a:schemeClr val="bg1"/>
                </a:solidFill>
              </a:rPr>
              <a:t>Uang</a:t>
            </a:r>
            <a:r>
              <a:rPr lang="en-ID" sz="1400" dirty="0">
                <a:solidFill>
                  <a:schemeClr val="bg1"/>
                </a:solidFill>
              </a:rPr>
              <a:t> Kos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78098B-4F70-47CA-A2AB-8F5BA67CE6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8178" y="5243086"/>
            <a:ext cx="6000750" cy="13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25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238" y="1562472"/>
            <a:ext cx="3521078" cy="571500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890710" y="1573241"/>
            <a:ext cx="1828801" cy="53987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DB-SCAN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CLUSTERING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9E29DEB-E497-4EF9-A027-B7FC40745DAC}"/>
              </a:ext>
            </a:extLst>
          </p:cNvPr>
          <p:cNvSpPr txBox="1">
            <a:spLocks/>
          </p:cNvSpPr>
          <p:nvPr/>
        </p:nvSpPr>
        <p:spPr>
          <a:xfrm>
            <a:off x="5715000" y="173195"/>
            <a:ext cx="2468880" cy="300831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DB-SCAN Clustering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8BD90E-0CF1-4B0A-BB52-E3220119D4E4}"/>
              </a:ext>
            </a:extLst>
          </p:cNvPr>
          <p:cNvSpPr txBox="1"/>
          <p:nvPr/>
        </p:nvSpPr>
        <p:spPr>
          <a:xfrm>
            <a:off x="899592" y="2364962"/>
            <a:ext cx="15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5. </a:t>
            </a:r>
            <a:r>
              <a:rPr lang="en-ID" dirty="0" err="1">
                <a:solidFill>
                  <a:schemeClr val="bg1"/>
                </a:solidFill>
              </a:rPr>
              <a:t>Visualisasi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07D570-34C6-47F5-B2E5-DAA85D98AA1F}"/>
              </a:ext>
            </a:extLst>
          </p:cNvPr>
          <p:cNvSpPr txBox="1"/>
          <p:nvPr/>
        </p:nvSpPr>
        <p:spPr>
          <a:xfrm>
            <a:off x="1064946" y="2745350"/>
            <a:ext cx="288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2. </a:t>
            </a:r>
            <a:r>
              <a:rPr lang="en-ID" dirty="0" err="1">
                <a:solidFill>
                  <a:schemeClr val="bg1"/>
                </a:solidFill>
              </a:rPr>
              <a:t>Visualisasi</a:t>
            </a:r>
            <a:r>
              <a:rPr lang="en-ID" dirty="0">
                <a:solidFill>
                  <a:schemeClr val="bg1"/>
                </a:solidFill>
              </a:rPr>
              <a:t> Hasil </a:t>
            </a:r>
            <a:r>
              <a:rPr lang="en-ID" dirty="0" err="1">
                <a:solidFill>
                  <a:schemeClr val="bg1"/>
                </a:solidFill>
              </a:rPr>
              <a:t>Kluster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E1B33B-C779-4108-B478-7B001F067E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006" y="3408795"/>
            <a:ext cx="3819525" cy="25431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955B52-89A0-4777-85EE-6092EE54660E}"/>
              </a:ext>
            </a:extLst>
          </p:cNvPr>
          <p:cNvSpPr txBox="1"/>
          <p:nvPr/>
        </p:nvSpPr>
        <p:spPr>
          <a:xfrm>
            <a:off x="5105399" y="3429000"/>
            <a:ext cx="27363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200" dirty="0">
                <a:solidFill>
                  <a:schemeClr val="bg1"/>
                </a:solidFill>
              </a:rPr>
              <a:t>Dari plot di </a:t>
            </a:r>
            <a:r>
              <a:rPr lang="en-ID" sz="1200" dirty="0" err="1">
                <a:solidFill>
                  <a:schemeClr val="bg1"/>
                </a:solidFill>
              </a:rPr>
              <a:t>atas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dapat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dilihat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bahwa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mahasiswa</a:t>
            </a:r>
            <a:r>
              <a:rPr lang="en-ID" sz="1200" dirty="0">
                <a:solidFill>
                  <a:schemeClr val="bg1"/>
                </a:solidFill>
              </a:rPr>
              <a:t> pada </a:t>
            </a:r>
            <a:r>
              <a:rPr lang="en-ID" sz="1200" dirty="0" err="1">
                <a:solidFill>
                  <a:schemeClr val="bg1"/>
                </a:solidFill>
              </a:rPr>
              <a:t>kluster</a:t>
            </a:r>
            <a:r>
              <a:rPr lang="en-ID" sz="1200" dirty="0">
                <a:solidFill>
                  <a:schemeClr val="bg1"/>
                </a:solidFill>
              </a:rPr>
              <a:t> 0 </a:t>
            </a:r>
            <a:r>
              <a:rPr lang="en-ID" sz="1200" dirty="0" err="1">
                <a:solidFill>
                  <a:schemeClr val="bg1"/>
                </a:solidFill>
              </a:rPr>
              <a:t>memiliki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uang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saku</a:t>
            </a:r>
            <a:r>
              <a:rPr lang="en-ID" sz="1200" dirty="0">
                <a:solidFill>
                  <a:schemeClr val="bg1"/>
                </a:solidFill>
              </a:rPr>
              <a:t> dan </a:t>
            </a:r>
            <a:r>
              <a:rPr lang="en-ID" sz="1200" dirty="0" err="1">
                <a:solidFill>
                  <a:schemeClr val="bg1"/>
                </a:solidFill>
              </a:rPr>
              <a:t>uang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pakaian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yg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relatif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lebih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tinggi</a:t>
            </a:r>
            <a:r>
              <a:rPr lang="en-ID" sz="1200" dirty="0">
                <a:solidFill>
                  <a:schemeClr val="bg1"/>
                </a:solidFill>
              </a:rPr>
              <a:t>. </a:t>
            </a:r>
            <a:r>
              <a:rPr lang="en-ID" sz="1200" dirty="0" err="1">
                <a:solidFill>
                  <a:schemeClr val="bg1"/>
                </a:solidFill>
              </a:rPr>
              <a:t>Kemudian</a:t>
            </a:r>
            <a:r>
              <a:rPr lang="en-ID" sz="1200" dirty="0">
                <a:solidFill>
                  <a:schemeClr val="bg1"/>
                </a:solidFill>
              </a:rPr>
              <a:t>, </a:t>
            </a:r>
            <a:r>
              <a:rPr lang="en-ID" sz="1200" dirty="0" err="1">
                <a:solidFill>
                  <a:schemeClr val="bg1"/>
                </a:solidFill>
              </a:rPr>
              <a:t>kluster</a:t>
            </a:r>
            <a:r>
              <a:rPr lang="en-ID" sz="1200" dirty="0">
                <a:solidFill>
                  <a:schemeClr val="bg1"/>
                </a:solidFill>
              </a:rPr>
              <a:t> 1 </a:t>
            </a:r>
            <a:r>
              <a:rPr lang="en-ID" sz="1200" dirty="0" err="1">
                <a:solidFill>
                  <a:schemeClr val="bg1"/>
                </a:solidFill>
              </a:rPr>
              <a:t>memiliki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uang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saku</a:t>
            </a:r>
            <a:r>
              <a:rPr lang="en-ID" sz="1200" dirty="0">
                <a:solidFill>
                  <a:schemeClr val="bg1"/>
                </a:solidFill>
              </a:rPr>
              <a:t> dan </a:t>
            </a:r>
            <a:r>
              <a:rPr lang="en-ID" sz="1200" dirty="0" err="1">
                <a:solidFill>
                  <a:schemeClr val="bg1"/>
                </a:solidFill>
              </a:rPr>
              <a:t>uang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pakaian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yg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relatif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lebih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rendah</a:t>
            </a:r>
            <a:r>
              <a:rPr lang="en-ID" sz="1200" dirty="0">
                <a:solidFill>
                  <a:schemeClr val="bg1"/>
                </a:solidFill>
              </a:rPr>
              <a:t>. </a:t>
            </a:r>
            <a:r>
              <a:rPr lang="en-ID" sz="1200" dirty="0" err="1">
                <a:solidFill>
                  <a:schemeClr val="bg1"/>
                </a:solidFill>
              </a:rPr>
              <a:t>Terakhir</a:t>
            </a:r>
            <a:r>
              <a:rPr lang="en-ID" sz="1200" dirty="0">
                <a:solidFill>
                  <a:schemeClr val="bg1"/>
                </a:solidFill>
              </a:rPr>
              <a:t>, </a:t>
            </a:r>
            <a:r>
              <a:rPr lang="en-ID" sz="1200" dirty="0" err="1">
                <a:solidFill>
                  <a:schemeClr val="bg1"/>
                </a:solidFill>
              </a:rPr>
              <a:t>mahasiswa</a:t>
            </a:r>
            <a:r>
              <a:rPr lang="en-ID" sz="1200" dirty="0">
                <a:solidFill>
                  <a:schemeClr val="bg1"/>
                </a:solidFill>
              </a:rPr>
              <a:t> pada </a:t>
            </a:r>
            <a:r>
              <a:rPr lang="en-ID" sz="1200" dirty="0" err="1">
                <a:solidFill>
                  <a:schemeClr val="bg1"/>
                </a:solidFill>
              </a:rPr>
              <a:t>kluster</a:t>
            </a:r>
            <a:r>
              <a:rPr lang="en-ID" sz="1200" dirty="0">
                <a:solidFill>
                  <a:schemeClr val="bg1"/>
                </a:solidFill>
              </a:rPr>
              <a:t> 2 </a:t>
            </a:r>
            <a:r>
              <a:rPr lang="en-ID" sz="1200" dirty="0" err="1">
                <a:solidFill>
                  <a:schemeClr val="bg1"/>
                </a:solidFill>
              </a:rPr>
              <a:t>memiliki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uang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saku</a:t>
            </a:r>
            <a:r>
              <a:rPr lang="en-ID" sz="1200" dirty="0">
                <a:solidFill>
                  <a:schemeClr val="bg1"/>
                </a:solidFill>
              </a:rPr>
              <a:t> dan </a:t>
            </a:r>
            <a:r>
              <a:rPr lang="en-ID" sz="1200" dirty="0" err="1">
                <a:solidFill>
                  <a:schemeClr val="bg1"/>
                </a:solidFill>
              </a:rPr>
              <a:t>uang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pakaian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yg</a:t>
            </a:r>
            <a:r>
              <a:rPr lang="en-ID" sz="1200" dirty="0">
                <a:solidFill>
                  <a:schemeClr val="bg1"/>
                </a:solidFill>
              </a:rPr>
              <a:t> yang </a:t>
            </a:r>
            <a:r>
              <a:rPr lang="en-ID" sz="1200" dirty="0" err="1">
                <a:solidFill>
                  <a:schemeClr val="bg1"/>
                </a:solidFill>
              </a:rPr>
              <a:t>berada</a:t>
            </a:r>
            <a:r>
              <a:rPr lang="en-ID" sz="1200" dirty="0">
                <a:solidFill>
                  <a:schemeClr val="bg1"/>
                </a:solidFill>
              </a:rPr>
              <a:t> di </a:t>
            </a:r>
            <a:r>
              <a:rPr lang="en-ID" sz="1200" dirty="0" err="1">
                <a:solidFill>
                  <a:schemeClr val="bg1"/>
                </a:solidFill>
              </a:rPr>
              <a:t>antara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kluster</a:t>
            </a:r>
            <a:r>
              <a:rPr lang="en-ID" sz="1200" dirty="0">
                <a:solidFill>
                  <a:schemeClr val="bg1"/>
                </a:solidFill>
              </a:rPr>
              <a:t> 0 dan </a:t>
            </a:r>
            <a:r>
              <a:rPr lang="en-ID" sz="1200" dirty="0" err="1">
                <a:solidFill>
                  <a:schemeClr val="bg1"/>
                </a:solidFill>
              </a:rPr>
              <a:t>kluster</a:t>
            </a:r>
            <a:r>
              <a:rPr lang="en-ID" sz="1200" dirty="0">
                <a:solidFill>
                  <a:schemeClr val="bg1"/>
                </a:solidFill>
              </a:rPr>
              <a:t> 1 </a:t>
            </a:r>
            <a:r>
              <a:rPr lang="en-ID" sz="1200" dirty="0" err="1">
                <a:solidFill>
                  <a:schemeClr val="bg1"/>
                </a:solidFill>
              </a:rPr>
              <a:t>atau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dapat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dikatakan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sedang</a:t>
            </a:r>
            <a:r>
              <a:rPr lang="en-ID" sz="12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0244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6A2E-A9B1-436B-A659-2F39D73D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80D36C-D179-4ACB-8788-7002832D51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E00D7-6659-4A4B-B454-0709D678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DB-SCAN Clustering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57C06-5100-47DF-B2E8-27E215F4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388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64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238" y="1562472"/>
            <a:ext cx="3521078" cy="571500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890710" y="1573241"/>
            <a:ext cx="1828801" cy="53987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DB-SCAN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CLUSTERING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9E29DEB-E497-4EF9-A027-B7FC40745DAC}"/>
              </a:ext>
            </a:extLst>
          </p:cNvPr>
          <p:cNvSpPr txBox="1">
            <a:spLocks/>
          </p:cNvSpPr>
          <p:nvPr/>
        </p:nvSpPr>
        <p:spPr>
          <a:xfrm>
            <a:off x="5715000" y="173195"/>
            <a:ext cx="2468880" cy="300831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DB-SCAN Clustering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8BD90E-0CF1-4B0A-BB52-E3220119D4E4}"/>
              </a:ext>
            </a:extLst>
          </p:cNvPr>
          <p:cNvSpPr txBox="1"/>
          <p:nvPr/>
        </p:nvSpPr>
        <p:spPr>
          <a:xfrm>
            <a:off x="899592" y="2364962"/>
            <a:ext cx="15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5. </a:t>
            </a:r>
            <a:r>
              <a:rPr lang="en-ID" dirty="0" err="1">
                <a:solidFill>
                  <a:schemeClr val="bg1"/>
                </a:solidFill>
              </a:rPr>
              <a:t>Visualisasi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07D570-34C6-47F5-B2E5-DAA85D98AA1F}"/>
              </a:ext>
            </a:extLst>
          </p:cNvPr>
          <p:cNvSpPr txBox="1"/>
          <p:nvPr/>
        </p:nvSpPr>
        <p:spPr>
          <a:xfrm>
            <a:off x="1064946" y="2745350"/>
            <a:ext cx="288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2. </a:t>
            </a:r>
            <a:r>
              <a:rPr lang="en-ID" dirty="0" err="1">
                <a:solidFill>
                  <a:schemeClr val="bg1"/>
                </a:solidFill>
              </a:rPr>
              <a:t>Visualisasi</a:t>
            </a:r>
            <a:r>
              <a:rPr lang="en-ID" dirty="0">
                <a:solidFill>
                  <a:schemeClr val="bg1"/>
                </a:solidFill>
              </a:rPr>
              <a:t> Hasil </a:t>
            </a:r>
            <a:r>
              <a:rPr lang="en-ID" dirty="0" err="1">
                <a:solidFill>
                  <a:schemeClr val="bg1"/>
                </a:solidFill>
              </a:rPr>
              <a:t>Kluster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C3F6AD-F3FA-4405-B127-CEBBB5AEF0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275" y="3429000"/>
            <a:ext cx="3876675" cy="2552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DA15E2-B508-447B-B2C6-D03A241A86FE}"/>
              </a:ext>
            </a:extLst>
          </p:cNvPr>
          <p:cNvSpPr txBox="1"/>
          <p:nvPr/>
        </p:nvSpPr>
        <p:spPr>
          <a:xfrm>
            <a:off x="5105399" y="3429000"/>
            <a:ext cx="27363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200" dirty="0">
                <a:solidFill>
                  <a:schemeClr val="bg1"/>
                </a:solidFill>
              </a:rPr>
              <a:t>Dari plot di </a:t>
            </a:r>
            <a:r>
              <a:rPr lang="en-ID" sz="1200" dirty="0" err="1">
                <a:solidFill>
                  <a:schemeClr val="bg1"/>
                </a:solidFill>
              </a:rPr>
              <a:t>atas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dapat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dilihat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bahwa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mahasiswa</a:t>
            </a:r>
            <a:r>
              <a:rPr lang="en-ID" sz="1200" dirty="0">
                <a:solidFill>
                  <a:schemeClr val="bg1"/>
                </a:solidFill>
              </a:rPr>
              <a:t> pada </a:t>
            </a:r>
            <a:r>
              <a:rPr lang="en-ID" sz="1200" dirty="0" err="1">
                <a:solidFill>
                  <a:schemeClr val="bg1"/>
                </a:solidFill>
              </a:rPr>
              <a:t>kluster</a:t>
            </a:r>
            <a:r>
              <a:rPr lang="en-ID" sz="1200" dirty="0">
                <a:solidFill>
                  <a:schemeClr val="bg1"/>
                </a:solidFill>
              </a:rPr>
              <a:t> 0 </a:t>
            </a:r>
            <a:r>
              <a:rPr lang="en-ID" sz="1200" dirty="0" err="1">
                <a:solidFill>
                  <a:schemeClr val="bg1"/>
                </a:solidFill>
              </a:rPr>
              <a:t>memiliki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uang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makan</a:t>
            </a:r>
            <a:r>
              <a:rPr lang="en-ID" sz="1200" dirty="0">
                <a:solidFill>
                  <a:schemeClr val="bg1"/>
                </a:solidFill>
              </a:rPr>
              <a:t> dan </a:t>
            </a:r>
            <a:r>
              <a:rPr lang="en-ID" sz="1200" dirty="0" err="1">
                <a:solidFill>
                  <a:schemeClr val="bg1"/>
                </a:solidFill>
              </a:rPr>
              <a:t>uang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kamar</a:t>
            </a:r>
            <a:r>
              <a:rPr lang="en-ID" sz="1200" dirty="0">
                <a:solidFill>
                  <a:schemeClr val="bg1"/>
                </a:solidFill>
              </a:rPr>
              <a:t> kos </a:t>
            </a:r>
            <a:r>
              <a:rPr lang="en-ID" sz="1200" dirty="0" err="1">
                <a:solidFill>
                  <a:schemeClr val="bg1"/>
                </a:solidFill>
              </a:rPr>
              <a:t>yg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relatif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lebih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tinggi</a:t>
            </a:r>
            <a:r>
              <a:rPr lang="en-ID" sz="1200" dirty="0">
                <a:solidFill>
                  <a:schemeClr val="bg1"/>
                </a:solidFill>
              </a:rPr>
              <a:t>. </a:t>
            </a:r>
            <a:r>
              <a:rPr lang="en-ID" sz="1200" dirty="0" err="1">
                <a:solidFill>
                  <a:schemeClr val="bg1"/>
                </a:solidFill>
              </a:rPr>
              <a:t>Kemudian</a:t>
            </a:r>
            <a:r>
              <a:rPr lang="en-ID" sz="1200" dirty="0">
                <a:solidFill>
                  <a:schemeClr val="bg1"/>
                </a:solidFill>
              </a:rPr>
              <a:t>, </a:t>
            </a:r>
            <a:r>
              <a:rPr lang="en-ID" sz="1200" dirty="0" err="1">
                <a:solidFill>
                  <a:schemeClr val="bg1"/>
                </a:solidFill>
              </a:rPr>
              <a:t>kluster</a:t>
            </a:r>
            <a:r>
              <a:rPr lang="en-ID" sz="1200" dirty="0">
                <a:solidFill>
                  <a:schemeClr val="bg1"/>
                </a:solidFill>
              </a:rPr>
              <a:t> 1 </a:t>
            </a:r>
            <a:r>
              <a:rPr lang="en-ID" sz="1200" dirty="0" err="1">
                <a:solidFill>
                  <a:schemeClr val="bg1"/>
                </a:solidFill>
              </a:rPr>
              <a:t>memiliki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uang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makan</a:t>
            </a:r>
            <a:r>
              <a:rPr lang="en-ID" sz="1200" dirty="0">
                <a:solidFill>
                  <a:schemeClr val="bg1"/>
                </a:solidFill>
              </a:rPr>
              <a:t> dan </a:t>
            </a:r>
            <a:r>
              <a:rPr lang="en-ID" sz="1200" dirty="0" err="1">
                <a:solidFill>
                  <a:schemeClr val="bg1"/>
                </a:solidFill>
              </a:rPr>
              <a:t>uang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kamar</a:t>
            </a:r>
            <a:r>
              <a:rPr lang="en-ID" sz="1200" dirty="0">
                <a:solidFill>
                  <a:schemeClr val="bg1"/>
                </a:solidFill>
              </a:rPr>
              <a:t> kos </a:t>
            </a:r>
            <a:r>
              <a:rPr lang="en-ID" sz="1200" dirty="0" err="1">
                <a:solidFill>
                  <a:schemeClr val="bg1"/>
                </a:solidFill>
              </a:rPr>
              <a:t>yg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relatif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lebih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rendah</a:t>
            </a:r>
            <a:r>
              <a:rPr lang="en-ID" sz="1200" dirty="0">
                <a:solidFill>
                  <a:schemeClr val="bg1"/>
                </a:solidFill>
              </a:rPr>
              <a:t>. </a:t>
            </a:r>
            <a:r>
              <a:rPr lang="en-ID" sz="1200" dirty="0" err="1">
                <a:solidFill>
                  <a:schemeClr val="bg1"/>
                </a:solidFill>
              </a:rPr>
              <a:t>Terakhir</a:t>
            </a:r>
            <a:r>
              <a:rPr lang="en-ID" sz="1200" dirty="0">
                <a:solidFill>
                  <a:schemeClr val="bg1"/>
                </a:solidFill>
              </a:rPr>
              <a:t>, </a:t>
            </a:r>
            <a:r>
              <a:rPr lang="en-ID" sz="1200" dirty="0" err="1">
                <a:solidFill>
                  <a:schemeClr val="bg1"/>
                </a:solidFill>
              </a:rPr>
              <a:t>mahasiswa</a:t>
            </a:r>
            <a:r>
              <a:rPr lang="en-ID" sz="1200" dirty="0">
                <a:solidFill>
                  <a:schemeClr val="bg1"/>
                </a:solidFill>
              </a:rPr>
              <a:t> pada </a:t>
            </a:r>
            <a:r>
              <a:rPr lang="en-ID" sz="1200" dirty="0" err="1">
                <a:solidFill>
                  <a:schemeClr val="bg1"/>
                </a:solidFill>
              </a:rPr>
              <a:t>kluster</a:t>
            </a:r>
            <a:r>
              <a:rPr lang="en-ID" sz="1200" dirty="0">
                <a:solidFill>
                  <a:schemeClr val="bg1"/>
                </a:solidFill>
              </a:rPr>
              <a:t> 2 </a:t>
            </a:r>
            <a:r>
              <a:rPr lang="en-ID" sz="1200" dirty="0" err="1">
                <a:solidFill>
                  <a:schemeClr val="bg1"/>
                </a:solidFill>
              </a:rPr>
              <a:t>memiliki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uang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makan</a:t>
            </a:r>
            <a:r>
              <a:rPr lang="en-ID" sz="1200" dirty="0">
                <a:solidFill>
                  <a:schemeClr val="bg1"/>
                </a:solidFill>
              </a:rPr>
              <a:t> dan </a:t>
            </a:r>
            <a:r>
              <a:rPr lang="en-ID" sz="1200" dirty="0" err="1">
                <a:solidFill>
                  <a:schemeClr val="bg1"/>
                </a:solidFill>
              </a:rPr>
              <a:t>uang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kamar</a:t>
            </a:r>
            <a:r>
              <a:rPr lang="en-ID" sz="1200" dirty="0">
                <a:solidFill>
                  <a:schemeClr val="bg1"/>
                </a:solidFill>
              </a:rPr>
              <a:t> kos </a:t>
            </a:r>
            <a:r>
              <a:rPr lang="en-ID" sz="1200" dirty="0" err="1">
                <a:solidFill>
                  <a:schemeClr val="bg1"/>
                </a:solidFill>
              </a:rPr>
              <a:t>yg</a:t>
            </a:r>
            <a:r>
              <a:rPr lang="en-ID" sz="1200" dirty="0">
                <a:solidFill>
                  <a:schemeClr val="bg1"/>
                </a:solidFill>
              </a:rPr>
              <a:t> yang </a:t>
            </a:r>
            <a:r>
              <a:rPr lang="en-ID" sz="1200" dirty="0" err="1">
                <a:solidFill>
                  <a:schemeClr val="bg1"/>
                </a:solidFill>
              </a:rPr>
              <a:t>berada</a:t>
            </a:r>
            <a:r>
              <a:rPr lang="en-ID" sz="1200" dirty="0">
                <a:solidFill>
                  <a:schemeClr val="bg1"/>
                </a:solidFill>
              </a:rPr>
              <a:t> di </a:t>
            </a:r>
            <a:r>
              <a:rPr lang="en-ID" sz="1200" dirty="0" err="1">
                <a:solidFill>
                  <a:schemeClr val="bg1"/>
                </a:solidFill>
              </a:rPr>
              <a:t>antara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kluster</a:t>
            </a:r>
            <a:r>
              <a:rPr lang="en-ID" sz="1200" dirty="0">
                <a:solidFill>
                  <a:schemeClr val="bg1"/>
                </a:solidFill>
              </a:rPr>
              <a:t> 0 dan </a:t>
            </a:r>
            <a:r>
              <a:rPr lang="en-ID" sz="1200" dirty="0" err="1">
                <a:solidFill>
                  <a:schemeClr val="bg1"/>
                </a:solidFill>
              </a:rPr>
              <a:t>kluster</a:t>
            </a:r>
            <a:r>
              <a:rPr lang="en-ID" sz="1200" dirty="0">
                <a:solidFill>
                  <a:schemeClr val="bg1"/>
                </a:solidFill>
              </a:rPr>
              <a:t> 1 </a:t>
            </a:r>
            <a:r>
              <a:rPr lang="en-ID" sz="1200" dirty="0" err="1">
                <a:solidFill>
                  <a:schemeClr val="bg1"/>
                </a:solidFill>
              </a:rPr>
              <a:t>atau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dapat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dikatakan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sedang</a:t>
            </a:r>
            <a:r>
              <a:rPr lang="en-ID" sz="12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7786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238" y="1562472"/>
            <a:ext cx="3521078" cy="571500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890710" y="1573241"/>
            <a:ext cx="1828801" cy="53987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DB-SCAN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CLUSTERING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9E29DEB-E497-4EF9-A027-B7FC40745DAC}"/>
              </a:ext>
            </a:extLst>
          </p:cNvPr>
          <p:cNvSpPr txBox="1">
            <a:spLocks/>
          </p:cNvSpPr>
          <p:nvPr/>
        </p:nvSpPr>
        <p:spPr>
          <a:xfrm>
            <a:off x="5715000" y="173195"/>
            <a:ext cx="2468880" cy="300831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DB-SCAN Clustering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8BD90E-0CF1-4B0A-BB52-E3220119D4E4}"/>
              </a:ext>
            </a:extLst>
          </p:cNvPr>
          <p:cNvSpPr txBox="1"/>
          <p:nvPr/>
        </p:nvSpPr>
        <p:spPr>
          <a:xfrm>
            <a:off x="899592" y="2364962"/>
            <a:ext cx="153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6. Hasil </a:t>
            </a:r>
            <a:r>
              <a:rPr lang="en-ID" dirty="0" err="1">
                <a:solidFill>
                  <a:schemeClr val="bg1"/>
                </a:solidFill>
              </a:rPr>
              <a:t>Akhir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DA15E2-B508-447B-B2C6-D03A241A86FE}"/>
              </a:ext>
            </a:extLst>
          </p:cNvPr>
          <p:cNvSpPr txBox="1"/>
          <p:nvPr/>
        </p:nvSpPr>
        <p:spPr>
          <a:xfrm>
            <a:off x="5699036" y="2734294"/>
            <a:ext cx="31214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b="1" dirty="0" err="1">
                <a:solidFill>
                  <a:schemeClr val="bg1"/>
                </a:solidFill>
              </a:rPr>
              <a:t>Keterangan</a:t>
            </a:r>
            <a:r>
              <a:rPr lang="en-ID" sz="1400" b="1" dirty="0">
                <a:solidFill>
                  <a:schemeClr val="bg1"/>
                </a:solidFill>
              </a:rPr>
              <a:t>:</a:t>
            </a:r>
            <a:endParaRPr lang="en-ID" sz="1400" dirty="0">
              <a:solidFill>
                <a:schemeClr val="bg1"/>
              </a:solidFill>
            </a:endParaRPr>
          </a:p>
          <a:p>
            <a:r>
              <a:rPr lang="en-ID" sz="1400" dirty="0" err="1">
                <a:solidFill>
                  <a:schemeClr val="bg1"/>
                </a:solidFill>
              </a:rPr>
              <a:t>Kluster</a:t>
            </a:r>
            <a:r>
              <a:rPr lang="en-ID" sz="1400" dirty="0">
                <a:solidFill>
                  <a:schemeClr val="bg1"/>
                </a:solidFill>
              </a:rPr>
              <a:t> 0 = </a:t>
            </a:r>
            <a:r>
              <a:rPr lang="en-ID" sz="1400" dirty="0" err="1">
                <a:solidFill>
                  <a:schemeClr val="bg1"/>
                </a:solidFill>
              </a:rPr>
              <a:t>tingkat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keborosan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tinggi</a:t>
            </a:r>
            <a:endParaRPr lang="en-ID" sz="1400" dirty="0">
              <a:solidFill>
                <a:schemeClr val="bg1"/>
              </a:solidFill>
            </a:endParaRPr>
          </a:p>
          <a:p>
            <a:r>
              <a:rPr lang="en-ID" sz="1400" dirty="0" err="1">
                <a:solidFill>
                  <a:schemeClr val="bg1"/>
                </a:solidFill>
              </a:rPr>
              <a:t>Kluster</a:t>
            </a:r>
            <a:r>
              <a:rPr lang="en-ID" sz="1400" dirty="0">
                <a:solidFill>
                  <a:schemeClr val="bg1"/>
                </a:solidFill>
              </a:rPr>
              <a:t> 1 = </a:t>
            </a:r>
            <a:r>
              <a:rPr lang="en-ID" sz="1400" dirty="0" err="1">
                <a:solidFill>
                  <a:schemeClr val="bg1"/>
                </a:solidFill>
              </a:rPr>
              <a:t>tingkat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keborosan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rendah</a:t>
            </a:r>
            <a:endParaRPr lang="en-ID" sz="1400" dirty="0">
              <a:solidFill>
                <a:schemeClr val="bg1"/>
              </a:solidFill>
            </a:endParaRPr>
          </a:p>
          <a:p>
            <a:r>
              <a:rPr lang="en-ID" sz="1400" dirty="0" err="1">
                <a:solidFill>
                  <a:schemeClr val="bg1"/>
                </a:solidFill>
              </a:rPr>
              <a:t>Kluster</a:t>
            </a:r>
            <a:r>
              <a:rPr lang="en-ID" sz="1400" dirty="0">
                <a:solidFill>
                  <a:schemeClr val="bg1"/>
                </a:solidFill>
              </a:rPr>
              <a:t> 2 = </a:t>
            </a:r>
            <a:r>
              <a:rPr lang="en-ID" sz="1400" dirty="0" err="1">
                <a:solidFill>
                  <a:schemeClr val="bg1"/>
                </a:solidFill>
              </a:rPr>
              <a:t>tingkat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keborosan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sedang</a:t>
            </a:r>
            <a:endParaRPr lang="en-ID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D1B4C7-1BFA-4A9A-AE58-FC3C23E175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592" y="2734294"/>
            <a:ext cx="43815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0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STATUS</a:t>
            </a:r>
            <a:r>
              <a:rPr lang="en-US" dirty="0"/>
              <a:t> SUMMARY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5D0777-B08C-4808-A096-0F7AA693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DB-SCAN Clustering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227B02-3746-4E15-9429-D3DBB15D0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14600" y="2057400"/>
            <a:ext cx="3939540" cy="653752"/>
            <a:chOff x="0" y="1554"/>
            <a:chExt cx="8229600" cy="1261798"/>
          </a:xfrm>
          <a:solidFill>
            <a:schemeClr val="accent4"/>
          </a:solidFill>
        </p:grpSpPr>
        <p:sp>
          <p:nvSpPr>
            <p:cNvPr id="18" name="Callout: Up Arrow 17">
              <a:extLst>
                <a:ext uri="{FF2B5EF4-FFF2-40B4-BE49-F238E27FC236}">
                  <a16:creationId xmlns:a16="http://schemas.microsoft.com/office/drawing/2014/main" id="{E7529413-DDD1-4DC1-B8ED-E3450F631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1554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Callout: Up Arrow 16">
              <a:extLst>
                <a:ext uri="{FF2B5EF4-FFF2-40B4-BE49-F238E27FC236}">
                  <a16:creationId xmlns:a16="http://schemas.microsoft.com/office/drawing/2014/main" id="{5B0AFAEF-42AD-47C8-9B67-16166ACDF8E5}"/>
                </a:ext>
              </a:extLst>
            </p:cNvPr>
            <p:cNvSpPr txBox="1"/>
            <p:nvPr/>
          </p:nvSpPr>
          <p:spPr>
            <a:xfrm>
              <a:off x="0" y="1554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 err="1">
                  <a:solidFill>
                    <a:schemeClr val="bg1"/>
                  </a:solidFill>
                </a:rPr>
                <a:t>Membangkitkan</a:t>
              </a:r>
              <a:r>
                <a:rPr lang="en-US" sz="1500" dirty="0">
                  <a:solidFill>
                    <a:schemeClr val="bg1"/>
                  </a:solidFill>
                </a:rPr>
                <a:t> Data</a:t>
              </a:r>
              <a:endParaRPr lang="en-US" sz="15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E9B9A0-2E55-404A-BA78-59DB18604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98470" y="2868044"/>
            <a:ext cx="2971800" cy="653752"/>
            <a:chOff x="0" y="1251046"/>
            <a:chExt cx="8229600" cy="1261798"/>
          </a:xfrm>
          <a:solidFill>
            <a:schemeClr val="accent2"/>
          </a:solidFill>
        </p:grpSpPr>
        <p:sp>
          <p:nvSpPr>
            <p:cNvPr id="20" name="Callout: Up Arrow 19">
              <a:extLst>
                <a:ext uri="{FF2B5EF4-FFF2-40B4-BE49-F238E27FC236}">
                  <a16:creationId xmlns:a16="http://schemas.microsoft.com/office/drawing/2014/main" id="{2DE9FEE3-FE02-475E-8B6D-A2F80E168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1251046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Callout: Up Arrow 14">
              <a:extLst>
                <a:ext uri="{FF2B5EF4-FFF2-40B4-BE49-F238E27FC236}">
                  <a16:creationId xmlns:a16="http://schemas.microsoft.com/office/drawing/2014/main" id="{E8BE8ECF-AA6E-4DD3-ADD0-612F0B1E235D}"/>
                </a:ext>
              </a:extLst>
            </p:cNvPr>
            <p:cNvSpPr txBox="1"/>
            <p:nvPr/>
          </p:nvSpPr>
          <p:spPr>
            <a:xfrm rot="21600000">
              <a:off x="0" y="1251046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>
                  <a:solidFill>
                    <a:schemeClr val="bg1"/>
                  </a:solidFill>
                </a:rPr>
                <a:t>Data Preprocessing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2F7363-23DF-4B13-B949-1B67E5B9A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98470" y="3678687"/>
            <a:ext cx="2971800" cy="653752"/>
            <a:chOff x="0" y="2500538"/>
            <a:chExt cx="8229600" cy="1261798"/>
          </a:xfrm>
          <a:solidFill>
            <a:schemeClr val="accent4">
              <a:lumMod val="50000"/>
            </a:schemeClr>
          </a:solidFill>
        </p:grpSpPr>
        <p:sp>
          <p:nvSpPr>
            <p:cNvPr id="22" name="Callout: Up Arrow 21">
              <a:extLst>
                <a:ext uri="{FF2B5EF4-FFF2-40B4-BE49-F238E27FC236}">
                  <a16:creationId xmlns:a16="http://schemas.microsoft.com/office/drawing/2014/main" id="{2115AB7A-4DE5-418F-94E6-BB81DDC82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2500538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Callout: Up Arrow 12">
              <a:extLst>
                <a:ext uri="{FF2B5EF4-FFF2-40B4-BE49-F238E27FC236}">
                  <a16:creationId xmlns:a16="http://schemas.microsoft.com/office/drawing/2014/main" id="{1DA29D9A-DD96-43EF-B182-868A71CA63FC}"/>
                </a:ext>
              </a:extLst>
            </p:cNvPr>
            <p:cNvSpPr txBox="1"/>
            <p:nvPr/>
          </p:nvSpPr>
          <p:spPr>
            <a:xfrm rot="21600000">
              <a:off x="0" y="2500538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DB-SCAN Clustering</a:t>
              </a:r>
              <a:endParaRPr lang="en-US" sz="15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BE7A4D-0952-4CCE-B4D5-5EA863002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106930" y="4486681"/>
            <a:ext cx="4754880" cy="425066"/>
            <a:chOff x="0" y="3750030"/>
            <a:chExt cx="8229600" cy="820415"/>
          </a:xfrm>
          <a:solidFill>
            <a:schemeClr val="accent1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D052D3-5943-4CCA-A968-24C63DF30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3750030"/>
              <a:ext cx="8229600" cy="82041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1D9412-6870-452F-A54C-AFA568D05E5F}"/>
                </a:ext>
              </a:extLst>
            </p:cNvPr>
            <p:cNvSpPr txBox="1"/>
            <p:nvPr/>
          </p:nvSpPr>
          <p:spPr>
            <a:xfrm>
              <a:off x="178044" y="3938725"/>
              <a:ext cx="7913077" cy="44302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 err="1"/>
                <a:t>Visualisasi</a:t>
              </a:r>
              <a:endParaRPr lang="en-US" sz="1500" kern="12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238" y="1562472"/>
            <a:ext cx="3521078" cy="571500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890710" y="1573241"/>
            <a:ext cx="1828801" cy="53987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MEMBANGKITKAN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0634A2-D5F7-4DA9-87BA-270FA619DD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2521" y="2276872"/>
            <a:ext cx="7624279" cy="26294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3CA6905-541C-4FAC-8112-F4627AB839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2521" y="5030560"/>
            <a:ext cx="7624279" cy="655093"/>
          </a:xfrm>
          <a:prstGeom prst="rect">
            <a:avLst/>
          </a:prstGeom>
        </p:spPr>
      </p:pic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92FAA418-AC7A-4210-B9A0-35999A116615}"/>
              </a:ext>
            </a:extLst>
          </p:cNvPr>
          <p:cNvSpPr txBox="1">
            <a:spLocks/>
          </p:cNvSpPr>
          <p:nvPr/>
        </p:nvSpPr>
        <p:spPr>
          <a:xfrm>
            <a:off x="5715000" y="173195"/>
            <a:ext cx="2468880" cy="300831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DB-SCAN Clustering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238" y="1562472"/>
            <a:ext cx="3521078" cy="571500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890710" y="1573241"/>
            <a:ext cx="1828801" cy="53987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MEMBANGKITKAN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2823A6-8082-4591-AECE-6B5082AAB8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946" y="2348880"/>
            <a:ext cx="7621854" cy="3063332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65BE84A9-85FB-4516-A223-E403F640DFDE}"/>
              </a:ext>
            </a:extLst>
          </p:cNvPr>
          <p:cNvSpPr txBox="1">
            <a:spLocks/>
          </p:cNvSpPr>
          <p:nvPr/>
        </p:nvSpPr>
        <p:spPr>
          <a:xfrm>
            <a:off x="5715000" y="173195"/>
            <a:ext cx="2468880" cy="300831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DB-SCAN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27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238" y="1562472"/>
            <a:ext cx="3521078" cy="571500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890710" y="1573241"/>
            <a:ext cx="1828801" cy="53987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PREPROCESSING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9E29DEB-E497-4EF9-A027-B7FC40745DAC}"/>
              </a:ext>
            </a:extLst>
          </p:cNvPr>
          <p:cNvSpPr txBox="1">
            <a:spLocks/>
          </p:cNvSpPr>
          <p:nvPr/>
        </p:nvSpPr>
        <p:spPr>
          <a:xfrm>
            <a:off x="5715000" y="173195"/>
            <a:ext cx="2468880" cy="300831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DB-SCAN Clustering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DA325D-24E0-47BB-A5F5-2C4C2D0ADD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946" y="2303010"/>
            <a:ext cx="7621854" cy="67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1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238" y="1562472"/>
            <a:ext cx="3521078" cy="571500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890710" y="1573241"/>
            <a:ext cx="1828801" cy="53987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DB-SCAN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CLUSTERING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9E29DEB-E497-4EF9-A027-B7FC40745DAC}"/>
              </a:ext>
            </a:extLst>
          </p:cNvPr>
          <p:cNvSpPr txBox="1">
            <a:spLocks/>
          </p:cNvSpPr>
          <p:nvPr/>
        </p:nvSpPr>
        <p:spPr>
          <a:xfrm>
            <a:off x="5715000" y="173195"/>
            <a:ext cx="2468880" cy="300831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DB-SCAN Clustering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873399-998B-4C13-AEAE-14D082B68F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4656" y="2965284"/>
            <a:ext cx="6010275" cy="2543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8BD90E-0CF1-4B0A-BB52-E3220119D4E4}"/>
              </a:ext>
            </a:extLst>
          </p:cNvPr>
          <p:cNvSpPr txBox="1"/>
          <p:nvPr/>
        </p:nvSpPr>
        <p:spPr>
          <a:xfrm>
            <a:off x="899592" y="2364962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1. </a:t>
            </a:r>
            <a:r>
              <a:rPr lang="en-ID" dirty="0" err="1">
                <a:solidFill>
                  <a:schemeClr val="bg1"/>
                </a:solidFill>
              </a:rPr>
              <a:t>Menentukan</a:t>
            </a:r>
            <a:r>
              <a:rPr lang="en-ID" dirty="0">
                <a:solidFill>
                  <a:schemeClr val="bg1"/>
                </a:solidFill>
              </a:rPr>
              <a:t> Nilai Eps</a:t>
            </a:r>
          </a:p>
        </p:txBody>
      </p:sp>
    </p:spTree>
    <p:extLst>
      <p:ext uri="{BB962C8B-B14F-4D97-AF65-F5344CB8AC3E}">
        <p14:creationId xmlns:p14="http://schemas.microsoft.com/office/powerpoint/2010/main" val="84353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238" y="1562472"/>
            <a:ext cx="3521078" cy="571500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890710" y="1573241"/>
            <a:ext cx="1828801" cy="53987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DB-SCAN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CLUSTERING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9E29DEB-E497-4EF9-A027-B7FC40745DAC}"/>
              </a:ext>
            </a:extLst>
          </p:cNvPr>
          <p:cNvSpPr txBox="1">
            <a:spLocks/>
          </p:cNvSpPr>
          <p:nvPr/>
        </p:nvSpPr>
        <p:spPr>
          <a:xfrm>
            <a:off x="5715000" y="173195"/>
            <a:ext cx="2468880" cy="300831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DB-SCAN Clustering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8BD90E-0CF1-4B0A-BB52-E3220119D4E4}"/>
              </a:ext>
            </a:extLst>
          </p:cNvPr>
          <p:cNvSpPr txBox="1"/>
          <p:nvPr/>
        </p:nvSpPr>
        <p:spPr>
          <a:xfrm>
            <a:off x="899592" y="2364962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1. </a:t>
            </a:r>
            <a:r>
              <a:rPr lang="en-ID" dirty="0" err="1">
                <a:solidFill>
                  <a:schemeClr val="bg1"/>
                </a:solidFill>
              </a:rPr>
              <a:t>Menentukan</a:t>
            </a:r>
            <a:r>
              <a:rPr lang="en-ID" dirty="0">
                <a:solidFill>
                  <a:schemeClr val="bg1"/>
                </a:solidFill>
              </a:rPr>
              <a:t> Nilai Eps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69C677-07B5-4265-BF6F-62169B77F4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363" y="2798302"/>
            <a:ext cx="5687159" cy="2946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44C382-5B50-4E3C-817D-91C9D72C55EB}"/>
              </a:ext>
            </a:extLst>
          </p:cNvPr>
          <p:cNvSpPr txBox="1"/>
          <p:nvPr/>
        </p:nvSpPr>
        <p:spPr>
          <a:xfrm>
            <a:off x="5715000" y="2808214"/>
            <a:ext cx="27363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200" dirty="0">
                <a:solidFill>
                  <a:schemeClr val="bg1"/>
                </a:solidFill>
              </a:rPr>
              <a:t>Dari </a:t>
            </a:r>
            <a:r>
              <a:rPr lang="en-ID" sz="1200" dirty="0" err="1">
                <a:solidFill>
                  <a:schemeClr val="bg1"/>
                </a:solidFill>
              </a:rPr>
              <a:t>hasil</a:t>
            </a:r>
            <a:r>
              <a:rPr lang="en-ID" sz="1200" dirty="0">
                <a:solidFill>
                  <a:schemeClr val="bg1"/>
                </a:solidFill>
              </a:rPr>
              <a:t> di </a:t>
            </a:r>
            <a:r>
              <a:rPr lang="en-ID" sz="1200" dirty="0" err="1">
                <a:solidFill>
                  <a:schemeClr val="bg1"/>
                </a:solidFill>
              </a:rPr>
              <a:t>atas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dapat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dilihat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bahwa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sebagian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besar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jarak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antar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dua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titik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terdekat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adalah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kurang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dari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</a:p>
          <a:p>
            <a:pPr algn="just"/>
            <a:r>
              <a:rPr lang="en-ID" sz="1200" dirty="0">
                <a:solidFill>
                  <a:schemeClr val="bg1"/>
                </a:solidFill>
              </a:rPr>
              <a:t>0,5389 dan </a:t>
            </a:r>
            <a:r>
              <a:rPr lang="en-ID" sz="1200" dirty="0" err="1">
                <a:solidFill>
                  <a:schemeClr val="bg1"/>
                </a:solidFill>
              </a:rPr>
              <a:t>ada</a:t>
            </a:r>
            <a:r>
              <a:rPr lang="en-ID" sz="1200" dirty="0">
                <a:solidFill>
                  <a:schemeClr val="bg1"/>
                </a:solidFill>
              </a:rPr>
              <a:t> 3 </a:t>
            </a:r>
            <a:r>
              <a:rPr lang="en-ID" sz="1200" dirty="0" err="1">
                <a:solidFill>
                  <a:schemeClr val="bg1"/>
                </a:solidFill>
              </a:rPr>
              <a:t>pasang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titik</a:t>
            </a:r>
            <a:r>
              <a:rPr lang="en-ID" sz="1200" dirty="0">
                <a:solidFill>
                  <a:schemeClr val="bg1"/>
                </a:solidFill>
              </a:rPr>
              <a:t> yang </a:t>
            </a:r>
            <a:r>
              <a:rPr lang="en-ID" sz="1200" dirty="0" err="1">
                <a:solidFill>
                  <a:schemeClr val="bg1"/>
                </a:solidFill>
              </a:rPr>
              <a:t>memiliki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jarak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diantara</a:t>
            </a:r>
            <a:r>
              <a:rPr lang="en-ID" sz="1200" dirty="0">
                <a:solidFill>
                  <a:schemeClr val="bg1"/>
                </a:solidFill>
              </a:rPr>
              <a:t> 0,5389 dan 0,6731. Di </a:t>
            </a:r>
            <a:r>
              <a:rPr lang="en-ID" sz="1200" dirty="0" err="1">
                <a:solidFill>
                  <a:schemeClr val="bg1"/>
                </a:solidFill>
              </a:rPr>
              <a:t>sini</a:t>
            </a:r>
            <a:r>
              <a:rPr lang="en-ID" sz="1200" dirty="0">
                <a:solidFill>
                  <a:schemeClr val="bg1"/>
                </a:solidFill>
              </a:rPr>
              <a:t> kami </a:t>
            </a:r>
            <a:r>
              <a:rPr lang="en-ID" sz="1200" dirty="0" err="1">
                <a:solidFill>
                  <a:schemeClr val="bg1"/>
                </a:solidFill>
              </a:rPr>
              <a:t>menduga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bahwa</a:t>
            </a:r>
            <a:endParaRPr lang="en-ID" sz="1200" dirty="0">
              <a:solidFill>
                <a:schemeClr val="bg1"/>
              </a:solidFill>
            </a:endParaRPr>
          </a:p>
          <a:p>
            <a:pPr algn="just"/>
            <a:r>
              <a:rPr lang="en-ID" sz="1200" dirty="0" err="1">
                <a:solidFill>
                  <a:schemeClr val="bg1"/>
                </a:solidFill>
              </a:rPr>
              <a:t>ketiga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titik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itu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adalah</a:t>
            </a:r>
            <a:r>
              <a:rPr lang="en-ID" sz="1200" dirty="0">
                <a:solidFill>
                  <a:schemeClr val="bg1"/>
                </a:solidFill>
              </a:rPr>
              <a:t> outlier/noise. </a:t>
            </a:r>
            <a:r>
              <a:rPr lang="en-ID" sz="1200" dirty="0" err="1">
                <a:solidFill>
                  <a:schemeClr val="bg1"/>
                </a:solidFill>
              </a:rPr>
              <a:t>Namun</a:t>
            </a:r>
            <a:r>
              <a:rPr lang="en-ID" sz="1200" dirty="0">
                <a:solidFill>
                  <a:schemeClr val="bg1"/>
                </a:solidFill>
              </a:rPr>
              <a:t>, </a:t>
            </a:r>
            <a:r>
              <a:rPr lang="en-ID" sz="1200" dirty="0" err="1">
                <a:solidFill>
                  <a:schemeClr val="bg1"/>
                </a:solidFill>
              </a:rPr>
              <a:t>tidak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menutup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kemungkinan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bahwa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tidak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terdapat</a:t>
            </a:r>
            <a:r>
              <a:rPr lang="en-ID" sz="1200" dirty="0">
                <a:solidFill>
                  <a:schemeClr val="bg1"/>
                </a:solidFill>
              </a:rPr>
              <a:t> outlier/noise</a:t>
            </a:r>
          </a:p>
          <a:p>
            <a:pPr algn="just"/>
            <a:r>
              <a:rPr lang="en-ID" sz="1200" dirty="0" err="1">
                <a:solidFill>
                  <a:schemeClr val="bg1"/>
                </a:solidFill>
              </a:rPr>
              <a:t>dalam</a:t>
            </a:r>
            <a:r>
              <a:rPr lang="en-ID" sz="1200" dirty="0">
                <a:solidFill>
                  <a:schemeClr val="bg1"/>
                </a:solidFill>
              </a:rPr>
              <a:t> data </a:t>
            </a:r>
            <a:r>
              <a:rPr lang="en-ID" sz="1200" dirty="0" err="1">
                <a:solidFill>
                  <a:schemeClr val="bg1"/>
                </a:solidFill>
              </a:rPr>
              <a:t>tersebut</a:t>
            </a:r>
            <a:r>
              <a:rPr lang="en-ID" sz="1200" dirty="0">
                <a:solidFill>
                  <a:schemeClr val="bg1"/>
                </a:solidFill>
              </a:rPr>
              <a:t>. Oleh </a:t>
            </a:r>
            <a:r>
              <a:rPr lang="en-ID" sz="1200" dirty="0" err="1">
                <a:solidFill>
                  <a:schemeClr val="bg1"/>
                </a:solidFill>
              </a:rPr>
              <a:t>karena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itu</a:t>
            </a:r>
            <a:r>
              <a:rPr lang="en-ID" sz="1200" dirty="0">
                <a:solidFill>
                  <a:schemeClr val="bg1"/>
                </a:solidFill>
              </a:rPr>
              <a:t>, </a:t>
            </a:r>
            <a:r>
              <a:rPr lang="en-ID" sz="1200" dirty="0" err="1">
                <a:solidFill>
                  <a:schemeClr val="bg1"/>
                </a:solidFill>
              </a:rPr>
              <a:t>akan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dilihat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bagaimana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hasil</a:t>
            </a:r>
            <a:r>
              <a:rPr lang="en-ID" sz="1200" dirty="0">
                <a:solidFill>
                  <a:schemeClr val="bg1"/>
                </a:solidFill>
              </a:rPr>
              <a:t> clustering </a:t>
            </a:r>
            <a:r>
              <a:rPr lang="en-ID" sz="1200" dirty="0" err="1">
                <a:solidFill>
                  <a:schemeClr val="bg1"/>
                </a:solidFill>
              </a:rPr>
              <a:t>untuk</a:t>
            </a:r>
            <a:r>
              <a:rPr lang="en-ID" sz="1200" dirty="0">
                <a:solidFill>
                  <a:schemeClr val="bg1"/>
                </a:solidFill>
              </a:rPr>
              <a:t> eps 0,54 dan 0,68</a:t>
            </a:r>
          </a:p>
          <a:p>
            <a:pPr algn="just"/>
            <a:endParaRPr lang="en-ID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048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238" y="1562472"/>
            <a:ext cx="3521078" cy="571500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890710" y="1573241"/>
            <a:ext cx="1828801" cy="53987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DB-SCAN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CLUSTERING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9E29DEB-E497-4EF9-A027-B7FC40745DAC}"/>
              </a:ext>
            </a:extLst>
          </p:cNvPr>
          <p:cNvSpPr txBox="1">
            <a:spLocks/>
          </p:cNvSpPr>
          <p:nvPr/>
        </p:nvSpPr>
        <p:spPr>
          <a:xfrm>
            <a:off x="5715000" y="173195"/>
            <a:ext cx="2468880" cy="300831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DB-SCAN Clustering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8BD90E-0CF1-4B0A-BB52-E3220119D4E4}"/>
              </a:ext>
            </a:extLst>
          </p:cNvPr>
          <p:cNvSpPr txBox="1"/>
          <p:nvPr/>
        </p:nvSpPr>
        <p:spPr>
          <a:xfrm>
            <a:off x="899592" y="2364962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2. </a:t>
            </a:r>
            <a:r>
              <a:rPr lang="en-ID" dirty="0" err="1">
                <a:solidFill>
                  <a:schemeClr val="bg1"/>
                </a:solidFill>
              </a:rPr>
              <a:t>Menentukan</a:t>
            </a:r>
            <a:r>
              <a:rPr lang="en-ID" dirty="0">
                <a:solidFill>
                  <a:schemeClr val="bg1"/>
                </a:solidFill>
              </a:rPr>
              <a:t> Nilai </a:t>
            </a:r>
            <a:r>
              <a:rPr lang="en-ID" dirty="0" err="1">
                <a:solidFill>
                  <a:schemeClr val="bg1"/>
                </a:solidFill>
              </a:rPr>
              <a:t>MinEps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F51B30-F212-49E5-B6A8-741A433B08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712" y="3222120"/>
            <a:ext cx="6019800" cy="14287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F7040C-2A2C-4D7C-92F6-8EE8B5A46CA5}"/>
              </a:ext>
            </a:extLst>
          </p:cNvPr>
          <p:cNvSpPr txBox="1"/>
          <p:nvPr/>
        </p:nvSpPr>
        <p:spPr>
          <a:xfrm>
            <a:off x="899592" y="2855550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200" dirty="0" err="1">
                <a:solidFill>
                  <a:schemeClr val="bg1"/>
                </a:solidFill>
              </a:rPr>
              <a:t>Untuk</a:t>
            </a:r>
            <a:r>
              <a:rPr lang="en-ID" sz="1200" dirty="0">
                <a:solidFill>
                  <a:schemeClr val="bg1"/>
                </a:solidFill>
              </a:rPr>
              <a:t> eps = 0,45</a:t>
            </a:r>
          </a:p>
          <a:p>
            <a:pPr algn="just"/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2BFDB-675C-47AC-AAB5-F1BC3C4ECBD0}"/>
              </a:ext>
            </a:extLst>
          </p:cNvPr>
          <p:cNvSpPr txBox="1"/>
          <p:nvPr/>
        </p:nvSpPr>
        <p:spPr>
          <a:xfrm>
            <a:off x="899592" y="4724889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200" dirty="0" err="1">
                <a:solidFill>
                  <a:schemeClr val="bg1"/>
                </a:solidFill>
              </a:rPr>
              <a:t>Untuk</a:t>
            </a:r>
            <a:r>
              <a:rPr lang="en-ID" sz="1200" dirty="0">
                <a:solidFill>
                  <a:schemeClr val="bg1"/>
                </a:solidFill>
              </a:rPr>
              <a:t> eps = 0,68</a:t>
            </a:r>
          </a:p>
          <a:p>
            <a:pPr algn="just"/>
            <a:endParaRPr lang="en-ID" sz="12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F80023-E729-445B-8B37-F36CC19D19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6939" y="5043636"/>
            <a:ext cx="60198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15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CB47EFB-BDBB-4CE5-A848-1507BE3B798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0</TotalTime>
  <Words>639</Words>
  <Application>Microsoft Office PowerPoint</Application>
  <PresentationFormat>On-screen Show (4:3)</PresentationFormat>
  <Paragraphs>176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Segoe UI</vt:lpstr>
      <vt:lpstr>Wingdings 2</vt:lpstr>
      <vt:lpstr>Verve</vt:lpstr>
      <vt:lpstr>Final Project DB-SCAN Clustering</vt:lpstr>
      <vt:lpstr>IDE</vt:lpstr>
      <vt:lpstr>STATUS SUMMARY</vt:lpstr>
      <vt:lpstr>PROGRESS</vt:lpstr>
      <vt:lpstr>PROGRESS</vt:lpstr>
      <vt:lpstr>PROGRESS</vt:lpstr>
      <vt:lpstr>PROGRESS</vt:lpstr>
      <vt:lpstr>PROGRESS</vt:lpstr>
      <vt:lpstr>PROGRESS</vt:lpstr>
      <vt:lpstr>PROGRESS</vt:lpstr>
      <vt:lpstr>PROGRESS</vt:lpstr>
      <vt:lpstr>PROGRESS</vt:lpstr>
      <vt:lpstr>PROGRESS</vt:lpstr>
      <vt:lpstr>PROGRESS</vt:lpstr>
      <vt:lpstr>PROGRESS</vt:lpstr>
      <vt:lpstr>PROGRESS</vt:lpstr>
      <vt:lpstr>PROGRESS</vt:lpstr>
      <vt:lpstr>PROGRESS</vt:lpstr>
      <vt:lpstr>PROGRESS</vt:lpstr>
      <vt:lpstr>PROGRESS</vt:lpstr>
      <vt:lpstr>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2019-08-14T13:08:50Z</dcterms:created>
  <dcterms:modified xsi:type="dcterms:W3CDTF">2019-08-15T06:18:01Z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