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49"/>
  </p:notesMasterIdLst>
  <p:sldIdLst>
    <p:sldId id="256" r:id="rId2"/>
    <p:sldId id="277" r:id="rId3"/>
    <p:sldId id="257" r:id="rId4"/>
    <p:sldId id="269" r:id="rId5"/>
    <p:sldId id="278" r:id="rId6"/>
    <p:sldId id="310" r:id="rId7"/>
    <p:sldId id="266" r:id="rId8"/>
    <p:sldId id="267" r:id="rId9"/>
    <p:sldId id="268" r:id="rId10"/>
    <p:sldId id="280" r:id="rId11"/>
    <p:sldId id="285" r:id="rId12"/>
    <p:sldId id="287" r:id="rId13"/>
    <p:sldId id="270" r:id="rId14"/>
    <p:sldId id="276" r:id="rId15"/>
    <p:sldId id="317" r:id="rId16"/>
    <p:sldId id="281" r:id="rId17"/>
    <p:sldId id="282" r:id="rId18"/>
    <p:sldId id="283" r:id="rId19"/>
    <p:sldId id="284" r:id="rId20"/>
    <p:sldId id="271" r:id="rId21"/>
    <p:sldId id="286" r:id="rId22"/>
    <p:sldId id="299" r:id="rId23"/>
    <p:sldId id="311" r:id="rId24"/>
    <p:sldId id="300" r:id="rId25"/>
    <p:sldId id="263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312" r:id="rId36"/>
    <p:sldId id="298" r:id="rId37"/>
    <p:sldId id="261" r:id="rId38"/>
    <p:sldId id="301" r:id="rId39"/>
    <p:sldId id="308" r:id="rId40"/>
    <p:sldId id="307" r:id="rId41"/>
    <p:sldId id="313" r:id="rId42"/>
    <p:sldId id="315" r:id="rId43"/>
    <p:sldId id="272" r:id="rId44"/>
    <p:sldId id="314" r:id="rId45"/>
    <p:sldId id="275" r:id="rId46"/>
    <p:sldId id="309" r:id="rId47"/>
    <p:sldId id="31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1DFF"/>
    <a:srgbClr val="73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4660"/>
  </p:normalViewPr>
  <p:slideViewPr>
    <p:cSldViewPr>
      <p:cViewPr varScale="1">
        <p:scale>
          <a:sx n="100" d="100"/>
          <a:sy n="100" d="100"/>
        </p:scale>
        <p:origin x="21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97381-B60F-4D38-8D3B-6F09E6518B6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9D78-FECE-4CC1-AF10-152A1A8E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79D78-FECE-4CC1-AF10-152A1A8E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B9C7721-68BD-4516-A3F5-3569DB71D1E5}" type="datetime1">
              <a:rPr lang="en-US" smtClean="0"/>
              <a:t>3/30/23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2EE4-6168-4DB2-9F95-9DBA64263024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CF74-B24F-4664-81E7-E9B515BBD9F8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mbria" panose="02040503050406030204" pitchFamily="18" charset="0"/>
              </a:defRPr>
            </a:lvl1pPr>
            <a:lvl2pPr marL="365760" indent="0">
              <a:buNone/>
              <a:defRPr sz="20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362C55-1C77-4144-8A5B-1C978FA2E2D8}" type="datetime1">
              <a:rPr lang="en-US" smtClean="0"/>
              <a:t>3/30/23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54725E-3687-4879-ABA4-6EE1F9ABE637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535-F1B4-4861-B66D-698926872608}" type="datetime1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EB47-FD83-4ADA-8CDC-116D16C39D7C}" type="datetime1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35F643-1004-4E72-BB54-C37A93BC6F9A}" type="datetime1">
              <a:rPr lang="en-US" smtClean="0"/>
              <a:t>3/30/23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B7B-5E60-4D0F-916A-AFBE7285DFFC}" type="datetime1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395CE2-F6F1-410C-A572-8AE76003A8C6}" type="datetime1">
              <a:rPr lang="en-US" smtClean="0"/>
              <a:t>3/30/23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9753F5-80E0-42F5-8E21-41947A9F5018}" type="datetime1">
              <a:rPr lang="en-US" smtClean="0"/>
              <a:t>3/30/23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3F0077-9805-4AE9-A1B7-B3FBB9B86F1B}" type="datetime1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27B5A1-9142-482A-AFDD-8A0A3B1C2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8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1268760"/>
            <a:ext cx="6172200" cy="1894362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Matriks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589240"/>
            <a:ext cx="6172200" cy="78568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Matematika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2</a:t>
            </a:r>
          </a:p>
          <a:p>
            <a:pPr algn="r"/>
            <a:r>
              <a:rPr lang="id-ID" dirty="0">
                <a:solidFill>
                  <a:schemeClr val="tx1"/>
                </a:solidFill>
              </a:rPr>
              <a:t>Dosen: Nola Marina</a:t>
            </a:r>
          </a:p>
          <a:p>
            <a:pPr algn="r"/>
            <a:r>
              <a:rPr lang="id-ID" dirty="0">
                <a:solidFill>
                  <a:schemeClr val="tx1"/>
                </a:solidFill>
              </a:rPr>
              <a:t>Universitas Gunadarma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5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45974" y="3956048"/>
            <a:ext cx="5454218" cy="2613649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47699" y="1556792"/>
                <a:ext cx="7467600" cy="487375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id-ID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b="0" dirty="0">
                    <a:latin typeface="Cambria" panose="02040503050406030204" pitchFamily="18" charset="0"/>
                  </a:rPr>
                  <a:t>Contoh 3:</a:t>
                </a: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Diketahui</a:t>
                </a:r>
              </a:p>
              <a:p>
                <a:pPr marL="0" indent="0">
                  <a:buNone/>
                </a:pPr>
                <a:endParaRPr lang="id-ID" sz="2000" b="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Tentukan ½ A  dan A-B !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b="0" dirty="0">
                    <a:latin typeface="Cambria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b="0" dirty="0">
                    <a:latin typeface="Cambria" panose="02040503050406030204" pitchFamily="18" charset="0"/>
                  </a:rPr>
                  <a:t>                           = </a:t>
                </a:r>
              </a:p>
              <a:p>
                <a:pPr marL="0" indent="0">
                  <a:buNone/>
                </a:pPr>
                <a:endParaRPr lang="id-ID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id-ID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 dirty="0">
                          <a:latin typeface="Cambria Math"/>
                        </a:rPr>
                        <m:t>𝐴</m:t>
                      </m:r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r>
                        <a:rPr lang="en-US" sz="2000" i="1" dirty="0">
                          <a:latin typeface="Cambria Math"/>
                        </a:rPr>
                        <m:t>𝐵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r>
                        <a:rPr lang="id-ID" sz="2000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2000" b="0" i="0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000" dirty="0">
                          <a:latin typeface="Cambria Math"/>
                        </a:rPr>
                        <m:t>                          </m:t>
                      </m:r>
                      <m:r>
                        <a:rPr lang="id-ID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47699" y="1556792"/>
                <a:ext cx="7467600" cy="4873752"/>
              </a:xfrm>
              <a:blipFill rotWithShape="0"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10</a:t>
            </a:fld>
            <a:endParaRPr lang="en-US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2122086" y="5399112"/>
            <a:ext cx="1800200" cy="838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1-7     4-3    -9-1</a:t>
            </a:r>
          </a:p>
          <a:p>
            <a:pPr algn="ctr"/>
            <a:r>
              <a:rPr lang="en-US" sz="1600" dirty="0"/>
              <a:t> 3--2     7 -4    0--5</a:t>
            </a:r>
          </a:p>
          <a:p>
            <a:pPr algn="ctr"/>
            <a:r>
              <a:rPr lang="en-US" sz="1600" dirty="0"/>
              <a:t> 5-9     9--4   -13-3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646540" y="5399112"/>
            <a:ext cx="1295400" cy="838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-6     1    -10</a:t>
            </a:r>
          </a:p>
          <a:p>
            <a:pPr algn="ctr"/>
            <a:r>
              <a:rPr lang="en-US" sz="1600" dirty="0"/>
              <a:t> 5     3     5</a:t>
            </a:r>
          </a:p>
          <a:p>
            <a:pPr algn="ctr"/>
            <a:r>
              <a:rPr lang="en-US" sz="1600" dirty="0"/>
              <a:t> -4     13   -16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038437" y="1700808"/>
                <a:ext cx="4693803" cy="6511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d-ID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id-ID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diperoleh dengan menjumlahkan matriks A dengan matriks ( </a:t>
                </a:r>
                <a14:m>
                  <m:oMath xmlns:m="http://schemas.openxmlformats.org/officeDocument/2006/math">
                    <m:r>
                      <a:rPr lang="id-ID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a:rPr lang="id-ID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437" y="1700808"/>
                <a:ext cx="4693803" cy="651176"/>
              </a:xfrm>
              <a:prstGeom prst="roundRect">
                <a:avLst/>
              </a:prstGeom>
              <a:blipFill rotWithShape="0">
                <a:blip r:embed="rId3"/>
                <a:stretch>
                  <a:fillRect t="-3604" b="-108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Perkalian</a:t>
            </a:r>
            <a:r>
              <a:rPr lang="en-US" b="1" dirty="0"/>
              <a:t> </a:t>
            </a:r>
            <a:r>
              <a:rPr lang="en-US" b="1" dirty="0" err="1"/>
              <a:t>Skalar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endParaRPr lang="en-US" b="1" dirty="0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1931405" y="2609504"/>
            <a:ext cx="1989138" cy="838200"/>
            <a:chOff x="1443" y="1173"/>
            <a:chExt cx="1253" cy="528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1880" y="1173"/>
              <a:ext cx="81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1     4    -9</a:t>
              </a:r>
            </a:p>
            <a:p>
              <a:pPr algn="ctr"/>
              <a:r>
                <a:rPr lang="en-US" sz="1600" dirty="0"/>
                <a:t> 3     7     0</a:t>
              </a:r>
            </a:p>
            <a:p>
              <a:pPr algn="ctr"/>
              <a:r>
                <a:rPr lang="en-US" sz="1600" dirty="0"/>
                <a:t> 5     9   -13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443" y="1331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A = 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644008" y="2609504"/>
            <a:ext cx="1981200" cy="838200"/>
            <a:chOff x="3024" y="1104"/>
            <a:chExt cx="1248" cy="528"/>
          </a:xfrm>
        </p:grpSpPr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456" y="1104"/>
              <a:ext cx="81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7     3     1</a:t>
              </a:r>
            </a:p>
            <a:p>
              <a:pPr algn="ctr"/>
              <a:r>
                <a:rPr lang="en-US" sz="1600" dirty="0"/>
                <a:t>-2     4    -5</a:t>
              </a:r>
            </a:p>
            <a:p>
              <a:pPr algn="ctr"/>
              <a:r>
                <a:rPr lang="en-US" sz="1600" dirty="0"/>
                <a:t> 9    -4     3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024" y="12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B  = </a:t>
              </a:r>
            </a:p>
          </p:txBody>
        </p:sp>
      </p:grp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1931405" y="4240002"/>
            <a:ext cx="1295400" cy="838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     4    -9</a:t>
            </a:r>
          </a:p>
          <a:p>
            <a:pPr algn="ctr"/>
            <a:r>
              <a:rPr lang="en-US" sz="1600" dirty="0"/>
              <a:t> 3     7     0</a:t>
            </a:r>
          </a:p>
          <a:p>
            <a:pPr algn="ctr"/>
            <a:r>
              <a:rPr lang="en-US" sz="1600" dirty="0"/>
              <a:t> 5     9   -13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3664536" y="4221088"/>
            <a:ext cx="1665272" cy="838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</a:t>
            </a:r>
            <a:r>
              <a:rPr lang="id-ID" sz="1600" dirty="0"/>
              <a:t>/2</a:t>
            </a:r>
            <a:r>
              <a:rPr lang="en-US" sz="1600" dirty="0"/>
              <a:t>     </a:t>
            </a:r>
            <a:r>
              <a:rPr lang="id-ID" sz="1600" dirty="0"/>
              <a:t>2</a:t>
            </a:r>
            <a:r>
              <a:rPr lang="en-US" sz="1600" dirty="0"/>
              <a:t>    -</a:t>
            </a:r>
            <a:r>
              <a:rPr lang="id-ID" sz="1600" dirty="0"/>
              <a:t>9/2</a:t>
            </a:r>
            <a:endParaRPr lang="en-US" sz="1600" dirty="0"/>
          </a:p>
          <a:p>
            <a:pPr algn="ctr"/>
            <a:r>
              <a:rPr lang="en-US" sz="1600" dirty="0"/>
              <a:t> 3</a:t>
            </a:r>
            <a:r>
              <a:rPr lang="id-ID" sz="1600" dirty="0"/>
              <a:t>/2</a:t>
            </a:r>
            <a:r>
              <a:rPr lang="en-US" sz="1600" dirty="0"/>
              <a:t>     7</a:t>
            </a:r>
            <a:r>
              <a:rPr lang="id-ID" sz="1600" dirty="0"/>
              <a:t>/2</a:t>
            </a:r>
            <a:r>
              <a:rPr lang="en-US" sz="1600" dirty="0"/>
              <a:t>     0</a:t>
            </a:r>
          </a:p>
          <a:p>
            <a:pPr algn="ctr"/>
            <a:r>
              <a:rPr lang="en-US" sz="1600" dirty="0"/>
              <a:t> 5</a:t>
            </a:r>
            <a:r>
              <a:rPr lang="id-ID" sz="1600" dirty="0"/>
              <a:t>/2</a:t>
            </a:r>
            <a:r>
              <a:rPr lang="en-US" sz="1600" dirty="0"/>
              <a:t>     9</a:t>
            </a:r>
            <a:r>
              <a:rPr lang="id-ID" sz="1600" dirty="0"/>
              <a:t>/2</a:t>
            </a:r>
            <a:r>
              <a:rPr lang="en-US" sz="1600" dirty="0"/>
              <a:t>   -13</a:t>
            </a:r>
            <a:r>
              <a:rPr lang="id-ID" sz="1600" dirty="0"/>
              <a:t>/2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535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Contoh 4: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Diketahui  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Tentukan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2</m:t>
                    </m:r>
                    <m:d>
                      <m:d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 !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000" dirty="0">
                  <a:latin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16" t="-7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Perkalian</a:t>
            </a:r>
            <a:r>
              <a:rPr lang="en-US" b="1" dirty="0"/>
              <a:t> </a:t>
            </a:r>
            <a:r>
              <a:rPr lang="en-US" b="1" dirty="0" err="1"/>
              <a:t>Skalar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297913" y="5772489"/>
            <a:ext cx="2282199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97913" y="5839851"/>
                <a:ext cx="2354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 2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13" y="5839851"/>
                <a:ext cx="235420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/>
          <p:cNvSpPr/>
          <p:nvPr/>
        </p:nvSpPr>
        <p:spPr>
          <a:xfrm flipV="1">
            <a:off x="5364088" y="3902296"/>
            <a:ext cx="2160240" cy="1398912"/>
          </a:xfrm>
          <a:prstGeom prst="arc">
            <a:avLst>
              <a:gd name="adj1" fmla="val 16200000"/>
              <a:gd name="adj2" fmla="val 3356719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016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 Penjumlahan dan Perkalian Skalar Matriks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5762" y="1700808"/>
                <a:ext cx="6774590" cy="4873752"/>
              </a:xfrm>
            </p:spPr>
            <p:txBody>
              <a:bodyPr>
                <a:normAutofit/>
              </a:bodyPr>
              <a:lstStyle/>
              <a:p>
                <a:pPr marL="533400" indent="-533400">
                  <a:buFont typeface="Wingdings" pitchFamily="2" charset="2"/>
                  <a:buNone/>
                </a:pPr>
                <a:r>
                  <a:rPr lang="en-US" sz="2000" dirty="0">
                    <a:latin typeface="Cambria" pitchFamily="18" charset="0"/>
                    <a:cs typeface="Arial" charset="0"/>
                  </a:rPr>
                  <a:t>Sifat-sifat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pe</a:t>
                </a:r>
                <a:r>
                  <a:rPr lang="id-ID" sz="2000" dirty="0">
                    <a:latin typeface="Cambria" pitchFamily="18" charset="0"/>
                    <a:cs typeface="Arial" charset="0"/>
                  </a:rPr>
                  <a:t>njumlahan dan perkalian skalar matriks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:</a:t>
                </a:r>
              </a:p>
              <a:p>
                <a:pPr marL="358775" indent="-358775">
                  <a:buFont typeface="Wingdings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𝐵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 =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charset="0"/>
                      </a:rPr>
                      <m:t>𝐵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 +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charset="0"/>
                      </a:rPr>
                      <m:t>𝐴</m:t>
                    </m:r>
                  </m:oMath>
                </a14:m>
                <a:r>
                  <a:rPr lang="id-ID" sz="2000" dirty="0">
                    <a:latin typeface="Cambria" pitchFamily="18" charset="0"/>
                    <a:cs typeface="Arial" charset="0"/>
                  </a:rPr>
                  <a:t>                 </a:t>
                </a:r>
                <a:r>
                  <a:rPr lang="id-ID" sz="2000" dirty="0">
                    <a:solidFill>
                      <a:schemeClr val="accent1"/>
                    </a:solidFill>
                    <a:latin typeface="Cambria" pitchFamily="18" charset="0"/>
                    <a:cs typeface="Arial" charset="0"/>
                  </a:rPr>
                  <a:t>(komutatif)</a:t>
                </a:r>
                <a:endParaRPr lang="en-US" sz="2000" dirty="0">
                  <a:solidFill>
                    <a:schemeClr val="accent1"/>
                  </a:solidFill>
                  <a:latin typeface="Cambria" pitchFamily="18" charset="0"/>
                  <a:cs typeface="Arial" charset="0"/>
                </a:endParaRPr>
              </a:p>
              <a:p>
                <a:pPr marL="358775" indent="-358775">
                  <a:buFont typeface="Wingdings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cs typeface="Arial" charset="0"/>
                      </a:rPr>
                      <m:t>(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𝐵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)+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𝐶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= 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+(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𝐵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𝐶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id-ID" sz="2000" dirty="0">
                    <a:latin typeface="Cambria" pitchFamily="18" charset="0"/>
                    <a:cs typeface="Arial" charset="0"/>
                  </a:rPr>
                  <a:t>  </a:t>
                </a:r>
                <a:r>
                  <a:rPr lang="id-ID" sz="2000" dirty="0">
                    <a:solidFill>
                      <a:schemeClr val="accent1"/>
                    </a:solidFill>
                    <a:latin typeface="Cambria" pitchFamily="18" charset="0"/>
                    <a:cs typeface="Arial" charset="0"/>
                  </a:rPr>
                  <a:t>(asosiatif)</a:t>
                </a:r>
              </a:p>
              <a:p>
                <a:pPr marL="358775" indent="-358775">
                  <a:buFont typeface="Wingdings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charset="0"/>
                      </a:rPr>
                      <m:t>𝑘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𝐴</m:t>
                        </m:r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𝐵</m:t>
                        </m:r>
                      </m:e>
                    </m:d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charset="0"/>
                      </a:rPr>
                      <m:t>𝑘𝐴</m:t>
                    </m:r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charset="0"/>
                      </a:rPr>
                      <m:t>+</m:t>
                    </m:r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charset="0"/>
                      </a:rPr>
                      <m:t>𝑘𝐵</m:t>
                    </m:r>
                  </m:oMath>
                </a14:m>
                <a:r>
                  <a:rPr lang="id-ID" sz="2000" dirty="0">
                    <a:solidFill>
                      <a:schemeClr val="accent1"/>
                    </a:solidFill>
                    <a:latin typeface="Cambria" pitchFamily="18" charset="0"/>
                    <a:cs typeface="Arial" charset="0"/>
                  </a:rPr>
                  <a:t>  (</a:t>
                </a:r>
                <a:r>
                  <a:rPr lang="id-ID" sz="2000" dirty="0" err="1">
                    <a:solidFill>
                      <a:schemeClr val="accent1"/>
                    </a:solidFill>
                    <a:latin typeface="Cambria" pitchFamily="18" charset="0"/>
                    <a:cs typeface="Arial" charset="0"/>
                  </a:rPr>
                  <a:t>distributif</a:t>
                </a:r>
                <a:r>
                  <a:rPr lang="id-ID" sz="2000" dirty="0">
                    <a:solidFill>
                      <a:schemeClr val="accent1"/>
                    </a:solidFill>
                    <a:latin typeface="Cambria" pitchFamily="18" charset="0"/>
                    <a:cs typeface="Arial" charset="0"/>
                  </a:rPr>
                  <a:t> perkalian skalar terhadap penjumlahan matriks)</a:t>
                </a:r>
              </a:p>
              <a:p>
                <a:pPr marL="0" indent="0">
                  <a:buNone/>
                </a:pPr>
                <a:endParaRPr lang="id-ID" sz="2000" dirty="0">
                  <a:solidFill>
                    <a:schemeClr val="accent1"/>
                  </a:solidFill>
                  <a:latin typeface="Cambria" pitchFamily="18" charset="0"/>
                  <a:cs typeface="Arial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5762" y="1700808"/>
                <a:ext cx="6774590" cy="4873752"/>
              </a:xfrm>
              <a:blipFill>
                <a:blip r:embed="rId2"/>
                <a:stretch>
                  <a:fillRect l="-749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51520" y="3202302"/>
            <a:ext cx="7877496" cy="3179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baseline="-25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404652" y="4866069"/>
                <a:ext cx="7373439" cy="8485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/>
                        </a:rPr>
                        <m:t>)</m:t>
                      </m:r>
                      <m:r>
                        <a:rPr lang="en-US" i="1" baseline="-25000" dirty="0" err="1">
                          <a:solidFill>
                            <a:srgbClr val="333333"/>
                          </a:solidFill>
                          <a:latin typeface="Cambria Math"/>
                        </a:rPr>
                        <m:t>𝑖𝑗</m:t>
                      </m:r>
                      <m:r>
                        <a:rPr lang="en-US" i="1" baseline="-25000" dirty="0">
                          <a:solidFill>
                            <a:srgbClr val="333333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id-ID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rgbClr val="333333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id-ID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d-ID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d-ID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d-ID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 ….. …+</m:t>
                          </m:r>
                          <m:sSub>
                            <m:sSubPr>
                              <m:ctrlP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𝑟𝑗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652" y="4866069"/>
                <a:ext cx="7373439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5737820" y="1772816"/>
            <a:ext cx="53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/>
              <a:t>A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6918920" y="1772816"/>
            <a:ext cx="53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/>
              <a:t>B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7927032" y="1772816"/>
            <a:ext cx="53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 dirty="0"/>
              <a:t>AB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5775920" y="2179216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 dirty="0">
                <a:solidFill>
                  <a:srgbClr val="CC3300"/>
                </a:solidFill>
              </a:rPr>
              <a:t>m </a:t>
            </a:r>
            <a:r>
              <a:rPr lang="en-US" dirty="0">
                <a:solidFill>
                  <a:schemeClr val="tx2"/>
                </a:solidFill>
              </a:rPr>
              <a:t>x </a:t>
            </a:r>
            <a:r>
              <a:rPr lang="en-US" dirty="0"/>
              <a:t>r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6995120" y="2153816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 dirty="0"/>
              <a:t>r</a:t>
            </a:r>
            <a:r>
              <a:rPr lang="en-US" dirty="0">
                <a:solidFill>
                  <a:schemeClr val="tx2"/>
                </a:solidFill>
              </a:rPr>
              <a:t> x </a:t>
            </a:r>
            <a:r>
              <a:rPr lang="en-US" dirty="0">
                <a:solidFill>
                  <a:srgbClr val="CC3300"/>
                </a:solidFill>
              </a:rPr>
              <a:t>n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8003232" y="2153816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 dirty="0">
                <a:solidFill>
                  <a:srgbClr val="CC3300"/>
                </a:solidFill>
              </a:rPr>
              <a:t>m</a:t>
            </a:r>
            <a:r>
              <a:rPr lang="en-US" dirty="0">
                <a:solidFill>
                  <a:schemeClr val="tx2"/>
                </a:solidFill>
              </a:rPr>
              <a:t> x </a:t>
            </a:r>
            <a:r>
              <a:rPr lang="en-US" dirty="0">
                <a:solidFill>
                  <a:srgbClr val="CC3300"/>
                </a:solidFill>
              </a:rPr>
              <a:t>n</a:t>
            </a:r>
          </a:p>
        </p:txBody>
      </p: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5775920" y="2458616"/>
            <a:ext cx="1600200" cy="381000"/>
            <a:chOff x="864" y="3552"/>
            <a:chExt cx="1008" cy="240"/>
          </a:xfrm>
        </p:grpSpPr>
        <p:sp>
          <p:nvSpPr>
            <p:cNvPr id="25" name="Line 69"/>
            <p:cNvSpPr>
              <a:spLocks noChangeShapeType="1"/>
            </p:cNvSpPr>
            <p:nvPr/>
          </p:nvSpPr>
          <p:spPr bwMode="auto">
            <a:xfrm>
              <a:off x="864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1872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864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180126" y="1484819"/>
            <a:ext cx="639891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mbria" panose="02040503050406030204" pitchFamily="18" charset="0"/>
              </a:rPr>
              <a:t>Syarat</a:t>
            </a:r>
            <a:endParaRPr lang="id-ID" sz="2000" dirty="0">
              <a:latin typeface="Cambria" panose="02040503050406030204" pitchFamily="18" charset="0"/>
            </a:endParaRPr>
          </a:p>
          <a:p>
            <a:pPr marL="628650" indent="-85725">
              <a:spcBef>
                <a:spcPct val="20000"/>
              </a:spcBef>
            </a:pPr>
            <a:r>
              <a:rPr lang="id-ID" sz="2000" dirty="0">
                <a:latin typeface="Cambria" panose="02040503050406030204" pitchFamily="18" charset="0"/>
              </a:rPr>
              <a:t>	Banyak kolom matriks pertama (r) sama </a:t>
            </a:r>
          </a:p>
          <a:p>
            <a:pPr marL="628650" indent="-85725">
              <a:spcBef>
                <a:spcPct val="20000"/>
              </a:spcBef>
            </a:pPr>
            <a:r>
              <a:rPr lang="id-ID" sz="2000" dirty="0">
                <a:latin typeface="Cambria" panose="02040503050406030204" pitchFamily="18" charset="0"/>
              </a:rPr>
              <a:t>	dengan banyak baris matriks ke dua (r).</a:t>
            </a:r>
          </a:p>
          <a:p>
            <a:pPr marL="357188" indent="-357188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id-ID" sz="2000" dirty="0">
                <a:latin typeface="Cambria" panose="02040503050406030204" pitchFamily="18" charset="0"/>
              </a:rPr>
              <a:t>Ordo matriks AB adalah (m x n)</a:t>
            </a:r>
          </a:p>
        </p:txBody>
      </p:sp>
      <p:grpSp>
        <p:nvGrpSpPr>
          <p:cNvPr id="29" name="Group 64"/>
          <p:cNvGrpSpPr>
            <a:grpSpLocks/>
          </p:cNvGrpSpPr>
          <p:nvPr/>
        </p:nvGrpSpPr>
        <p:grpSpPr bwMode="auto">
          <a:xfrm>
            <a:off x="6154216" y="2467000"/>
            <a:ext cx="838200" cy="228600"/>
            <a:chOff x="1104" y="3552"/>
            <a:chExt cx="528" cy="144"/>
          </a:xfrm>
        </p:grpSpPr>
        <p:sp>
          <p:nvSpPr>
            <p:cNvPr id="30" name="Line 65"/>
            <p:cNvSpPr>
              <a:spLocks noChangeShapeType="1"/>
            </p:cNvSpPr>
            <p:nvPr/>
          </p:nvSpPr>
          <p:spPr bwMode="auto">
            <a:xfrm>
              <a:off x="1104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6"/>
            <p:cNvSpPr>
              <a:spLocks noChangeShapeType="1"/>
            </p:cNvSpPr>
            <p:nvPr/>
          </p:nvSpPr>
          <p:spPr bwMode="auto">
            <a:xfrm>
              <a:off x="163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3219062"/>
                <a:ext cx="7823720" cy="3810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itchFamily="18" charset="0"/>
                  </a:rPr>
                  <a:t>Definisi:</a:t>
                </a:r>
              </a:p>
              <a:p>
                <a:pPr marL="542925"/>
                <a:r>
                  <a:rPr lang="en-US" sz="2000" dirty="0" err="1">
                    <a:latin typeface="Cambria" pitchFamily="18" charset="0"/>
                  </a:rPr>
                  <a:t>Jika</a:t>
                </a:r>
                <a:r>
                  <a:rPr lang="en-US" sz="2000" dirty="0">
                    <a:latin typeface="Cambria" pitchFamily="18" charset="0"/>
                  </a:rPr>
                  <a:t> A =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𝑎</m:t>
                    </m:r>
                    <m:r>
                      <a:rPr lang="en-US" sz="2000" i="1" baseline="-25000" dirty="0" err="1">
                        <a:latin typeface="Cambria Math"/>
                      </a:rPr>
                      <m:t>𝑖𝑗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) </a:t>
                </a:r>
                <a:r>
                  <a:rPr lang="en-US" sz="2000" dirty="0" err="1">
                    <a:latin typeface="Cambria" pitchFamily="18" charset="0"/>
                  </a:rPr>
                  <a:t>berukuran</a:t>
                </a:r>
                <a:r>
                  <a:rPr lang="en-US" sz="2000" dirty="0">
                    <a:latin typeface="Cambria" pitchFamily="18" charset="0"/>
                  </a:rPr>
                  <a:t> m x r , </a:t>
                </a:r>
                <a:r>
                  <a:rPr lang="en-US" sz="2000" dirty="0" err="1">
                    <a:latin typeface="Cambria" pitchFamily="18" charset="0"/>
                  </a:rPr>
                  <a:t>dan</a:t>
                </a:r>
                <a:r>
                  <a:rPr lang="en-US" sz="2000" dirty="0">
                    <a:latin typeface="Cambria" pitchFamily="18" charset="0"/>
                  </a:rPr>
                  <a:t> B =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𝑏</m:t>
                    </m:r>
                    <m:r>
                      <a:rPr lang="en-US" sz="2000" i="1" baseline="-25000" dirty="0" err="1">
                        <a:latin typeface="Cambria Math"/>
                      </a:rPr>
                      <m:t>𝑖𝑗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) </a:t>
                </a:r>
                <a:r>
                  <a:rPr lang="en-US" sz="2000" dirty="0" err="1">
                    <a:latin typeface="Cambria" pitchFamily="18" charset="0"/>
                  </a:rPr>
                  <a:t>berukuran</a:t>
                </a:r>
                <a:r>
                  <a:rPr lang="en-US" sz="2000" dirty="0">
                    <a:latin typeface="Cambria" pitchFamily="18" charset="0"/>
                  </a:rPr>
                  <a:t>  r x n,</a:t>
                </a:r>
                <a:endParaRPr lang="id-ID" sz="2000" dirty="0">
                  <a:latin typeface="Cambria" pitchFamily="18" charset="0"/>
                </a:endParaRPr>
              </a:p>
              <a:p>
                <a:pPr marL="542925"/>
                <a:r>
                  <a:rPr lang="en-US" sz="2000" dirty="0" err="1">
                    <a:latin typeface="Cambria" pitchFamily="18" charset="0"/>
                  </a:rPr>
                  <a:t>maka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hasil</a:t>
                </a:r>
                <a:r>
                  <a:rPr lang="en-US" sz="2000" dirty="0">
                    <a:latin typeface="Cambria" pitchFamily="18" charset="0"/>
                  </a:rPr>
                  <a:t> kali A </a:t>
                </a:r>
                <a:r>
                  <a:rPr lang="en-US" sz="2000" dirty="0" err="1">
                    <a:latin typeface="Cambria" pitchFamily="18" charset="0"/>
                  </a:rPr>
                  <a:t>dan</a:t>
                </a:r>
                <a:r>
                  <a:rPr lang="en-US" sz="2000" dirty="0">
                    <a:latin typeface="Cambria" pitchFamily="18" charset="0"/>
                  </a:rPr>
                  <a:t> B</a:t>
                </a:r>
                <a:r>
                  <a:rPr lang="id-ID" sz="2000" dirty="0">
                    <a:latin typeface="Cambria" pitchFamily="18" charset="0"/>
                  </a:rPr>
                  <a:t>, yaitu</a:t>
                </a:r>
                <a:r>
                  <a:rPr lang="en-US" sz="2000" dirty="0">
                    <a:latin typeface="Cambria" pitchFamily="18" charset="0"/>
                  </a:rPr>
                  <a:t> AB</a:t>
                </a:r>
                <a:r>
                  <a:rPr lang="id-ID" sz="2000" dirty="0">
                    <a:latin typeface="Cambria" pitchFamily="18" charset="0"/>
                  </a:rPr>
                  <a:t> ( atau dinamakan matriks baru C ) memiliki ordo (mxn) dan  </a:t>
                </a:r>
                <a:r>
                  <a:rPr lang="en-US" sz="2000" dirty="0" err="1">
                    <a:latin typeface="Cambria" pitchFamily="18" charset="0"/>
                  </a:rPr>
                  <a:t>mempunyai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elemen-elemen</a:t>
                </a:r>
                <a:r>
                  <a:rPr lang="id-ID" sz="2000" dirty="0">
                    <a:latin typeface="Cambria" pitchFamily="18" charset="0"/>
                  </a:rPr>
                  <a:t> </a:t>
                </a:r>
                <a:r>
                  <a:rPr lang="en-US" sz="2000" dirty="0">
                    <a:latin typeface="Cambria" pitchFamily="18" charset="0"/>
                  </a:rPr>
                  <a:t>yang </a:t>
                </a:r>
                <a:r>
                  <a:rPr lang="en-US" sz="2000" dirty="0" err="1">
                    <a:latin typeface="Cambria" pitchFamily="18" charset="0"/>
                  </a:rPr>
                  <a:t>didefinisikan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sebagai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berikut</a:t>
                </a:r>
                <a:r>
                  <a:rPr lang="en-US" sz="2000" dirty="0">
                    <a:latin typeface="Cambria" pitchFamily="18" charset="0"/>
                  </a:rPr>
                  <a:t>:</a:t>
                </a:r>
                <a:endParaRPr lang="id-ID" sz="2000" dirty="0">
                  <a:latin typeface="Cambria" pitchFamily="18" charset="0"/>
                </a:endParaRPr>
              </a:p>
              <a:p>
                <a:pPr marL="542925"/>
                <a:endParaRPr lang="id-ID" sz="2000" dirty="0">
                  <a:latin typeface="Cambria" pitchFamily="18" charset="0"/>
                </a:endParaRPr>
              </a:p>
              <a:p>
                <a:pPr marL="542925"/>
                <a:endParaRPr lang="id-ID" sz="2000" dirty="0">
                  <a:latin typeface="Cambria" pitchFamily="18" charset="0"/>
                </a:endParaRPr>
              </a:p>
              <a:p>
                <a:pPr marL="542925"/>
                <a:endParaRPr lang="id-ID" sz="2000" dirty="0">
                  <a:latin typeface="Cambria" pitchFamily="18" charset="0"/>
                </a:endParaRPr>
              </a:p>
              <a:p>
                <a:pPr marL="363538" indent="-363538"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itchFamily="18" charset="0"/>
                  </a:rPr>
                  <a:t>Dengan kata lain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dirty="0">
                    <a:latin typeface="Cambria" pitchFamily="18" charset="0"/>
                  </a:rPr>
                  <a:t> adalah hasil kali titik dari baris ke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dirty="0">
                    <a:latin typeface="Cambria" pitchFamily="18" charset="0"/>
                  </a:rPr>
                  <a:t>matriks A dengan kolom ke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sz="2000" dirty="0">
                    <a:latin typeface="Cambria" pitchFamily="18" charset="0"/>
                  </a:rPr>
                  <a:t> matriks B.</a:t>
                </a:r>
              </a:p>
              <a:p>
                <a:endParaRPr lang="id-ID" sz="2000" dirty="0">
                  <a:latin typeface="Cambria" pitchFamily="18" charset="0"/>
                </a:endParaRPr>
              </a:p>
              <a:p>
                <a:endParaRPr lang="id-ID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19062"/>
                <a:ext cx="7823720" cy="3810338"/>
              </a:xfrm>
              <a:prstGeom prst="rect">
                <a:avLst/>
              </a:prstGeom>
              <a:blipFill rotWithShape="0">
                <a:blip r:embed="rId3"/>
                <a:stretch>
                  <a:fillRect l="-701" t="-8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129016" y="5788112"/>
            <a:ext cx="609600" cy="521208"/>
          </a:xfrm>
        </p:spPr>
        <p:txBody>
          <a:bodyPr/>
          <a:lstStyle/>
          <a:p>
            <a:fld id="{0927B5A1-9142-482A-AFDD-8A0A3B1C273E}" type="slidenum">
              <a:rPr lang="en-US" smtClean="0"/>
              <a:t>13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56502" y="2400950"/>
            <a:ext cx="6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2481" y="1809884"/>
            <a:ext cx="6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983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2860576" y="1193297"/>
            <a:ext cx="2057400" cy="408863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16960" y="1068760"/>
            <a:ext cx="457200" cy="164016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64888" y="4438781"/>
            <a:ext cx="1847072" cy="383523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2555776" y="1144960"/>
            <a:ext cx="2209800" cy="1295400"/>
            <a:chOff x="1296" y="1056"/>
            <a:chExt cx="1392" cy="816"/>
          </a:xfrm>
        </p:grpSpPr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>
              <a:off x="1584" y="1056"/>
              <a:ext cx="1104" cy="81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>
                <a:lnSpc>
                  <a:spcPct val="150000"/>
                </a:lnSpc>
              </a:pPr>
              <a:r>
                <a:rPr lang="id-ID" dirty="0">
                  <a:solidFill>
                    <a:srgbClr val="0000FF"/>
                  </a:solidFill>
                  <a:latin typeface="Cambria" panose="02040503050406030204" pitchFamily="18" charset="0"/>
                </a:rPr>
                <a:t>a</a:t>
              </a:r>
              <a:r>
                <a:rPr lang="en-US" dirty="0">
                  <a:solidFill>
                    <a:srgbClr val="0000FF"/>
                  </a:solidFill>
                  <a:latin typeface="Cambria" panose="02040503050406030204" pitchFamily="18" charset="0"/>
                </a:rPr>
                <a:t>     </a:t>
              </a:r>
              <a:r>
                <a:rPr lang="id-ID" dirty="0">
                  <a:solidFill>
                    <a:srgbClr val="0000FF"/>
                  </a:solidFill>
                  <a:latin typeface="Cambria" panose="02040503050406030204" pitchFamily="18" charset="0"/>
                </a:rPr>
                <a:t>b</a:t>
              </a:r>
              <a:r>
                <a:rPr lang="en-US" dirty="0">
                  <a:solidFill>
                    <a:srgbClr val="0000FF"/>
                  </a:solidFill>
                  <a:latin typeface="Cambria" panose="02040503050406030204" pitchFamily="18" charset="0"/>
                </a:rPr>
                <a:t>     </a:t>
              </a:r>
              <a:r>
                <a:rPr lang="id-ID" dirty="0">
                  <a:solidFill>
                    <a:srgbClr val="0000FF"/>
                  </a:solidFill>
                  <a:latin typeface="Cambria" panose="02040503050406030204" pitchFamily="18" charset="0"/>
                </a:rPr>
                <a:t>c</a:t>
              </a:r>
              <a:r>
                <a:rPr lang="en-US" dirty="0">
                  <a:solidFill>
                    <a:srgbClr val="0000FF"/>
                  </a:solidFill>
                  <a:latin typeface="Cambria" panose="02040503050406030204" pitchFamily="18" charset="0"/>
                </a:rPr>
                <a:t>     </a:t>
              </a:r>
              <a:r>
                <a:rPr lang="id-ID" dirty="0">
                  <a:solidFill>
                    <a:srgbClr val="0000FF"/>
                  </a:solidFill>
                  <a:latin typeface="Cambria" panose="02040503050406030204" pitchFamily="18" charset="0"/>
                </a:rPr>
                <a:t>d</a:t>
              </a:r>
              <a:endParaRPr lang="en-US" dirty="0">
                <a:solidFill>
                  <a:srgbClr val="0000FF"/>
                </a:solidFill>
                <a:latin typeface="Cambria" panose="02040503050406030204" pitchFamily="18" charset="0"/>
              </a:endParaRPr>
            </a:p>
            <a:p>
              <a:pPr marL="457200" indent="-457200" algn="ctr">
                <a:lnSpc>
                  <a:spcPct val="150000"/>
                </a:lnSpc>
              </a:pPr>
              <a:r>
                <a:rPr lang="id-ID" dirty="0">
                  <a:latin typeface="Cambria" panose="02040503050406030204" pitchFamily="18" charset="0"/>
                </a:rPr>
                <a:t>e</a:t>
              </a:r>
              <a:r>
                <a:rPr lang="en-US" dirty="0">
                  <a:latin typeface="Cambria" panose="02040503050406030204" pitchFamily="18" charset="0"/>
                </a:rPr>
                <a:t>    </a:t>
              </a:r>
              <a:r>
                <a:rPr lang="id-ID" dirty="0">
                  <a:latin typeface="Cambria" panose="02040503050406030204" pitchFamily="18" charset="0"/>
                </a:rPr>
                <a:t>f</a:t>
              </a:r>
              <a:r>
                <a:rPr lang="en-US" dirty="0">
                  <a:latin typeface="Cambria" panose="02040503050406030204" pitchFamily="18" charset="0"/>
                </a:rPr>
                <a:t>     </a:t>
              </a:r>
              <a:r>
                <a:rPr lang="id-ID" dirty="0">
                  <a:latin typeface="Cambria" panose="02040503050406030204" pitchFamily="18" charset="0"/>
                </a:rPr>
                <a:t> g</a:t>
              </a:r>
              <a:r>
                <a:rPr lang="en-US" dirty="0">
                  <a:latin typeface="Cambria" panose="02040503050406030204" pitchFamily="18" charset="0"/>
                </a:rPr>
                <a:t>    </a:t>
              </a:r>
              <a:r>
                <a:rPr lang="id-ID" dirty="0">
                  <a:latin typeface="Cambria" panose="02040503050406030204" pitchFamily="18" charset="0"/>
                </a:rPr>
                <a:t> h</a:t>
              </a:r>
              <a:endParaRPr lang="en-US" dirty="0">
                <a:latin typeface="Cambria" panose="02040503050406030204" pitchFamily="18" charset="0"/>
              </a:endParaRPr>
            </a:p>
            <a:p>
              <a:pPr marL="457200" indent="-457200" algn="ctr">
                <a:lnSpc>
                  <a:spcPct val="150000"/>
                </a:lnSpc>
              </a:pPr>
              <a:r>
                <a:rPr lang="id-ID" dirty="0">
                  <a:latin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</a:rPr>
                <a:t>  </a:t>
              </a:r>
              <a:r>
                <a:rPr lang="id-ID" dirty="0">
                  <a:latin typeface="Cambria" panose="02040503050406030204" pitchFamily="18" charset="0"/>
                </a:rPr>
                <a:t> </a:t>
              </a:r>
              <a:r>
                <a:rPr lang="en-US" dirty="0">
                  <a:latin typeface="Cambria" panose="02040503050406030204" pitchFamily="18" charset="0"/>
                </a:rPr>
                <a:t>  </a:t>
              </a:r>
              <a:r>
                <a:rPr lang="id-ID" dirty="0">
                  <a:latin typeface="Cambria" panose="02040503050406030204" pitchFamily="18" charset="0"/>
                </a:rPr>
                <a:t> j</a:t>
              </a:r>
              <a:r>
                <a:rPr lang="en-US" dirty="0">
                  <a:latin typeface="Cambria" panose="02040503050406030204" pitchFamily="18" charset="0"/>
                </a:rPr>
                <a:t>     </a:t>
              </a:r>
              <a:r>
                <a:rPr lang="id-ID" dirty="0">
                  <a:latin typeface="Cambria" panose="02040503050406030204" pitchFamily="18" charset="0"/>
                </a:rPr>
                <a:t>k</a:t>
              </a:r>
              <a:r>
                <a:rPr lang="en-US" dirty="0">
                  <a:latin typeface="Cambria" panose="02040503050406030204" pitchFamily="18" charset="0"/>
                </a:rPr>
                <a:t>    </a:t>
              </a:r>
              <a:r>
                <a:rPr lang="id-ID" dirty="0">
                  <a:latin typeface="Cambria" panose="02040503050406030204" pitchFamily="18" charset="0"/>
                </a:rPr>
                <a:t> l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14"/>
                <p:cNvSpPr>
                  <a:spLocks noChangeArrowheads="1"/>
                </p:cNvSpPr>
                <p:nvPr/>
              </p:nvSpPr>
              <p:spPr bwMode="auto">
                <a:xfrm>
                  <a:off x="1296" y="134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457200" indent="-457200"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ambria" panose="02040503050406030204" pitchFamily="18" charset="0"/>
                    </a:rPr>
                    <a:t> =</a:t>
                  </a:r>
                  <a:r>
                    <a:rPr lang="en-US" dirty="0">
                      <a:solidFill>
                        <a:schemeClr val="tx2"/>
                      </a:solidFill>
                      <a:latin typeface="Cambria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1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1344"/>
                  <a:ext cx="192" cy="19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4000" t="-16000" r="-92000" b="-46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5527576" y="1068760"/>
            <a:ext cx="1447800" cy="1524000"/>
            <a:chOff x="3168" y="1008"/>
            <a:chExt cx="912" cy="960"/>
          </a:xfrm>
        </p:grpSpPr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3504" y="1008"/>
              <a:ext cx="576" cy="9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>
                <a:lnSpc>
                  <a:spcPct val="150000"/>
                </a:lnSpc>
              </a:pPr>
              <a:r>
                <a:rPr lang="id-ID" dirty="0">
                  <a:solidFill>
                    <a:srgbClr val="008000"/>
                  </a:solidFill>
                  <a:latin typeface="Cambria" panose="02040503050406030204" pitchFamily="18" charset="0"/>
                </a:rPr>
                <a:t>m</a:t>
              </a:r>
              <a:r>
                <a:rPr lang="en-US" dirty="0">
                  <a:solidFill>
                    <a:schemeClr val="tx2"/>
                  </a:solidFill>
                  <a:latin typeface="Cambria" panose="02040503050406030204" pitchFamily="18" charset="0"/>
                </a:rPr>
                <a:t>   </a:t>
              </a:r>
              <a:r>
                <a:rPr lang="en-US" dirty="0">
                  <a:latin typeface="Cambria" panose="02040503050406030204" pitchFamily="18" charset="0"/>
                </a:rPr>
                <a:t>  </a:t>
              </a:r>
              <a:r>
                <a:rPr lang="id-ID" dirty="0">
                  <a:latin typeface="Cambria" panose="02040503050406030204" pitchFamily="18" charset="0"/>
                </a:rPr>
                <a:t>n</a:t>
              </a:r>
              <a:endParaRPr lang="en-US" dirty="0">
                <a:latin typeface="Cambria" panose="02040503050406030204" pitchFamily="18" charset="0"/>
              </a:endParaRPr>
            </a:p>
            <a:p>
              <a:pPr marL="457200" indent="-457200" algn="ctr">
                <a:lnSpc>
                  <a:spcPct val="150000"/>
                </a:lnSpc>
              </a:pPr>
              <a:r>
                <a:rPr lang="id-ID" dirty="0">
                  <a:solidFill>
                    <a:srgbClr val="008000"/>
                  </a:solidFill>
                  <a:latin typeface="Cambria" panose="02040503050406030204" pitchFamily="18" charset="0"/>
                </a:rPr>
                <a:t>o</a:t>
              </a:r>
              <a:r>
                <a:rPr lang="en-US" dirty="0">
                  <a:solidFill>
                    <a:schemeClr val="tx2"/>
                  </a:solidFill>
                  <a:latin typeface="Cambria" panose="02040503050406030204" pitchFamily="18" charset="0"/>
                </a:rPr>
                <a:t>    </a:t>
              </a:r>
              <a:r>
                <a:rPr lang="id-ID" dirty="0">
                  <a:latin typeface="Cambria" panose="02040503050406030204" pitchFamily="18" charset="0"/>
                </a:rPr>
                <a:t> p</a:t>
              </a:r>
              <a:endParaRPr lang="en-US" dirty="0">
                <a:latin typeface="Cambria" panose="02040503050406030204" pitchFamily="18" charset="0"/>
              </a:endParaRPr>
            </a:p>
            <a:p>
              <a:pPr marL="457200" indent="-457200" algn="ctr">
                <a:lnSpc>
                  <a:spcPct val="150000"/>
                </a:lnSpc>
              </a:pPr>
              <a:r>
                <a:rPr lang="id-ID" dirty="0">
                  <a:solidFill>
                    <a:schemeClr val="tx2"/>
                  </a:solidFill>
                  <a:latin typeface="Cambria" panose="02040503050406030204" pitchFamily="18" charset="0"/>
                </a:rPr>
                <a:t>q</a:t>
              </a:r>
              <a:r>
                <a:rPr lang="en-US" dirty="0">
                  <a:solidFill>
                    <a:schemeClr val="tx2"/>
                  </a:solidFill>
                  <a:latin typeface="Cambria" panose="02040503050406030204" pitchFamily="18" charset="0"/>
                </a:rPr>
                <a:t>    </a:t>
              </a:r>
              <a:r>
                <a:rPr lang="id-ID" dirty="0">
                  <a:latin typeface="Cambria" panose="02040503050406030204" pitchFamily="18" charset="0"/>
                </a:rPr>
                <a:t> r</a:t>
              </a:r>
              <a:endParaRPr lang="en-US" dirty="0">
                <a:latin typeface="Cambria" panose="02040503050406030204" pitchFamily="18" charset="0"/>
              </a:endParaRPr>
            </a:p>
            <a:p>
              <a:pPr marL="457200" indent="-457200" algn="ctr">
                <a:lnSpc>
                  <a:spcPct val="150000"/>
                </a:lnSpc>
              </a:pPr>
              <a:r>
                <a:rPr lang="id-ID" dirty="0">
                  <a:solidFill>
                    <a:srgbClr val="008000"/>
                  </a:solidFill>
                  <a:latin typeface="Cambria" panose="02040503050406030204" pitchFamily="18" charset="0"/>
                </a:rPr>
                <a:t>s</a:t>
              </a:r>
              <a:r>
                <a:rPr lang="en-US" dirty="0">
                  <a:solidFill>
                    <a:schemeClr val="tx2"/>
                  </a:solidFill>
                  <a:latin typeface="Cambria" panose="02040503050406030204" pitchFamily="18" charset="0"/>
                </a:rPr>
                <a:t>    </a:t>
              </a:r>
              <a:r>
                <a:rPr lang="en-US" dirty="0">
                  <a:latin typeface="Cambria" panose="02040503050406030204" pitchFamily="18" charset="0"/>
                </a:rPr>
                <a:t> </a:t>
              </a:r>
              <a:r>
                <a:rPr lang="id-ID" dirty="0">
                  <a:latin typeface="Cambria" panose="02040503050406030204" pitchFamily="18" charset="0"/>
                </a:rPr>
                <a:t>t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17"/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457200" indent="-457200"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>
                      <a:latin typeface="Cambria" panose="02040503050406030204" pitchFamily="18" charset="0"/>
                    </a:rPr>
                    <a:t>=</a:t>
                  </a:r>
                  <a:r>
                    <a:rPr lang="en-US" dirty="0">
                      <a:solidFill>
                        <a:schemeClr val="tx2"/>
                      </a:solidFill>
                      <a:latin typeface="Cambria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4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8" y="1344"/>
                  <a:ext cx="240" cy="1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0317" t="-16000" r="-60317" b="-46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1742452" y="4614844"/>
                <a:ext cx="454496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457200" indent="-4572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) </m:t>
                        </m:r>
                      </m:e>
                      <m:sub>
                        <m:r>
                          <a:rPr lang="id-ID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=</a:t>
                </a:r>
                <a:r>
                  <a:rPr lang="id-ID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 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2452" y="4614844"/>
                <a:ext cx="454496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98649" r="-72973" b="-16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2431405" y="4365104"/>
                <a:ext cx="2572643" cy="1310208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457200" indent="-457200" algn="ctr">
                  <a:lnSpc>
                    <a:spcPct val="150000"/>
                  </a:lnSpc>
                </a:pPr>
                <a:r>
                  <a:rPr lang="id-ID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a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.</a:t>
                </a:r>
                <a:r>
                  <a:rPr lang="id-ID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m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+</a:t>
                </a:r>
                <a:r>
                  <a:rPr lang="id-ID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b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.</a:t>
                </a:r>
                <a:r>
                  <a:rPr lang="id-ID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o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+</a:t>
                </a:r>
                <a:r>
                  <a:rPr lang="id-ID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.</a:t>
                </a:r>
                <a:r>
                  <a:rPr lang="id-ID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q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+</a:t>
                </a:r>
                <a:r>
                  <a:rPr lang="id-ID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d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.</a:t>
                </a:r>
                <a:r>
                  <a:rPr lang="id-ID" dirty="0">
                    <a:solidFill>
                      <a:srgbClr val="008000"/>
                    </a:solidFill>
                    <a:latin typeface="Cambria" panose="02040503050406030204" pitchFamily="18" charset="0"/>
                  </a:rPr>
                  <a:t>s</a:t>
                </a: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d-ID" dirty="0">
                    <a:latin typeface="Cambria" panose="02040503050406030204" pitchFamily="18" charset="0"/>
                  </a:rPr>
                  <a:t> 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pPr marL="457200" indent="-457200"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457200" indent="-457200"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AutoShap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1405" y="4365104"/>
                <a:ext cx="2572643" cy="1310208"/>
              </a:xfrm>
              <a:prstGeom prst="bracketPair">
                <a:avLst>
                  <a:gd name="adj" fmla="val 16667"/>
                </a:avLst>
              </a:prstGeom>
              <a:blipFill rotWithShape="0">
                <a:blip r:embed="rId5"/>
                <a:stretch>
                  <a:fillRect l="-14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718461"/>
          </a:xfrm>
        </p:spPr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152137"/>
            <a:ext cx="1235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mbria" pitchFamily="18" charset="0"/>
              </a:rPr>
              <a:t>Contoh</a:t>
            </a:r>
            <a:r>
              <a:rPr lang="id-ID" sz="2000" dirty="0">
                <a:latin typeface="Cambria" pitchFamily="18" charset="0"/>
              </a:rPr>
              <a:t> 1</a:t>
            </a:r>
            <a:r>
              <a:rPr lang="en-US" sz="2000" dirty="0">
                <a:latin typeface="Cambria" pitchFamily="18" charset="0"/>
              </a:rPr>
              <a:t>:</a:t>
            </a: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3901480" y="5924128"/>
            <a:ext cx="4544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188913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id-ID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 A = </a:t>
            </a:r>
            <a:r>
              <a:rPr lang="en-US" dirty="0" err="1">
                <a:solidFill>
                  <a:srgbClr val="0000FF"/>
                </a:solidFill>
              </a:rPr>
              <a:t>tidak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terdefinisi</a:t>
            </a:r>
            <a:r>
              <a:rPr lang="id-ID" dirty="0">
                <a:solidFill>
                  <a:srgbClr val="0000FF"/>
                </a:solidFill>
              </a:rPr>
              <a:t> , karena B berordo (</a:t>
            </a:r>
            <a:r>
              <a:rPr lang="id-ID" dirty="0">
                <a:solidFill>
                  <a:srgbClr val="FF0000"/>
                </a:solidFill>
              </a:rPr>
              <a:t>4</a:t>
            </a:r>
            <a:r>
              <a:rPr lang="id-ID" dirty="0">
                <a:solidFill>
                  <a:srgbClr val="0000FF"/>
                </a:solidFill>
              </a:rPr>
              <a:t> x </a:t>
            </a:r>
            <a:r>
              <a:rPr lang="id-ID" dirty="0"/>
              <a:t>2</a:t>
            </a:r>
            <a:r>
              <a:rPr lang="id-ID" dirty="0">
                <a:solidFill>
                  <a:srgbClr val="0000FF"/>
                </a:solidFill>
              </a:rPr>
              <a:t>) dan A berordo (</a:t>
            </a:r>
            <a:r>
              <a:rPr lang="id-ID" dirty="0"/>
              <a:t>3</a:t>
            </a:r>
            <a:r>
              <a:rPr lang="id-ID" dirty="0">
                <a:solidFill>
                  <a:srgbClr val="0000FF"/>
                </a:solidFill>
              </a:rPr>
              <a:t> x </a:t>
            </a:r>
            <a:r>
              <a:rPr lang="id-ID" dirty="0">
                <a:solidFill>
                  <a:srgbClr val="FF0000"/>
                </a:solidFill>
              </a:rPr>
              <a:t>4</a:t>
            </a:r>
            <a:r>
              <a:rPr lang="id-ID" dirty="0">
                <a:solidFill>
                  <a:srgbClr val="0000FF"/>
                </a:solidFill>
              </a:rPr>
              <a:t>)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14</a:t>
            </a:fld>
            <a:endParaRPr lang="en-US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259632" y="2578223"/>
            <a:ext cx="53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2440732" y="2578223"/>
            <a:ext cx="53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36" name="Rectangle 60"/>
          <p:cNvSpPr>
            <a:spLocks noChangeArrowheads="1"/>
          </p:cNvSpPr>
          <p:nvPr/>
        </p:nvSpPr>
        <p:spPr bwMode="auto">
          <a:xfrm>
            <a:off x="1307294" y="3745106"/>
            <a:ext cx="53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1DFF"/>
                </a:solidFill>
                <a:latin typeface="Cambria" panose="02040503050406030204" pitchFamily="18" charset="0"/>
              </a:rPr>
              <a:t>AB</a:t>
            </a:r>
            <a:r>
              <a:rPr lang="id-ID" dirty="0">
                <a:solidFill>
                  <a:srgbClr val="1D1DFF"/>
                </a:solidFill>
                <a:latin typeface="Cambria" panose="02040503050406030204" pitchFamily="18" charset="0"/>
              </a:rPr>
              <a:t>  ada dengan ordo  </a:t>
            </a:r>
            <a:endParaRPr lang="en-US" dirty="0">
              <a:solidFill>
                <a:srgbClr val="1D1DFF"/>
              </a:solidFill>
              <a:latin typeface="Cambria" panose="02040503050406030204" pitchFamily="18" charset="0"/>
            </a:endParaRPr>
          </a:p>
        </p:txBody>
      </p:sp>
      <p:sp>
        <p:nvSpPr>
          <p:cNvPr id="37" name="Rectangle 61"/>
          <p:cNvSpPr>
            <a:spLocks noChangeArrowheads="1"/>
          </p:cNvSpPr>
          <p:nvPr/>
        </p:nvSpPr>
        <p:spPr bwMode="auto">
          <a:xfrm>
            <a:off x="1115616" y="2984624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id-ID" dirty="0">
                <a:solidFill>
                  <a:srgbClr val="CC3300"/>
                </a:solidFill>
                <a:latin typeface="Cambria" panose="02040503050406030204" pitchFamily="18" charset="0"/>
              </a:rPr>
              <a:t>3</a:t>
            </a:r>
            <a:r>
              <a:rPr lang="en-US" dirty="0">
                <a:solidFill>
                  <a:srgbClr val="CC3300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</a:rPr>
              <a:t>x </a:t>
            </a:r>
            <a:r>
              <a:rPr lang="id-ID" dirty="0">
                <a:latin typeface="Cambria" panose="02040503050406030204" pitchFamily="18" charset="0"/>
              </a:rPr>
              <a:t>4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Rectangle 62"/>
          <p:cNvSpPr>
            <a:spLocks noChangeArrowheads="1"/>
          </p:cNvSpPr>
          <p:nvPr/>
        </p:nvSpPr>
        <p:spPr bwMode="auto">
          <a:xfrm>
            <a:off x="2334816" y="2959224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id-ID" dirty="0">
                <a:latin typeface="Cambria" panose="02040503050406030204" pitchFamily="18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</a:rPr>
              <a:t> x </a:t>
            </a:r>
            <a:r>
              <a:rPr lang="id-ID" dirty="0">
                <a:solidFill>
                  <a:srgbClr val="CC3300"/>
                </a:solidFill>
                <a:latin typeface="Cambria" panose="02040503050406030204" pitchFamily="18" charset="0"/>
              </a:rPr>
              <a:t>2</a:t>
            </a:r>
            <a:endParaRPr lang="en-US" dirty="0">
              <a:solidFill>
                <a:srgbClr val="CC3300"/>
              </a:solidFill>
              <a:latin typeface="Cambria" panose="02040503050406030204" pitchFamily="18" charset="0"/>
            </a:endParaRPr>
          </a:p>
        </p:txBody>
      </p:sp>
      <p:grpSp>
        <p:nvGrpSpPr>
          <p:cNvPr id="40" name="Group 68"/>
          <p:cNvGrpSpPr>
            <a:grpSpLocks/>
          </p:cNvGrpSpPr>
          <p:nvPr/>
        </p:nvGrpSpPr>
        <p:grpSpPr bwMode="auto">
          <a:xfrm>
            <a:off x="1115616" y="3264024"/>
            <a:ext cx="1600200" cy="381000"/>
            <a:chOff x="864" y="3552"/>
            <a:chExt cx="1008" cy="240"/>
          </a:xfrm>
        </p:grpSpPr>
        <p:sp>
          <p:nvSpPr>
            <p:cNvPr id="41" name="Line 69"/>
            <p:cNvSpPr>
              <a:spLocks noChangeShapeType="1"/>
            </p:cNvSpPr>
            <p:nvPr/>
          </p:nvSpPr>
          <p:spPr bwMode="auto">
            <a:xfrm>
              <a:off x="864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42" name="Line 70"/>
            <p:cNvSpPr>
              <a:spLocks noChangeShapeType="1"/>
            </p:cNvSpPr>
            <p:nvPr/>
          </p:nvSpPr>
          <p:spPr bwMode="auto">
            <a:xfrm>
              <a:off x="1872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43" name="Line 71"/>
            <p:cNvSpPr>
              <a:spLocks noChangeShapeType="1"/>
            </p:cNvSpPr>
            <p:nvPr/>
          </p:nvSpPr>
          <p:spPr bwMode="auto">
            <a:xfrm>
              <a:off x="864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1493912" y="3272408"/>
            <a:ext cx="838200" cy="228600"/>
            <a:chOff x="1104" y="3552"/>
            <a:chExt cx="528" cy="144"/>
          </a:xfrm>
        </p:grpSpPr>
        <p:sp>
          <p:nvSpPr>
            <p:cNvPr id="46" name="Line 65"/>
            <p:cNvSpPr>
              <a:spLocks noChangeShapeType="1"/>
            </p:cNvSpPr>
            <p:nvPr/>
          </p:nvSpPr>
          <p:spPr bwMode="auto">
            <a:xfrm>
              <a:off x="1104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>
              <a:off x="163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2669" y="4690988"/>
                <a:ext cx="66537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id-ID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dirty="0">
                    <a:latin typeface="Cambria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9" y="4690988"/>
                <a:ext cx="665375" cy="391646"/>
              </a:xfrm>
              <a:prstGeom prst="rect">
                <a:avLst/>
              </a:prstGeom>
              <a:blipFill rotWithShape="0">
                <a:blip r:embed="rId6"/>
                <a:stretch>
                  <a:fillRect t="-10938" r="-6422" b="-171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2931692" y="3810874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id-ID" dirty="0">
                <a:solidFill>
                  <a:srgbClr val="CC3300"/>
                </a:solidFill>
                <a:latin typeface="Cambria" panose="02040503050406030204" pitchFamily="18" charset="0"/>
              </a:rPr>
              <a:t>3</a:t>
            </a:r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</a:rPr>
              <a:t> x </a:t>
            </a:r>
            <a:r>
              <a:rPr lang="id-ID" dirty="0">
                <a:solidFill>
                  <a:srgbClr val="CC3300"/>
                </a:solidFill>
                <a:latin typeface="Cambria" panose="02040503050406030204" pitchFamily="18" charset="0"/>
              </a:rPr>
              <a:t>2</a:t>
            </a:r>
            <a:endParaRPr lang="en-US" dirty="0">
              <a:solidFill>
                <a:srgbClr val="CC33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9180" y="3223815"/>
            <a:ext cx="6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=</a:t>
            </a:r>
          </a:p>
        </p:txBody>
      </p:sp>
      <p:grpSp>
        <p:nvGrpSpPr>
          <p:cNvPr id="50" name="Group 68"/>
          <p:cNvGrpSpPr>
            <a:grpSpLocks/>
          </p:cNvGrpSpPr>
          <p:nvPr/>
        </p:nvGrpSpPr>
        <p:grpSpPr bwMode="auto">
          <a:xfrm>
            <a:off x="5665068" y="6317705"/>
            <a:ext cx="1931268" cy="373492"/>
            <a:chOff x="864" y="3552"/>
            <a:chExt cx="1008" cy="240"/>
          </a:xfrm>
        </p:grpSpPr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864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>
              <a:off x="1872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>
              <a:off x="864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345560" y="6329386"/>
                <a:ext cx="423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60" y="6329386"/>
                <a:ext cx="4230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75986" y="4145012"/>
                <a:ext cx="32198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5738"/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sz="16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id-ID" sz="1600" b="0" i="0" dirty="0">
                    <a:latin typeface="+mj-lt"/>
                  </a:rPr>
                  <a:t> =hasil kali titik </a:t>
                </a:r>
                <a:r>
                  <a:rPr lang="id-ID" sz="1600" b="0" i="0" dirty="0">
                    <a:solidFill>
                      <a:schemeClr val="accent1"/>
                    </a:solidFill>
                    <a:latin typeface="+mj-lt"/>
                  </a:rPr>
                  <a:t>baris ke 1 </a:t>
                </a:r>
                <a:endParaRPr lang="id-ID" sz="1600" b="0" i="1" dirty="0">
                  <a:latin typeface="Cambria" panose="02040503050406030204" pitchFamily="18" charset="0"/>
                </a:endParaRPr>
              </a:p>
              <a:p>
                <a:pPr marL="185738"/>
                <a:r>
                  <a:rPr lang="id-ID" sz="1600" b="0" dirty="0">
                    <a:latin typeface="Cambria" panose="02040503050406030204" pitchFamily="18" charset="0"/>
                  </a:rPr>
                  <a:t> dari </a:t>
                </a:r>
                <a:r>
                  <a:rPr lang="id-ID" sz="1600" b="0" i="0" dirty="0">
                    <a:latin typeface="+mj-lt"/>
                  </a:rPr>
                  <a:t>matriks A dengan</a:t>
                </a:r>
                <a:endParaRPr lang="id-ID" sz="1600" b="0" i="1" dirty="0">
                  <a:latin typeface="Cambria" panose="02040503050406030204" pitchFamily="18" charset="0"/>
                </a:endParaRPr>
              </a:p>
              <a:p>
                <a:pPr marL="185738"/>
                <a:r>
                  <a:rPr lang="id-ID" sz="1600" b="0" i="0" dirty="0">
                    <a:latin typeface="+mj-lt"/>
                  </a:rPr>
                  <a:t> </a:t>
                </a:r>
                <a:r>
                  <a:rPr lang="id-ID" sz="1600" b="0" i="0" dirty="0">
                    <a:solidFill>
                      <a:schemeClr val="accent1"/>
                    </a:solidFill>
                    <a:latin typeface="+mj-lt"/>
                  </a:rPr>
                  <a:t>kolom ke 1 </a:t>
                </a:r>
                <a:r>
                  <a:rPr lang="id-ID" sz="1600" b="0" i="0" dirty="0">
                    <a:latin typeface="+mj-lt"/>
                  </a:rPr>
                  <a:t>dari matriks B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86" y="4145012"/>
                <a:ext cx="3219856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2941" b="-88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/>
          <p:nvPr/>
        </p:nvCxnSpPr>
        <p:spPr>
          <a:xfrm rot="16200000" flipV="1">
            <a:off x="4822518" y="1451010"/>
            <a:ext cx="2788817" cy="2758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4969712" y="3354652"/>
            <a:ext cx="2018373" cy="654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70565" y="5046275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85738"/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sz="1600" i="1" dirty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id-ID" sz="1600" dirty="0"/>
                  <a:t> =hasil kali titik </a:t>
                </a:r>
                <a:r>
                  <a:rPr lang="id-ID" sz="1600" dirty="0">
                    <a:solidFill>
                      <a:schemeClr val="accent1"/>
                    </a:solidFill>
                  </a:rPr>
                  <a:t>baris ke 3 </a:t>
                </a:r>
                <a:endParaRPr lang="id-ID" sz="1600" i="1" dirty="0">
                  <a:latin typeface="Cambria" panose="02040503050406030204" pitchFamily="18" charset="0"/>
                </a:endParaRPr>
              </a:p>
              <a:p>
                <a:pPr marL="185738"/>
                <a:r>
                  <a:rPr lang="id-ID" sz="1600" dirty="0">
                    <a:latin typeface="Cambria" panose="02040503050406030204" pitchFamily="18" charset="0"/>
                  </a:rPr>
                  <a:t> dari </a:t>
                </a:r>
                <a:r>
                  <a:rPr lang="id-ID" sz="1600" dirty="0"/>
                  <a:t>matriks A dengan</a:t>
                </a:r>
                <a:endParaRPr lang="id-ID" sz="1600" i="1" dirty="0">
                  <a:latin typeface="Cambria" panose="02040503050406030204" pitchFamily="18" charset="0"/>
                </a:endParaRPr>
              </a:p>
              <a:p>
                <a:pPr marL="185738"/>
                <a:r>
                  <a:rPr lang="id-ID" sz="1600" dirty="0"/>
                  <a:t> </a:t>
                </a:r>
                <a:r>
                  <a:rPr lang="id-ID" sz="1600" dirty="0">
                    <a:solidFill>
                      <a:schemeClr val="accent1"/>
                    </a:solidFill>
                  </a:rPr>
                  <a:t>kolom ke 2 </a:t>
                </a:r>
                <a:r>
                  <a:rPr lang="id-ID" sz="1600" dirty="0"/>
                  <a:t>dari matriks B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65" y="5046275"/>
                <a:ext cx="4572000" cy="830997"/>
              </a:xfrm>
              <a:prstGeom prst="rect">
                <a:avLst/>
              </a:prstGeom>
              <a:blipFill rotWithShape="0">
                <a:blip r:embed="rId9"/>
                <a:stretch>
                  <a:fillRect t="-2941" b="-88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4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9BDE-7FD4-1D4E-BDCC-BA30DAA3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6E9F-E3F6-5B41-8DE2-3DF857295C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B4DC-6C2B-B548-BF4B-C2B0381829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03648" y="2949901"/>
            <a:ext cx="5688632" cy="127118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03647" y="5013176"/>
            <a:ext cx="5688633" cy="1296144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196752"/>
                <a:ext cx="7204702" cy="50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Contoh 2: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3 2 1</m:t>
                        </m:r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dan 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. Tentukan AB dan BA !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anose="02040503050406030204" pitchFamily="18" charset="0"/>
                  </a:rPr>
                  <a:t>Karena A berordo (</a:t>
                </a:r>
                <a:r>
                  <a:rPr lang="id-ID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id-ID" sz="2000" dirty="0">
                    <a:latin typeface="Cambria" panose="02040503050406030204" pitchFamily="18" charset="0"/>
                  </a:rPr>
                  <a:t>x3) dan B berordo (3x</a:t>
                </a:r>
                <a:r>
                  <a:rPr lang="id-ID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id-ID" sz="2000" dirty="0">
                    <a:latin typeface="Cambria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	maka AB ada dan berukuran (1x1).</a:t>
                </a:r>
              </a:p>
              <a:p>
                <a:pPr marL="0" indent="0">
                  <a:buNone/>
                </a:pPr>
                <a:r>
                  <a:rPr lang="id-ID" sz="2000" dirty="0"/>
                  <a:t>	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3 2 1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=[3.3+2.1+1.0]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= [11]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anose="02040503050406030204" pitchFamily="18" charset="0"/>
                  </a:rPr>
                  <a:t>Karena B berordo (</a:t>
                </a:r>
                <a:r>
                  <a:rPr lang="id-ID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3</a:t>
                </a:r>
                <a:r>
                  <a:rPr lang="id-ID" sz="2000" dirty="0">
                    <a:latin typeface="Cambria" panose="02040503050406030204" pitchFamily="18" charset="0"/>
                  </a:rPr>
                  <a:t>x1) dan </a:t>
                </a:r>
                <a:r>
                  <a:rPr lang="id-ID" sz="2000" dirty="0" err="1">
                    <a:latin typeface="Cambria" panose="02040503050406030204" pitchFamily="18" charset="0"/>
                  </a:rPr>
                  <a:t>A</a:t>
                </a:r>
                <a:r>
                  <a:rPr lang="id-ID" sz="2000" dirty="0">
                    <a:latin typeface="Cambria" panose="02040503050406030204" pitchFamily="18" charset="0"/>
                  </a:rPr>
                  <a:t> berordo  (1x</a:t>
                </a:r>
                <a:r>
                  <a:rPr lang="id-ID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3</a:t>
                </a:r>
                <a:r>
                  <a:rPr lang="id-ID" sz="2000" dirty="0">
                    <a:latin typeface="Cambria" panose="02040503050406030204" pitchFamily="18" charset="0"/>
                  </a:rPr>
                  <a:t>) 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                 maka BA ada dan berordo ( </a:t>
                </a:r>
                <a:r>
                  <a:rPr lang="id-ID" sz="20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3 x 3</a:t>
                </a:r>
                <a:r>
                  <a:rPr lang="id-ID" sz="2000" dirty="0">
                    <a:latin typeface="Cambria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id-ID" sz="2000" dirty="0"/>
                  <a:t>	</a:t>
                </a:r>
                <a14:m>
                  <m:oMath xmlns:m="http://schemas.openxmlformats.org/officeDocument/2006/math">
                    <m:r>
                      <a:rPr lang="id-ID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3 2 1</m:t>
                        </m:r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3.1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196752"/>
                <a:ext cx="7204702" cy="5029164"/>
              </a:xfrm>
              <a:blipFill>
                <a:blip r:embed="rId2"/>
                <a:stretch>
                  <a:fillRect l="-882" t="-1008" b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7467600" cy="71846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3131840" y="2636911"/>
            <a:ext cx="1918320" cy="240981"/>
            <a:chOff x="1104" y="3552"/>
            <a:chExt cx="528" cy="144"/>
          </a:xfrm>
        </p:grpSpPr>
        <p:sp>
          <p:nvSpPr>
            <p:cNvPr id="8" name="Line 65"/>
            <p:cNvSpPr>
              <a:spLocks noChangeShapeType="1"/>
            </p:cNvSpPr>
            <p:nvPr/>
          </p:nvSpPr>
          <p:spPr bwMode="auto">
            <a:xfrm>
              <a:off x="1104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>
              <a:off x="163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83839" y="2564904"/>
            <a:ext cx="14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=</a:t>
            </a:r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3131840" y="4697622"/>
            <a:ext cx="1990328" cy="243546"/>
            <a:chOff x="1104" y="3552"/>
            <a:chExt cx="528" cy="144"/>
          </a:xfrm>
        </p:grpSpPr>
        <p:sp>
          <p:nvSpPr>
            <p:cNvPr id="14" name="Line 65"/>
            <p:cNvSpPr>
              <a:spLocks noChangeShapeType="1"/>
            </p:cNvSpPr>
            <p:nvPr/>
          </p:nvSpPr>
          <p:spPr bwMode="auto">
            <a:xfrm>
              <a:off x="1104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163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139952" y="4571836"/>
            <a:ext cx="1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=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67744" y="3573016"/>
            <a:ext cx="745976" cy="216024"/>
          </a:xfrm>
          <a:prstGeom prst="round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2775499" y="3578805"/>
            <a:ext cx="785161" cy="279542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726951" y="3598758"/>
            <a:ext cx="356888" cy="190282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42904" y="5433818"/>
            <a:ext cx="356888" cy="161936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63399" y="5433818"/>
            <a:ext cx="356888" cy="161936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56465" y="5661248"/>
            <a:ext cx="231359" cy="227180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3832644"/>
            <a:ext cx="7355160" cy="2332660"/>
          </a:xfrm>
          <a:prstGeom prst="roundRect">
            <a:avLst>
              <a:gd name="adj" fmla="val 9749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Contoh 3: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Diketahui  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 dan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 Tentukan AB dan BA!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anose="02040503050406030204" pitchFamily="18" charset="0"/>
                  </a:rPr>
                  <a:t>AB tidak terdefinisi karena banyak kolom matriks A tidak sama dengan banyak baris matriks B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anose="02040503050406030204" pitchFamily="18" charset="0"/>
                  </a:rPr>
                  <a:t>BA terdefinisi dengan ordo/ukuran (2x3)</a:t>
                </a:r>
              </a:p>
              <a:p>
                <a:pPr marL="0" indent="0">
                  <a:buNone/>
                </a:pPr>
                <a:r>
                  <a:rPr lang="id-ID" sz="2000" b="0" dirty="0"/>
                  <a:t>   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16" t="-7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sz="quarter" idx="1"/>
              </p:nvPr>
            </p:nvSpPr>
            <p:spPr>
              <a:xfrm>
                <a:off x="424543" y="1302633"/>
                <a:ext cx="7467600" cy="47859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363538" indent="-363538">
                  <a:buFont typeface="Wingdings" panose="05000000000000000000" pitchFamily="2" charset="2"/>
                  <a:buChar char="Ø"/>
                  <a:defRPr/>
                </a:pPr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Perkalian matriks umumnya tidak komutatif, namun ada beberapa yang komutatif sehingga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cs typeface="Arial" pitchFamily="34" charset="0"/>
                      </a:rPr>
                      <m:t>𝐴𝐵</m:t>
                    </m:r>
                    <m:r>
                      <a:rPr lang="id-ID" sz="20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id-ID" sz="2000" i="1">
                        <a:latin typeface="Cambria Math" panose="02040503050406030204" pitchFamily="18" charset="0"/>
                        <a:cs typeface="Arial" pitchFamily="34" charset="0"/>
                      </a:rPr>
                      <m:t>𝐵𝐴</m:t>
                    </m:r>
                  </m:oMath>
                </a14:m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363538" indent="-363538">
                  <a:buFont typeface="Wingdings" panose="05000000000000000000" pitchFamily="2" charset="2"/>
                  <a:buChar char="Ø"/>
                  <a:defRPr/>
                </a:pPr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Apabila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=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𝐵𝐶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maka tidak dapat disimpulkan bahwa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𝐶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 (tidak berlaku sifat penghapusan)</a:t>
                </a:r>
              </a:p>
              <a:p>
                <a:pPr marL="363538" indent="-363538">
                  <a:buFont typeface="Wingdings" panose="05000000000000000000" pitchFamily="2" charset="2"/>
                  <a:buChar char="Ø"/>
                  <a:defRPr/>
                </a:pPr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Apabila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=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𝐴𝐶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belum tentu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=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𝐶</m:t>
                    </m:r>
                  </m:oMath>
                </a14:m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363538" indent="-363538">
                  <a:buFont typeface="Wingdings" panose="05000000000000000000" pitchFamily="2" charset="2"/>
                  <a:buChar char="Ø"/>
                  <a:defRPr/>
                </a:pPr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Apabila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=</m:t>
                    </m:r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𝑂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maka tidak dapat disimpulkan bahwa A=0 atau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𝑂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     ( cttn:  </a:t>
                </a:r>
                <a14:m>
                  <m:oMath xmlns:m="http://schemas.openxmlformats.org/officeDocument/2006/math"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𝑂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 adalah matriks nol)</a:t>
                </a:r>
              </a:p>
              <a:p>
                <a:pPr marL="363538" indent="-363538">
                  <a:buFont typeface="Wingdings" panose="05000000000000000000" pitchFamily="2" charset="2"/>
                  <a:buChar char="Ø"/>
                  <a:defRPr/>
                </a:pPr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Terdapat beberapa hukum perkalian matriks :</a:t>
                </a:r>
              </a:p>
              <a:p>
                <a:pPr marL="1085850" indent="-4572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𝐵𝐶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) = (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𝐶</m:t>
                    </m:r>
                  </m:oMath>
                </a14:m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1085850" indent="-4572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𝐶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𝐴𝐶</m:t>
                    </m:r>
                  </m:oMath>
                </a14:m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1085850" indent="-457200">
                  <a:buFont typeface="+mj-lt"/>
                  <a:buAutoNum type="arabicPeriod"/>
                  <a:defRPr/>
                </a:pPr>
                <a:r>
                  <a:rPr lang="id-ID" sz="2000" dirty="0">
                    <a:cs typeface="Arial" pitchFamily="34" charset="0"/>
                  </a:rPr>
                  <a:t>k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𝐵𝐶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) = (</m:t>
                    </m:r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𝐶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id-ID" sz="2000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𝐶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1085850" indent="-4572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𝐴𝐼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=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𝐼𝐴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=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𝐴</m:t>
                    </m:r>
                  </m:oMath>
                </a14:m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628650">
                  <a:defRPr/>
                </a:pPr>
                <a:r>
                  <a:rPr lang="id-ID" dirty="0">
                    <a:cs typeface="Arial" pitchFamily="34" charset="0"/>
                  </a:rPr>
                  <a:t>(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𝐼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   adalah matriks identitas )</a:t>
                </a: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543" y="1302633"/>
                <a:ext cx="7467600" cy="4785926"/>
              </a:xfrm>
              <a:prstGeom prst="rect">
                <a:avLst/>
              </a:prstGeom>
              <a:blipFill rotWithShape="0">
                <a:blip r:embed="rId2"/>
                <a:stretch>
                  <a:fillRect l="-163" t="-764" r="-1469" b="-12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Sifat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755576" y="4682480"/>
            <a:ext cx="7200800" cy="2080249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Perpangkatan Matriks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859216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  <a:defRPr/>
                </a:pPr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Sifat perpangkatan pada matriks persegi :</a:t>
                </a:r>
              </a:p>
              <a:p>
                <a:pPr marL="0" indent="0">
                  <a:buNone/>
                  <a:defRPr/>
                </a:pPr>
                <a:r>
                  <a:rPr lang="id-ID" sz="200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id-ID" sz="2000" dirty="0">
                    <a:latin typeface="Cambria" panose="02040503050406030204" pitchFamily="18" charset="0"/>
                  </a:rPr>
                  <a:t>                </a:t>
                </a:r>
                <a:r>
                  <a:rPr lang="en-US" sz="2000" dirty="0">
                    <a:latin typeface="Cambria" panose="02040503050406030204" pitchFamily="18" charset="0"/>
                  </a:rPr>
                  <a:t>A</a:t>
                </a:r>
                <a:r>
                  <a:rPr lang="en-US" sz="2000" baseline="30000" dirty="0">
                    <a:latin typeface="Cambria" panose="02040503050406030204" pitchFamily="18" charset="0"/>
                  </a:rPr>
                  <a:t>2</a:t>
                </a:r>
                <a:r>
                  <a:rPr lang="en-US" sz="2000" dirty="0">
                    <a:latin typeface="Cambria" panose="02040503050406030204" pitchFamily="18" charset="0"/>
                  </a:rPr>
                  <a:t> = A </a:t>
                </a:r>
                <a:r>
                  <a:rPr lang="en-US" sz="2000" dirty="0" err="1">
                    <a:latin typeface="Cambria" panose="02040503050406030204" pitchFamily="18" charset="0"/>
                  </a:rPr>
                  <a:t>A</a:t>
                </a:r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id-ID" sz="2000" dirty="0">
                    <a:latin typeface="Cambria" panose="02040503050406030204" pitchFamily="18" charset="0"/>
                  </a:rPr>
                  <a:t>	</a:t>
                </a:r>
                <a:r>
                  <a:rPr lang="en-US" sz="2000" dirty="0">
                    <a:latin typeface="Cambria" panose="02040503050406030204" pitchFamily="18" charset="0"/>
                  </a:rPr>
                  <a:t>A</a:t>
                </a:r>
                <a:r>
                  <a:rPr lang="en-US" sz="2000" baseline="30000" dirty="0">
                    <a:latin typeface="Cambria" panose="02040503050406030204" pitchFamily="18" charset="0"/>
                  </a:rPr>
                  <a:t>3</a:t>
                </a:r>
                <a:r>
                  <a:rPr lang="en-US" sz="2000" dirty="0">
                    <a:latin typeface="Cambria" panose="02040503050406030204" pitchFamily="18" charset="0"/>
                  </a:rPr>
                  <a:t> = A</a:t>
                </a:r>
                <a:r>
                  <a:rPr lang="en-US" sz="2000" baseline="30000" dirty="0">
                    <a:latin typeface="Cambria" panose="02040503050406030204" pitchFamily="18" charset="0"/>
                  </a:rPr>
                  <a:t>2</a:t>
                </a:r>
                <a:r>
                  <a:rPr lang="en-US" sz="2000" dirty="0">
                    <a:latin typeface="Cambria" panose="02040503050406030204" pitchFamily="18" charset="0"/>
                  </a:rPr>
                  <a:t> A</a:t>
                </a:r>
              </a:p>
              <a:p>
                <a:pPr marL="0" indent="0">
                  <a:buNone/>
                  <a:defRPr/>
                </a:pPr>
                <a:r>
                  <a:rPr lang="id-ID" sz="2000" dirty="0">
                    <a:latin typeface="Cambria" panose="02040503050406030204" pitchFamily="18" charset="0"/>
                  </a:rPr>
                  <a:t>	</a:t>
                </a:r>
                <a:r>
                  <a:rPr lang="en-US" sz="2000" dirty="0">
                    <a:latin typeface="Cambria" panose="02040503050406030204" pitchFamily="18" charset="0"/>
                  </a:rPr>
                  <a:t>A</a:t>
                </a:r>
                <a:r>
                  <a:rPr lang="en-US" sz="2000" baseline="30000" dirty="0">
                    <a:latin typeface="Cambria" panose="02040503050406030204" pitchFamily="18" charset="0"/>
                  </a:rPr>
                  <a:t>4</a:t>
                </a:r>
                <a:r>
                  <a:rPr lang="en-US" sz="2000" dirty="0">
                    <a:latin typeface="Cambria" panose="02040503050406030204" pitchFamily="18" charset="0"/>
                  </a:rPr>
                  <a:t> = A</a:t>
                </a:r>
                <a:r>
                  <a:rPr lang="en-US" sz="2000" baseline="30000" dirty="0">
                    <a:latin typeface="Cambria" panose="02040503050406030204" pitchFamily="18" charset="0"/>
                  </a:rPr>
                  <a:t>3</a:t>
                </a:r>
                <a:r>
                  <a:rPr lang="en-US" sz="2000" dirty="0">
                    <a:latin typeface="Cambria" panose="02040503050406030204" pitchFamily="18" charset="0"/>
                  </a:rPr>
                  <a:t> A</a:t>
                </a:r>
                <a:r>
                  <a:rPr lang="id-ID" sz="2000" dirty="0">
                    <a:latin typeface="Cambria" panose="02040503050406030204" pitchFamily="18" charset="0"/>
                  </a:rPr>
                  <a:t>  ;</a:t>
                </a:r>
                <a:r>
                  <a:rPr lang="en-US" sz="2000" dirty="0" err="1">
                    <a:latin typeface="Cambria" panose="02040503050406030204" pitchFamily="18" charset="0"/>
                  </a:rPr>
                  <a:t>dan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seterusnya</a:t>
                </a:r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Contoh:</a:t>
                </a:r>
              </a:p>
              <a:p>
                <a:pPr marL="0" indent="0">
                  <a:buNone/>
                  <a:defRPr/>
                </a:pPr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Diketahui                                   Tentukan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id-ID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!</m:t>
                    </m:r>
                  </m:oMath>
                </a14:m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0" indent="0">
                  <a:buNone/>
                  <a:defRPr/>
                </a:pPr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0" indent="0">
                  <a:buNone/>
                  <a:defRPr/>
                </a:pPr>
                <a:endParaRPr lang="id-ID" sz="2000" b="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0" indent="0">
                  <a:buNone/>
                  <a:defRPr/>
                </a:pPr>
                <a:endParaRPr lang="id-ID" sz="2000" b="0" dirty="0">
                  <a:latin typeface="Cambria" panose="02040503050406030204" pitchFamily="18" charset="0"/>
                  <a:cs typeface="Arial" pitchFamily="34" charset="0"/>
                </a:endParaRPr>
              </a:p>
              <a:p>
                <a:pPr marL="0" indent="0">
                  <a:buNone/>
                  <a:defRPr/>
                </a:pPr>
                <a:endParaRPr lang="id-ID" sz="2000" dirty="0">
                  <a:latin typeface="Cambria" panose="02040503050406030204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859216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776" t="-8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91680" y="3840708"/>
            <a:ext cx="1524000" cy="533400"/>
            <a:chOff x="1104" y="1632"/>
            <a:chExt cx="960" cy="336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36" y="1632"/>
              <a:ext cx="528" cy="33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2     3</a:t>
              </a:r>
            </a:p>
            <a:p>
              <a:r>
                <a:rPr lang="en-US" dirty="0"/>
                <a:t>1     2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104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=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86124" y="4947245"/>
            <a:ext cx="311792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id-ID" dirty="0"/>
              <a:t>                                   = </a:t>
            </a:r>
            <a:endParaRPr lang="en-US" baseline="30000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633836" y="4875808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2     3</a:t>
            </a:r>
          </a:p>
          <a:p>
            <a:r>
              <a:rPr lang="en-US" dirty="0"/>
              <a:t>1     2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737149" y="4875808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2     3</a:t>
            </a:r>
          </a:p>
          <a:p>
            <a:r>
              <a:rPr lang="en-US" dirty="0"/>
              <a:t>1     2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43608" y="5671274"/>
            <a:ext cx="4987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= A x A</a:t>
            </a:r>
            <a:r>
              <a:rPr lang="en-US" baseline="30000" dirty="0"/>
              <a:t>2</a:t>
            </a:r>
            <a:r>
              <a:rPr lang="en-US" dirty="0"/>
              <a:t> =</a:t>
            </a:r>
            <a:r>
              <a:rPr lang="id-ID" dirty="0"/>
              <a:t>                                                   =</a:t>
            </a:r>
            <a:endParaRPr lang="en-US" baseline="300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2633836" y="5599836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2     3</a:t>
            </a:r>
          </a:p>
          <a:p>
            <a:r>
              <a:rPr lang="en-US" dirty="0"/>
              <a:t>1     2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737149" y="5599836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2     3</a:t>
            </a:r>
          </a:p>
          <a:p>
            <a:r>
              <a:rPr lang="en-US" dirty="0"/>
              <a:t>1     2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781724" y="5599836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2     3</a:t>
            </a:r>
          </a:p>
          <a:p>
            <a:r>
              <a:rPr lang="en-US" dirty="0"/>
              <a:t>1     2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956540" y="4863901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d-ID" dirty="0"/>
              <a:t>7</a:t>
            </a:r>
            <a:r>
              <a:rPr lang="en-US" dirty="0"/>
              <a:t>     </a:t>
            </a:r>
            <a:r>
              <a:rPr lang="id-ID" dirty="0"/>
              <a:t>12</a:t>
            </a:r>
            <a:endParaRPr lang="en-US" dirty="0"/>
          </a:p>
          <a:p>
            <a:r>
              <a:rPr lang="id-ID" dirty="0"/>
              <a:t>4</a:t>
            </a:r>
            <a:r>
              <a:rPr lang="en-US" dirty="0"/>
              <a:t>     </a:t>
            </a:r>
            <a:r>
              <a:rPr lang="id-ID" dirty="0"/>
              <a:t>7</a:t>
            </a:r>
            <a:endParaRPr lang="en-US" dirty="0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81128" y="5589240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d-ID" dirty="0"/>
              <a:t>7</a:t>
            </a:r>
            <a:r>
              <a:rPr lang="en-US" dirty="0"/>
              <a:t>     </a:t>
            </a:r>
            <a:r>
              <a:rPr lang="id-ID" dirty="0"/>
              <a:t>12</a:t>
            </a:r>
            <a:endParaRPr lang="en-US" dirty="0"/>
          </a:p>
          <a:p>
            <a:r>
              <a:rPr lang="id-ID" dirty="0"/>
              <a:t>4</a:t>
            </a:r>
            <a:r>
              <a:rPr lang="en-US" dirty="0"/>
              <a:t>     </a:t>
            </a:r>
            <a:r>
              <a:rPr lang="id-ID" dirty="0"/>
              <a:t>7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921459" y="5592144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2     3</a:t>
            </a:r>
          </a:p>
          <a:p>
            <a:r>
              <a:rPr lang="en-US" dirty="0"/>
              <a:t>1     2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675457" y="6203365"/>
            <a:ext cx="3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/>
              <a:t>=</a:t>
            </a:r>
            <a:endParaRPr lang="en-US" baseline="30000" dirty="0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030871" y="6203365"/>
            <a:ext cx="838200" cy="533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d-ID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id-ID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id-ID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id-ID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CAKUPAN MATERI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d-ID" dirty="0"/>
              <a:t>Definisi dan Notasi Matriks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id-ID" dirty="0"/>
              <a:t>Dua </a:t>
            </a:r>
            <a:r>
              <a:rPr lang="en-US" dirty="0" err="1"/>
              <a:t>matriks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d-ID" dirty="0"/>
              <a:t>Operasi Pada Matriks dan Sifatnya</a:t>
            </a:r>
          </a:p>
          <a:p>
            <a:pPr marL="815975" indent="-4445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id-ID" dirty="0"/>
              <a:t>Penj</a:t>
            </a:r>
            <a:r>
              <a:rPr lang="en-US" dirty="0" err="1"/>
              <a:t>umlahan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 marL="815975" indent="-4445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skalar</a:t>
            </a:r>
            <a:endParaRPr lang="en-US" dirty="0"/>
          </a:p>
          <a:p>
            <a:pPr marL="815975" indent="-4445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id-ID" dirty="0"/>
          </a:p>
          <a:p>
            <a:pPr marL="815975" indent="-4445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id-ID" dirty="0"/>
              <a:t>Transpose Matriks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id-ID" dirty="0"/>
              <a:t>Jenis Matriks Khusus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id-ID" dirty="0"/>
              <a:t>Transformasi Elementer pada Matriks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id-ID" dirty="0"/>
              <a:t>Ekivalensi Dua Matriks</a:t>
            </a: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45423" y="1534306"/>
            <a:ext cx="7683593" cy="1750678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45423" y="1534306"/>
                <a:ext cx="7671816" cy="449309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id-ID" sz="2900" dirty="0">
                    <a:latin typeface="Cambria" panose="02040503050406030204" pitchFamily="18" charset="0"/>
                  </a:rPr>
                  <a:t>Definisi</a:t>
                </a:r>
              </a:p>
              <a:p>
                <a:pPr marL="357188" indent="0">
                  <a:lnSpc>
                    <a:spcPct val="120000"/>
                  </a:lnSpc>
                  <a:buNone/>
                </a:pPr>
                <a:r>
                  <a:rPr lang="en-US" sz="2900" dirty="0" err="1">
                    <a:latin typeface="Cambria" panose="02040503050406030204" pitchFamily="18" charset="0"/>
                  </a:rPr>
                  <a:t>Jika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berukuran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9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9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9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transpose </a:t>
                </a:r>
                <a:r>
                  <a:rPr lang="en-US" sz="29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adalah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berukuran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(</m:t>
                    </m:r>
                    <m:r>
                      <a:rPr lang="en-US" sz="2900" b="0" i="1" smtClean="0">
                        <a:latin typeface="Cambria Math"/>
                      </a:rPr>
                      <m:t>𝑛</m:t>
                    </m:r>
                    <m:r>
                      <a:rPr lang="en-US" sz="2900" b="0" i="1" smtClean="0">
                        <a:latin typeface="Cambria Math"/>
                      </a:rPr>
                      <m:t> </m:t>
                    </m:r>
                    <m:r>
                      <a:rPr lang="en-US" sz="2900" b="0" i="1" smtClean="0">
                        <a:latin typeface="Cambria Math"/>
                      </a:rPr>
                      <m:t>𝑥</m:t>
                    </m:r>
                    <m:r>
                      <a:rPr lang="en-US" sz="2900" b="0" i="1" smtClean="0">
                        <a:latin typeface="Cambria Math"/>
                      </a:rPr>
                      <m:t> </m:t>
                    </m:r>
                    <m:r>
                      <a:rPr lang="en-US" sz="2900" b="0" i="1" smtClean="0">
                        <a:latin typeface="Cambria Math"/>
                      </a:rPr>
                      <m:t>𝑚</m:t>
                    </m:r>
                    <m:r>
                      <a:rPr lang="en-US" sz="29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yang </a:t>
                </a:r>
                <a:r>
                  <a:rPr lang="en-US" sz="2900" dirty="0" err="1">
                    <a:latin typeface="Cambria" panose="02040503050406030204" pitchFamily="18" charset="0"/>
                  </a:rPr>
                  <a:t>diperoleh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dari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dengan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menuliskan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baris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ke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dari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menjadi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kolom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ke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dari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:r>
                  <a:rPr lang="en-US" sz="29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9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>
                    <a:latin typeface="Cambria" panose="02040503050406030204" pitchFamily="18" charset="0"/>
                  </a:rPr>
                  <a:t> 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9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9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en-US" sz="29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9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900" dirty="0">
                    <a:latin typeface="Cambria" panose="02040503050406030204" pitchFamily="18" charset="0"/>
                  </a:rPr>
                  <a:t>Contoh 1:</a:t>
                </a:r>
              </a:p>
              <a:p>
                <a:pPr marL="0" indent="0">
                  <a:buNone/>
                </a:pPr>
                <a:endParaRPr lang="id-ID" sz="29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9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9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900" dirty="0">
                    <a:latin typeface="Cambria" panose="02040503050406030204" pitchFamily="18" charset="0"/>
                  </a:rPr>
                  <a:t>    </a:t>
                </a:r>
              </a:p>
              <a:p>
                <a:pPr marL="0" indent="0">
                  <a:buNone/>
                </a:pPr>
                <a:endParaRPr lang="id-ID" sz="29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900" dirty="0">
                    <a:latin typeface="Cambria" panose="02040503050406030204" pitchFamily="18" charset="0"/>
                  </a:rPr>
                  <a:t>	A berordo (2x4)	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d-ID" sz="2900" dirty="0">
                    <a:latin typeface="Cambria" panose="02040503050406030204" pitchFamily="18" charset="0"/>
                  </a:rPr>
                  <a:t> berordo (4x2)</a:t>
                </a: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45423" y="1534306"/>
                <a:ext cx="7671816" cy="4493096"/>
              </a:xfrm>
              <a:blipFill rotWithShape="0">
                <a:blip r:embed="rId2"/>
                <a:stretch>
                  <a:fillRect l="-635" t="-950" r="-6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938139" y="3780854"/>
            <a:ext cx="2484438" cy="914400"/>
            <a:chOff x="835" y="1104"/>
            <a:chExt cx="1565" cy="576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296" y="1104"/>
              <a:ext cx="1104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id-ID" sz="1800" dirty="0">
                  <a:solidFill>
                    <a:schemeClr val="accent2"/>
                  </a:solidFill>
                </a:rPr>
                <a:t>1</a:t>
              </a:r>
              <a:r>
                <a:rPr lang="en-US" sz="1800" dirty="0">
                  <a:solidFill>
                    <a:schemeClr val="accent2"/>
                  </a:solidFill>
                </a:rPr>
                <a:t>     </a:t>
              </a:r>
              <a:r>
                <a:rPr lang="id-ID" sz="1800" dirty="0">
                  <a:solidFill>
                    <a:schemeClr val="accent2"/>
                  </a:solidFill>
                </a:rPr>
                <a:t>3</a:t>
              </a:r>
              <a:r>
                <a:rPr lang="en-US" sz="1800" dirty="0">
                  <a:solidFill>
                    <a:schemeClr val="accent2"/>
                  </a:solidFill>
                </a:rPr>
                <a:t>     </a:t>
              </a:r>
              <a:r>
                <a:rPr lang="id-ID" sz="1800" dirty="0">
                  <a:solidFill>
                    <a:schemeClr val="accent2"/>
                  </a:solidFill>
                </a:rPr>
                <a:t>2</a:t>
              </a:r>
              <a:r>
                <a:rPr lang="en-US" sz="1800" dirty="0">
                  <a:solidFill>
                    <a:schemeClr val="accent2"/>
                  </a:solidFill>
                </a:rPr>
                <a:t>     </a:t>
              </a:r>
              <a:r>
                <a:rPr lang="id-ID" sz="1800" dirty="0">
                  <a:solidFill>
                    <a:schemeClr val="accent2"/>
                  </a:solidFill>
                </a:rPr>
                <a:t>5</a:t>
              </a:r>
              <a:endParaRPr lang="en-US" sz="1800" dirty="0">
                <a:solidFill>
                  <a:schemeClr val="accent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id-ID" sz="18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     </a:t>
              </a:r>
              <a:r>
                <a:rPr lang="id-ID" sz="1800" dirty="0">
                  <a:solidFill>
                    <a:schemeClr val="accent1">
                      <a:lumMod val="75000"/>
                    </a:schemeClr>
                  </a:solidFill>
                </a:rPr>
                <a:t>-3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id-ID" sz="18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     7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835" y="1152"/>
              <a:ext cx="38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50000"/>
                </a:spcBef>
              </a:pPr>
              <a:r>
                <a:rPr lang="en-US" sz="1800" dirty="0"/>
                <a:t>A = </a:t>
              </a:r>
            </a:p>
          </p:txBody>
        </p:sp>
      </p:grp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879776" y="416185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493889" y="3857054"/>
            <a:ext cx="144016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ct val="50000"/>
              </a:spcBef>
            </a:pPr>
            <a:r>
              <a:rPr lang="id-ID" sz="1800" dirty="0"/>
              <a:t>          </a:t>
            </a:r>
            <a:r>
              <a:rPr lang="en-US" sz="1800" dirty="0"/>
              <a:t>A</a:t>
            </a:r>
            <a:r>
              <a:rPr lang="en-US" sz="1800" baseline="30000" dirty="0"/>
              <a:t>T</a:t>
            </a:r>
            <a:r>
              <a:rPr lang="en-US" sz="1800" dirty="0"/>
              <a:t> =  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953472" y="3356992"/>
            <a:ext cx="1066800" cy="1600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id-ID" sz="18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    </a:t>
            </a:r>
            <a:r>
              <a:rPr lang="id-ID" sz="18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dirty="0"/>
              <a:t> </a:t>
            </a:r>
            <a:r>
              <a:rPr lang="id-ID" sz="1800" dirty="0">
                <a:solidFill>
                  <a:schemeClr val="accent2"/>
                </a:solidFill>
              </a:rPr>
              <a:t>3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    </a:t>
            </a:r>
            <a:r>
              <a:rPr lang="id-ID" sz="18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id-ID" sz="18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  </a:t>
            </a:r>
            <a:r>
              <a:rPr lang="id-ID" sz="1800" dirty="0">
                <a:solidFill>
                  <a:srgbClr val="CC3300"/>
                </a:solidFill>
              </a:rPr>
              <a:t>  </a:t>
            </a:r>
            <a:r>
              <a:rPr lang="id-ID" sz="18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id-ID" sz="1800" dirty="0">
                <a:solidFill>
                  <a:schemeClr val="accent2"/>
                </a:solidFill>
              </a:rPr>
              <a:t>5</a:t>
            </a:r>
            <a:r>
              <a:rPr lang="en-US" sz="1800" dirty="0"/>
              <a:t> 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9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 transpose matriks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d-ID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endParaRPr lang="id-ID" i="1" dirty="0">
                  <a:latin typeface="Cambria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id-ID" i="1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" panose="02040503050406030204" pitchFamily="18" charset="0"/>
                </a:endParaRPr>
              </a:p>
              <a:p>
                <a:r>
                  <a:rPr lang="id-ID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id-ID" dirty="0"/>
                  <a:t>3.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𝑐𝐴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latin typeface="Cambria" panose="02040503050406030204" pitchFamily="18" charset="0"/>
                </a:endParaRPr>
              </a:p>
              <a:p>
                <a:r>
                  <a:rPr lang="id-ID" dirty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50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21</a:t>
            </a:fld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047281" y="1374105"/>
            <a:ext cx="708050" cy="1188641"/>
          </a:xfrm>
          <a:prstGeom prst="bracketPair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589914" y="1815023"/>
            <a:ext cx="1727641" cy="449273"/>
          </a:xfrm>
          <a:prstGeom prst="bracketPair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  <a:r>
              <a:rPr lang="en-US" sz="2000" baseline="30000"/>
              <a:t>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28768" y="1340768"/>
            <a:ext cx="708049" cy="1188640"/>
          </a:xfrm>
          <a:prstGeom prst="bracketPair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(A</a:t>
            </a:r>
            <a:r>
              <a:rPr lang="en-US" sz="2000" baseline="30000"/>
              <a:t>T</a:t>
            </a:r>
            <a:r>
              <a:rPr lang="en-US" sz="2000"/>
              <a:t>)</a:t>
            </a:r>
            <a:r>
              <a:rPr lang="en-US" sz="2000" baseline="30000"/>
              <a:t>T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741577" y="2005533"/>
            <a:ext cx="6864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402427" y="2005533"/>
            <a:ext cx="7930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869113" y="1752681"/>
            <a:ext cx="10233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d-ID" sz="2000" dirty="0"/>
              <a:t>  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333333"/>
                </a:solidFill>
              </a:rPr>
              <a:t>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67384" y="4467572"/>
            <a:ext cx="5235043" cy="2295158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1371600" y="4467571"/>
                <a:ext cx="5288632" cy="22352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Contoh 2: </a:t>
                </a:r>
                <a:endParaRPr lang="en-US" sz="2000" dirty="0">
                  <a:latin typeface="Cambria" panose="02040503050406030204" pitchFamily="18" charset="0"/>
                </a:endParaRPr>
              </a:p>
              <a:p>
                <a:pPr>
                  <a:buFontTx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id-ID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baseline="30000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d-ID" sz="2000" b="0" i="1" baseline="30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id-ID" sz="2000" b="0" i="1" baseline="30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baseline="30000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d-ID" sz="2000" b="0" i="1" baseline="3000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d-ID" sz="2000" b="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= </a:t>
                </a:r>
                <a:r>
                  <a:rPr lang="id-ID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pPr>
                  <a:buFontTx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d>
                    <m:r>
                      <a:rPr lang="id-ID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id-ID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id-ID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id-ID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pPr>
                  <a:buFontTx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id-ID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id-ID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id-ID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pPr>
                  <a:buFontTx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id-ID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67571"/>
                <a:ext cx="5288632" cy="2235200"/>
              </a:xfrm>
              <a:prstGeom prst="rect">
                <a:avLst/>
              </a:prstGeom>
              <a:blipFill rotWithShape="0">
                <a:blip r:embed="rId3"/>
                <a:stretch>
                  <a:fillRect l="-1152" t="-16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8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583123" y="2160981"/>
            <a:ext cx="7468925" cy="1684515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9459" y="5445224"/>
            <a:ext cx="7468925" cy="1352600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Operasi Matriks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86445"/>
              </p:ext>
            </p:extLst>
          </p:nvPr>
        </p:nvGraphicFramePr>
        <p:xfrm>
          <a:off x="2555776" y="1470025"/>
          <a:ext cx="1152128" cy="63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" name="Equation" r:id="rId3" imgW="825480" imgH="457200" progId="Equation.3">
                  <p:embed/>
                </p:oleObj>
              </mc:Choice>
              <mc:Fallback>
                <p:oleObj name="Equation" r:id="rId3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470025"/>
                        <a:ext cx="1152128" cy="638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380287"/>
              </p:ext>
            </p:extLst>
          </p:nvPr>
        </p:nvGraphicFramePr>
        <p:xfrm>
          <a:off x="1220567" y="2240260"/>
          <a:ext cx="2816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" name="Equation" r:id="rId5" imgW="2006280" imgH="457200" progId="Equation.3">
                  <p:embed/>
                </p:oleObj>
              </mc:Choice>
              <mc:Fallback>
                <p:oleObj name="Equation" r:id="rId5" imgW="2006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567" y="2240260"/>
                        <a:ext cx="2816225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52144"/>
              </p:ext>
            </p:extLst>
          </p:nvPr>
        </p:nvGraphicFramePr>
        <p:xfrm>
          <a:off x="4850231" y="2204864"/>
          <a:ext cx="2746105" cy="65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" name="Equation" r:id="rId7" imgW="1904760" imgH="457200" progId="Equation.3">
                  <p:embed/>
                </p:oleObj>
              </mc:Choice>
              <mc:Fallback>
                <p:oleObj name="Equation" r:id="rId7" imgW="1904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231" y="2204864"/>
                        <a:ext cx="2746105" cy="659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41221"/>
              </p:ext>
            </p:extLst>
          </p:nvPr>
        </p:nvGraphicFramePr>
        <p:xfrm>
          <a:off x="2357637" y="3068960"/>
          <a:ext cx="424351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" name="Equation" r:id="rId9" imgW="3073320" imgH="457200" progId="Equation.3">
                  <p:embed/>
                </p:oleObj>
              </mc:Choice>
              <mc:Fallback>
                <p:oleObj name="Equation" r:id="rId9" imgW="3073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637" y="3068960"/>
                        <a:ext cx="4243513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8906" y="1304365"/>
                <a:ext cx="7240742" cy="723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d-ID" dirty="0">
                  <a:latin typeface="Cambria" panose="02040503050406030204" pitchFamily="18" charset="0"/>
                </a:endParaRPr>
              </a:p>
              <a:p>
                <a:r>
                  <a:rPr lang="id-ID" dirty="0">
                    <a:latin typeface="Cambria" panose="02040503050406030204" pitchFamily="18" charset="0"/>
                  </a:rPr>
                  <a:t>1. Diketahui                                      ,Tentukan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id-ID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r>
                  <a:rPr lang="id-ID" dirty="0">
                    <a:latin typeface="Cambria" panose="02040503050406030204" pitchFamily="18" charset="0"/>
                  </a:rPr>
                  <a:t>2. Diketahui                                                                       </a:t>
                </a: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r>
                  <a:rPr lang="id-ID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id-ID" dirty="0">
                  <a:latin typeface="Cambria" panose="02040503050406030204" pitchFamily="18" charset="0"/>
                </a:endParaRPr>
              </a:p>
              <a:p>
                <a:r>
                  <a:rPr lang="id-ID" dirty="0">
                    <a:latin typeface="Cambria" panose="02040503050406030204" pitchFamily="18" charset="0"/>
                  </a:rPr>
                  <a:t>    Tentukan ABdan BA !</a:t>
                </a:r>
              </a:p>
              <a:p>
                <a:r>
                  <a:rPr lang="id-ID" dirty="0">
                    <a:latin typeface="Cambria" panose="02040503050406030204" pitchFamily="18" charset="0"/>
                  </a:rPr>
                  <a:t>       </a:t>
                </a:r>
              </a:p>
              <a:p>
                <a:r>
                  <a:rPr lang="id-ID" dirty="0">
                    <a:latin typeface="Cambria" panose="02040503050406030204" pitchFamily="18" charset="0"/>
                  </a:rPr>
                  <a:t>                         	                               BA tidak terdefinisi.</a:t>
                </a: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				</a:t>
                </a: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				</a:t>
                </a: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         </a:t>
                </a:r>
                <a:endParaRPr lang="id-ID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6" y="1304365"/>
                <a:ext cx="7240742" cy="7237203"/>
              </a:xfrm>
              <a:prstGeom prst="rect">
                <a:avLst/>
              </a:prstGeom>
              <a:blipFill rotWithShape="0">
                <a:blip r:embed="rId11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2322460" y="3980298"/>
            <a:ext cx="2177532" cy="1050572"/>
            <a:chOff x="1296" y="1056"/>
            <a:chExt cx="1392" cy="816"/>
          </a:xfrm>
        </p:grpSpPr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584" y="1056"/>
              <a:ext cx="1104" cy="81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2     3     4     5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8    -7     9    -4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1    -5     7    -8</a:t>
              </a: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296" y="134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A =</a:t>
              </a:r>
              <a:r>
                <a:rPr lang="en-US" sz="1600" dirty="0">
                  <a:solidFill>
                    <a:schemeClr val="tx2"/>
                  </a:solidFill>
                  <a:latin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5305581" y="3993233"/>
            <a:ext cx="1426659" cy="1235967"/>
            <a:chOff x="3168" y="1008"/>
            <a:chExt cx="912" cy="960"/>
          </a:xfrm>
        </p:grpSpPr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3504" y="1008"/>
              <a:ext cx="576" cy="9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1     2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7    -6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 4    -9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11     3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168" y="127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Cambria" panose="02040503050406030204" pitchFamily="18" charset="0"/>
                </a:rPr>
                <a:t>B =</a:t>
              </a:r>
              <a:r>
                <a:rPr lang="en-US" sz="1600" dirty="0">
                  <a:solidFill>
                    <a:schemeClr val="tx2"/>
                  </a:solidFill>
                  <a:latin typeface="Cambria" panose="02040503050406030204" pitchFamily="18" charset="0"/>
                </a:rPr>
                <a:t> </a:t>
              </a:r>
            </a:p>
          </p:txBody>
        </p:sp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74112" y="5815650"/>
            <a:ext cx="540060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A B  </a:t>
            </a:r>
            <a:r>
              <a:rPr lang="en-US" sz="1600" dirty="0">
                <a:solidFill>
                  <a:schemeClr val="tx2"/>
                </a:solidFill>
                <a:latin typeface="Cambria" panose="02040503050406030204" pitchFamily="18" charset="0"/>
              </a:rPr>
              <a:t>= 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907704" y="5589240"/>
            <a:ext cx="1080120" cy="108012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latin typeface="Cambria" panose="02040503050406030204" pitchFamily="18" charset="0"/>
              </a:rPr>
              <a:t>94</a:t>
            </a:r>
            <a:r>
              <a:rPr lang="en-US" sz="1600" dirty="0">
                <a:solidFill>
                  <a:schemeClr val="tx2"/>
                </a:solidFill>
                <a:latin typeface="Cambria" panose="02040503050406030204" pitchFamily="18" charset="0"/>
              </a:rPr>
              <a:t>   </a:t>
            </a:r>
            <a:r>
              <a:rPr lang="en-US" sz="1600" dirty="0">
                <a:latin typeface="Cambria" panose="02040503050406030204" pitchFamily="18" charset="0"/>
              </a:rPr>
              <a:t>-35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</a:rPr>
              <a:t>-49   -35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</a:rPr>
              <a:t>-94   -55</a:t>
            </a:r>
          </a:p>
        </p:txBody>
      </p:sp>
    </p:spTree>
    <p:extLst>
      <p:ext uri="{BB962C8B-B14F-4D97-AF65-F5344CB8AC3E}">
        <p14:creationId xmlns:p14="http://schemas.microsoft.com/office/powerpoint/2010/main" val="37828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83123" y="2996952"/>
            <a:ext cx="7468925" cy="3576702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d-ID" dirty="0"/>
              <a:t>Latihan Operasi Matriks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268761"/>
                <a:ext cx="8003232" cy="393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3. Diketahui  matriks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 dan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     Jika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tentukan  nilai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!</a:t>
                </a: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d-ID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d-ID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 </a:t>
                </a: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 maka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	</a:t>
                </a: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         </a:t>
                </a:r>
                <a:endParaRPr lang="id-ID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8761"/>
                <a:ext cx="8003232" cy="3939348"/>
              </a:xfrm>
              <a:prstGeom prst="rect">
                <a:avLst/>
              </a:prstGeom>
              <a:blipFill>
                <a:blip r:embed="rId2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67744" y="4634662"/>
            <a:ext cx="4572000" cy="1938992"/>
            <a:chOff x="2267744" y="4634662"/>
            <a:chExt cx="4572000" cy="1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267744" y="4634662"/>
                  <a:ext cx="4572000" cy="193899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00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id-ID" sz="2000" dirty="0">
                    <a:latin typeface="Cambria" panose="02040503050406030204" pitchFamily="18" charset="0"/>
                  </a:endParaRPr>
                </a:p>
                <a:p>
                  <a:r>
                    <a:rPr lang="id-ID" sz="2000" dirty="0">
                      <a:latin typeface="Cambria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=−2 </m:t>
                      </m:r>
                    </m:oMath>
                  </a14:m>
                  <a:endParaRPr lang="id-ID" sz="2000" i="1" dirty="0">
                    <a:latin typeface="Cambria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id-ID" sz="2000" dirty="0">
                    <a:latin typeface="Cambria" panose="02040503050406030204" pitchFamily="18" charset="0"/>
                  </a:endParaRPr>
                </a:p>
                <a:p>
                  <a:r>
                    <a:rPr lang="id-ID" sz="2000" dirty="0"/>
                    <a:t>  </a:t>
                  </a:r>
                  <a14:m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id-ID" sz="2000" dirty="0">
                      <a:latin typeface="Cambria" panose="02040503050406030204" pitchFamily="18" charset="0"/>
                    </a:rPr>
                    <a:t> </a:t>
                  </a:r>
                  <a:r>
                    <a:rPr lang="en-US" sz="2000" dirty="0">
                      <a:latin typeface="Cambria" panose="020405030504060302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id-ID" sz="2000" dirty="0">
                      <a:latin typeface="Cambria" panose="02040503050406030204" pitchFamily="18" charset="0"/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+3=4</m:t>
                      </m:r>
                    </m:oMath>
                  </a14:m>
                  <a:endParaRPr lang="id-ID" sz="2000" i="1" dirty="0">
                    <a:latin typeface="Cambria" panose="02040503050406030204" pitchFamily="18" charset="0"/>
                  </a:endParaRPr>
                </a:p>
                <a:p>
                  <a:r>
                    <a:rPr lang="id-ID" sz="2000" b="0" i="0" dirty="0">
                      <a:latin typeface="+mj-lt"/>
                    </a:rPr>
                    <a:t>                        </a:t>
                  </a:r>
                  <a14:m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d-ID" sz="2000" dirty="0">
                    <a:latin typeface="Cambria" panose="02040503050406030204" pitchFamily="18" charset="0"/>
                  </a:endParaRPr>
                </a:p>
                <a:p>
                  <a:r>
                    <a:rPr lang="id-ID" sz="2000" dirty="0">
                      <a:latin typeface="Cambria" panose="02040503050406030204" pitchFamily="18" charset="0"/>
                    </a:rPr>
                    <a:t>Jadi, </a:t>
                  </a:r>
                  <a14:m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id-ID" sz="2000" dirty="0">
                      <a:latin typeface="Cambria" panose="02040503050406030204" pitchFamily="18" charset="0"/>
                    </a:rPr>
                    <a:t> dan </a:t>
                  </a:r>
                  <a14:m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endParaRPr lang="id-ID" sz="20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4634662"/>
                  <a:ext cx="4572000" cy="19389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b="-47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267744" y="5301208"/>
              <a:ext cx="14586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779912" y="5003884"/>
              <a:ext cx="4322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d-ID" b="1" dirty="0">
                  <a:sym typeface="Symbol" panose="05050102010706020507" pitchFamily="18" charset="2"/>
                </a:rPr>
                <a:t>_</a:t>
              </a:r>
              <a:endParaRPr lang="en-US" b="1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8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200" y="1268761"/>
                <a:ext cx="6995120" cy="560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d-ID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4. Diketahui                                      ,Tentukan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sz="200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</a:t>
                </a:r>
              </a:p>
              <a:p>
                <a:pPr marL="342900" indent="-342900">
                  <a:buAutoNum type="arabicPeriod"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5. </a:t>
                </a: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endParaRPr lang="id-ID" sz="2000" dirty="0">
                  <a:latin typeface="Cambria" panose="02040503050406030204" pitchFamily="18" charset="0"/>
                </a:endParaRPr>
              </a:p>
              <a:p>
                <a:r>
                  <a:rPr lang="id-ID" sz="2000" dirty="0">
                    <a:latin typeface="Cambria" panose="02040503050406030204" pitchFamily="18" charset="0"/>
                  </a:rPr>
                  <a:t>       Tentukan matriks berikut:</a:t>
                </a:r>
              </a:p>
              <a:p>
                <a:pPr marL="1181100" lvl="2" indent="-266700"/>
                <a:r>
                  <a:rPr lang="en-US" sz="2000" dirty="0">
                    <a:latin typeface="Cambria" panose="02040503050406030204" pitchFamily="18" charset="0"/>
                  </a:rPr>
                  <a:t>AB = </a:t>
                </a:r>
              </a:p>
              <a:p>
                <a:pPr marL="1181100" lvl="2" indent="-266700"/>
                <a:r>
                  <a:rPr lang="en-US" sz="2000" dirty="0">
                    <a:latin typeface="Cambria" panose="02040503050406030204" pitchFamily="18" charset="0"/>
                  </a:rPr>
                  <a:t>AC = </a:t>
                </a:r>
              </a:p>
              <a:p>
                <a:pPr marL="1181100" lvl="2" indent="-266700"/>
                <a:r>
                  <a:rPr lang="en-US" sz="2000" dirty="0">
                    <a:latin typeface="Cambria" panose="02040503050406030204" pitchFamily="18" charset="0"/>
                  </a:rPr>
                  <a:t>BD = </a:t>
                </a:r>
              </a:p>
              <a:p>
                <a:pPr marL="1181100" lvl="2" indent="-266700"/>
                <a:r>
                  <a:rPr lang="en-US" sz="2000" dirty="0">
                    <a:latin typeface="Cambria" panose="02040503050406030204" pitchFamily="18" charset="0"/>
                  </a:rPr>
                  <a:t>CD = </a:t>
                </a:r>
              </a:p>
              <a:p>
                <a:pPr marL="1181100" lvl="2" indent="-266700"/>
                <a:r>
                  <a:rPr lang="en-US" sz="2000" dirty="0">
                    <a:latin typeface="Cambria" panose="02040503050406030204" pitchFamily="18" charset="0"/>
                  </a:rPr>
                  <a:t>DB =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8761"/>
                <a:ext cx="6995120" cy="5601533"/>
              </a:xfrm>
              <a:prstGeom prst="rect">
                <a:avLst/>
              </a:prstGeom>
              <a:blipFill>
                <a:blip r:embed="rId3"/>
                <a:stretch>
                  <a:fillRect l="-907" b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24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Operasi Matriks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056400"/>
              </p:ext>
            </p:extLst>
          </p:nvPr>
        </p:nvGraphicFramePr>
        <p:xfrm>
          <a:off x="2058988" y="1412875"/>
          <a:ext cx="1200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412875"/>
                        <a:ext cx="12001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86813"/>
              </p:ext>
            </p:extLst>
          </p:nvPr>
        </p:nvGraphicFramePr>
        <p:xfrm>
          <a:off x="2047875" y="2428875"/>
          <a:ext cx="10477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6" imgW="799920" imgH="711000" progId="Equation.3">
                  <p:embed/>
                </p:oleObj>
              </mc:Choice>
              <mc:Fallback>
                <p:oleObj name="Equation" r:id="rId6" imgW="799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428875"/>
                        <a:ext cx="10477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902692" y="3785790"/>
            <a:ext cx="1797100" cy="795338"/>
            <a:chOff x="1104" y="2256"/>
            <a:chExt cx="1632" cy="576"/>
          </a:xfrm>
        </p:grpSpPr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1536" y="2256"/>
              <a:ext cx="1200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d-ID" sz="1600" dirty="0">
                  <a:latin typeface="Cambria" panose="02040503050406030204" pitchFamily="18" charset="0"/>
                </a:rPr>
                <a:t>  1</a:t>
              </a:r>
              <a:r>
                <a:rPr lang="en-US" sz="1600" dirty="0">
                  <a:latin typeface="Cambria" panose="02040503050406030204" pitchFamily="18" charset="0"/>
                </a:rPr>
                <a:t>     3     </a:t>
              </a:r>
              <a:r>
                <a:rPr lang="id-ID" sz="1600" dirty="0">
                  <a:latin typeface="Cambria" panose="02040503050406030204" pitchFamily="18" charset="0"/>
                </a:rPr>
                <a:t>2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-2</a:t>
              </a:r>
              <a:endParaRPr lang="en-US" sz="1600" dirty="0">
                <a:latin typeface="Cambria" panose="02040503050406030204" pitchFamily="18" charset="0"/>
              </a:endParaRPr>
            </a:p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 </a:t>
              </a:r>
              <a:r>
                <a:rPr lang="id-ID" sz="1600" dirty="0">
                  <a:latin typeface="Cambria" panose="02040503050406030204" pitchFamily="18" charset="0"/>
                </a:rPr>
                <a:t>1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5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2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 </a:t>
              </a:r>
              <a:r>
                <a:rPr lang="id-ID" sz="1600" dirty="0">
                  <a:latin typeface="Cambria" panose="02040503050406030204" pitchFamily="18" charset="0"/>
                </a:rPr>
                <a:t>0</a:t>
              </a:r>
              <a:r>
                <a:rPr lang="en-US" sz="1600" dirty="0">
                  <a:latin typeface="Cambria" panose="02040503050406030204" pitchFamily="18" charset="0"/>
                </a:rPr>
                <a:t>     3     </a:t>
              </a:r>
              <a:r>
                <a:rPr lang="id-ID" sz="1600" dirty="0">
                  <a:latin typeface="Cambria" panose="02040503050406030204" pitchFamily="18" charset="0"/>
                </a:rPr>
                <a:t>1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104" y="2448"/>
              <a:ext cx="4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A = </a:t>
              </a: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987824" y="3658390"/>
            <a:ext cx="1051878" cy="1066754"/>
            <a:chOff x="3504" y="2160"/>
            <a:chExt cx="912" cy="768"/>
          </a:xfrm>
        </p:grpSpPr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3840" y="2160"/>
              <a:ext cx="576" cy="76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 1     </a:t>
              </a:r>
              <a:r>
                <a:rPr lang="id-ID" sz="1600" dirty="0">
                  <a:latin typeface="Cambria" panose="02040503050406030204" pitchFamily="18" charset="0"/>
                </a:rPr>
                <a:t>0</a:t>
              </a:r>
              <a:endParaRPr lang="en-US" sz="1600" dirty="0">
                <a:latin typeface="Cambria" panose="02040503050406030204" pitchFamily="18" charset="0"/>
              </a:endParaRPr>
            </a:p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-</a:t>
              </a:r>
              <a:r>
                <a:rPr lang="id-ID" sz="1600" dirty="0">
                  <a:latin typeface="Cambria" panose="02040503050406030204" pitchFamily="18" charset="0"/>
                </a:rPr>
                <a:t>2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 </a:t>
              </a:r>
              <a:r>
                <a:rPr lang="id-ID" sz="1600" dirty="0">
                  <a:latin typeface="Cambria" panose="02040503050406030204" pitchFamily="18" charset="0"/>
                </a:rPr>
                <a:t>7</a:t>
              </a:r>
              <a:r>
                <a:rPr lang="en-US" sz="1600" dirty="0">
                  <a:latin typeface="Cambria" panose="02040503050406030204" pitchFamily="18" charset="0"/>
                </a:rPr>
                <a:t>     0</a:t>
              </a:r>
            </a:p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 5     </a:t>
              </a:r>
              <a:r>
                <a:rPr lang="id-ID" sz="1600" dirty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3504" y="2448"/>
              <a:ext cx="4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B = </a:t>
              </a:r>
            </a:p>
          </p:txBody>
        </p:sp>
      </p:grp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4283968" y="3975720"/>
            <a:ext cx="1576884" cy="533400"/>
            <a:chOff x="1104" y="3072"/>
            <a:chExt cx="1152" cy="432"/>
          </a:xfrm>
        </p:grpSpPr>
        <p:sp>
          <p:nvSpPr>
            <p:cNvPr id="28" name="AutoShape 16"/>
            <p:cNvSpPr>
              <a:spLocks noChangeArrowheads="1"/>
            </p:cNvSpPr>
            <p:nvPr/>
          </p:nvSpPr>
          <p:spPr bwMode="auto">
            <a:xfrm>
              <a:off x="1488" y="3072"/>
              <a:ext cx="768" cy="43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d-ID" sz="1600" dirty="0">
                  <a:latin typeface="Cambria" panose="02040503050406030204" pitchFamily="18" charset="0"/>
                </a:rPr>
                <a:t>1</a:t>
              </a:r>
              <a:r>
                <a:rPr lang="en-US" sz="1600" dirty="0">
                  <a:latin typeface="Cambria" panose="02040503050406030204" pitchFamily="18" charset="0"/>
                </a:rPr>
                <a:t>   -</a:t>
              </a:r>
              <a:r>
                <a:rPr lang="id-ID" sz="1600" dirty="0">
                  <a:latin typeface="Cambria" panose="02040503050406030204" pitchFamily="18" charset="0"/>
                </a:rPr>
                <a:t>2</a:t>
              </a:r>
              <a:r>
                <a:rPr lang="en-US" sz="1600" dirty="0">
                  <a:latin typeface="Cambria" panose="02040503050406030204" pitchFamily="18" charset="0"/>
                </a:rPr>
                <a:t>     4</a:t>
              </a:r>
            </a:p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3     5    -</a:t>
              </a:r>
              <a:r>
                <a:rPr lang="id-ID" sz="1600" dirty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1104" y="3120"/>
              <a:ext cx="4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C = </a:t>
              </a:r>
            </a:p>
          </p:txBody>
        </p: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59028" y="3838115"/>
            <a:ext cx="2473412" cy="743013"/>
            <a:chOff x="2496" y="3072"/>
            <a:chExt cx="1968" cy="432"/>
          </a:xfrm>
        </p:grpSpPr>
        <p:sp>
          <p:nvSpPr>
            <p:cNvPr id="31" name="AutoShape 18"/>
            <p:cNvSpPr>
              <a:spLocks noChangeArrowheads="1"/>
            </p:cNvSpPr>
            <p:nvPr/>
          </p:nvSpPr>
          <p:spPr bwMode="auto">
            <a:xfrm>
              <a:off x="3072" y="3072"/>
              <a:ext cx="1392" cy="43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 1     </a:t>
              </a:r>
              <a:r>
                <a:rPr lang="id-ID" sz="1600" dirty="0">
                  <a:latin typeface="Cambria" panose="02040503050406030204" pitchFamily="18" charset="0"/>
                </a:rPr>
                <a:t>2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3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1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-2</a:t>
              </a:r>
              <a:endParaRPr lang="en-US" sz="1600" dirty="0">
                <a:latin typeface="Cambria" panose="02040503050406030204" pitchFamily="18" charset="0"/>
              </a:endParaRPr>
            </a:p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   2     5     </a:t>
              </a:r>
              <a:r>
                <a:rPr lang="id-ID" sz="1600" dirty="0">
                  <a:latin typeface="Cambria" panose="02040503050406030204" pitchFamily="18" charset="0"/>
                </a:rPr>
                <a:t>1</a:t>
              </a:r>
              <a:r>
                <a:rPr lang="en-US" sz="1600" dirty="0">
                  <a:latin typeface="Cambria" panose="02040503050406030204" pitchFamily="18" charset="0"/>
                </a:rPr>
                <a:t>    -</a:t>
              </a:r>
              <a:r>
                <a:rPr lang="id-ID" sz="1600" dirty="0">
                  <a:latin typeface="Cambria" panose="02040503050406030204" pitchFamily="18" charset="0"/>
                </a:rPr>
                <a:t>2</a:t>
              </a:r>
              <a:r>
                <a:rPr lang="en-US" sz="1600" dirty="0">
                  <a:latin typeface="Cambria" panose="02040503050406030204" pitchFamily="18" charset="0"/>
                </a:rPr>
                <a:t>     0</a:t>
              </a:r>
            </a:p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   0    -</a:t>
              </a:r>
              <a:r>
                <a:rPr lang="id-ID" sz="1600" dirty="0">
                  <a:latin typeface="Cambria" panose="02040503050406030204" pitchFamily="18" charset="0"/>
                </a:rPr>
                <a:t>3</a:t>
              </a:r>
              <a:r>
                <a:rPr lang="en-US" sz="1600" dirty="0">
                  <a:latin typeface="Cambria" panose="02040503050406030204" pitchFamily="18" charset="0"/>
                </a:rPr>
                <a:t>     7     </a:t>
              </a:r>
              <a:r>
                <a:rPr lang="id-ID" sz="1600" dirty="0">
                  <a:latin typeface="Cambria" panose="02040503050406030204" pitchFamily="18" charset="0"/>
                </a:rPr>
                <a:t>4</a:t>
              </a:r>
              <a:r>
                <a:rPr lang="en-US" sz="1600" dirty="0">
                  <a:latin typeface="Cambria" panose="02040503050406030204" pitchFamily="18" charset="0"/>
                </a:rPr>
                <a:t>     </a:t>
              </a:r>
              <a:r>
                <a:rPr lang="id-ID" sz="1600" dirty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2496" y="3177"/>
              <a:ext cx="4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D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234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48737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Bujur</a:t>
            </a:r>
            <a:r>
              <a:rPr lang="en-US" dirty="0"/>
              <a:t> </a:t>
            </a:r>
            <a:r>
              <a:rPr lang="en-US" dirty="0" err="1"/>
              <a:t>Sangkar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Diagonal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Skalar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Identitas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Simetri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Antisimetri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Hermitian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Invers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Komutatif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Idempoten</a:t>
            </a:r>
            <a:r>
              <a:rPr lang="en-US" dirty="0"/>
              <a:t>, </a:t>
            </a:r>
            <a:r>
              <a:rPr lang="en-US" dirty="0" err="1"/>
              <a:t>Periodik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Nilpotent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-2738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5875" y="1600200"/>
            <a:ext cx="7468925" cy="748680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Nol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671816" cy="4873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b="1" dirty="0">
                    <a:latin typeface="Cambria" panose="02040503050406030204" pitchFamily="18" charset="0"/>
                  </a:rPr>
                  <a:t>Matriks Nol </a:t>
                </a:r>
                <a:r>
                  <a:rPr lang="id-ID" dirty="0">
                    <a:latin typeface="Cambria" panose="02040503050406030204" pitchFamily="18" charset="0"/>
                  </a:rPr>
                  <a:t>adalah matriks yang semua elemennya </a:t>
                </a:r>
                <a:r>
                  <a:rPr lang="id-ID" sz="2800" b="1" dirty="0">
                    <a:latin typeface="Cambria" panose="02040503050406030204" pitchFamily="18" charset="0"/>
                  </a:rPr>
                  <a:t>nol</a:t>
                </a:r>
              </a:p>
              <a:p>
                <a:pPr marL="0" indent="0">
                  <a:buNone/>
                </a:pPr>
                <a:endParaRPr lang="id-ID" sz="2800" b="1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Contoh:</a:t>
                </a:r>
                <a:endParaRPr lang="id-ID" sz="2000" b="0" i="1" dirty="0">
                  <a:latin typeface="Cambria" panose="02040503050406030204" pitchFamily="18" charset="0"/>
                </a:endParaRPr>
              </a:p>
              <a:p>
                <a:pPr marL="1344613" indent="0">
                  <a:buNone/>
                </a:pP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sz="2000" b="0" i="1" dirty="0">
                    <a:latin typeface="Cambria" panose="02040503050406030204" pitchFamily="18" charset="0"/>
                  </a:rPr>
                  <a:t> </a:t>
                </a:r>
              </a:p>
              <a:p>
                <a:pPr marL="1344613" indent="0">
                  <a:buNone/>
                </a:pPr>
                <a:endParaRPr lang="id-ID" sz="2000" i="1" dirty="0">
                  <a:latin typeface="Cambria" panose="02040503050406030204" pitchFamily="18" charset="0"/>
                </a:endParaRPr>
              </a:p>
              <a:p>
                <a:pPr marL="13446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000" b="0" dirty="0">
                  <a:latin typeface="Cambria" panose="02040503050406030204" pitchFamily="18" charset="0"/>
                </a:endParaRPr>
              </a:p>
              <a:p>
                <a:pPr marL="1344613" indent="0">
                  <a:buNone/>
                </a:pPr>
                <a:endParaRPr lang="id-ID" sz="2000" b="0" i="1" dirty="0">
                  <a:latin typeface="Cambria" panose="02040503050406030204" pitchFamily="18" charset="0"/>
                </a:endParaRPr>
              </a:p>
              <a:p>
                <a:pPr marL="134461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id-ID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671816" cy="4873752"/>
              </a:xfrm>
              <a:blipFill rotWithShape="0">
                <a:blip r:embed="rId2"/>
                <a:stretch>
                  <a:fillRect l="-794" t="-13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44281" y="3212976"/>
            <a:ext cx="3055300" cy="1477328"/>
            <a:chOff x="5652120" y="3082170"/>
            <a:chExt cx="3055300" cy="1477328"/>
          </a:xfrm>
        </p:grpSpPr>
        <p:sp>
          <p:nvSpPr>
            <p:cNvPr id="5" name="Rounded Rectangle 4"/>
            <p:cNvSpPr/>
            <p:nvPr/>
          </p:nvSpPr>
          <p:spPr>
            <a:xfrm>
              <a:off x="5652120" y="3284984"/>
              <a:ext cx="3034680" cy="12439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735131" y="3082170"/>
                  <a:ext cx="2972289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id-ID" dirty="0"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Sifat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sifat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dari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matriks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nol</m:t>
                        </m:r>
                        <m:r>
                          <m:rPr>
                            <m:nor/>
                          </m:rPr>
                          <a:rPr lang="id-ID" dirty="0">
                            <a:latin typeface="Cambria" panose="02040503050406030204" pitchFamily="18" charset="0"/>
                            <a:cs typeface="Arial" panose="020B0604020202020204" pitchFamily="34" charset="0"/>
                          </a:rPr>
                          <m:t> :</m:t>
                        </m:r>
                      </m:oMath>
                    </m:oMathPara>
                  </a14:m>
                  <a:endParaRPr lang="id-ID" dirty="0"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  <a:p>
                  <a:pPr marL="457200" indent="-457200">
                    <a:buAutoNum type="arabicPeriod"/>
                  </a:pPr>
                  <a14:m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a14:m>
                  <a:endParaRPr lang="id-ID" dirty="0"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  <a:p>
                  <a:pPr marL="457200" indent="-457200">
                    <a:buAutoNum type="arabicPeriod"/>
                  </a:pPr>
                  <a14:m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</m:oMath>
                  </a14:m>
                  <a:endParaRPr lang="id-ID" dirty="0"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  <a:p>
                  <a:endParaRPr lang="id-ID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131" y="3082170"/>
                  <a:ext cx="2972289" cy="1477328"/>
                </a:xfrm>
                <a:prstGeom prst="rect">
                  <a:avLst/>
                </a:prstGeom>
                <a:blipFill>
                  <a:blip r:embed="rId3"/>
                  <a:stretch>
                    <a:fillRect l="-8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759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3528" y="1772816"/>
            <a:ext cx="7468925" cy="1584176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bujur sangkar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539552" y="1737682"/>
                <a:ext cx="6696744" cy="460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/>
                  <a:t>Matriks bujur sangkar/persegi </a:t>
                </a:r>
                <a:r>
                  <a:rPr lang="id-ID" dirty="0"/>
                  <a:t>adalah matriks yang banyak baris dan banyak kolomnya sama. </a:t>
                </a:r>
              </a:p>
              <a:p>
                <a:endParaRPr lang="id-ID" dirty="0"/>
              </a:p>
              <a:p>
                <a:r>
                  <a:rPr lang="id-ID" dirty="0"/>
                  <a:t>A adalah matriks berukuran 2 artinya banyak baris dan banyak kolomnya 2  atau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Contoh: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id-ID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id-ID" i="1" dirty="0">
                  <a:latin typeface="Cambria Math" panose="02040503050406030204" pitchFamily="18" charset="0"/>
                </a:endParaRPr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9552" y="1737682"/>
                <a:ext cx="6696744" cy="4609852"/>
              </a:xfrm>
              <a:prstGeom prst="rect">
                <a:avLst/>
              </a:prstGeom>
              <a:blipFill rotWithShape="0">
                <a:blip r:embed="rId2"/>
                <a:stretch>
                  <a:fillRect l="-820" t="-6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621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43435" y="1500336"/>
            <a:ext cx="7468925" cy="924770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 dirty="0">
                <a:latin typeface="Cambria" panose="02040503050406030204" pitchFamily="18" charset="0"/>
              </a:rPr>
              <a:t>Matriks diagonal </a:t>
            </a:r>
            <a:r>
              <a:rPr lang="id-ID" sz="2000" dirty="0">
                <a:latin typeface="Cambria" panose="02040503050406030204" pitchFamily="18" charset="0"/>
              </a:rPr>
              <a:t>adalah matriks bujur sangkar yang elemen selain diagonal utamanya adalah nol</a:t>
            </a:r>
          </a:p>
        </p:txBody>
      </p:sp>
      <p:sp>
        <p:nvSpPr>
          <p:cNvPr id="22" name="Oval 21"/>
          <p:cNvSpPr/>
          <p:nvPr/>
        </p:nvSpPr>
        <p:spPr>
          <a:xfrm>
            <a:off x="4970773" y="5057124"/>
            <a:ext cx="293280" cy="316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DIAGONAL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38897" y="3017028"/>
                <a:ext cx="206620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897" y="3017028"/>
                <a:ext cx="2066207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44090" y="2371493"/>
                <a:ext cx="168123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90" y="2371493"/>
                <a:ext cx="1681230" cy="554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70343" y="4037076"/>
                <a:ext cx="217751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43" y="4037076"/>
                <a:ext cx="2177519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76755" y="5057124"/>
                <a:ext cx="179901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55" y="5057124"/>
                <a:ext cx="1799019" cy="824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122029" y="5136310"/>
            <a:ext cx="639851" cy="626412"/>
            <a:chOff x="3122029" y="5136310"/>
            <a:chExt cx="639851" cy="626412"/>
          </a:xfrm>
        </p:grpSpPr>
        <p:sp>
          <p:nvSpPr>
            <p:cNvPr id="20" name="Freeform 19"/>
            <p:cNvSpPr/>
            <p:nvPr/>
          </p:nvSpPr>
          <p:spPr>
            <a:xfrm>
              <a:off x="3122029" y="5136310"/>
              <a:ext cx="639851" cy="626412"/>
            </a:xfrm>
            <a:custGeom>
              <a:avLst/>
              <a:gdLst>
                <a:gd name="connsiteX0" fmla="*/ 0 w 1290917"/>
                <a:gd name="connsiteY0" fmla="*/ 0 h 1277474"/>
                <a:gd name="connsiteX1" fmla="*/ 53788 w 1290917"/>
                <a:gd name="connsiteY1" fmla="*/ 80683 h 1277474"/>
                <a:gd name="connsiteX2" fmla="*/ 443753 w 1290917"/>
                <a:gd name="connsiteY2" fmla="*/ 537883 h 1277474"/>
                <a:gd name="connsiteX3" fmla="*/ 726141 w 1290917"/>
                <a:gd name="connsiteY3" fmla="*/ 779930 h 1277474"/>
                <a:gd name="connsiteX4" fmla="*/ 1089211 w 1290917"/>
                <a:gd name="connsiteY4" fmla="*/ 1129553 h 1277474"/>
                <a:gd name="connsiteX5" fmla="*/ 1290917 w 1290917"/>
                <a:gd name="connsiteY5" fmla="*/ 1277471 h 127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917" h="1277474">
                  <a:moveTo>
                    <a:pt x="0" y="0"/>
                  </a:moveTo>
                  <a:cubicBezTo>
                    <a:pt x="17929" y="26894"/>
                    <a:pt x="34614" y="54661"/>
                    <a:pt x="53788" y="80683"/>
                  </a:cubicBezTo>
                  <a:cubicBezTo>
                    <a:pt x="173792" y="243546"/>
                    <a:pt x="297554" y="395339"/>
                    <a:pt x="443753" y="537883"/>
                  </a:cubicBezTo>
                  <a:cubicBezTo>
                    <a:pt x="532520" y="624431"/>
                    <a:pt x="634752" y="696157"/>
                    <a:pt x="726141" y="779930"/>
                  </a:cubicBezTo>
                  <a:cubicBezTo>
                    <a:pt x="849993" y="893461"/>
                    <a:pt x="957099" y="1025751"/>
                    <a:pt x="1089211" y="1129553"/>
                  </a:cubicBezTo>
                  <a:cubicBezTo>
                    <a:pt x="1280995" y="1280240"/>
                    <a:pt x="1197664" y="1277471"/>
                    <a:pt x="1290917" y="1277471"/>
                  </a:cubicBezTo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3133156" y="5136310"/>
              <a:ext cx="543599" cy="626412"/>
            </a:xfrm>
            <a:custGeom>
              <a:avLst/>
              <a:gdLst>
                <a:gd name="connsiteX0" fmla="*/ 0 w 1290917"/>
                <a:gd name="connsiteY0" fmla="*/ 0 h 1277474"/>
                <a:gd name="connsiteX1" fmla="*/ 53788 w 1290917"/>
                <a:gd name="connsiteY1" fmla="*/ 80683 h 1277474"/>
                <a:gd name="connsiteX2" fmla="*/ 443753 w 1290917"/>
                <a:gd name="connsiteY2" fmla="*/ 537883 h 1277474"/>
                <a:gd name="connsiteX3" fmla="*/ 726141 w 1290917"/>
                <a:gd name="connsiteY3" fmla="*/ 779930 h 1277474"/>
                <a:gd name="connsiteX4" fmla="*/ 1089211 w 1290917"/>
                <a:gd name="connsiteY4" fmla="*/ 1129553 h 1277474"/>
                <a:gd name="connsiteX5" fmla="*/ 1290917 w 1290917"/>
                <a:gd name="connsiteY5" fmla="*/ 1277471 h 127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917" h="1277474">
                  <a:moveTo>
                    <a:pt x="0" y="0"/>
                  </a:moveTo>
                  <a:cubicBezTo>
                    <a:pt x="17929" y="26894"/>
                    <a:pt x="34614" y="54661"/>
                    <a:pt x="53788" y="80683"/>
                  </a:cubicBezTo>
                  <a:cubicBezTo>
                    <a:pt x="173792" y="243546"/>
                    <a:pt x="297554" y="395339"/>
                    <a:pt x="443753" y="537883"/>
                  </a:cubicBezTo>
                  <a:cubicBezTo>
                    <a:pt x="532520" y="624431"/>
                    <a:pt x="634752" y="696157"/>
                    <a:pt x="726141" y="779930"/>
                  </a:cubicBezTo>
                  <a:cubicBezTo>
                    <a:pt x="849993" y="893461"/>
                    <a:pt x="957099" y="1025751"/>
                    <a:pt x="1089211" y="1129553"/>
                  </a:cubicBezTo>
                  <a:cubicBezTo>
                    <a:pt x="1280995" y="1280240"/>
                    <a:pt x="1197664" y="1277471"/>
                    <a:pt x="1290917" y="1277471"/>
                  </a:cubicBezTo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0284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5875" y="1481866"/>
            <a:ext cx="7468925" cy="889627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Skalar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 dirty="0">
                <a:latin typeface="Cambria" panose="02040503050406030204" pitchFamily="18" charset="0"/>
              </a:rPr>
              <a:t>Matriks skalar </a:t>
            </a:r>
            <a:r>
              <a:rPr lang="id-ID" sz="2000" dirty="0">
                <a:latin typeface="Cambria" panose="02040503050406030204" pitchFamily="18" charset="0"/>
              </a:rPr>
              <a:t>adalah matriks diagonal yang semua elemen diagonal utamanya sama, yaitu k.</a:t>
            </a:r>
          </a:p>
          <a:p>
            <a:pPr marL="0" indent="0"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d-ID" sz="2000" dirty="0">
              <a:latin typeface="Cambria" panose="020405030504060302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4514" y="5587628"/>
            <a:ext cx="293280" cy="316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38897" y="3017028"/>
                <a:ext cx="206620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897" y="3017028"/>
                <a:ext cx="2066207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44090" y="2371493"/>
                <a:ext cx="16812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90" y="2371493"/>
                <a:ext cx="1681229" cy="554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63888" y="4037076"/>
                <a:ext cx="252376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037076"/>
                <a:ext cx="2523768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51920" y="5085184"/>
                <a:ext cx="179901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85184"/>
                <a:ext cx="1799019" cy="824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122029" y="5136310"/>
            <a:ext cx="639851" cy="626412"/>
            <a:chOff x="3122029" y="5136310"/>
            <a:chExt cx="639851" cy="626412"/>
          </a:xfrm>
        </p:grpSpPr>
        <p:sp>
          <p:nvSpPr>
            <p:cNvPr id="13" name="Freeform 12"/>
            <p:cNvSpPr/>
            <p:nvPr/>
          </p:nvSpPr>
          <p:spPr>
            <a:xfrm>
              <a:off x="3122029" y="5136310"/>
              <a:ext cx="639851" cy="626412"/>
            </a:xfrm>
            <a:custGeom>
              <a:avLst/>
              <a:gdLst>
                <a:gd name="connsiteX0" fmla="*/ 0 w 1290917"/>
                <a:gd name="connsiteY0" fmla="*/ 0 h 1277474"/>
                <a:gd name="connsiteX1" fmla="*/ 53788 w 1290917"/>
                <a:gd name="connsiteY1" fmla="*/ 80683 h 1277474"/>
                <a:gd name="connsiteX2" fmla="*/ 443753 w 1290917"/>
                <a:gd name="connsiteY2" fmla="*/ 537883 h 1277474"/>
                <a:gd name="connsiteX3" fmla="*/ 726141 w 1290917"/>
                <a:gd name="connsiteY3" fmla="*/ 779930 h 1277474"/>
                <a:gd name="connsiteX4" fmla="*/ 1089211 w 1290917"/>
                <a:gd name="connsiteY4" fmla="*/ 1129553 h 1277474"/>
                <a:gd name="connsiteX5" fmla="*/ 1290917 w 1290917"/>
                <a:gd name="connsiteY5" fmla="*/ 1277471 h 127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917" h="1277474">
                  <a:moveTo>
                    <a:pt x="0" y="0"/>
                  </a:moveTo>
                  <a:cubicBezTo>
                    <a:pt x="17929" y="26894"/>
                    <a:pt x="34614" y="54661"/>
                    <a:pt x="53788" y="80683"/>
                  </a:cubicBezTo>
                  <a:cubicBezTo>
                    <a:pt x="173792" y="243546"/>
                    <a:pt x="297554" y="395339"/>
                    <a:pt x="443753" y="537883"/>
                  </a:cubicBezTo>
                  <a:cubicBezTo>
                    <a:pt x="532520" y="624431"/>
                    <a:pt x="634752" y="696157"/>
                    <a:pt x="726141" y="779930"/>
                  </a:cubicBezTo>
                  <a:cubicBezTo>
                    <a:pt x="849993" y="893461"/>
                    <a:pt x="957099" y="1025751"/>
                    <a:pt x="1089211" y="1129553"/>
                  </a:cubicBezTo>
                  <a:cubicBezTo>
                    <a:pt x="1280995" y="1280240"/>
                    <a:pt x="1197664" y="1277471"/>
                    <a:pt x="1290917" y="1277471"/>
                  </a:cubicBezTo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3133156" y="5136310"/>
              <a:ext cx="543599" cy="626412"/>
            </a:xfrm>
            <a:custGeom>
              <a:avLst/>
              <a:gdLst>
                <a:gd name="connsiteX0" fmla="*/ 0 w 1290917"/>
                <a:gd name="connsiteY0" fmla="*/ 0 h 1277474"/>
                <a:gd name="connsiteX1" fmla="*/ 53788 w 1290917"/>
                <a:gd name="connsiteY1" fmla="*/ 80683 h 1277474"/>
                <a:gd name="connsiteX2" fmla="*/ 443753 w 1290917"/>
                <a:gd name="connsiteY2" fmla="*/ 537883 h 1277474"/>
                <a:gd name="connsiteX3" fmla="*/ 726141 w 1290917"/>
                <a:gd name="connsiteY3" fmla="*/ 779930 h 1277474"/>
                <a:gd name="connsiteX4" fmla="*/ 1089211 w 1290917"/>
                <a:gd name="connsiteY4" fmla="*/ 1129553 h 1277474"/>
                <a:gd name="connsiteX5" fmla="*/ 1290917 w 1290917"/>
                <a:gd name="connsiteY5" fmla="*/ 1277471 h 127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917" h="1277474">
                  <a:moveTo>
                    <a:pt x="0" y="0"/>
                  </a:moveTo>
                  <a:cubicBezTo>
                    <a:pt x="17929" y="26894"/>
                    <a:pt x="34614" y="54661"/>
                    <a:pt x="53788" y="80683"/>
                  </a:cubicBezTo>
                  <a:cubicBezTo>
                    <a:pt x="173792" y="243546"/>
                    <a:pt x="297554" y="395339"/>
                    <a:pt x="443753" y="537883"/>
                  </a:cubicBezTo>
                  <a:cubicBezTo>
                    <a:pt x="532520" y="624431"/>
                    <a:pt x="634752" y="696157"/>
                    <a:pt x="726141" y="779930"/>
                  </a:cubicBezTo>
                  <a:cubicBezTo>
                    <a:pt x="849993" y="893461"/>
                    <a:pt x="957099" y="1025751"/>
                    <a:pt x="1089211" y="1129553"/>
                  </a:cubicBezTo>
                  <a:cubicBezTo>
                    <a:pt x="1280995" y="1280240"/>
                    <a:pt x="1197664" y="1277471"/>
                    <a:pt x="1290917" y="1277471"/>
                  </a:cubicBezTo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458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Definisi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Matriks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9552" y="1455520"/>
                <a:ext cx="7467600" cy="487375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adalah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susunan</a:t>
                </a:r>
                <a:r>
                  <a:rPr lang="en-US" sz="2000" dirty="0">
                    <a:latin typeface="Cambria" pitchFamily="18" charset="0"/>
                  </a:rPr>
                  <a:t>  </a:t>
                </a:r>
                <a:r>
                  <a:rPr lang="en-US" sz="2000" dirty="0" err="1">
                    <a:latin typeface="Cambria" pitchFamily="18" charset="0"/>
                  </a:rPr>
                  <a:t>segiempat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bilangan-bilangan</a:t>
                </a:r>
                <a:r>
                  <a:rPr lang="en-US" sz="2000" dirty="0">
                    <a:latin typeface="Cambria" pitchFamily="18" charset="0"/>
                  </a:rPr>
                  <a:t> yang </a:t>
                </a:r>
                <a:r>
                  <a:rPr lang="en-US" sz="2000" dirty="0" err="1">
                    <a:latin typeface="Cambria" pitchFamily="18" charset="0"/>
                  </a:rPr>
                  <a:t>terdiri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atas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baris-baris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kolom-kolom</a:t>
                </a:r>
                <a:r>
                  <a:rPr lang="en-US" sz="2000" dirty="0">
                    <a:latin typeface="Cambria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Cambria" pitchFamily="18" charset="0"/>
                  </a:rPr>
                  <a:t>Masing-masing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bilangan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dalam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id-ID" sz="2000" dirty="0">
                    <a:latin typeface="Cambria" pitchFamily="18" charset="0"/>
                  </a:rPr>
                  <a:t> A atau</a:t>
                </a:r>
                <a:r>
                  <a:rPr lang="en-US" sz="2000" dirty="0">
                    <a:latin typeface="Cambria" pitchFamily="18" charset="0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err="1">
                    <a:latin typeface="Cambria" pitchFamily="18" charset="0"/>
                  </a:rPr>
                  <a:t>disebut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  <a:latin typeface="Cambria" pitchFamily="18" charset="0"/>
                  </a:rPr>
                  <a:t>entri</a:t>
                </a:r>
                <a:r>
                  <a:rPr lang="en-US" sz="2000" dirty="0">
                    <a:solidFill>
                      <a:srgbClr val="008000"/>
                    </a:solidFill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atau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  <a:latin typeface="Cambria" pitchFamily="18" charset="0"/>
                  </a:rPr>
                  <a:t>elemen</a:t>
                </a:r>
                <a:r>
                  <a:rPr lang="en-US" sz="2000" dirty="0">
                    <a:latin typeface="Cambria" pitchFamily="18" charset="0"/>
                  </a:rPr>
                  <a:t>. </a:t>
                </a:r>
                <a:endParaRPr lang="id-ID" sz="2000" dirty="0">
                  <a:latin typeface="Cambria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solidFill>
                      <a:schemeClr val="accent1"/>
                    </a:solidFill>
                    <a:latin typeface="Cambria" pitchFamily="18" charset="0"/>
                  </a:rPr>
                  <a:t>Ordo</a:t>
                </a:r>
                <a:r>
                  <a:rPr lang="en-US" sz="2000" dirty="0">
                    <a:latin typeface="Cambria" pitchFamily="18" charset="0"/>
                  </a:rPr>
                  <a:t> (</a:t>
                </a:r>
                <a:r>
                  <a:rPr lang="en-US" sz="2000" dirty="0" err="1">
                    <a:latin typeface="Cambria" pitchFamily="18" charset="0"/>
                  </a:rPr>
                  <a:t>ukuran</a:t>
                </a:r>
                <a:r>
                  <a:rPr lang="en-US" sz="2000" dirty="0">
                    <a:latin typeface="Cambria" pitchFamily="18" charset="0"/>
                  </a:rPr>
                  <a:t>) </a:t>
                </a: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adalah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banyak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baris</a:t>
                </a:r>
                <a:r>
                  <a:rPr lang="en-US" sz="2000" dirty="0">
                    <a:latin typeface="Cambria" pitchFamily="18" charset="0"/>
                  </a:rPr>
                  <a:t> (m) </a:t>
                </a:r>
                <a:r>
                  <a:rPr lang="id-ID" sz="2000" dirty="0">
                    <a:latin typeface="Cambria" pitchFamily="18" charset="0"/>
                  </a:rPr>
                  <a:t>kali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banyak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kolom</a:t>
                </a:r>
                <a:r>
                  <a:rPr lang="en-US" sz="2000" dirty="0">
                    <a:latin typeface="Cambria" pitchFamily="18" charset="0"/>
                  </a:rPr>
                  <a:t> ( n)</a:t>
                </a:r>
                <a:r>
                  <a:rPr lang="id-ID" sz="2000" dirty="0">
                    <a:latin typeface="Cambria" pitchFamily="18" charset="0"/>
                  </a:rPr>
                  <a:t> atau m x 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itchFamily="18" charset="0"/>
                  </a:rPr>
                  <a:t>Matriks bisa menggunakan </a:t>
                </a:r>
                <a:r>
                  <a:rPr lang="id-ID" sz="2000" dirty="0">
                    <a:solidFill>
                      <a:schemeClr val="accent1">
                        <a:lumMod val="75000"/>
                      </a:schemeClr>
                    </a:solidFill>
                    <a:latin typeface="Cambria" pitchFamily="18" charset="0"/>
                  </a:rPr>
                  <a:t>kurung siku [  ]  </a:t>
                </a:r>
                <a:r>
                  <a:rPr lang="id-ID" sz="2000" dirty="0">
                    <a:latin typeface="Cambria" pitchFamily="18" charset="0"/>
                  </a:rPr>
                  <a:t>atau </a:t>
                </a:r>
                <a:r>
                  <a:rPr lang="id-ID" sz="2000" dirty="0">
                    <a:solidFill>
                      <a:schemeClr val="accent1">
                        <a:lumMod val="75000"/>
                      </a:schemeClr>
                    </a:solidFill>
                    <a:latin typeface="Cambria" pitchFamily="18" charset="0"/>
                  </a:rPr>
                  <a:t>kurung biasa (  ) 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9552" y="1455520"/>
                <a:ext cx="7467600" cy="4873752"/>
              </a:xfrm>
              <a:blipFill rotWithShape="0">
                <a:blip r:embed="rId2"/>
                <a:stretch>
                  <a:fillRect l="-898" t="-751" r="-40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1350343" y="4122053"/>
            <a:ext cx="2743200" cy="1752600"/>
          </a:xfrm>
          <a:prstGeom prst="bracketPair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en-US" dirty="0"/>
              <a:t>     a</a:t>
            </a:r>
            <a:r>
              <a:rPr lang="en-US" baseline="-25000" dirty="0"/>
              <a:t>12</a:t>
            </a:r>
            <a:r>
              <a:rPr lang="en-US" dirty="0"/>
              <a:t>…….a</a:t>
            </a:r>
            <a:r>
              <a:rPr lang="en-US" baseline="-25000" dirty="0"/>
              <a:t>1j</a:t>
            </a:r>
            <a:r>
              <a:rPr lang="en-US" dirty="0"/>
              <a:t> ……a</a:t>
            </a:r>
            <a:r>
              <a:rPr lang="en-US" baseline="-25000" dirty="0"/>
              <a:t>1n</a:t>
            </a:r>
          </a:p>
          <a:p>
            <a:pPr marL="457200" indent="-457200"/>
            <a:r>
              <a:rPr lang="en-US" dirty="0"/>
              <a:t>a</a:t>
            </a:r>
            <a:r>
              <a:rPr lang="en-US" baseline="-25000" dirty="0"/>
              <a:t>21</a:t>
            </a:r>
            <a:r>
              <a:rPr lang="en-US" dirty="0"/>
              <a:t>     a</a:t>
            </a:r>
            <a:r>
              <a:rPr lang="en-US" baseline="-25000" dirty="0"/>
              <a:t>22</a:t>
            </a:r>
            <a:r>
              <a:rPr lang="en-US" dirty="0"/>
              <a:t> ……a</a:t>
            </a:r>
            <a:r>
              <a:rPr lang="en-US" baseline="-25000" dirty="0"/>
              <a:t>2j</a:t>
            </a:r>
            <a:r>
              <a:rPr lang="en-US" dirty="0"/>
              <a:t>…….a</a:t>
            </a:r>
            <a:r>
              <a:rPr lang="en-US" baseline="-25000" dirty="0"/>
              <a:t>2n</a:t>
            </a:r>
            <a:r>
              <a:rPr lang="en-US" dirty="0"/>
              <a:t> </a:t>
            </a:r>
          </a:p>
          <a:p>
            <a:pPr marL="457200" indent="-457200"/>
            <a:r>
              <a:rPr lang="en-US" dirty="0"/>
              <a:t>:	    :         :         :</a:t>
            </a:r>
          </a:p>
          <a:p>
            <a:pPr marL="457200" indent="-457200"/>
            <a:r>
              <a:rPr lang="en-US" dirty="0"/>
              <a:t>a</a:t>
            </a:r>
            <a:r>
              <a:rPr lang="en-US" baseline="-25000" dirty="0"/>
              <a:t>i1</a:t>
            </a:r>
            <a:r>
              <a:rPr lang="en-US" dirty="0"/>
              <a:t>      a</a:t>
            </a:r>
            <a:r>
              <a:rPr lang="en-US" baseline="-25000" dirty="0"/>
              <a:t>i2</a:t>
            </a:r>
            <a:r>
              <a:rPr lang="en-US" dirty="0"/>
              <a:t> ……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…….. </a:t>
            </a:r>
            <a:r>
              <a:rPr lang="en-US" dirty="0" err="1"/>
              <a:t>a</a:t>
            </a:r>
            <a:r>
              <a:rPr lang="en-US" baseline="-25000" dirty="0" err="1"/>
              <a:t>in</a:t>
            </a:r>
            <a:endParaRPr lang="en-US" baseline="-25000" dirty="0"/>
          </a:p>
          <a:p>
            <a:pPr marL="457200" indent="-457200"/>
            <a:r>
              <a:rPr lang="en-US" dirty="0"/>
              <a:t>:	     :        :	      :</a:t>
            </a:r>
          </a:p>
          <a:p>
            <a:pPr marL="457200" indent="-457200"/>
            <a:r>
              <a:rPr lang="en-US" dirty="0"/>
              <a:t>a</a:t>
            </a:r>
            <a:r>
              <a:rPr lang="en-US" baseline="-25000" dirty="0"/>
              <a:t>m1</a:t>
            </a:r>
            <a:r>
              <a:rPr lang="en-US" dirty="0"/>
              <a:t>    a</a:t>
            </a:r>
            <a:r>
              <a:rPr lang="en-US" baseline="-25000" dirty="0"/>
              <a:t>m2</a:t>
            </a:r>
            <a:r>
              <a:rPr lang="en-US" dirty="0"/>
              <a:t>……</a:t>
            </a:r>
            <a:r>
              <a:rPr lang="en-US" dirty="0" err="1"/>
              <a:t>a</a:t>
            </a:r>
            <a:r>
              <a:rPr lang="en-US" baseline="-25000" dirty="0" err="1"/>
              <a:t>mj</a:t>
            </a:r>
            <a:r>
              <a:rPr lang="en-US" dirty="0"/>
              <a:t>……. </a:t>
            </a:r>
            <a:r>
              <a:rPr lang="en-US" dirty="0" err="1"/>
              <a:t>a</a:t>
            </a:r>
            <a:r>
              <a:rPr lang="en-US" baseline="-25000" dirty="0" err="1"/>
              <a:t>mn</a:t>
            </a:r>
            <a:endParaRPr lang="en-US" baseline="-25000" dirty="0"/>
          </a:p>
          <a:p>
            <a:pPr marL="457200" indent="-457200">
              <a:lnSpc>
                <a:spcPct val="150000"/>
              </a:lnSpc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39552" y="4764792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A</a:t>
            </a:r>
            <a:r>
              <a:rPr lang="en-US" sz="1800" dirty="0">
                <a:latin typeface="Verdana" pitchFamily="34" charset="0"/>
              </a:rPr>
              <a:t> = 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V="1">
            <a:off x="4086647" y="5017204"/>
            <a:ext cx="457200" cy="76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 flipH="1">
            <a:off x="2516560" y="5802645"/>
            <a:ext cx="561975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4611490" y="4756854"/>
            <a:ext cx="99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800080"/>
                </a:solidFill>
              </a:rPr>
              <a:t>Baris</a:t>
            </a:r>
            <a:r>
              <a:rPr lang="id-ID" dirty="0">
                <a:solidFill>
                  <a:srgbClr val="800080"/>
                </a:solidFill>
              </a:rPr>
              <a:t> ke- i</a:t>
            </a:r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949251" y="6084004"/>
            <a:ext cx="1366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CC3300"/>
                </a:solidFill>
              </a:rPr>
              <a:t>Kolom</a:t>
            </a:r>
            <a:r>
              <a:rPr lang="id-ID" dirty="0">
                <a:solidFill>
                  <a:srgbClr val="CC3300"/>
                </a:solidFill>
              </a:rPr>
              <a:t> ke-j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2934519" y="4126245"/>
            <a:ext cx="3810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1278335" y="4964445"/>
            <a:ext cx="2819400" cy="3000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5868144" y="3892396"/>
                <a:ext cx="2252662" cy="2400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" pitchFamily="18" charset="0"/>
                  </a:rPr>
                  <a:t>Notasi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:  A = (</a:t>
                </a:r>
                <a:r>
                  <a:rPr lang="en-US" sz="2000" dirty="0" err="1">
                    <a:latin typeface="Cambria" pitchFamily="18" charset="0"/>
                  </a:rPr>
                  <a:t>a</a:t>
                </a:r>
                <a:r>
                  <a:rPr lang="en-US" sz="2000" baseline="-25000" dirty="0" err="1">
                    <a:latin typeface="Cambria" pitchFamily="18" charset="0"/>
                  </a:rPr>
                  <a:t>ij</a:t>
                </a:r>
                <a:r>
                  <a:rPr lang="en-US" sz="2000" dirty="0">
                    <a:latin typeface="Cambria" pitchFamily="18" charset="0"/>
                  </a:rPr>
                  <a:t>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 err="1">
                    <a:latin typeface="Cambria" pitchFamily="18" charset="0"/>
                  </a:rPr>
                  <a:t>Elemen</a:t>
                </a:r>
                <a:r>
                  <a:rPr lang="en-US" sz="2000" dirty="0">
                    <a:latin typeface="Cambria" pitchFamily="18" charset="0"/>
                  </a:rPr>
                  <a:t>: (A)</a:t>
                </a:r>
                <a:r>
                  <a:rPr lang="en-US" sz="2000" baseline="-25000" dirty="0" err="1">
                    <a:latin typeface="Cambria" pitchFamily="18" charset="0"/>
                  </a:rPr>
                  <a:t>ij</a:t>
                </a:r>
                <a:r>
                  <a:rPr lang="en-US" sz="2000" dirty="0">
                    <a:latin typeface="Cambria" pitchFamily="18" charset="0"/>
                  </a:rPr>
                  <a:t> = </a:t>
                </a:r>
                <a:r>
                  <a:rPr lang="en-US" sz="2000" dirty="0" err="1">
                    <a:latin typeface="Cambria" pitchFamily="18" charset="0"/>
                  </a:rPr>
                  <a:t>a</a:t>
                </a:r>
                <a:r>
                  <a:rPr lang="en-US" sz="2000" baseline="-25000" dirty="0" err="1">
                    <a:latin typeface="Cambria" pitchFamily="18" charset="0"/>
                  </a:rPr>
                  <a:t>ij</a:t>
                </a:r>
                <a:endParaRPr lang="en-US" sz="2000" baseline="-25000" dirty="0">
                  <a:latin typeface="Cambria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000" dirty="0" err="1">
                    <a:latin typeface="Cambria" pitchFamily="18" charset="0"/>
                  </a:rPr>
                  <a:t>Ordo</a:t>
                </a:r>
                <a:r>
                  <a:rPr lang="en-US" sz="2000" dirty="0">
                    <a:latin typeface="Cambria" pitchFamily="18" charset="0"/>
                  </a:rPr>
                  <a:t> A:  m x n</a:t>
                </a:r>
                <a:endParaRPr lang="id-ID" sz="2000" dirty="0">
                  <a:latin typeface="Cambria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d-ID" sz="2000" b="0" dirty="0">
                  <a:latin typeface="Cambria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3892396"/>
                <a:ext cx="2252662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2981" t="-1527" b="-20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5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3435" y="1613895"/>
            <a:ext cx="7468925" cy="936796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Identitas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30</a:t>
            </a:fld>
            <a:endParaRPr lang="en-US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295400" y="3163466"/>
            <a:ext cx="1066800" cy="685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>
                <a:latin typeface="Verdana" panose="020B0604030504040204" pitchFamily="34" charset="0"/>
              </a:rPr>
              <a:t>1     0</a:t>
            </a:r>
          </a:p>
          <a:p>
            <a:pPr algn="ctr">
              <a:lnSpc>
                <a:spcPct val="150000"/>
              </a:lnSpc>
            </a:pPr>
            <a:r>
              <a:rPr lang="en-US" sz="1600">
                <a:latin typeface="Verdana" panose="020B0604030504040204" pitchFamily="34" charset="0"/>
              </a:rPr>
              <a:t>0     1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743200" y="3087266"/>
            <a:ext cx="1524000" cy="1066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>
                <a:latin typeface="Verdana" panose="020B0604030504040204" pitchFamily="34" charset="0"/>
              </a:rPr>
              <a:t>1     0     0</a:t>
            </a:r>
          </a:p>
          <a:p>
            <a:pPr algn="ctr">
              <a:lnSpc>
                <a:spcPct val="150000"/>
              </a:lnSpc>
            </a:pPr>
            <a:r>
              <a:rPr lang="en-US" sz="1600">
                <a:latin typeface="Verdana" panose="020B0604030504040204" pitchFamily="34" charset="0"/>
              </a:rPr>
              <a:t>0     1     0</a:t>
            </a:r>
          </a:p>
          <a:p>
            <a:pPr algn="ctr">
              <a:lnSpc>
                <a:spcPct val="150000"/>
              </a:lnSpc>
            </a:pPr>
            <a:r>
              <a:rPr lang="en-US" sz="1600">
                <a:latin typeface="Verdana" panose="020B0604030504040204" pitchFamily="34" charset="0"/>
              </a:rPr>
              <a:t>0     0     1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4724400" y="3087266"/>
            <a:ext cx="2209800" cy="1447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</a:rPr>
              <a:t>1     0     0     0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</a:rPr>
              <a:t>0     1     0     0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</a:rPr>
              <a:t>0     0     1     0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</a:rPr>
              <a:t> 0     0     0     1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447800" y="2550691"/>
            <a:ext cx="685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000" i="1" dirty="0">
                <a:latin typeface="Verdana" panose="020B0604030504040204" pitchFamily="34" charset="0"/>
              </a:rPr>
              <a:t>I</a:t>
            </a:r>
            <a:r>
              <a:rPr lang="en-US" sz="2000" baseline="-25000" dirty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971800" y="2477666"/>
            <a:ext cx="914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000" i="1" dirty="0">
                <a:latin typeface="Verdana" panose="020B0604030504040204" pitchFamily="34" charset="0"/>
              </a:rPr>
              <a:t>I</a:t>
            </a:r>
            <a:r>
              <a:rPr lang="en-US" sz="2000" baseline="-25000" dirty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5486400" y="2477666"/>
            <a:ext cx="6697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000" i="1">
                <a:latin typeface="Verdana" panose="020B0604030504040204" pitchFamily="34" charset="0"/>
              </a:rPr>
              <a:t>I</a:t>
            </a:r>
            <a:r>
              <a:rPr lang="en-US" sz="2000" baseline="-250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57200" y="1772816"/>
            <a:ext cx="7089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b="1" dirty="0" err="1"/>
              <a:t>M</a:t>
            </a:r>
            <a:r>
              <a:rPr lang="en-US" b="1" dirty="0" err="1"/>
              <a:t>atriks</a:t>
            </a:r>
            <a:r>
              <a:rPr lang="en-US" b="1" dirty="0"/>
              <a:t> </a:t>
            </a:r>
            <a:r>
              <a:rPr lang="id-ID" b="1" dirty="0" err="1"/>
              <a:t>I</a:t>
            </a:r>
            <a:r>
              <a:rPr lang="en-US" b="1" dirty="0" err="1"/>
              <a:t>dentitas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yang </a:t>
            </a:r>
            <a:r>
              <a:rPr lang="en-US" dirty="0" err="1"/>
              <a:t>elemen</a:t>
            </a:r>
            <a:r>
              <a:rPr lang="en-US" dirty="0"/>
              <a:t> diagonal </a:t>
            </a:r>
            <a:r>
              <a:rPr lang="en-US" dirty="0" err="1"/>
              <a:t>utamanya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0	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77485" y="4679175"/>
            <a:ext cx="3046643" cy="1477328"/>
            <a:chOff x="4070130" y="4679175"/>
            <a:chExt cx="3046643" cy="1477328"/>
          </a:xfrm>
        </p:grpSpPr>
        <p:sp>
          <p:nvSpPr>
            <p:cNvPr id="15" name="Rounded Rectangle 14"/>
            <p:cNvSpPr/>
            <p:nvPr/>
          </p:nvSpPr>
          <p:spPr>
            <a:xfrm>
              <a:off x="4070130" y="4881989"/>
              <a:ext cx="3034680" cy="12439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53141" y="4679175"/>
                  <a:ext cx="2963632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id-ID" dirty="0"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  <a:p>
                  <a:pPr algn="just"/>
                  <a:r>
                    <a:rPr lang="pt-BR" dirty="0">
                      <a:latin typeface="Cambria" panose="02040503050406030204" pitchFamily="18" charset="0"/>
                      <a:cs typeface="Arial" panose="020B0604020202020204" pitchFamily="34" charset="0"/>
                    </a:rPr>
                    <a:t>Sifat-sifat matriks identitas :</a:t>
                  </a:r>
                </a:p>
                <a:p>
                  <a:pPr algn="just"/>
                  <a:r>
                    <a:rPr lang="id-ID" dirty="0">
                      <a:latin typeface="Cambria" panose="02040503050406030204" pitchFamily="18" charset="0"/>
                      <a:cs typeface="Arial" panose="020B0604020202020204" pitchFamily="34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id-ID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id-ID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a14:m>
                  <a:endParaRPr lang="id-ID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  <m:r>
                          <a:rPr lang="id-ID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pt-BR" dirty="0"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  <a:p>
                  <a:endParaRPr lang="id-ID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41" y="4679175"/>
                  <a:ext cx="2963632" cy="147732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52" r="-82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498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5533" y="3750257"/>
            <a:ext cx="7468925" cy="830871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5875" y="1579607"/>
            <a:ext cx="7468925" cy="769273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Segitiga Atas Dan Bawah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 dirty="0">
                <a:latin typeface="Cambria" panose="02040503050406030204" pitchFamily="18" charset="0"/>
              </a:rPr>
              <a:t>M</a:t>
            </a:r>
            <a:r>
              <a:rPr lang="en-US" sz="2000" b="1" dirty="0" err="1">
                <a:latin typeface="Cambria" panose="02040503050406030204" pitchFamily="18" charset="0"/>
              </a:rPr>
              <a:t>atriks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segitiga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atas</a:t>
            </a:r>
            <a:r>
              <a:rPr lang="id-ID" sz="2000" b="1" dirty="0">
                <a:latin typeface="Cambria" panose="02040503050406030204" pitchFamily="18" charset="0"/>
              </a:rPr>
              <a:t> </a:t>
            </a:r>
            <a:r>
              <a:rPr lang="id-ID" sz="2000" dirty="0">
                <a:latin typeface="Cambria" panose="02040503050406030204" pitchFamily="18" charset="0"/>
              </a:rPr>
              <a:t>adalah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matriks</a:t>
            </a:r>
            <a:r>
              <a:rPr lang="en-US" sz="2000" dirty="0">
                <a:latin typeface="Cambria" panose="02040503050406030204" pitchFamily="18" charset="0"/>
              </a:rPr>
              <a:t> yang </a:t>
            </a:r>
            <a:r>
              <a:rPr lang="en-US" sz="2000" dirty="0" err="1">
                <a:latin typeface="Cambria" panose="02040503050406030204" pitchFamily="18" charset="0"/>
              </a:rPr>
              <a:t>elemen-elemen</a:t>
            </a:r>
            <a:r>
              <a:rPr lang="en-US" sz="2000" dirty="0">
                <a:latin typeface="Cambria" panose="02040503050406030204" pitchFamily="18" charset="0"/>
              </a:rPr>
              <a:t> di </a:t>
            </a:r>
            <a:r>
              <a:rPr lang="en-US" sz="2000" dirty="0" err="1">
                <a:latin typeface="Cambria" panose="02040503050406030204" pitchFamily="18" charset="0"/>
              </a:rPr>
              <a:t>bawah</a:t>
            </a:r>
            <a:r>
              <a:rPr lang="en-US" sz="2000" dirty="0">
                <a:latin typeface="Cambria" panose="02040503050406030204" pitchFamily="18" charset="0"/>
              </a:rPr>
              <a:t> diagonal </a:t>
            </a:r>
            <a:r>
              <a:rPr lang="en-US" sz="2000" dirty="0" err="1">
                <a:latin typeface="Cambria" panose="02040503050406030204" pitchFamily="18" charset="0"/>
              </a:rPr>
              <a:t>utamanya</a:t>
            </a:r>
            <a:r>
              <a:rPr lang="id-ID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bernilai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nol</a:t>
            </a:r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id-ID" sz="2000" dirty="0">
                <a:latin typeface="Cambria" panose="02040503050406030204" pitchFamily="18" charset="0"/>
              </a:rPr>
              <a:t>Contoh:</a:t>
            </a:r>
          </a:p>
          <a:p>
            <a:pPr marL="0" indent="0"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id-ID" sz="2000" b="1" dirty="0">
                <a:latin typeface="Cambria" panose="02040503050406030204" pitchFamily="18" charset="0"/>
              </a:rPr>
              <a:t>M</a:t>
            </a:r>
            <a:r>
              <a:rPr lang="en-US" sz="2000" b="1" dirty="0" err="1">
                <a:latin typeface="Cambria" panose="02040503050406030204" pitchFamily="18" charset="0"/>
              </a:rPr>
              <a:t>atriks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segitiga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id-ID" sz="2000" b="1" dirty="0">
                <a:latin typeface="Cambria" panose="02040503050406030204" pitchFamily="18" charset="0"/>
              </a:rPr>
              <a:t>bawah </a:t>
            </a:r>
            <a:r>
              <a:rPr lang="id-ID" sz="2000" dirty="0">
                <a:latin typeface="Cambria" panose="02040503050406030204" pitchFamily="18" charset="0"/>
              </a:rPr>
              <a:t>adalah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matriks</a:t>
            </a:r>
            <a:r>
              <a:rPr lang="en-US" sz="2000" dirty="0">
                <a:latin typeface="Cambria" panose="02040503050406030204" pitchFamily="18" charset="0"/>
              </a:rPr>
              <a:t> yang </a:t>
            </a:r>
            <a:r>
              <a:rPr lang="en-US" sz="2000" dirty="0" err="1">
                <a:latin typeface="Cambria" panose="02040503050406030204" pitchFamily="18" charset="0"/>
              </a:rPr>
              <a:t>elemen-elemen</a:t>
            </a:r>
            <a:r>
              <a:rPr lang="en-US" sz="2000" dirty="0">
                <a:latin typeface="Cambria" panose="02040503050406030204" pitchFamily="18" charset="0"/>
              </a:rPr>
              <a:t> di </a:t>
            </a:r>
            <a:r>
              <a:rPr lang="id-ID" sz="2000" dirty="0">
                <a:latin typeface="Cambria" panose="02040503050406030204" pitchFamily="18" charset="0"/>
              </a:rPr>
              <a:t>atas</a:t>
            </a:r>
            <a:r>
              <a:rPr lang="en-US" sz="2000" dirty="0">
                <a:latin typeface="Cambria" panose="02040503050406030204" pitchFamily="18" charset="0"/>
              </a:rPr>
              <a:t> diagonal </a:t>
            </a:r>
            <a:r>
              <a:rPr lang="en-US" sz="2000" dirty="0" err="1">
                <a:latin typeface="Cambria" panose="02040503050406030204" pitchFamily="18" charset="0"/>
              </a:rPr>
              <a:t>utamanya</a:t>
            </a:r>
            <a:r>
              <a:rPr lang="id-ID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bernilai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nol</a:t>
            </a:r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id-ID" sz="2000" dirty="0">
                <a:latin typeface="Cambria" panose="02040503050406030204" pitchFamily="18" charset="0"/>
              </a:rPr>
              <a:t>Contoh: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19320"/>
              </p:ext>
            </p:extLst>
          </p:nvPr>
        </p:nvGraphicFramePr>
        <p:xfrm>
          <a:off x="3371850" y="2433701"/>
          <a:ext cx="16383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3" imgW="1054080" imgH="711000" progId="Equation.3">
                  <p:embed/>
                </p:oleObj>
              </mc:Choice>
              <mc:Fallback>
                <p:oleObj name="Equation" r:id="rId3" imgW="1054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433701"/>
                        <a:ext cx="16383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13"/>
          <p:cNvSpPr>
            <a:spLocks/>
          </p:cNvSpPr>
          <p:nvPr/>
        </p:nvSpPr>
        <p:spPr bwMode="auto">
          <a:xfrm rot="425067">
            <a:off x="3735022" y="2708920"/>
            <a:ext cx="720476" cy="766118"/>
          </a:xfrm>
          <a:custGeom>
            <a:avLst/>
            <a:gdLst>
              <a:gd name="T0" fmla="*/ 227 w 1119"/>
              <a:gd name="T1" fmla="*/ 0 h 891"/>
              <a:gd name="T2" fmla="*/ 46 w 1119"/>
              <a:gd name="T3" fmla="*/ 317 h 891"/>
              <a:gd name="T4" fmla="*/ 91 w 1119"/>
              <a:gd name="T5" fmla="*/ 635 h 891"/>
              <a:gd name="T6" fmla="*/ 590 w 1119"/>
              <a:gd name="T7" fmla="*/ 861 h 891"/>
              <a:gd name="T8" fmla="*/ 953 w 1119"/>
              <a:gd name="T9" fmla="*/ 816 h 891"/>
              <a:gd name="T10" fmla="*/ 1089 w 1119"/>
              <a:gd name="T11" fmla="*/ 544 h 891"/>
              <a:gd name="T12" fmla="*/ 772 w 1119"/>
              <a:gd name="T13" fmla="*/ 317 h 891"/>
              <a:gd name="T14" fmla="*/ 46 w 1119"/>
              <a:gd name="T15" fmla="*/ 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9" h="891">
                <a:moveTo>
                  <a:pt x="227" y="0"/>
                </a:moveTo>
                <a:cubicBezTo>
                  <a:pt x="148" y="105"/>
                  <a:pt x="69" y="211"/>
                  <a:pt x="46" y="317"/>
                </a:cubicBezTo>
                <a:cubicBezTo>
                  <a:pt x="23" y="423"/>
                  <a:pt x="0" y="544"/>
                  <a:pt x="91" y="635"/>
                </a:cubicBezTo>
                <a:cubicBezTo>
                  <a:pt x="182" y="726"/>
                  <a:pt x="447" y="831"/>
                  <a:pt x="590" y="861"/>
                </a:cubicBezTo>
                <a:cubicBezTo>
                  <a:pt x="733" y="891"/>
                  <a:pt x="870" y="869"/>
                  <a:pt x="953" y="816"/>
                </a:cubicBezTo>
                <a:cubicBezTo>
                  <a:pt x="1036" y="763"/>
                  <a:pt x="1119" y="627"/>
                  <a:pt x="1089" y="544"/>
                </a:cubicBezTo>
                <a:cubicBezTo>
                  <a:pt x="1059" y="461"/>
                  <a:pt x="946" y="400"/>
                  <a:pt x="772" y="317"/>
                </a:cubicBezTo>
                <a:cubicBezTo>
                  <a:pt x="598" y="234"/>
                  <a:pt x="322" y="139"/>
                  <a:pt x="46" y="45"/>
                </a:cubicBezTo>
              </a:path>
            </a:pathLst>
          </a:custGeom>
          <a:ln w="38100"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22150"/>
              </p:ext>
            </p:extLst>
          </p:nvPr>
        </p:nvGraphicFramePr>
        <p:xfrm>
          <a:off x="3399615" y="5081799"/>
          <a:ext cx="16383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5" imgW="1054080" imgH="711000" progId="Equation.3">
                  <p:embed/>
                </p:oleObj>
              </mc:Choice>
              <mc:Fallback>
                <p:oleObj name="Equation" r:id="rId5" imgW="1054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15" y="5081799"/>
                        <a:ext cx="16383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13"/>
          <p:cNvSpPr>
            <a:spLocks/>
          </p:cNvSpPr>
          <p:nvPr/>
        </p:nvSpPr>
        <p:spPr bwMode="auto">
          <a:xfrm rot="11562227">
            <a:off x="4284070" y="4954331"/>
            <a:ext cx="714759" cy="781912"/>
          </a:xfrm>
          <a:custGeom>
            <a:avLst/>
            <a:gdLst>
              <a:gd name="T0" fmla="*/ 227 w 1119"/>
              <a:gd name="T1" fmla="*/ 0 h 891"/>
              <a:gd name="T2" fmla="*/ 46 w 1119"/>
              <a:gd name="T3" fmla="*/ 317 h 891"/>
              <a:gd name="T4" fmla="*/ 91 w 1119"/>
              <a:gd name="T5" fmla="*/ 635 h 891"/>
              <a:gd name="T6" fmla="*/ 590 w 1119"/>
              <a:gd name="T7" fmla="*/ 861 h 891"/>
              <a:gd name="T8" fmla="*/ 953 w 1119"/>
              <a:gd name="T9" fmla="*/ 816 h 891"/>
              <a:gd name="T10" fmla="*/ 1089 w 1119"/>
              <a:gd name="T11" fmla="*/ 544 h 891"/>
              <a:gd name="T12" fmla="*/ 772 w 1119"/>
              <a:gd name="T13" fmla="*/ 317 h 891"/>
              <a:gd name="T14" fmla="*/ 46 w 1119"/>
              <a:gd name="T15" fmla="*/ 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9" h="891">
                <a:moveTo>
                  <a:pt x="227" y="0"/>
                </a:moveTo>
                <a:cubicBezTo>
                  <a:pt x="148" y="105"/>
                  <a:pt x="69" y="211"/>
                  <a:pt x="46" y="317"/>
                </a:cubicBezTo>
                <a:cubicBezTo>
                  <a:pt x="23" y="423"/>
                  <a:pt x="0" y="544"/>
                  <a:pt x="91" y="635"/>
                </a:cubicBezTo>
                <a:cubicBezTo>
                  <a:pt x="182" y="726"/>
                  <a:pt x="447" y="831"/>
                  <a:pt x="590" y="861"/>
                </a:cubicBezTo>
                <a:cubicBezTo>
                  <a:pt x="733" y="891"/>
                  <a:pt x="870" y="869"/>
                  <a:pt x="953" y="816"/>
                </a:cubicBezTo>
                <a:cubicBezTo>
                  <a:pt x="1036" y="763"/>
                  <a:pt x="1119" y="627"/>
                  <a:pt x="1089" y="544"/>
                </a:cubicBezTo>
                <a:cubicBezTo>
                  <a:pt x="1059" y="461"/>
                  <a:pt x="946" y="400"/>
                  <a:pt x="772" y="317"/>
                </a:cubicBezTo>
                <a:cubicBezTo>
                  <a:pt x="598" y="234"/>
                  <a:pt x="322" y="139"/>
                  <a:pt x="46" y="45"/>
                </a:cubicBezTo>
              </a:path>
            </a:pathLst>
          </a:custGeom>
          <a:ln w="38100"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9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455875" y="1723623"/>
            <a:ext cx="7468925" cy="769273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Simetri Dan Antisimetri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32</a:t>
            </a:fld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8489" y="1722536"/>
            <a:ext cx="7670527" cy="132062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Matriks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disebut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simetris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A = A</a:t>
            </a:r>
            <a:r>
              <a:rPr lang="en-US" sz="2000" baseline="30000" dirty="0">
                <a:latin typeface="Cambria" panose="02040503050406030204" pitchFamily="18" charset="0"/>
                <a:cs typeface="Times New Roman" panose="02020603050405020304" pitchFamily="18" charset="0"/>
              </a:rPr>
              <a:t>T</a:t>
            </a:r>
            <a:endParaRPr lang="id-ID" sz="2000" baseline="30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Matriks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disebut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d-ID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anti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simetris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30000" dirty="0">
                <a:latin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id-ID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= -A</a:t>
            </a:r>
            <a:endParaRPr lang="id-ID" sz="2000" baseline="30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id-ID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id-ID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Contoh :</a:t>
            </a:r>
            <a:endParaRPr lang="id-ID" sz="2000" baseline="30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2000" dirty="0">
              <a:latin typeface="Cambria" panose="02040503050406030204" pitchFamily="18" charset="0"/>
            </a:endParaRPr>
          </a:p>
        </p:txBody>
      </p: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1619311" y="2723208"/>
            <a:ext cx="1656335" cy="762000"/>
            <a:chOff x="969" y="1248"/>
            <a:chExt cx="1178" cy="480"/>
          </a:xfrm>
        </p:grpSpPr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1584" y="1248"/>
              <a:ext cx="563" cy="48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id-ID" sz="1800" dirty="0">
                  <a:solidFill>
                    <a:schemeClr val="tx2"/>
                  </a:solidFill>
                </a:rPr>
                <a:t>1</a:t>
              </a:r>
              <a:r>
                <a:rPr lang="en-US" sz="1800" dirty="0">
                  <a:solidFill>
                    <a:schemeClr val="tx2"/>
                  </a:solidFill>
                </a:rPr>
                <a:t>     </a:t>
              </a:r>
              <a:r>
                <a:rPr lang="id-ID" sz="1800" dirty="0">
                  <a:solidFill>
                    <a:schemeClr val="tx2"/>
                  </a:solidFill>
                </a:rPr>
                <a:t>3</a:t>
              </a:r>
              <a:endParaRPr lang="en-US" sz="1800" dirty="0">
                <a:solidFill>
                  <a:schemeClr val="tx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id-ID" sz="1800" dirty="0">
                  <a:solidFill>
                    <a:schemeClr val="tx2"/>
                  </a:solidFill>
                </a:rPr>
                <a:t>3</a:t>
              </a:r>
              <a:r>
                <a:rPr lang="en-US" sz="1800" dirty="0">
                  <a:solidFill>
                    <a:schemeClr val="tx2"/>
                  </a:solidFill>
                </a:rPr>
                <a:t>     </a:t>
              </a:r>
              <a:r>
                <a:rPr lang="id-ID" sz="1800" dirty="0">
                  <a:solidFill>
                    <a:schemeClr val="tx2"/>
                  </a:solidFill>
                </a:rPr>
                <a:t>5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969" y="1295"/>
                  <a:ext cx="580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marL="4572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5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9" y="1295"/>
                  <a:ext cx="580" cy="3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35"/>
          <p:cNvGrpSpPr>
            <a:grpSpLocks/>
          </p:cNvGrpSpPr>
          <p:nvPr/>
        </p:nvGrpSpPr>
        <p:grpSpPr bwMode="auto">
          <a:xfrm>
            <a:off x="4747633" y="2708920"/>
            <a:ext cx="1480548" cy="762000"/>
            <a:chOff x="2469" y="1248"/>
            <a:chExt cx="1371" cy="480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3072" y="1248"/>
              <a:ext cx="768" cy="48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id-ID" sz="1800" dirty="0">
                  <a:solidFill>
                    <a:schemeClr val="tx2"/>
                  </a:solidFill>
                </a:rPr>
                <a:t>1</a:t>
              </a:r>
              <a:r>
                <a:rPr lang="en-US" sz="1800" dirty="0">
                  <a:solidFill>
                    <a:schemeClr val="tx2"/>
                  </a:solidFill>
                </a:rPr>
                <a:t>     </a:t>
              </a:r>
              <a:r>
                <a:rPr lang="id-ID" sz="1800" dirty="0">
                  <a:solidFill>
                    <a:schemeClr val="tx2"/>
                  </a:solidFill>
                </a:rPr>
                <a:t>3</a:t>
              </a:r>
              <a:endParaRPr lang="en-US" sz="1800" dirty="0">
                <a:solidFill>
                  <a:schemeClr val="tx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id-ID" sz="1800" dirty="0">
                  <a:solidFill>
                    <a:schemeClr val="tx2"/>
                  </a:solidFill>
                </a:rPr>
                <a:t>3</a:t>
              </a:r>
              <a:r>
                <a:rPr lang="en-US" sz="1800" dirty="0">
                  <a:solidFill>
                    <a:schemeClr val="tx2"/>
                  </a:solidFill>
                </a:rPr>
                <a:t>     </a:t>
              </a:r>
              <a:r>
                <a:rPr lang="id-ID" sz="1800" dirty="0">
                  <a:solidFill>
                    <a:schemeClr val="tx2"/>
                  </a:solidFill>
                </a:rPr>
                <a:t>5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69" y="1295"/>
                  <a:ext cx="571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marL="4572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baseline="30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= </a:t>
                  </a:r>
                </a:p>
              </p:txBody>
            </p:sp>
          </mc:Choice>
          <mc:Fallback xmlns="">
            <p:sp>
              <p:nvSpPr>
                <p:cNvPr id="18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9" y="1295"/>
                  <a:ext cx="571" cy="3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842" b="-9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6878017" y="2718445"/>
                <a:ext cx="1222375" cy="504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dirty="0" err="1"/>
                  <a:t>simetri</a:t>
                </a:r>
                <a:endParaRPr lang="en-US" sz="1800" dirty="0"/>
              </a:p>
            </p:txBody>
          </p:sp>
        </mc:Choice>
        <mc:Fallback xmlns="">
          <p:sp>
            <p:nvSpPr>
              <p:cNvPr id="1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8017" y="2718445"/>
                <a:ext cx="1222375" cy="504825"/>
              </a:xfrm>
              <a:prstGeom prst="rect">
                <a:avLst/>
              </a:prstGeom>
              <a:blipFill rotWithShape="0">
                <a:blip r:embed="rId4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45"/>
          <p:cNvSpPr>
            <a:spLocks noChangeArrowheads="1"/>
          </p:cNvSpPr>
          <p:nvPr/>
        </p:nvSpPr>
        <p:spPr bwMode="auto">
          <a:xfrm>
            <a:off x="2624683" y="4724424"/>
            <a:ext cx="1871663" cy="15128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1      </a:t>
            </a:r>
            <a:r>
              <a:rPr lang="en-US" sz="1800">
                <a:solidFill>
                  <a:srgbClr val="CC3300"/>
                </a:solidFill>
              </a:rPr>
              <a:t>2      3     4</a:t>
            </a:r>
          </a:p>
          <a:p>
            <a:pPr algn="ctr"/>
            <a:r>
              <a:rPr lang="en-US" sz="1800">
                <a:solidFill>
                  <a:srgbClr val="CC3300"/>
                </a:solidFill>
              </a:rPr>
              <a:t>2  </a:t>
            </a:r>
            <a:r>
              <a:rPr lang="en-US" sz="1800"/>
              <a:t>    5      </a:t>
            </a:r>
            <a:r>
              <a:rPr lang="en-US" sz="1800">
                <a:solidFill>
                  <a:schemeClr val="accent1"/>
                </a:solidFill>
              </a:rPr>
              <a:t>7     0</a:t>
            </a:r>
          </a:p>
          <a:p>
            <a:pPr algn="ctr"/>
            <a:r>
              <a:rPr lang="en-US" sz="1800">
                <a:solidFill>
                  <a:srgbClr val="CC3300"/>
                </a:solidFill>
              </a:rPr>
              <a:t>  3</a:t>
            </a:r>
            <a:r>
              <a:rPr lang="en-US" sz="1800"/>
              <a:t>      </a:t>
            </a:r>
            <a:r>
              <a:rPr lang="en-US" sz="1800">
                <a:solidFill>
                  <a:schemeClr val="accent1"/>
                </a:solidFill>
              </a:rPr>
              <a:t>7 </a:t>
            </a:r>
            <a:r>
              <a:rPr lang="en-US" sz="1800"/>
              <a:t>     8     </a:t>
            </a:r>
            <a:r>
              <a:rPr lang="en-US" sz="1800">
                <a:solidFill>
                  <a:schemeClr val="accent2"/>
                </a:solidFill>
              </a:rPr>
              <a:t>2 </a:t>
            </a:r>
            <a:r>
              <a:rPr lang="en-US" sz="1800"/>
              <a:t> </a:t>
            </a:r>
          </a:p>
          <a:p>
            <a:pPr algn="ctr"/>
            <a:r>
              <a:rPr lang="en-US" sz="1800">
                <a:solidFill>
                  <a:srgbClr val="CC3300"/>
                </a:solidFill>
              </a:rPr>
              <a:t>4 </a:t>
            </a:r>
            <a:r>
              <a:rPr lang="en-US" sz="1800"/>
              <a:t>     </a:t>
            </a:r>
            <a:r>
              <a:rPr lang="en-US" sz="1800">
                <a:solidFill>
                  <a:schemeClr val="accent1"/>
                </a:solidFill>
              </a:rPr>
              <a:t>0  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   2 </a:t>
            </a:r>
            <a:r>
              <a:rPr lang="en-US" sz="1800"/>
              <a:t>   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6"/>
              <p:cNvSpPr txBox="1">
                <a:spLocks noChangeArrowheads="1"/>
              </p:cNvSpPr>
              <p:nvPr/>
            </p:nvSpPr>
            <p:spPr bwMode="auto">
              <a:xfrm>
                <a:off x="1717210" y="5229249"/>
                <a:ext cx="99853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7210" y="5229249"/>
                <a:ext cx="99853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47"/>
              <p:cNvSpPr txBox="1">
                <a:spLocks noChangeArrowheads="1"/>
              </p:cNvSpPr>
              <p:nvPr/>
            </p:nvSpPr>
            <p:spPr bwMode="auto">
              <a:xfrm>
                <a:off x="4729708" y="5229249"/>
                <a:ext cx="1233488" cy="3929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id-ID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baseline="30000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2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9708" y="5229249"/>
                <a:ext cx="1233488" cy="392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48"/>
          <p:cNvSpPr>
            <a:spLocks noChangeArrowheads="1"/>
          </p:cNvSpPr>
          <p:nvPr/>
        </p:nvSpPr>
        <p:spPr bwMode="auto">
          <a:xfrm>
            <a:off x="2738983" y="5054624"/>
            <a:ext cx="1617663" cy="1041400"/>
          </a:xfrm>
          <a:prstGeom prst="rtTriangle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" name="AutoShape 49"/>
          <p:cNvSpPr>
            <a:spLocks noChangeArrowheads="1"/>
          </p:cNvSpPr>
          <p:nvPr/>
        </p:nvSpPr>
        <p:spPr bwMode="auto">
          <a:xfrm flipH="1" flipV="1">
            <a:off x="2823121" y="4833962"/>
            <a:ext cx="1577975" cy="1073150"/>
          </a:xfrm>
          <a:prstGeom prst="rtTriangle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5" name="Group 64"/>
          <p:cNvGrpSpPr>
            <a:grpSpLocks/>
          </p:cNvGrpSpPr>
          <p:nvPr/>
        </p:nvGrpSpPr>
        <p:grpSpPr bwMode="auto">
          <a:xfrm>
            <a:off x="2860980" y="3676027"/>
            <a:ext cx="2972462" cy="382095"/>
            <a:chOff x="1104" y="3552"/>
            <a:chExt cx="528" cy="144"/>
          </a:xfrm>
        </p:grpSpPr>
        <p:sp>
          <p:nvSpPr>
            <p:cNvPr id="26" name="Line 65"/>
            <p:cNvSpPr>
              <a:spLocks noChangeShapeType="1"/>
            </p:cNvSpPr>
            <p:nvPr/>
          </p:nvSpPr>
          <p:spPr bwMode="auto">
            <a:xfrm>
              <a:off x="1104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" name="Line 66"/>
            <p:cNvSpPr>
              <a:spLocks noChangeShapeType="1"/>
            </p:cNvSpPr>
            <p:nvPr/>
          </p:nvSpPr>
          <p:spPr bwMode="auto">
            <a:xfrm>
              <a:off x="163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8" name="Line 67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62001" y="3684544"/>
            <a:ext cx="2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6702425" y="5134984"/>
                <a:ext cx="1222375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dirty="0" err="1"/>
                  <a:t>simetri</a:t>
                </a:r>
                <a:endParaRPr lang="en-US" sz="1800" dirty="0"/>
              </a:p>
            </p:txBody>
          </p:sp>
        </mc:Choice>
        <mc:Fallback xmlns="">
          <p:sp>
            <p:nvSpPr>
              <p:cNvPr id="3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2425" y="5134984"/>
                <a:ext cx="1222375" cy="507831"/>
              </a:xfrm>
              <a:prstGeom prst="rect">
                <a:avLst/>
              </a:prstGeom>
              <a:blipFill rotWithShape="0">
                <a:blip r:embed="rId7"/>
                <a:stretch>
                  <a:fillRect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5875" y="1723623"/>
            <a:ext cx="7468925" cy="769273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Hermitian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58489" y="1722536"/>
                <a:ext cx="7670527" cy="1320627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Matriks </a:t>
                </a:r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hermitian adalah matriks yang transpose hermitiannya adalah dirinya  sendiri  atau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id-ID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id-ID" sz="2000" baseline="30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id-ID" sz="2000" baseline="30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id-ID" sz="20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Transpose</a:t>
                </a:r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sz="20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hermitian</a:t>
                </a:r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 diperoleh dari </a:t>
                </a:r>
                <a:r>
                  <a:rPr lang="id-ID" sz="20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mentranspose</a:t>
                </a:r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matriks </a:t>
                </a:r>
                <a:r>
                  <a:rPr lang="id-ID" sz="20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dan mengalikan bagian imajiner dengan -1.</a:t>
                </a:r>
                <a:endParaRPr lang="id-ID" sz="2000" baseline="30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endParaRPr lang="id-ID" sz="2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Contoh :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</a:t>
                </a:r>
                <a:r>
                  <a:rPr lang="id-ID" sz="20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d-ID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d-ID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a:rPr lang="id-ID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3−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buFontTx/>
                  <a:buNone/>
                </a:pPr>
                <a:r>
                  <a:rPr lang="id-ID" sz="2000" baseline="30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Karena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id-ID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</m:oMath>
                </a14:m>
                <a:r>
                  <a:rPr lang="id-ID" sz="2000" b="0" i="0" dirty="0">
                    <a:latin typeface="+mj-lt"/>
                    <a:cs typeface="Times New Roman" panose="02020603050405020304" pitchFamily="18" charset="0"/>
                  </a:rPr>
                  <a:t>maka A adalah matriks hermitian.</a:t>
                </a:r>
                <a:endParaRPr lang="id-ID" sz="2000" baseline="30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9" y="1722536"/>
                <a:ext cx="7670527" cy="1320627"/>
              </a:xfrm>
              <a:prstGeom prst="rect">
                <a:avLst/>
              </a:prstGeom>
              <a:blipFill>
                <a:blip r:embed="rId2"/>
                <a:stretch>
                  <a:fillRect l="-828" t="-2857" b="-2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1578478" y="4592036"/>
            <a:ext cx="2972462" cy="382095"/>
            <a:chOff x="1104" y="3552"/>
            <a:chExt cx="528" cy="144"/>
          </a:xfrm>
        </p:grpSpPr>
        <p:sp>
          <p:nvSpPr>
            <p:cNvPr id="7" name="Line 65"/>
            <p:cNvSpPr>
              <a:spLocks noChangeShapeType="1"/>
            </p:cNvSpPr>
            <p:nvPr/>
          </p:nvSpPr>
          <p:spPr bwMode="auto">
            <a:xfrm>
              <a:off x="1104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" name="Line 66"/>
            <p:cNvSpPr>
              <a:spLocks noChangeShapeType="1"/>
            </p:cNvSpPr>
            <p:nvPr/>
          </p:nvSpPr>
          <p:spPr bwMode="auto">
            <a:xfrm>
              <a:off x="163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Line 67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26806" y="4618780"/>
            <a:ext cx="2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852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5875" y="1723623"/>
            <a:ext cx="7468925" cy="1777385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Invers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859216" cy="487375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dirty="0"/>
                  <a:t>Definisi:</a:t>
                </a:r>
              </a:p>
              <a:p>
                <a:pPr marL="268288"/>
                <a:r>
                  <a:rPr lang="id-ID" dirty="0"/>
                  <a:t>Jika 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dirty="0"/>
                  <a:t> matriks bujur sangkar berordo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dan berlaku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d-ID" dirty="0"/>
                  <a:t> , maka dikatakan:</a:t>
                </a:r>
              </a:p>
              <a:p>
                <a:r>
                  <a:rPr lang="id-ID" dirty="0"/>
                  <a:t> 	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id-ID" b="1" dirty="0"/>
                  <a:t> invers dari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d-ID" b="1" dirty="0"/>
                  <a:t> </a:t>
                </a:r>
                <a:r>
                  <a:rPr lang="id-ID" dirty="0"/>
                  <a:t>dan ditulis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dan</a:t>
                </a:r>
              </a:p>
              <a:p>
                <a:r>
                  <a:rPr lang="id-ID" dirty="0"/>
                  <a:t> 	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d-ID" b="1" dirty="0"/>
                  <a:t> invers dari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id-ID" b="1" dirty="0"/>
                  <a:t> </a:t>
                </a:r>
                <a:r>
                  <a:rPr lang="id-ID" dirty="0"/>
                  <a:t>dan ditulis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dirty="0"/>
                  <a:t>Tidak semua matriks bujur sangkar memiliki matriks invers.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dirty="0"/>
                  <a:t>Jika invers dari 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 adalah dirinya sendiri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id-ID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d-ID" dirty="0"/>
                  <a:t>), maka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disebut </a:t>
                </a:r>
                <a:r>
                  <a:rPr lang="id-ID" b="1" dirty="0"/>
                  <a:t>matriks involutory. </a:t>
                </a:r>
                <a:r>
                  <a:rPr lang="id-ID" dirty="0"/>
                  <a:t> Dengan kata lain,</a:t>
                </a:r>
              </a:p>
              <a:p>
                <a:pPr algn="ctr"/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d-ID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id-ID" sz="2400" b="1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id-ID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859216" cy="4873752"/>
              </a:xfrm>
              <a:blipFill>
                <a:blip r:embed="rId2"/>
                <a:stretch>
                  <a:fillRect l="-162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5875" y="1600201"/>
            <a:ext cx="7468925" cy="1108720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Komutatif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dirty="0"/>
                  <a:t>Definisi</a:t>
                </a:r>
              </a:p>
              <a:p>
                <a:pPr marL="363538"/>
                <a:r>
                  <a:rPr lang="id-ID" dirty="0"/>
                  <a:t>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dirty="0"/>
                  <a:t> matriks bujur sangkar dan berlaku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id-ID" dirty="0"/>
                  <a:t> maka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dirty="0"/>
                  <a:t> disebut saling komutatif. </a:t>
                </a:r>
              </a:p>
              <a:p>
                <a:pPr marL="363538" indent="-363538">
                  <a:buFont typeface="Wingdings" panose="05000000000000000000" pitchFamily="2" charset="2"/>
                  <a:buChar char="Ø"/>
                </a:pPr>
                <a:r>
                  <a:rPr lang="id-ID" dirty="0"/>
                  <a:t>Setiap matriks bujur sangkar </a:t>
                </a:r>
                <a:r>
                  <a:rPr lang="id-ID" dirty="0" err="1"/>
                  <a:t>komutatif</a:t>
                </a:r>
                <a:r>
                  <a:rPr lang="id-ID"/>
                  <a:t> dengan matriks identitas.</a:t>
                </a:r>
                <a:endParaRPr lang="id-ID" dirty="0"/>
              </a:p>
              <a:p>
                <a:r>
                  <a:rPr lang="id-ID" dirty="0"/>
                  <a:t>Contoh :Diketahui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id-ID" dirty="0"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>
                    <a:cs typeface="Times New Roman" panose="02020603050405020304" pitchFamily="18" charset="0"/>
                  </a:rPr>
                  <a:t>   </a:t>
                </a:r>
              </a:p>
              <a:p>
                <a:pPr indent="1076325"/>
                <a:endParaRPr lang="id-ID" dirty="0">
                  <a:cs typeface="Times New Roman" panose="02020603050405020304" pitchFamily="18" charset="0"/>
                </a:endParaRPr>
              </a:p>
              <a:p>
                <a:pPr indent="1076325"/>
                <a:r>
                  <a:rPr lang="id-ID" dirty="0">
                    <a:cs typeface="Times New Roman" panose="02020603050405020304" pitchFamily="18" charset="0"/>
                  </a:rPr>
                  <a:t>Maka  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endParaRPr lang="id-ID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1076325"/>
                <a:r>
                  <a:rPr lang="id-ID" dirty="0"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pPr indent="1076325"/>
                <a:r>
                  <a:rPr lang="id-ID" dirty="0"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𝐵𝐴</m:t>
                    </m:r>
                  </m:oMath>
                </a14:m>
                <a:r>
                  <a:rPr lang="id-ID" dirty="0">
                    <a:cs typeface="Times New Roman" panose="02020603050405020304" pitchFamily="18" charset="0"/>
                  </a:rPr>
                  <a:t> maka A dan B komutatif. 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50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2010" y="4797152"/>
            <a:ext cx="7468925" cy="1720208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2011" y="1556792"/>
            <a:ext cx="7468925" cy="1929407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Idempoten</a:t>
            </a:r>
            <a:r>
              <a:rPr lang="en-US" dirty="0"/>
              <a:t>, </a:t>
            </a:r>
            <a:r>
              <a:rPr lang="en-US" dirty="0" err="1"/>
              <a:t>Periodik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Nilpotent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787208" cy="48737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d-ID" dirty="0"/>
                  <a:t>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 disebut </a:t>
                </a:r>
                <a:r>
                  <a:rPr lang="id-ID" b="1" dirty="0"/>
                  <a:t>matriks idempoten </a:t>
                </a:r>
                <a:r>
                  <a:rPr lang="id-ID" dirty="0"/>
                  <a:t>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 disebut </a:t>
                </a:r>
                <a:r>
                  <a:rPr lang="id-ID" b="1" dirty="0"/>
                  <a:t>matriks periodik </a:t>
                </a:r>
                <a:r>
                  <a:rPr lang="id-ID" dirty="0"/>
                  <a:t>dengan periode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id-ID" dirty="0"/>
                  <a:t> jika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d-ID" b="0" dirty="0"/>
              </a:p>
              <a:p>
                <a:endParaRPr lang="id-ID" dirty="0"/>
              </a:p>
              <a:p>
                <a:r>
                  <a:rPr lang="id-ID" dirty="0"/>
                  <a:t>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 disebut </a:t>
                </a:r>
                <a:r>
                  <a:rPr lang="id-ID" b="1" dirty="0"/>
                  <a:t>matriks nilpoten </a:t>
                </a:r>
                <a:r>
                  <a:rPr lang="id-ID" dirty="0"/>
                  <a:t>dengan indeks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d-ID" dirty="0"/>
                  <a:t> jika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Contoh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b="0" dirty="0">
                  <a:cs typeface="Times New Roman" panose="02020603050405020304" pitchFamily="18" charset="0"/>
                </a:endParaRPr>
              </a:p>
              <a:p>
                <a:r>
                  <a:rPr lang="id-ID" dirty="0"/>
                  <a:t>Buktikan apakah 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 periodik dengan periode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−1=2</m:t>
                    </m:r>
                  </m:oMath>
                </a14:m>
                <a:r>
                  <a:rPr lang="id-ID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−1=2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  <m:r>
                      <a:rPr lang="id-ID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id-ID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id-ID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dirty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id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dirty="0"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id-ID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id-ID" dirty="0">
                  <a:cs typeface="Times New Roman" panose="02020603050405020304" pitchFamily="18" charset="0"/>
                </a:endParaRPr>
              </a:p>
              <a:p>
                <a:pPr algn="ctr"/>
                <a:r>
                  <a:rPr lang="id-ID" dirty="0"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id-ID" dirty="0">
                    <a:cs typeface="Times New Roman" panose="02020603050405020304" pitchFamily="18" charset="0"/>
                  </a:rPr>
                  <a:t>maka benar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 periodik dengan periode 2.</a:t>
                </a:r>
                <a:r>
                  <a:rPr lang="id-ID" dirty="0">
                    <a:cs typeface="Times New Roman" panose="02020603050405020304" pitchFamily="18" charset="0"/>
                  </a:rPr>
                  <a:t> </a:t>
                </a:r>
              </a:p>
              <a:p>
                <a:endParaRPr lang="id-ID" dirty="0">
                  <a:cs typeface="Times New Roman" panose="02020603050405020304" pitchFamily="18" charset="0"/>
                </a:endParaRPr>
              </a:p>
              <a:p>
                <a:endParaRPr lang="id-ID" dirty="0">
                  <a:cs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787208" cy="4873752"/>
              </a:xfrm>
              <a:blipFill>
                <a:blip r:embed="rId2"/>
                <a:stretch>
                  <a:fillRect l="-816" t="-1039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2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3528" y="1708792"/>
            <a:ext cx="8280920" cy="1720208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Transformasi</a:t>
            </a:r>
            <a:r>
              <a:rPr lang="id-ID" dirty="0"/>
              <a:t>/Operasi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id-ID" dirty="0"/>
              <a:t> pada Matriks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3528" y="1954575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>
                <a:latin typeface="Cambria" panose="02040503050406030204" pitchFamily="18" charset="0"/>
              </a:rPr>
              <a:t>Transformasi/</a:t>
            </a:r>
            <a:r>
              <a:rPr lang="en-US" sz="2000" b="1" dirty="0" err="1">
                <a:latin typeface="Cambria" panose="02040503050406030204" pitchFamily="18" charset="0"/>
              </a:rPr>
              <a:t>Operasi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elementer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pada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matriks</a:t>
            </a:r>
            <a:r>
              <a:rPr lang="id-ID" sz="2000" b="1" dirty="0">
                <a:latin typeface="Cambria" panose="02040503050406030204" pitchFamily="18" charset="0"/>
              </a:rPr>
              <a:t>: </a:t>
            </a:r>
            <a:endParaRPr lang="en-US" sz="2000" b="1" dirty="0">
              <a:latin typeface="Cambria" panose="02040503050406030204" pitchFamily="18" charset="0"/>
            </a:endParaRPr>
          </a:p>
          <a:p>
            <a:pPr lvl="1" indent="-93663"/>
            <a:r>
              <a:rPr lang="en-US" sz="2000" dirty="0">
                <a:latin typeface="Cambria" panose="02040503050406030204" pitchFamily="18" charset="0"/>
              </a:rPr>
              <a:t>	1. </a:t>
            </a:r>
            <a:r>
              <a:rPr lang="en-US" sz="2000" dirty="0" err="1">
                <a:latin typeface="Cambria" panose="02040503050406030204" pitchFamily="18" charset="0"/>
              </a:rPr>
              <a:t>menukarkan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posisi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dua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baris</a:t>
            </a:r>
            <a:r>
              <a:rPr lang="id-ID" sz="2000" dirty="0">
                <a:latin typeface="Cambria" panose="02040503050406030204" pitchFamily="18" charset="0"/>
              </a:rPr>
              <a:t>/kolom</a:t>
            </a:r>
            <a:endParaRPr lang="en-US" sz="2000" dirty="0">
              <a:latin typeface="Cambria" panose="02040503050406030204" pitchFamily="18" charset="0"/>
            </a:endParaRPr>
          </a:p>
          <a:p>
            <a:pPr lvl="1" indent="-93663"/>
            <a:r>
              <a:rPr lang="en-US" sz="2000" dirty="0">
                <a:latin typeface="Cambria" panose="02040503050406030204" pitchFamily="18" charset="0"/>
              </a:rPr>
              <a:t>  2. </a:t>
            </a:r>
            <a:r>
              <a:rPr lang="en-US" sz="2000" dirty="0" err="1">
                <a:latin typeface="Cambria" panose="02040503050406030204" pitchFamily="18" charset="0"/>
              </a:rPr>
              <a:t>mengalikan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baris</a:t>
            </a:r>
            <a:r>
              <a:rPr lang="id-ID" sz="2000" dirty="0">
                <a:latin typeface="Cambria" panose="02040503050406030204" pitchFamily="18" charset="0"/>
              </a:rPr>
              <a:t>/kolom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dengan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kontanta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tidak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nol</a:t>
            </a:r>
            <a:endParaRPr lang="en-US" sz="2000" dirty="0">
              <a:latin typeface="Cambria" panose="02040503050406030204" pitchFamily="18" charset="0"/>
            </a:endParaRPr>
          </a:p>
          <a:p>
            <a:pPr lvl="1" indent="-93663">
              <a:buFontTx/>
              <a:buNone/>
            </a:pPr>
            <a:r>
              <a:rPr lang="en-US" sz="2000" dirty="0">
                <a:latin typeface="Cambria" panose="02040503050406030204" pitchFamily="18" charset="0"/>
              </a:rPr>
              <a:t>	3. </a:t>
            </a:r>
            <a:r>
              <a:rPr lang="en-US" sz="2000" dirty="0" err="1">
                <a:latin typeface="Cambria" panose="02040503050406030204" pitchFamily="18" charset="0"/>
              </a:rPr>
              <a:t>baris</a:t>
            </a:r>
            <a:r>
              <a:rPr lang="id-ID" sz="2000" dirty="0">
                <a:latin typeface="Cambria" panose="02040503050406030204" pitchFamily="18" charset="0"/>
              </a:rPr>
              <a:t>/kolom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dijumlahkan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dengan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</a:rPr>
              <a:t>skalar</a:t>
            </a:r>
            <a:r>
              <a:rPr lang="en-US" sz="2000" dirty="0">
                <a:latin typeface="Cambria" panose="02040503050406030204" pitchFamily="18" charset="0"/>
              </a:rPr>
              <a:t> kali </a:t>
            </a:r>
            <a:r>
              <a:rPr lang="en-US" sz="2000" dirty="0" err="1">
                <a:latin typeface="Cambria" panose="02040503050406030204" pitchFamily="18" charset="0"/>
              </a:rPr>
              <a:t>baris</a:t>
            </a:r>
            <a:r>
              <a:rPr lang="id-ID" sz="2000" dirty="0">
                <a:latin typeface="Cambria" panose="02040503050406030204" pitchFamily="18" charset="0"/>
              </a:rPr>
              <a:t>/kolom</a:t>
            </a:r>
            <a:r>
              <a:rPr lang="en-US" sz="2000" dirty="0">
                <a:latin typeface="Cambria" panose="02040503050406030204" pitchFamily="18" charset="0"/>
              </a:rPr>
              <a:t> yang </a:t>
            </a:r>
            <a:r>
              <a:rPr lang="id-ID" sz="2000" dirty="0">
                <a:latin typeface="Cambria" panose="02040503050406030204" pitchFamily="18" charset="0"/>
              </a:rPr>
              <a:t>   </a:t>
            </a:r>
            <a:r>
              <a:rPr lang="en-US" sz="2000" dirty="0">
                <a:latin typeface="Cambria" panose="02040503050406030204" pitchFamily="18" charset="0"/>
              </a:rPr>
              <a:t>lain</a:t>
            </a:r>
            <a:endParaRPr lang="id-ID" sz="2000" dirty="0">
              <a:latin typeface="Cambria" panose="02040503050406030204" pitchFamily="18" charset="0"/>
            </a:endParaRPr>
          </a:p>
          <a:p>
            <a:pPr lvl="1" indent="-93663">
              <a:buFontTx/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lvl="1">
              <a:buFontTx/>
              <a:buNone/>
            </a:pPr>
            <a:r>
              <a:rPr lang="id-ID" sz="2000" b="1" dirty="0">
                <a:latin typeface="Cambria" panose="02040503050406030204" pitchFamily="18" charset="0"/>
              </a:rPr>
              <a:t>Operasi Baris Elementer (OBE) </a:t>
            </a:r>
            <a:r>
              <a:rPr lang="id-ID" sz="2000" dirty="0">
                <a:latin typeface="Cambria" panose="02040503050406030204" pitchFamily="18" charset="0"/>
              </a:rPr>
              <a:t>: operasi elementer pada baris matriks</a:t>
            </a:r>
          </a:p>
          <a:p>
            <a:pPr marL="0" lvl="1">
              <a:buFontTx/>
              <a:buNone/>
            </a:pPr>
            <a:r>
              <a:rPr lang="id-ID" sz="2000" b="1" dirty="0">
                <a:latin typeface="Cambria" panose="02040503050406030204" pitchFamily="18" charset="0"/>
              </a:rPr>
              <a:t>Operasi Kolom Elementer </a:t>
            </a:r>
            <a:r>
              <a:rPr lang="id-ID" sz="2000" dirty="0">
                <a:latin typeface="Cambria" panose="02040503050406030204" pitchFamily="18" charset="0"/>
              </a:rPr>
              <a:t>: operasi elementer pada kolom matriks</a:t>
            </a:r>
          </a:p>
          <a:p>
            <a:pPr marL="0" lvl="1">
              <a:buFontTx/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lvl="1">
              <a:buFontTx/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lvl="1">
              <a:buFontTx/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lvl="1">
              <a:buFontTx/>
              <a:buNone/>
            </a:pP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3528" y="1556792"/>
            <a:ext cx="8280920" cy="1440160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12137"/>
                <a:ext cx="7467600" cy="4873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Operasi </a:t>
                </a:r>
                <a:r>
                  <a:rPr lang="en-US" sz="2000" dirty="0" err="1">
                    <a:latin typeface="Cambria" panose="02040503050406030204" pitchFamily="18" charset="0"/>
                  </a:rPr>
                  <a:t>elementer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pada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matriks</a:t>
                </a:r>
                <a:r>
                  <a:rPr lang="id-ID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dapat dijabarkan menjadi:</a:t>
                </a:r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1. </a:t>
                </a:r>
                <a:r>
                  <a:rPr lang="en-US" sz="2000" dirty="0" err="1">
                    <a:latin typeface="Cambria" pitchFamily="18" charset="0"/>
                  </a:rPr>
                  <a:t>Penukaran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tempat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b="1" dirty="0" err="1">
                    <a:latin typeface="Cambria" pitchFamily="18" charset="0"/>
                  </a:rPr>
                  <a:t>baris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i </a:t>
                </a:r>
                <a:r>
                  <a:rPr lang="en-US" sz="2000" dirty="0" err="1">
                    <a:latin typeface="Cambria" pitchFamily="18" charset="0"/>
                  </a:rPr>
                  <a:t>dan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j , </a:t>
                </a:r>
                <a:r>
                  <a:rPr lang="en-US" sz="2000" dirty="0" err="1">
                    <a:latin typeface="Cambria" pitchFamily="18" charset="0"/>
                  </a:rPr>
                  <a:t>ditulis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 (</m:t>
                    </m:r>
                    <m:r>
                      <a:rPr lang="en-US" sz="2000" i="1" dirty="0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id-ID" sz="20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2. </a:t>
                </a:r>
                <a:r>
                  <a:rPr lang="en-US" sz="2000" dirty="0" err="1">
                    <a:latin typeface="Cambria" pitchFamily="18" charset="0"/>
                  </a:rPr>
                  <a:t>Penukaran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tempat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b="1" dirty="0" err="1">
                    <a:latin typeface="Cambria" pitchFamily="18" charset="0"/>
                  </a:rPr>
                  <a:t>kolom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i </a:t>
                </a:r>
                <a:r>
                  <a:rPr lang="en-US" sz="2000" dirty="0" err="1">
                    <a:latin typeface="Cambria" pitchFamily="18" charset="0"/>
                  </a:rPr>
                  <a:t>dan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kolom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j, </a:t>
                </a:r>
                <a:r>
                  <a:rPr lang="en-US" sz="2000" dirty="0" err="1">
                    <a:latin typeface="Cambria" pitchFamily="18" charset="0"/>
                  </a:rPr>
                  <a:t>ditulis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 dirty="0" err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id-ID" sz="20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id-ID" dirty="0"/>
                  <a:t>Contoh 1:                  Diketahui </a:t>
                </a:r>
                <a14:m>
                  <m:oMath xmlns:m="http://schemas.openxmlformats.org/officeDocument/2006/math">
                    <m:r>
                      <a:rPr lang="id-ID" sz="20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r>
                  <a:rPr lang="id-ID" sz="2000" dirty="0">
                    <a:latin typeface="Cambria" pitchFamily="18" charset="0"/>
                  </a:rPr>
                  <a:t>Maka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id-ID" b="0" i="1" dirty="0">
                  <a:latin typeface="Cambria Math" panose="02040503050406030204" pitchFamily="18" charset="0"/>
                </a:endParaRPr>
              </a:p>
              <a:p>
                <a:endParaRPr lang="id-ID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0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sz="2000" dirty="0">
                  <a:latin typeface="Cambria" pitchFamily="18" charset="0"/>
                  <a:cs typeface="Arial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12137"/>
                <a:ext cx="7467600" cy="4873752"/>
              </a:xfrm>
              <a:blipFill rotWithShape="0">
                <a:blip r:embed="rId2"/>
                <a:stretch>
                  <a:fillRect l="-816" t="-6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Transformasi</a:t>
            </a:r>
            <a:r>
              <a:rPr lang="id-ID" dirty="0"/>
              <a:t>/Operasi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id-ID" dirty="0"/>
              <a:t> pada Matriks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3131840" y="4221088"/>
            <a:ext cx="648072" cy="288032"/>
          </a:xfrm>
          <a:prstGeom prst="arc">
            <a:avLst>
              <a:gd name="adj1" fmla="val 16200000"/>
              <a:gd name="adj2" fmla="val 510482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Arc 8"/>
          <p:cNvSpPr/>
          <p:nvPr/>
        </p:nvSpPr>
        <p:spPr>
          <a:xfrm rot="16200000">
            <a:off x="2735796" y="4977172"/>
            <a:ext cx="504056" cy="720080"/>
          </a:xfrm>
          <a:prstGeom prst="arc">
            <a:avLst>
              <a:gd name="adj1" fmla="val 16200000"/>
              <a:gd name="adj2" fmla="val 510482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2404513" y="5229199"/>
            <a:ext cx="367287" cy="93610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64220" y="5265997"/>
            <a:ext cx="367287" cy="936105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60697" y="5229200"/>
            <a:ext cx="367287" cy="936105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80777" y="5229200"/>
            <a:ext cx="367287" cy="93610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2768000" y="3610883"/>
            <a:ext cx="316687" cy="119175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rot="16200000">
            <a:off x="4753883" y="3913242"/>
            <a:ext cx="316687" cy="119175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2777286" y="3970923"/>
            <a:ext cx="316687" cy="1191755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770832" y="3594160"/>
            <a:ext cx="316687" cy="1191755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23528" y="1628800"/>
            <a:ext cx="8280920" cy="1271969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28800"/>
                <a:ext cx="7467600" cy="48737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3. </a:t>
                </a:r>
                <a:r>
                  <a:rPr lang="en-US" sz="2000" dirty="0" err="1">
                    <a:latin typeface="Cambria" pitchFamily="18" charset="0"/>
                  </a:rPr>
                  <a:t>Memperkalikan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" pitchFamily="18" charset="0"/>
                  </a:rPr>
                  <a:t>baris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i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skalar</a:t>
                </a:r>
                <a:r>
                  <a:rPr lang="en-US" sz="2000" dirty="0">
                    <a:latin typeface="Cambria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latin typeface="Cambria Math"/>
                        <a:ea typeface="Cambria Math"/>
                        <a:cs typeface="Arial" charset="0"/>
                      </a:rPr>
                      <m:t>λ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≠ 0</m:t>
                    </m:r>
                  </m:oMath>
                </a14:m>
                <a:r>
                  <a:rPr lang="en-US" sz="2000" dirty="0">
                    <a:latin typeface="Cambria" pitchFamily="18" charset="0"/>
                    <a:cs typeface="Arial" charset="0"/>
                  </a:rPr>
                  <a:t>,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ditulis</a:t>
                </a:r>
                <a:endParaRPr lang="en-US" sz="2000" dirty="0">
                  <a:latin typeface="Cambria" pitchFamily="18" charset="0"/>
                  <a:cs typeface="Arial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2000" dirty="0">
                    <a:latin typeface="Cambria" pitchFamily="18" charset="0"/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  <a:ea typeface="Cambria Math"/>
                            <a:cs typeface="Arial" charset="0"/>
                          </a:rPr>
                          <m:t>𝜆</m:t>
                        </m:r>
                      </m:sup>
                    </m:sSubSup>
                    <m:r>
                      <a:rPr lang="en-US" sz="2000" i="1" dirty="0">
                        <a:latin typeface="Cambria Math"/>
                        <a:cs typeface="Arial" charset="0"/>
                      </a:rPr>
                      <m:t>(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endParaRPr lang="en-US" sz="2000" dirty="0">
                  <a:latin typeface="Cambria" pitchFamily="18" charset="0"/>
                  <a:cs typeface="Arial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2000" dirty="0">
                    <a:latin typeface="Cambria" pitchFamily="18" charset="0"/>
                    <a:cs typeface="Arial" charset="0"/>
                  </a:rPr>
                  <a:t>4.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Memperkalikan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</a:t>
                </a:r>
                <a:r>
                  <a:rPr lang="en-US" sz="2000" b="1" dirty="0" err="1">
                    <a:latin typeface="Cambria" pitchFamily="18" charset="0"/>
                    <a:cs typeface="Arial" charset="0"/>
                  </a:rPr>
                  <a:t>kolom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ke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i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latin typeface="Cambria Math"/>
                        <a:ea typeface="Cambria Math"/>
                        <a:cs typeface="Arial" charset="0"/>
                      </a:rPr>
                      <m:t>λ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≠ 0</m:t>
                    </m:r>
                  </m:oMath>
                </a14:m>
                <a:r>
                  <a:rPr lang="en-US" sz="2000" dirty="0">
                    <a:latin typeface="Cambria" pitchFamily="18" charset="0"/>
                    <a:cs typeface="Arial" charset="0"/>
                  </a:rPr>
                  <a:t>,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ditulis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  <a:ea typeface="Cambria Math"/>
                            <a:cs typeface="Arial" charset="0"/>
                          </a:rPr>
                          <m:t>𝜆</m:t>
                        </m:r>
                      </m:sup>
                    </m:sSubSup>
                    <m:r>
                      <a:rPr lang="en-US" sz="2000" i="1" dirty="0">
                        <a:latin typeface="Cambria Math"/>
                        <a:cs typeface="Arial" charset="0"/>
                      </a:rPr>
                      <m:t>(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endParaRPr lang="id-ID" sz="2000" dirty="0">
                  <a:latin typeface="Cambria" pitchFamily="18" charset="0"/>
                  <a:cs typeface="Arial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id-ID" dirty="0">
                  <a:cs typeface="Arial" charset="0"/>
                </a:endParaRPr>
              </a:p>
              <a:p>
                <a:r>
                  <a:rPr lang="id-ID" dirty="0"/>
                  <a:t>Contoh 2:                  Diketahui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r>
                  <a:rPr lang="id-ID" dirty="0"/>
                  <a:t>Maka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  <m:r>
                      <a:rPr lang="id-ID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id-ID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d>
                      <m:dPr>
                        <m:ctrlPr>
                          <a:rPr lang="id-ID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id-ID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id-ID" i="1" dirty="0">
                  <a:latin typeface="Cambria Math" panose="02040503050406030204" pitchFamily="18" charset="0"/>
                </a:endParaRPr>
              </a:p>
              <a:p>
                <a:endParaRPr lang="id-ID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r>
                  <a:rPr lang="id-ID" dirty="0"/>
                  <a:t>			</a:t>
                </a:r>
                <a:endParaRPr lang="en-US" dirty="0"/>
              </a:p>
              <a:p>
                <a:pPr>
                  <a:buFont typeface="Wingdings" pitchFamily="2" charset="2"/>
                  <a:buNone/>
                </a:pPr>
                <a:r>
                  <a:rPr lang="id-ID" sz="2000" dirty="0">
                    <a:latin typeface="Cambria" pitchFamily="18" charset="0"/>
                    <a:cs typeface="Arial" charset="0"/>
                  </a:rPr>
                  <a:t>		           </a:t>
                </a:r>
                <a:r>
                  <a:rPr lang="id-ID" sz="2000" dirty="0">
                    <a:solidFill>
                      <a:srgbClr val="FF0000"/>
                    </a:solidFill>
                    <a:latin typeface="Cambria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×</m:t>
                    </m:r>
                    <m:r>
                      <a:rPr lang="id-ID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(−2)</m:t>
                    </m:r>
                  </m:oMath>
                </a14:m>
                <a:endParaRPr lang="id-ID" sz="2000" dirty="0">
                  <a:solidFill>
                    <a:srgbClr val="FF0000"/>
                  </a:solidFill>
                  <a:latin typeface="Cambria" pitchFamily="18" charset="0"/>
                  <a:cs typeface="Arial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28800"/>
                <a:ext cx="7467600" cy="4873752"/>
              </a:xfrm>
              <a:blipFill rotWithShape="0">
                <a:blip r:embed="rId2"/>
                <a:stretch>
                  <a:fillRect l="-735" t="-12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Transformasi</a:t>
            </a:r>
            <a:r>
              <a:rPr lang="id-ID" dirty="0"/>
              <a:t>/Operasi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id-ID" dirty="0"/>
              <a:t> pada Matriks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2593642" y="3567530"/>
            <a:ext cx="316687" cy="119175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59832" y="4797152"/>
            <a:ext cx="367287" cy="936105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43475" y="5733257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 rot="16200000">
            <a:off x="5081542" y="3556597"/>
            <a:ext cx="316687" cy="119175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11872" y="4797152"/>
            <a:ext cx="367287" cy="936105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6063" y="1556792"/>
            <a:ext cx="8038703" cy="2476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Dua </a:t>
                </a:r>
                <a:r>
                  <a:rPr lang="en-US" sz="20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000" dirty="0">
                    <a:latin typeface="Cambria" panose="02040503050406030204" pitchFamily="18" charset="0"/>
                  </a:rPr>
                  <a:t> A </a:t>
                </a:r>
                <a:r>
                  <a:rPr lang="en-US" sz="2000" dirty="0" err="1">
                    <a:latin typeface="Cambria" panose="02040503050406030204" pitchFamily="18" charset="0"/>
                  </a:rPr>
                  <a:t>dan</a:t>
                </a:r>
                <a:r>
                  <a:rPr lang="en-US" sz="2000" dirty="0">
                    <a:latin typeface="Cambria" panose="02040503050406030204" pitchFamily="18" charset="0"/>
                  </a:rPr>
                  <a:t> B </a:t>
                </a:r>
                <a:r>
                  <a:rPr lang="en-US" sz="2000" dirty="0" err="1">
                    <a:latin typeface="Cambria" panose="02040503050406030204" pitchFamily="18" charset="0"/>
                  </a:rPr>
                  <a:t>dikatakan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sama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jika</a:t>
                </a:r>
                <a:r>
                  <a:rPr lang="id-ID" sz="2000" dirty="0">
                    <a:latin typeface="Cambria" panose="02040503050406030204" pitchFamily="18" charset="0"/>
                  </a:rPr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id-ID" sz="2000" dirty="0">
                    <a:latin typeface="Cambria" panose="02040503050406030204" pitchFamily="18" charset="0"/>
                  </a:rPr>
                  <a:t>U</a:t>
                </a:r>
                <a:r>
                  <a:rPr lang="en-US" sz="2000" dirty="0" err="1">
                    <a:latin typeface="Cambria" panose="02040503050406030204" pitchFamily="18" charset="0"/>
                  </a:rPr>
                  <a:t>kuran</a:t>
                </a:r>
                <a:r>
                  <a:rPr lang="id-ID" sz="2000" dirty="0">
                    <a:latin typeface="Cambria" panose="02040503050406030204" pitchFamily="18" charset="0"/>
                  </a:rPr>
                  <a:t>/ordo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kedua</a:t>
                </a:r>
                <a:r>
                  <a:rPr lang="id-ID" sz="2000" dirty="0">
                    <a:latin typeface="Cambria" panose="02040503050406030204" pitchFamily="18" charset="0"/>
                  </a:rPr>
                  <a:t> matriks,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sama</a:t>
                </a:r>
                <a:r>
                  <a:rPr lang="id-ID" sz="2000" dirty="0">
                    <a:latin typeface="Cambria" panose="02040503050406030204" pitchFamily="18" charset="0"/>
                  </a:rPr>
                  <a:t> (banyak baris dan banyak kolomnya sama ), dan </a:t>
                </a:r>
              </a:p>
              <a:p>
                <a:pPr marL="457200" indent="-457200">
                  <a:buAutoNum type="arabicPeriod"/>
                </a:pPr>
                <a:r>
                  <a:rPr lang="id-ID" sz="2000" dirty="0">
                    <a:latin typeface="Cambria" panose="02040503050406030204" pitchFamily="18" charset="0"/>
                  </a:rPr>
                  <a:t>E</a:t>
                </a:r>
                <a:r>
                  <a:rPr lang="en-US" sz="2000" dirty="0" err="1">
                    <a:latin typeface="Cambria" panose="02040503050406030204" pitchFamily="18" charset="0"/>
                  </a:rPr>
                  <a:t>lemen</a:t>
                </a:r>
                <a:r>
                  <a:rPr lang="en-US" sz="2000" dirty="0">
                    <a:latin typeface="Cambria" panose="02040503050406030204" pitchFamily="18" charset="0"/>
                  </a:rPr>
                  <a:t> yang </a:t>
                </a:r>
                <a:r>
                  <a:rPr lang="en-US" sz="2000" dirty="0" err="1">
                    <a:latin typeface="Cambria" panose="02040503050406030204" pitchFamily="18" charset="0"/>
                  </a:rPr>
                  <a:t>bersesuaian</a:t>
                </a:r>
                <a:r>
                  <a:rPr lang="id-ID" sz="2000" dirty="0">
                    <a:latin typeface="Cambria" panose="02040503050406030204" pitchFamily="18" charset="0"/>
                  </a:rPr>
                  <a:t> dari kedua matriks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juga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sama</a:t>
                </a:r>
                <a:r>
                  <a:rPr lang="en-US" sz="2000" dirty="0">
                    <a:latin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A= B </a:t>
                </a:r>
                <a:r>
                  <a:rPr lang="en-US" dirty="0" err="1">
                    <a:latin typeface="Cambria" panose="02040503050406030204" pitchFamily="18" charset="0"/>
                  </a:rPr>
                  <a:t>jika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>
                    <a:latin typeface="Cambria" panose="02040503050406030204" pitchFamily="18" charset="0"/>
                  </a:rPr>
                  <a:t>untuk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dirty="0" err="1">
                    <a:latin typeface="Cambria" panose="02040503050406030204" pitchFamily="18" charset="0"/>
                  </a:rPr>
                  <a:t>setiap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Contoh 1: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	 </a:t>
                </a:r>
                <a14:m>
                  <m:oMath xmlns:m="http://schemas.openxmlformats.org/officeDocument/2006/math">
                    <m:r>
                      <a:rPr lang="id-ID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 ,  A dan B  berordo sama (2x2)</a:t>
                </a: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 matriks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jika : 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d</a:t>
                </a:r>
                <a:r>
                  <a:rPr lang="id-ID" sz="2000" dirty="0"/>
                  <a:t>an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816" t="-7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6200000">
            <a:off x="3754371" y="-1615513"/>
            <a:ext cx="1078920" cy="7757144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5594223" y="3217527"/>
            <a:ext cx="1426790" cy="372956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Transformasi</a:t>
            </a:r>
            <a:r>
              <a:rPr lang="id-ID" dirty="0"/>
              <a:t>/Operasi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id-ID" dirty="0"/>
              <a:t> pada Matriks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2452481" y="3790976"/>
            <a:ext cx="198949" cy="1000468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2728153" y="4256966"/>
            <a:ext cx="592717" cy="287281"/>
          </a:xfrm>
          <a:prstGeom prst="arc">
            <a:avLst>
              <a:gd name="adj1" fmla="val 16200000"/>
              <a:gd name="adj2" fmla="val 510482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 rot="16200000">
            <a:off x="3388585" y="5394946"/>
            <a:ext cx="198949" cy="1000468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47072" y="4129835"/>
                <a:ext cx="11089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d-ID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+ 2*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d-ID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72" y="4129835"/>
                <a:ext cx="1108903" cy="338554"/>
              </a:xfrm>
              <a:prstGeom prst="rect">
                <a:avLst/>
              </a:prstGeom>
              <a:blipFill rotWithShape="0"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23600"/>
                <a:ext cx="8003232" cy="48737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mbria" pitchFamily="18" charset="0"/>
                    <a:cs typeface="Arial" charset="0"/>
                  </a:rPr>
                  <a:t>5.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Menambah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</a:t>
                </a:r>
                <a:r>
                  <a:rPr lang="en-US" sz="2000" b="1" dirty="0" err="1">
                    <a:latin typeface="Cambria" pitchFamily="18" charset="0"/>
                    <a:cs typeface="Arial" charset="0"/>
                  </a:rPr>
                  <a:t>baris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ke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i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latin typeface="Cambria Math"/>
                        <a:ea typeface="Cambria Math"/>
                        <a:cs typeface="Arial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mbria" pitchFamily="18" charset="0"/>
                    <a:cs typeface="Arial" charset="0"/>
                  </a:rPr>
                  <a:t>  kali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baris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ke</a:t>
                </a:r>
                <a:r>
                  <a:rPr lang="en-US" sz="2000" dirty="0">
                    <a:latin typeface="Cambria" pitchFamily="18" charset="0"/>
                    <a:cs typeface="Arial" charset="0"/>
                  </a:rPr>
                  <a:t> j, </a:t>
                </a:r>
                <a:r>
                  <a:rPr lang="en-US" sz="2000" dirty="0" err="1">
                    <a:latin typeface="Cambria" pitchFamily="18" charset="0"/>
                    <a:cs typeface="Arial" charset="0"/>
                  </a:rPr>
                  <a:t>ditulis</a:t>
                </a:r>
                <a:r>
                  <a:rPr lang="id-ID" dirty="0">
                    <a:cs typeface="Arial" charset="0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𝑖𝑗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  <a:ea typeface="Cambria Math"/>
                            <a:cs typeface="Arial" charset="0"/>
                          </a:rPr>
                          <m:t>𝜆</m:t>
                        </m:r>
                      </m:sup>
                    </m:sSubSup>
                    <m:r>
                      <a:rPr lang="en-US" sz="2000" i="1" dirty="0">
                        <a:latin typeface="Cambria Math"/>
                        <a:cs typeface="Arial" charset="0"/>
                      </a:rPr>
                      <m:t>(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6.  </a:t>
                </a:r>
                <a:r>
                  <a:rPr lang="en-US" sz="2000" dirty="0" err="1">
                    <a:latin typeface="Cambria" pitchFamily="18" charset="0"/>
                  </a:rPr>
                  <a:t>Menambah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b="1" dirty="0" err="1">
                    <a:latin typeface="Cambria" pitchFamily="18" charset="0"/>
                  </a:rPr>
                  <a:t>kolom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i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latin typeface="Cambria Math"/>
                        <a:ea typeface="Cambria Math"/>
                        <a:cs typeface="Arial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 kali </a:t>
                </a:r>
                <a:r>
                  <a:rPr lang="en-US" sz="2000" dirty="0" err="1">
                    <a:latin typeface="Cambria" pitchFamily="18" charset="0"/>
                  </a:rPr>
                  <a:t>kolom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j,ditulis</a:t>
                </a:r>
                <a:r>
                  <a:rPr lang="id-ID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𝑖𝑗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  <a:ea typeface="Cambria Math"/>
                            <a:cs typeface="Arial" charset="0"/>
                          </a:rPr>
                          <m:t>𝜆</m:t>
                        </m:r>
                      </m:sup>
                    </m:sSubSup>
                    <m:r>
                      <a:rPr lang="en-US" sz="2000" i="1" dirty="0">
                        <a:latin typeface="Cambria Math"/>
                        <a:cs typeface="Arial" charset="0"/>
                      </a:rPr>
                      <m:t>(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endParaRPr lang="en-US" sz="2000" dirty="0">
                  <a:latin typeface="Cambria" pitchFamily="18" charset="0"/>
                </a:endParaRPr>
              </a:p>
              <a:p>
                <a:endParaRPr lang="id-ID" dirty="0"/>
              </a:p>
              <a:p>
                <a:r>
                  <a:rPr lang="id-ID" sz="1800" dirty="0"/>
                  <a:t>Contoh 3:     Diketahui </a:t>
                </a:r>
                <a14:m>
                  <m:oMath xmlns:m="http://schemas.openxmlformats.org/officeDocument/2006/math">
                    <m:r>
                      <a:rPr lang="id-ID" sz="1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 Tentukan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1800" dirty="0"/>
                  <a:t>!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sz="1800" dirty="0"/>
                  <a:t> matriks yang diperoleh dengan menambahkan baris ke-1 matriks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2 kali </a:t>
                </a:r>
                <a:r>
                  <a:rPr lang="en-US" sz="1800" dirty="0" err="1"/>
                  <a:t>baris</a:t>
                </a:r>
                <a:r>
                  <a:rPr lang="en-US" sz="1800" dirty="0"/>
                  <a:t> ke-2.</a:t>
                </a:r>
                <a:endParaRPr lang="id-ID" sz="1800" dirty="0"/>
              </a:p>
              <a:p>
                <a:r>
                  <a:rPr lang="id-ID" sz="1800" dirty="0"/>
                  <a:t>Maka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𝐵𝑎𝑟𝑖𝑠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𝐵𝑎𝑟𝑖𝑠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𝐵𝑎𝑟𝑖𝑠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b="0" i="1" dirty="0"/>
              </a:p>
              <a:p>
                <a:r>
                  <a:rPr lang="en-US" sz="1800" b="0" dirty="0"/>
                  <a:t>			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sz="18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𝐵𝑎𝑟𝑖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r>
                  <a:rPr lang="en-US" sz="1800" b="0" dirty="0"/>
                  <a:t>				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+2.2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1+2.1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4+2.1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i="1" dirty="0"/>
                  <a:t>				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i="1" dirty="0"/>
              </a:p>
              <a:p>
                <a:r>
                  <a:rPr lang="en-US" sz="1800" i="1" dirty="0"/>
                  <a:t>	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𝑗𝑎𝑑𝑖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  </m:t>
                    </m:r>
                    <m:sSubSup>
                      <m:sSub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1800" i="1" dirty="0"/>
              </a:p>
              <a:p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23600"/>
                <a:ext cx="8003232" cy="4873752"/>
              </a:xfrm>
              <a:blipFill>
                <a:blip r:embed="rId3"/>
                <a:stretch>
                  <a:fillRect l="-794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6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16200000">
            <a:off x="4836379" y="1796469"/>
            <a:ext cx="2376263" cy="3913132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:r>
                  <a:rPr lang="id-ID" sz="1800" dirty="0"/>
                  <a:t>matriks yang diperoleh dengan menambahkan </a:t>
                </a:r>
                <a:r>
                  <a:rPr lang="en-US" sz="1800" dirty="0" err="1"/>
                  <a:t>kolom</a:t>
                </a:r>
                <a:r>
                  <a:rPr lang="id-ID" sz="1800" dirty="0"/>
                  <a:t> ke-</a:t>
                </a:r>
                <a:r>
                  <a:rPr lang="en-US" sz="1800" dirty="0"/>
                  <a:t>	   2</a:t>
                </a:r>
                <a:r>
                  <a:rPr lang="id-ID" sz="1800" dirty="0"/>
                  <a:t> matriks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-1 kali </a:t>
                </a:r>
                <a:r>
                  <a:rPr lang="en-US" sz="1800" dirty="0" err="1"/>
                  <a:t>kolom</a:t>
                </a:r>
                <a:r>
                  <a:rPr lang="en-US" sz="1800" dirty="0"/>
                  <a:t> ke-3.</a:t>
                </a:r>
              </a:p>
              <a:p>
                <a:endParaRPr lang="id-ID" sz="1800" dirty="0"/>
              </a:p>
              <a:p>
                <a:r>
                  <a:rPr lang="id-ID" sz="1800" dirty="0"/>
                  <a:t>Maka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                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𝐾𝑜𝑙𝑜𝑚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𝐾𝑜𝑙𝑜𝑚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(−1)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𝐾𝑜𝑙𝑜𝑚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i="1" dirty="0"/>
              </a:p>
              <a:p>
                <a:r>
                  <a:rPr lang="en-US" sz="1800" dirty="0"/>
                  <a:t>			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𝐾𝑜𝑙𝑜𝑚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sz="1800" dirty="0"/>
                  <a:t> +  (-1) 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d-ID" sz="1800" dirty="0"/>
              </a:p>
              <a:p>
                <a:r>
                  <a:rPr lang="id-ID" sz="1800" dirty="0"/>
                  <a:t>					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d-ID" sz="18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i="1" dirty="0"/>
              </a:p>
              <a:p>
                <a:r>
                  <a:rPr lang="en-US" sz="1800" i="1" dirty="0"/>
                  <a:t>	</a:t>
                </a:r>
              </a:p>
              <a:p>
                <a:pPr algn="ctr"/>
                <a:r>
                  <a:rPr lang="en-US" sz="1800" i="1" dirty="0"/>
                  <a:t>  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𝑗𝑎𝑑𝑖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</a:endParaRPr>
              </a:p>
              <a:p>
                <a:endParaRPr lang="id-ID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80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Transformasi</a:t>
            </a:r>
            <a:r>
              <a:rPr lang="id-ID" dirty="0"/>
              <a:t>/Operasi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id-ID" dirty="0"/>
              <a:t> pada Matriks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55777" y="2420888"/>
            <a:ext cx="360040" cy="864097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2609782" y="3086963"/>
            <a:ext cx="540061" cy="360039"/>
          </a:xfrm>
          <a:prstGeom prst="arc">
            <a:avLst>
              <a:gd name="adj1" fmla="val 16200000"/>
              <a:gd name="adj2" fmla="val 510482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59017" y="3494380"/>
                <a:ext cx="1500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d-ID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+ (-1)*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d-ID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17" y="3494380"/>
                <a:ext cx="1500835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860032" y="5391161"/>
            <a:ext cx="360040" cy="864097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23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 rot="16200000">
            <a:off x="3740617" y="2676211"/>
            <a:ext cx="328031" cy="312975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43808" y="5517232"/>
            <a:ext cx="1145705" cy="864097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Transformasi</a:t>
            </a:r>
            <a:r>
              <a:rPr lang="id-ID" dirty="0"/>
              <a:t>/Operasi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id-ID" dirty="0"/>
              <a:t> pada Matriks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6275716" y="3660546"/>
            <a:ext cx="328029" cy="1161083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62472" y="5460772"/>
            <a:ext cx="289648" cy="864097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d-ID" dirty="0"/>
                  <a:t>Contoh 4:     Diketahui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/>
                  <a:t> Tentukan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d-ID" dirty="0"/>
                  <a:t>!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d-ID" dirty="0"/>
                  <a:t> = matriks yang diperoleh dengan menambahkan baris ke-3 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id-ID" dirty="0"/>
                  <a:t>1</a:t>
                </a:r>
                <a:r>
                  <a:rPr lang="en-US" dirty="0"/>
                  <a:t> kali </a:t>
                </a:r>
                <a:r>
                  <a:rPr lang="en-US" dirty="0" err="1"/>
                  <a:t>baris</a:t>
                </a:r>
                <a:r>
                  <a:rPr lang="en-US" dirty="0"/>
                  <a:t> ke-2.</a:t>
                </a:r>
                <a:endParaRPr lang="id-ID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d-ID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+1.3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+1.1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+1.−2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id-ID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d-ID" dirty="0"/>
                  <a:t> = matriks yang diperoleh dengan menambahkan kolom ke-1 matriks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id-ID" dirty="0"/>
                  <a:t>2</a:t>
                </a:r>
                <a:r>
                  <a:rPr lang="en-US" dirty="0"/>
                  <a:t> kali </a:t>
                </a:r>
                <a:r>
                  <a:rPr lang="id-ID" dirty="0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-</a:t>
                </a:r>
                <a:r>
                  <a:rPr lang="id-ID" dirty="0"/>
                  <a:t>3</a:t>
                </a:r>
                <a:r>
                  <a:rPr lang="en-US" dirty="0"/>
                  <a:t>.</a:t>
                </a:r>
                <a:endParaRPr lang="id-ID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+2.3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+2.−2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+2.1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id-ID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6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6200000">
            <a:off x="7643935" y="4916757"/>
            <a:ext cx="288031" cy="120094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355977" y="3212976"/>
            <a:ext cx="288028" cy="460851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9025" y="1772816"/>
            <a:ext cx="8069398" cy="1584176"/>
          </a:xfrm>
          <a:prstGeom prst="roundRect">
            <a:avLst>
              <a:gd name="adj" fmla="val 7617"/>
            </a:avLst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600200"/>
                <a:ext cx="8507288" cy="4873752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endParaRPr lang="en-US" sz="2000" dirty="0">
                  <a:latin typeface="Cambria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2000" dirty="0" err="1">
                    <a:latin typeface="Cambria" pitchFamily="18" charset="0"/>
                  </a:rPr>
                  <a:t>Kadang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untuk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operasi</a:t>
                </a:r>
                <a:r>
                  <a:rPr lang="en-US" sz="2000" dirty="0">
                    <a:latin typeface="Cambria" pitchFamily="18" charset="0"/>
                  </a:rPr>
                  <a:t> (1) </a:t>
                </a:r>
                <a:r>
                  <a:rPr lang="en-US" sz="2000" dirty="0" err="1">
                    <a:latin typeface="Cambria" pitchFamily="18" charset="0"/>
                  </a:rPr>
                  <a:t>dan</a:t>
                </a:r>
                <a:r>
                  <a:rPr lang="en-US" sz="2000" dirty="0">
                    <a:latin typeface="Cambria" pitchFamily="18" charset="0"/>
                  </a:rPr>
                  <a:t> (3) </a:t>
                </a:r>
                <a:r>
                  <a:rPr lang="en-US" sz="2000" dirty="0" err="1">
                    <a:latin typeface="Cambria" pitchFamily="18" charset="0"/>
                  </a:rPr>
                  <a:t>dapat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dilakukan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dalam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satu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langkah</a:t>
                </a:r>
                <a:r>
                  <a:rPr lang="en-US" sz="2000" dirty="0">
                    <a:latin typeface="Cambria" pitchFamily="18" charset="0"/>
                  </a:rPr>
                  <a:t> :</a:t>
                </a:r>
                <a:endParaRPr lang="id-ID" sz="2000" dirty="0">
                  <a:latin typeface="Cambria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2000" dirty="0" err="1">
                    <a:latin typeface="Cambria" pitchFamily="18" charset="0"/>
                  </a:rPr>
                  <a:t>Menambah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latin typeface="Cambria Math"/>
                        <a:ea typeface="Cambria Math"/>
                        <a:cs typeface="Arial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 kali </a:t>
                </a:r>
                <a:r>
                  <a:rPr lang="en-US" sz="2000" dirty="0" err="1">
                    <a:latin typeface="Cambria" pitchFamily="18" charset="0"/>
                  </a:rPr>
                  <a:t>baris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i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kali </a:t>
                </a:r>
                <a:r>
                  <a:rPr lang="en-US" sz="2000" dirty="0" err="1">
                    <a:latin typeface="Cambria" pitchFamily="18" charset="0"/>
                  </a:rPr>
                  <a:t>baris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ke</a:t>
                </a:r>
                <a:r>
                  <a:rPr lang="en-US" sz="2000" dirty="0">
                    <a:latin typeface="Cambria" pitchFamily="18" charset="0"/>
                  </a:rPr>
                  <a:t> j, </a:t>
                </a:r>
                <a:r>
                  <a:rPr lang="en-US" sz="2000" dirty="0" err="1">
                    <a:latin typeface="Cambria" pitchFamily="18" charset="0"/>
                  </a:rPr>
                  <a:t>ditulis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cs typeface="Arial" charset="0"/>
                          </a:rPr>
                          <m:t>  </m:t>
                        </m:r>
                        <m:r>
                          <a:rPr lang="en-US" sz="2000" i="1" dirty="0">
                            <a:latin typeface="Cambria Math"/>
                            <a:cs typeface="Arial" charset="0"/>
                          </a:rPr>
                          <m:t>𝑗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  <a:ea typeface="Cambria Math"/>
                            <a:cs typeface="Arial" charset="0"/>
                          </a:rPr>
                          <m:t>𝜆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Arial" charset="0"/>
                          </a:rPr>
                          <m:t>  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Arial" charset="0"/>
                          </a:rPr>
                          <m:t>𝛽</m:t>
                        </m:r>
                      </m:sup>
                    </m:sSubSup>
                    <m:r>
                      <a:rPr lang="en-US" sz="2000" i="1" dirty="0">
                        <a:latin typeface="Cambria Math"/>
                        <a:cs typeface="Arial" charset="0"/>
                      </a:rPr>
                      <m:t>(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endParaRPr lang="en-US" sz="2000" dirty="0">
                  <a:latin typeface="Cambria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2000" dirty="0" err="1">
                    <a:latin typeface="Cambria" pitchFamily="18" charset="0"/>
                  </a:rPr>
                  <a:t>Demikian</a:t>
                </a:r>
                <a:r>
                  <a:rPr lang="en-US" sz="2000" dirty="0">
                    <a:latin typeface="Cambria" pitchFamily="18" charset="0"/>
                  </a:rPr>
                  <a:t> pula </a:t>
                </a:r>
                <a:r>
                  <a:rPr lang="en-US" sz="2000" dirty="0" err="1">
                    <a:latin typeface="Cambria" pitchFamily="18" charset="0"/>
                  </a:rPr>
                  <a:t>untuk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untuk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operasi</a:t>
                </a:r>
                <a:r>
                  <a:rPr lang="en-US" sz="2000" dirty="0">
                    <a:latin typeface="Cambria" pitchFamily="18" charset="0"/>
                  </a:rPr>
                  <a:t> (2) </a:t>
                </a:r>
                <a:r>
                  <a:rPr lang="en-US" sz="2000" dirty="0" err="1">
                    <a:latin typeface="Cambria" pitchFamily="18" charset="0"/>
                  </a:rPr>
                  <a:t>dan</a:t>
                </a:r>
                <a:r>
                  <a:rPr lang="en-US" sz="2000" dirty="0">
                    <a:latin typeface="Cambria" pitchFamily="18" charset="0"/>
                  </a:rPr>
                  <a:t> (4)</a:t>
                </a:r>
                <a:endParaRPr lang="id-ID" sz="2000" dirty="0">
                  <a:latin typeface="Cambria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id-ID" dirty="0"/>
                  <a:t>Contoh 5:   Diketahui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/>
                  <a:t>. Tentukan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    3</m:t>
                        </m:r>
                      </m:sub>
                      <m:sup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  2  −4</m:t>
                        </m:r>
                      </m:sup>
                    </m:sSubSup>
                    <m:r>
                      <a:rPr lang="id-ID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dirty="0"/>
              </a:p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endParaRPr lang="en-US" sz="2000" dirty="0">
                  <a:latin typeface="Cambria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d-ID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    3</m:t>
                        </m:r>
                      </m:sub>
                      <m:sup>
                        <m:r>
                          <a:rPr lang="id-ID">
                            <a:latin typeface="Cambria Math" panose="02040503050406030204" pitchFamily="18" charset="0"/>
                          </a:rPr>
                          <m:t>  2  −4</m:t>
                        </m:r>
                      </m:sup>
                    </m:sSubSup>
                    <m:r>
                      <a:rPr lang="id-ID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artinya baris ke -1 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/>
                  <a:t> dikali 2 kemudian ditambah dengan -4 kali baris ke 3.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   3</m:t>
                          </m:r>
                        </m:sub>
                        <m:sup>
                          <m:r>
                            <a:rPr lang="id-ID">
                              <a:latin typeface="Cambria Math" panose="02040503050406030204" pitchFamily="18" charset="0"/>
                            </a:rPr>
                            <m:t>  2  −4</m:t>
                          </m:r>
                        </m:sup>
                      </m:sSubSup>
                      <m:r>
                        <a:rPr lang="id-ID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.2+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1.2+</m:t>
                                </m:r>
                                <m:d>
                                  <m:d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4.2+</m:t>
                                </m:r>
                                <m:d>
                                  <m:d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id-ID" b="0" i="0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en-US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600200"/>
                <a:ext cx="8507288" cy="4873752"/>
              </a:xfrm>
              <a:blipFill rotWithShape="0">
                <a:blip r:embed="rId2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3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81584" y="1143000"/>
            <a:ext cx="7595616" cy="845840"/>
          </a:xfrm>
          <a:prstGeom prst="bracketPair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71600"/>
                <a:ext cx="7620000" cy="5429200"/>
              </a:xfrm>
            </p:spPr>
            <p:txBody>
              <a:bodyPr>
                <a:noAutofit/>
              </a:bodyPr>
              <a:lstStyle/>
              <a:p>
                <a:pPr marL="0" lvl="1">
                  <a:spcBef>
                    <a:spcPts val="600"/>
                  </a:spcBef>
                  <a:buSzPct val="70000"/>
                </a:pPr>
                <a:r>
                  <a:rPr lang="en-US" sz="1800" b="1" dirty="0"/>
                  <a:t>Matriks </a:t>
                </a:r>
                <a:r>
                  <a:rPr lang="en-US" sz="1800" b="1" dirty="0" err="1"/>
                  <a:t>elementer</a:t>
                </a:r>
                <a:r>
                  <a:rPr lang="en-US" sz="1800" b="1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yang </a:t>
                </a:r>
                <a:r>
                  <a:rPr lang="en-US" sz="1800" u="sng" dirty="0" err="1"/>
                  <a:t>dapat</a:t>
                </a:r>
                <a:r>
                  <a:rPr lang="en-US" sz="1800" u="sng" dirty="0"/>
                  <a:t> </a:t>
                </a:r>
                <a:r>
                  <a:rPr lang="en-US" sz="1800" u="sng" dirty="0" err="1"/>
                  <a:t>diperoleh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identitas</a:t>
                </a:r>
                <a:r>
                  <a:rPr lang="en-US" sz="1800" dirty="0"/>
                  <a:t> </a:t>
                </a:r>
                <a:r>
                  <a:rPr lang="id-ID" sz="1800" dirty="0"/>
                  <a:t>(</a:t>
                </a:r>
                <a14:m>
                  <m:oMath xmlns:m="http://schemas.openxmlformats.org/officeDocument/2006/math">
                    <m:r>
                      <a:rPr lang="id-ID" sz="1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d-ID" sz="1800" dirty="0"/>
                  <a:t>)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melakukan</a:t>
                </a:r>
                <a:r>
                  <a:rPr lang="en-US" sz="1800" dirty="0"/>
                  <a:t> </a:t>
                </a:r>
                <a:r>
                  <a:rPr lang="en-US" sz="1800" b="1" u="sng" dirty="0" err="1"/>
                  <a:t>tepat</a:t>
                </a:r>
                <a:r>
                  <a:rPr lang="en-US" sz="1800" b="1" u="sng" dirty="0"/>
                  <a:t> </a:t>
                </a:r>
                <a:r>
                  <a:rPr lang="en-US" sz="1800" b="1" u="sng" dirty="0" err="1"/>
                  <a:t>satu</a:t>
                </a:r>
                <a:r>
                  <a:rPr lang="en-US" sz="1800" b="1" dirty="0"/>
                  <a:t> kali </a:t>
                </a:r>
                <a:r>
                  <a:rPr lang="en-US" sz="1800" dirty="0" err="1"/>
                  <a:t>operasi</a:t>
                </a:r>
                <a:r>
                  <a:rPr lang="en-US" sz="1800" dirty="0"/>
                  <a:t> </a:t>
                </a:r>
                <a:r>
                  <a:rPr lang="id-ID" sz="1800" dirty="0"/>
                  <a:t>elementer.</a:t>
                </a:r>
              </a:p>
              <a:p>
                <a:pPr marL="0" lvl="1">
                  <a:spcBef>
                    <a:spcPts val="600"/>
                  </a:spcBef>
                  <a:buSzPct val="70000"/>
                </a:pPr>
                <a:endParaRPr lang="id-ID" sz="1800" dirty="0"/>
              </a:p>
              <a:p>
                <a:pPr marL="0" lvl="1">
                  <a:spcBef>
                    <a:spcPts val="600"/>
                  </a:spcBef>
                  <a:buSzPct val="70000"/>
                </a:pPr>
                <a:r>
                  <a:rPr lang="id-ID" sz="1800" dirty="0"/>
                  <a:t>Contoh: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800" dirty="0"/>
                  <a:t>matriks identitas ukuran (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d-ID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d-ID" sz="1800" dirty="0"/>
                  <a:t>)</a:t>
                </a:r>
              </a:p>
              <a:p>
                <a:pPr marL="0" lvl="1">
                  <a:spcBef>
                    <a:spcPts val="600"/>
                  </a:spcBef>
                  <a:buSzPct val="70000"/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   diperoleh dari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bSup>
                    <m:d>
                      <m:dPr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800" dirty="0"/>
                  <a:t>:1 kali operasi</a:t>
                </a:r>
                <a:endParaRPr lang="en-US" sz="1800" dirty="0"/>
              </a:p>
              <a:p>
                <a:pPr marL="0" lvl="1">
                  <a:spcBef>
                    <a:spcPts val="600"/>
                  </a:spcBef>
                  <a:buSzPct val="70000"/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  diperoleh dari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1800" dirty="0"/>
                  <a:t> : 1 kali operasi</a:t>
                </a:r>
              </a:p>
              <a:p>
                <a:pPr marL="0" lvl="1">
                  <a:spcBef>
                    <a:spcPts val="600"/>
                  </a:spcBef>
                  <a:buSzPct val="70000"/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  diperoleh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1800" dirty="0"/>
                  <a:t> : 1 kali operasi</a:t>
                </a:r>
              </a:p>
              <a:p>
                <a:pPr marL="0" lvl="1">
                  <a:spcBef>
                    <a:spcPts val="600"/>
                  </a:spcBef>
                  <a:buSzPct val="70000"/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  diperoleh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1800" dirty="0"/>
                  <a:t> : 2 kali operasi</a:t>
                </a:r>
              </a:p>
              <a:p>
                <a:pPr marL="0" lvl="1">
                  <a:spcBef>
                    <a:spcPts val="600"/>
                  </a:spcBef>
                  <a:buSzPct val="70000"/>
                </a:pPr>
                <a:endParaRPr lang="id-ID" sz="1800" dirty="0"/>
              </a:p>
              <a:p>
                <a:pPr marL="0" lvl="1">
                  <a:spcBef>
                    <a:spcPts val="600"/>
                  </a:spcBef>
                  <a:buSzPct val="70000"/>
                </a:pPr>
                <a:r>
                  <a:rPr lang="id-ID" sz="1800" dirty="0"/>
                  <a:t>Jadi, matriks </a:t>
                </a:r>
                <a14:m>
                  <m:oMath xmlns:m="http://schemas.openxmlformats.org/officeDocument/2006/math"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𝒅𝒂𝒏</m:t>
                    </m:r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800" b="1" dirty="0"/>
                  <a:t> </a:t>
                </a:r>
                <a:r>
                  <a:rPr lang="id-ID" sz="1800" dirty="0"/>
                  <a:t>adalah </a:t>
                </a:r>
                <a:r>
                  <a:rPr lang="id-ID" sz="1800" b="1" dirty="0"/>
                  <a:t>matriks elementer</a:t>
                </a:r>
                <a:r>
                  <a:rPr lang="id-ID" sz="1800" dirty="0"/>
                  <a:t>,   sedangkan matriks </a:t>
                </a:r>
                <a14:m>
                  <m:oMath xmlns:m="http://schemas.openxmlformats.org/officeDocument/2006/math">
                    <m:r>
                      <a:rPr lang="id-ID" sz="18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d-ID" sz="1800" dirty="0"/>
                  <a:t> </a:t>
                </a:r>
                <a:r>
                  <a:rPr lang="id-ID" sz="1800" b="1" dirty="0"/>
                  <a:t>bukan matriks elementer.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71600"/>
                <a:ext cx="7620000" cy="5429200"/>
              </a:xfrm>
              <a:blipFill>
                <a:blip r:embed="rId2"/>
                <a:stretch>
                  <a:fillRect l="-667" t="-233" b="-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577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Ekivalen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71800" y="5306337"/>
                <a:ext cx="6546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306337"/>
                <a:ext cx="65466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07641" y="5301208"/>
                <a:ext cx="582467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1" y="5301208"/>
                <a:ext cx="582467" cy="374461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 rot="16200000">
            <a:off x="3947082" y="165487"/>
            <a:ext cx="774404" cy="7589464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3877466" y="1742045"/>
            <a:ext cx="908410" cy="759469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 rot="16200000">
            <a:off x="3895316" y="-2187635"/>
            <a:ext cx="820688" cy="7589464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7536"/>
                <a:ext cx="7859216" cy="48737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Dua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dikatakan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ekivalen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~ 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id-ID" sz="1800" dirty="0"/>
                  <a:t>matriks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err="1"/>
                  <a:t>dapat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diperoleh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transformasi</a:t>
                </a:r>
                <a:r>
                  <a:rPr lang="en-US" sz="1800" dirty="0"/>
                  <a:t> -</a:t>
                </a:r>
                <a:r>
                  <a:rPr lang="en-US" sz="1800" dirty="0" err="1"/>
                  <a:t>transformasi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elementer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baris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atau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kolom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id-ID" sz="1800" dirty="0"/>
                  <a:t>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800" b="0" i="0" dirty="0"/>
                  <a:t>atau sebalikanya </a:t>
                </a:r>
                <a:r>
                  <a:rPr lang="id-ID" sz="1800" dirty="0"/>
                  <a:t> </a:t>
                </a:r>
                <a:r>
                  <a:rPr lang="en-US" sz="1800" dirty="0"/>
                  <a:t>.</a:t>
                </a:r>
                <a:endParaRPr lang="id-ID" sz="1800" dirty="0"/>
              </a:p>
              <a:p>
                <a:pPr marL="0" indent="0">
                  <a:buNone/>
                </a:pPr>
                <a:r>
                  <a:rPr lang="id-ID" sz="1800" dirty="0"/>
                  <a:t>Jika transformasi nya hanya pada baris saja disebut </a:t>
                </a:r>
                <a:r>
                  <a:rPr lang="id-ID" sz="1800" b="1" dirty="0"/>
                  <a:t>ekivalen baris </a:t>
                </a:r>
                <a:r>
                  <a:rPr lang="id-ID" sz="1800" dirty="0"/>
                  <a:t>dan jika transformasinya hanya pada kolom saja disebut </a:t>
                </a:r>
                <a:r>
                  <a:rPr lang="id-ID" sz="1800" b="1" dirty="0"/>
                  <a:t>ekivalen kolom</a:t>
                </a:r>
                <a:r>
                  <a:rPr lang="id-ID" sz="1800" dirty="0"/>
                  <a:t>.</a:t>
                </a:r>
              </a:p>
              <a:p>
                <a:pPr marL="0" indent="0">
                  <a:buNone/>
                </a:pPr>
                <a:r>
                  <a:rPr lang="id-ID" sz="1800" dirty="0"/>
                  <a:t>Contoh: 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  dan  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sz="1800" dirty="0"/>
                  <a:t> dan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sz="1800" dirty="0"/>
                  <a:t> ekivalen karena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sz="1800" dirty="0"/>
                  <a:t> diperoleh dari matriks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sz="1800" dirty="0"/>
                  <a:t> yang baris 1 dan 2 nya ditukar atau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800" dirty="0"/>
                  <a:t>.</a:t>
                </a:r>
              </a:p>
              <a:p>
                <a:pPr marL="0" indent="0">
                  <a:buNone/>
                </a:pPr>
                <a:endParaRPr lang="id-ID" sz="1800" dirty="0"/>
              </a:p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r>
                      <a:rPr lang="id-ID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  dan  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1800" dirty="0"/>
              </a:p>
              <a:p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sz="1800" dirty="0"/>
                  <a:t> dan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1800" dirty="0"/>
                  <a:t> ekivalen </a:t>
                </a:r>
              </a:p>
              <a:p>
                <a:r>
                  <a:rPr lang="id-ID" sz="1800" dirty="0"/>
                  <a:t>karena  </a:t>
                </a:r>
                <a14:m>
                  <m:oMath xmlns:m="http://schemas.openxmlformats.org/officeDocument/2006/math">
                    <m:r>
                      <a:rPr lang="id-ID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  </a:t>
                </a:r>
                <a14:m>
                  <m:oMath xmlns:m="http://schemas.openxmlformats.org/officeDocument/2006/math">
                    <m:r>
                      <a:rPr lang="id-ID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d-ID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d-ID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d-ID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d-ID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7536"/>
                <a:ext cx="7859216" cy="4873752"/>
              </a:xfrm>
              <a:blipFill>
                <a:blip r:embed="rId4"/>
                <a:stretch>
                  <a:fillRect l="-646" t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181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81416" cy="4873752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A. BENAR </a:t>
                </a:r>
                <a:r>
                  <a:rPr lang="en-US" sz="2000" dirty="0" err="1">
                    <a:latin typeface="Cambria" panose="02040503050406030204" pitchFamily="18" charset="0"/>
                  </a:rPr>
                  <a:t>atau</a:t>
                </a:r>
                <a:r>
                  <a:rPr lang="en-US" sz="2000" dirty="0">
                    <a:latin typeface="Cambria" panose="02040503050406030204" pitchFamily="18" charset="0"/>
                  </a:rPr>
                  <a:t> SALAH</a:t>
                </a:r>
              </a:p>
              <a:p>
                <a:pPr marL="363538" indent="-363538">
                  <a:buFontTx/>
                  <a:buAutoNum type="arabicPeriod"/>
                </a:pPr>
                <a:r>
                  <a:rPr lang="en-US" sz="2000" dirty="0" err="1">
                    <a:latin typeface="Cambria" panose="02040503050406030204" pitchFamily="18" charset="0"/>
                  </a:rPr>
                  <a:t>Pe</a:t>
                </a:r>
                <a:r>
                  <a:rPr lang="id-ID" sz="2000" dirty="0">
                    <a:latin typeface="Cambria" panose="02040503050406030204" pitchFamily="18" charset="0"/>
                  </a:rPr>
                  <a:t>njumlah</a:t>
                </a:r>
                <a:r>
                  <a:rPr lang="en-US" sz="2000" dirty="0">
                    <a:latin typeface="Cambria" panose="02040503050406030204" pitchFamily="18" charset="0"/>
                  </a:rPr>
                  <a:t>an </a:t>
                </a:r>
                <a:r>
                  <a:rPr lang="en-US" sz="20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bersifat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komutatif</a:t>
                </a:r>
                <a:r>
                  <a:rPr lang="en-US" sz="2000" dirty="0">
                    <a:latin typeface="Cambria" panose="02040503050406030204" pitchFamily="18" charset="0"/>
                  </a:rPr>
                  <a:t>. </a:t>
                </a:r>
                <a:r>
                  <a:rPr lang="id-ID" sz="2000" dirty="0">
                    <a:latin typeface="Cambria" panose="02040503050406030204" pitchFamily="18" charset="0"/>
                  </a:rPr>
                  <a:t> [B/S]</a:t>
                </a:r>
              </a:p>
              <a:p>
                <a:pPr marL="363538" indent="-363538">
                  <a:buFontTx/>
                  <a:buAutoNum type="arabicPeriod"/>
                </a:pPr>
                <a:r>
                  <a:rPr lang="en-US" sz="2000" dirty="0" err="1">
                    <a:latin typeface="Cambria" panose="02040503050406030204" pitchFamily="18" charset="0"/>
                  </a:rPr>
                  <a:t>Perkalian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matriks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bersifat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</a:rPr>
                  <a:t>komutatif</a:t>
                </a:r>
                <a:r>
                  <a:rPr lang="en-US" sz="2000" dirty="0">
                    <a:latin typeface="Cambria" panose="02040503050406030204" pitchFamily="18" charset="0"/>
                  </a:rPr>
                  <a:t>. </a:t>
                </a:r>
                <a:r>
                  <a:rPr lang="id-ID" sz="2000" dirty="0">
                    <a:latin typeface="Cambria" panose="02040503050406030204" pitchFamily="18" charset="0"/>
                  </a:rPr>
                  <a:t>[B/S]</a:t>
                </a:r>
              </a:p>
              <a:p>
                <a:pPr marL="363538" indent="-363538">
                  <a:buFontTx/>
                  <a:buAutoNum type="arabicPeriod"/>
                </a:pPr>
                <a:r>
                  <a:rPr lang="id-ID" sz="2000" dirty="0">
                    <a:latin typeface="Cambria" panose="02040503050406030204" pitchFamily="18" charset="0"/>
                  </a:rPr>
                  <a:t>Matriks simetri adalah matriks yang transposenya sama dengan dirinya sendiri. [B/S]</a:t>
                </a:r>
              </a:p>
              <a:p>
                <a:pPr marL="363538" indent="-363538">
                  <a:buFontTx/>
                  <a:buAutoNum type="arabicPeriod"/>
                </a:pPr>
                <a:r>
                  <a:rPr lang="id-ID" sz="2000" dirty="0">
                    <a:latin typeface="Cambria" panose="02040503050406030204" pitchFamily="18" charset="0"/>
                  </a:rPr>
                  <a:t>Matriks diagonal adalah matriks yang diagonal utamanya tak nol. [B/S]</a:t>
                </a:r>
              </a:p>
              <a:p>
                <a:pPr marL="363538" indent="-363538">
                  <a:buFontTx/>
                  <a:buAutoNum type="arabicPeriod"/>
                </a:pPr>
                <a:r>
                  <a:rPr lang="id-ID" sz="2000" dirty="0">
                    <a:latin typeface="Cambria" panose="02040503050406030204" pitchFamily="18" charset="0"/>
                  </a:rPr>
                  <a:t>Matriks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. [B/S]</a:t>
                </a:r>
              </a:p>
              <a:p>
                <a:pPr marL="363538" indent="-363538">
                  <a:buFontTx/>
                  <a:buAutoNum type="arabicPeriod"/>
                </a:pPr>
                <a:r>
                  <a:rPr lang="id-ID" sz="2000" dirty="0">
                    <a:latin typeface="Cambria" panose="02040503050406030204" pitchFamily="18" charset="0"/>
                  </a:rPr>
                  <a:t>Matriks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maka matriks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atau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. [B/S]</a:t>
                </a:r>
              </a:p>
              <a:p>
                <a:pPr>
                  <a:buFontTx/>
                  <a:buAutoNum type="arabicPeriod"/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81416" cy="4873752"/>
              </a:xfrm>
              <a:blipFill rotWithShape="0">
                <a:blip r:embed="rId2"/>
                <a:stretch>
                  <a:fillRect l="-736" t="-751" r="-10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3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929C-A6B8-6242-A2B2-95D5F4A1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A0DCD-69EC-EB4C-8BF7-D44245C2D3D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d-ID" dirty="0"/>
                  <a:t>Diketahui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Tentukan</a:t>
                </a:r>
                <a:r>
                  <a:rPr lang="en-US" dirty="0"/>
                  <a:t>: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−3 2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A0DCD-69EC-EB4C-8BF7-D44245C2D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1118D-60C8-2C42-9C73-53A700C335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842" y="14847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Contoh 2: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1473" y="1981200"/>
            <a:ext cx="8427143" cy="4472136"/>
            <a:chOff x="311473" y="1981200"/>
            <a:chExt cx="8427143" cy="4472136"/>
          </a:xfrm>
        </p:grpSpPr>
        <p:grpSp>
          <p:nvGrpSpPr>
            <p:cNvPr id="47" name="Group 25"/>
            <p:cNvGrpSpPr>
              <a:grpSpLocks/>
            </p:cNvGrpSpPr>
            <p:nvPr/>
          </p:nvGrpSpPr>
          <p:grpSpPr bwMode="auto">
            <a:xfrm>
              <a:off x="899592" y="1981200"/>
              <a:ext cx="1828800" cy="685800"/>
              <a:chOff x="816" y="1248"/>
              <a:chExt cx="1152" cy="432"/>
            </a:xfrm>
          </p:grpSpPr>
          <p:sp>
            <p:nvSpPr>
              <p:cNvPr id="48" name="AutoShape 4"/>
              <p:cNvSpPr>
                <a:spLocks noChangeArrowheads="1"/>
              </p:cNvSpPr>
              <p:nvPr/>
            </p:nvSpPr>
            <p:spPr bwMode="auto">
              <a:xfrm>
                <a:off x="1152" y="1248"/>
                <a:ext cx="816" cy="432"/>
              </a:xfrm>
              <a:prstGeom prst="bracketPair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id-ID" sz="1800" dirty="0"/>
                  <a:t>3</a:t>
                </a:r>
                <a:r>
                  <a:rPr lang="en-US" sz="1800" dirty="0"/>
                  <a:t>     2     4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id-ID" sz="1800" dirty="0"/>
                  <a:t>-5</a:t>
                </a:r>
                <a:r>
                  <a:rPr lang="en-US" sz="1800" dirty="0"/>
                  <a:t>     1     </a:t>
                </a:r>
                <a:r>
                  <a:rPr lang="id-ID" sz="1800" dirty="0"/>
                  <a:t>2</a:t>
                </a:r>
                <a:endParaRPr lang="en-US" sz="1800" dirty="0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288" cy="1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 dirty="0"/>
                  <a:t>A =</a:t>
                </a:r>
              </a:p>
            </p:txBody>
          </p:sp>
        </p:grpSp>
        <p:grpSp>
          <p:nvGrpSpPr>
            <p:cNvPr id="50" name="Group 26"/>
            <p:cNvGrpSpPr>
              <a:grpSpLocks/>
            </p:cNvGrpSpPr>
            <p:nvPr/>
          </p:nvGrpSpPr>
          <p:grpSpPr bwMode="auto">
            <a:xfrm>
              <a:off x="3033192" y="1981200"/>
              <a:ext cx="1905000" cy="685800"/>
              <a:chOff x="2160" y="1248"/>
              <a:chExt cx="1200" cy="432"/>
            </a:xfrm>
          </p:grpSpPr>
          <p:sp>
            <p:nvSpPr>
              <p:cNvPr id="51" name="AutoShape 5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816" cy="432"/>
              </a:xfrm>
              <a:prstGeom prst="bracketPair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id-ID" sz="1800" dirty="0"/>
                  <a:t>3</a:t>
                </a:r>
                <a:r>
                  <a:rPr lang="en-US" sz="1800" dirty="0"/>
                  <a:t>     2     4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id-ID" sz="1800" dirty="0"/>
                  <a:t>-5</a:t>
                </a:r>
                <a:r>
                  <a:rPr lang="en-US" sz="1800" dirty="0"/>
                  <a:t>     1     </a:t>
                </a:r>
                <a:r>
                  <a:rPr lang="id-ID" sz="1800" dirty="0"/>
                  <a:t>2</a:t>
                </a:r>
                <a:endParaRPr lang="en-US" sz="1800" dirty="0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288" cy="1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 dirty="0"/>
                  <a:t>B =</a:t>
                </a:r>
              </a:p>
            </p:txBody>
          </p:sp>
        </p:grpSp>
        <p:grpSp>
          <p:nvGrpSpPr>
            <p:cNvPr id="53" name="Group 27"/>
            <p:cNvGrpSpPr>
              <a:grpSpLocks/>
            </p:cNvGrpSpPr>
            <p:nvPr/>
          </p:nvGrpSpPr>
          <p:grpSpPr bwMode="auto">
            <a:xfrm>
              <a:off x="899592" y="3260576"/>
              <a:ext cx="1828800" cy="685800"/>
              <a:chOff x="768" y="1872"/>
              <a:chExt cx="1152" cy="432"/>
            </a:xfrm>
          </p:grpSpPr>
          <p:sp>
            <p:nvSpPr>
              <p:cNvPr id="54" name="AutoShap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816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 dirty="0"/>
                  <a:t>1     2    2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800" dirty="0"/>
                  <a:t>2     1     3</a:t>
                </a:r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/>
                  <a:t>C =</a:t>
                </a:r>
              </a:p>
            </p:txBody>
          </p:sp>
        </p:grpSp>
        <p:grpSp>
          <p:nvGrpSpPr>
            <p:cNvPr id="56" name="Group 28"/>
            <p:cNvGrpSpPr>
              <a:grpSpLocks/>
            </p:cNvGrpSpPr>
            <p:nvPr/>
          </p:nvGrpSpPr>
          <p:grpSpPr bwMode="auto">
            <a:xfrm>
              <a:off x="3033192" y="3260576"/>
              <a:ext cx="1905000" cy="685800"/>
              <a:chOff x="2112" y="1872"/>
              <a:chExt cx="1200" cy="432"/>
            </a:xfrm>
          </p:grpSpPr>
          <p:sp>
            <p:nvSpPr>
              <p:cNvPr id="57" name="AutoShape 9"/>
              <p:cNvSpPr>
                <a:spLocks noChangeArrowheads="1"/>
              </p:cNvSpPr>
              <p:nvPr/>
            </p:nvSpPr>
            <p:spPr bwMode="auto">
              <a:xfrm>
                <a:off x="2496" y="1872"/>
                <a:ext cx="816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/>
                  <a:t>2     1     2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800"/>
                  <a:t>2     1     3</a:t>
                </a:r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/>
                  <a:t>D =</a:t>
                </a:r>
              </a:p>
            </p:txBody>
          </p:sp>
        </p:grp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899592" y="4615408"/>
              <a:ext cx="1828800" cy="685800"/>
              <a:chOff x="816" y="2544"/>
              <a:chExt cx="1152" cy="432"/>
            </a:xfrm>
          </p:grpSpPr>
          <p:sp>
            <p:nvSpPr>
              <p:cNvPr id="60" name="AutoShape 12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816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id-ID" sz="1800" dirty="0"/>
                  <a:t>5</a:t>
                </a:r>
                <a:r>
                  <a:rPr lang="en-US" sz="1800" dirty="0"/>
                  <a:t>     2     4</a:t>
                </a:r>
                <a:r>
                  <a:rPr lang="id-ID" sz="1800" dirty="0"/>
                  <a:t> </a:t>
                </a:r>
                <a:endParaRPr lang="en-US" sz="1800" dirty="0"/>
              </a:p>
              <a:p>
                <a:pPr algn="ctr">
                  <a:lnSpc>
                    <a:spcPct val="150000"/>
                  </a:lnSpc>
                </a:pPr>
                <a:r>
                  <a:rPr lang="id-ID" sz="1800" dirty="0"/>
                  <a:t>   </a:t>
                </a:r>
                <a:r>
                  <a:rPr lang="en-US" sz="1800" dirty="0"/>
                  <a:t>2     </a:t>
                </a:r>
                <a:r>
                  <a:rPr lang="id-ID" sz="1800" dirty="0"/>
                  <a:t>1</a:t>
                </a:r>
                <a:r>
                  <a:rPr lang="en-US" sz="1800" dirty="0"/>
                  <a:t>    </a:t>
                </a:r>
                <a:r>
                  <a:rPr lang="id-ID" sz="1800" dirty="0"/>
                  <a:t>y+1</a:t>
                </a:r>
                <a:endParaRPr lang="en-US" sz="1800" dirty="0"/>
              </a:p>
            </p:txBody>
          </p:sp>
          <p:sp>
            <p:nvSpPr>
              <p:cNvPr id="61" name="Rectangle 13"/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/>
                  <a:t>E =</a:t>
                </a:r>
              </a:p>
            </p:txBody>
          </p:sp>
        </p:grpSp>
        <p:grpSp>
          <p:nvGrpSpPr>
            <p:cNvPr id="62" name="Group 30"/>
            <p:cNvGrpSpPr>
              <a:grpSpLocks/>
            </p:cNvGrpSpPr>
            <p:nvPr/>
          </p:nvGrpSpPr>
          <p:grpSpPr bwMode="auto">
            <a:xfrm>
              <a:off x="2956992" y="4615408"/>
              <a:ext cx="1981200" cy="685800"/>
              <a:chOff x="2160" y="2544"/>
              <a:chExt cx="1248" cy="432"/>
            </a:xfrm>
          </p:grpSpPr>
          <p:sp>
            <p:nvSpPr>
              <p:cNvPr id="63" name="AutoShape 14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816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 b="1" dirty="0"/>
                  <a:t>x</a:t>
                </a:r>
                <a:r>
                  <a:rPr lang="en-US" sz="1800" dirty="0"/>
                  <a:t>     2     4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800" dirty="0"/>
                  <a:t>2     </a:t>
                </a:r>
                <a:r>
                  <a:rPr lang="id-ID" sz="1800" dirty="0"/>
                  <a:t>1</a:t>
                </a:r>
                <a:r>
                  <a:rPr lang="en-US" sz="1800" dirty="0"/>
                  <a:t>     2</a:t>
                </a:r>
              </a:p>
            </p:txBody>
          </p:sp>
          <p:sp>
            <p:nvSpPr>
              <p:cNvPr id="64" name="Rectangle 15"/>
              <p:cNvSpPr>
                <a:spLocks noChangeArrowheads="1"/>
              </p:cNvSpPr>
              <p:nvPr/>
            </p:nvSpPr>
            <p:spPr bwMode="auto">
              <a:xfrm>
                <a:off x="2160" y="268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sz="1800"/>
                  <a:t>F =</a:t>
                </a:r>
              </a:p>
            </p:txBody>
          </p:sp>
        </p:grp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5724128" y="2108200"/>
              <a:ext cx="10262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atang" panose="02030600000101010101" pitchFamily="18" charset="-127"/>
                  <a:ea typeface="Batang" panose="02030600000101010101" pitchFamily="18" charset="-127"/>
                </a:rPr>
                <a:t>A = B</a:t>
              </a:r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>
              <a:off x="5741590" y="3387576"/>
              <a:ext cx="10839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Batang" panose="02030600000101010101" pitchFamily="18" charset="-127"/>
                  <a:ea typeface="Batang" panose="02030600000101010101" pitchFamily="18" charset="-127"/>
                </a:rPr>
                <a:t>C ≠ D</a:t>
              </a:r>
            </a:p>
          </p:txBody>
        </p:sp>
        <p:sp>
          <p:nvSpPr>
            <p:cNvPr id="67" name="Text Box 33"/>
            <p:cNvSpPr txBox="1">
              <a:spLocks noChangeArrowheads="1"/>
            </p:cNvSpPr>
            <p:nvPr/>
          </p:nvSpPr>
          <p:spPr bwMode="auto">
            <a:xfrm>
              <a:off x="5652120" y="4844008"/>
              <a:ext cx="3086496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Batang" panose="02030600000101010101" pitchFamily="18" charset="-127"/>
                  <a:ea typeface="Batang" panose="02030600000101010101" pitchFamily="18" charset="-127"/>
                </a:rPr>
                <a:t>jika</a:t>
              </a:r>
              <a:r>
                <a:rPr lang="en-US" sz="2400" dirty="0">
                  <a:latin typeface="Batang" panose="02030600000101010101" pitchFamily="18" charset="-127"/>
                  <a:ea typeface="Batang" panose="02030600000101010101" pitchFamily="18" charset="-127"/>
                </a:rPr>
                <a:t> E = F , 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latin typeface="Batang" panose="02030600000101010101" pitchFamily="18" charset="-127"/>
                  <a:ea typeface="Batang" panose="02030600000101010101" pitchFamily="18" charset="-127"/>
                </a:rPr>
                <a:t>x = </a:t>
              </a:r>
              <a:r>
                <a:rPr lang="id-ID" sz="2400" dirty="0">
                  <a:latin typeface="Batang" panose="02030600000101010101" pitchFamily="18" charset="-127"/>
                  <a:ea typeface="Batang" panose="02030600000101010101" pitchFamily="18" charset="-127"/>
                </a:rPr>
                <a:t>5  dan y+1=2</a:t>
              </a:r>
            </a:p>
            <a:p>
              <a:pPr>
                <a:spcBef>
                  <a:spcPct val="50000"/>
                </a:spcBef>
              </a:pPr>
              <a:r>
                <a:rPr lang="id-ID" sz="2400" dirty="0">
                  <a:latin typeface="Batang" panose="02030600000101010101" pitchFamily="18" charset="-127"/>
                  <a:ea typeface="Batang" panose="02030600000101010101" pitchFamily="18" charset="-127"/>
                </a:rPr>
                <a:t>Sehingga y = 1</a:t>
              </a:r>
              <a:endParaRPr lang="en-US" sz="24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70" name="AutoShape 39"/>
            <p:cNvSpPr>
              <a:spLocks noChangeArrowheads="1"/>
            </p:cNvSpPr>
            <p:nvPr/>
          </p:nvSpPr>
          <p:spPr bwMode="auto">
            <a:xfrm>
              <a:off x="4125665" y="3230562"/>
              <a:ext cx="366713" cy="381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" name="AutoShape 40"/>
            <p:cNvSpPr>
              <a:spLocks noChangeArrowheads="1"/>
            </p:cNvSpPr>
            <p:nvPr/>
          </p:nvSpPr>
          <p:spPr bwMode="auto">
            <a:xfrm>
              <a:off x="3728517" y="4624933"/>
              <a:ext cx="366713" cy="381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2" name="AutoShape 40"/>
            <p:cNvSpPr>
              <a:spLocks noChangeArrowheads="1"/>
            </p:cNvSpPr>
            <p:nvPr/>
          </p:nvSpPr>
          <p:spPr bwMode="auto">
            <a:xfrm>
              <a:off x="5779170" y="2110878"/>
              <a:ext cx="889520" cy="45402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3" name="AutoShape 40"/>
            <p:cNvSpPr>
              <a:spLocks noChangeArrowheads="1"/>
            </p:cNvSpPr>
            <p:nvPr/>
          </p:nvSpPr>
          <p:spPr bwMode="auto">
            <a:xfrm>
              <a:off x="5779169" y="3387575"/>
              <a:ext cx="1046371" cy="461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4" name="AutoShape 40"/>
            <p:cNvSpPr>
              <a:spLocks noChangeArrowheads="1"/>
            </p:cNvSpPr>
            <p:nvPr/>
          </p:nvSpPr>
          <p:spPr bwMode="auto">
            <a:xfrm>
              <a:off x="5652120" y="4793208"/>
              <a:ext cx="2808312" cy="16601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" name="AutoShape 39"/>
            <p:cNvSpPr>
              <a:spLocks noChangeArrowheads="1"/>
            </p:cNvSpPr>
            <p:nvPr/>
          </p:nvSpPr>
          <p:spPr bwMode="auto">
            <a:xfrm>
              <a:off x="1897335" y="3237407"/>
              <a:ext cx="366713" cy="381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8" name="AutoShape 39"/>
            <p:cNvSpPr>
              <a:spLocks noChangeArrowheads="1"/>
            </p:cNvSpPr>
            <p:nvPr/>
          </p:nvSpPr>
          <p:spPr bwMode="auto">
            <a:xfrm>
              <a:off x="1478235" y="4615408"/>
              <a:ext cx="366713" cy="381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473" y="2120293"/>
              <a:ext cx="43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1.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1473" y="3416756"/>
              <a:ext cx="43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2.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1473" y="4797152"/>
              <a:ext cx="40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3.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83027" y="15240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Jawab</a:t>
            </a:r>
          </a:p>
        </p:txBody>
      </p:sp>
    </p:spTree>
    <p:extLst>
      <p:ext uri="{BB962C8B-B14F-4D97-AF65-F5344CB8AC3E}">
        <p14:creationId xmlns:p14="http://schemas.microsoft.com/office/powerpoint/2010/main" val="206217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4. Diketahui </a:t>
                </a: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anose="02040503050406030204" pitchFamily="18" charset="0"/>
                  </a:rPr>
                  <a:t>Jika matriks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, tentukan nilai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 !</m:t>
                    </m:r>
                  </m:oMath>
                </a14:m>
                <a:r>
                  <a:rPr lang="id-ID" sz="2000" dirty="0">
                    <a:latin typeface="Cambria" panose="02040503050406030204" pitchFamily="18" charset="0"/>
                  </a:rPr>
                  <a:t> </a:t>
                </a:r>
              </a:p>
              <a:p>
                <a:pPr marL="2286000" lvl="8" indent="0">
                  <a:buNone/>
                </a:pPr>
                <a:endParaRPr lang="id-ID" sz="1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3318312" y="3897305"/>
            <a:ext cx="368250" cy="3581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46"/>
          <p:cNvSpPr/>
          <p:nvPr/>
        </p:nvSpPr>
        <p:spPr>
          <a:xfrm>
            <a:off x="1785541" y="3916343"/>
            <a:ext cx="368250" cy="3581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/>
          <p:cNvSpPr/>
          <p:nvPr/>
        </p:nvSpPr>
        <p:spPr>
          <a:xfrm>
            <a:off x="1403621" y="4255459"/>
            <a:ext cx="368250" cy="358154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/>
          <p:cNvSpPr/>
          <p:nvPr/>
        </p:nvSpPr>
        <p:spPr>
          <a:xfrm>
            <a:off x="2872340" y="4227784"/>
            <a:ext cx="368250" cy="358154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Oval 43"/>
          <p:cNvSpPr/>
          <p:nvPr/>
        </p:nvSpPr>
        <p:spPr>
          <a:xfrm>
            <a:off x="2494958" y="3646910"/>
            <a:ext cx="368250" cy="3581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6464"/>
              </p:ext>
            </p:extLst>
          </p:nvPr>
        </p:nvGraphicFramePr>
        <p:xfrm>
          <a:off x="2190552" y="1755553"/>
          <a:ext cx="1599927" cy="95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Equation" r:id="rId4" imgW="1054080" imgH="711000" progId="Equation.3">
                  <p:embed/>
                </p:oleObj>
              </mc:Choice>
              <mc:Fallback>
                <p:oleObj name="Equation" r:id="rId4" imgW="1054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552" y="1755553"/>
                        <a:ext cx="1599927" cy="953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147484"/>
              </p:ext>
            </p:extLst>
          </p:nvPr>
        </p:nvGraphicFramePr>
        <p:xfrm>
          <a:off x="3998838" y="1714370"/>
          <a:ext cx="1437258" cy="99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" name="Equation" r:id="rId6" imgW="1143000" imgH="711000" progId="Equation.3">
                  <p:embed/>
                </p:oleObj>
              </mc:Choice>
              <mc:Fallback>
                <p:oleObj name="Equation" r:id="rId6" imgW="114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838" y="1714370"/>
                        <a:ext cx="1437258" cy="99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id-ID" dirty="0"/>
          </a:p>
        </p:txBody>
      </p:sp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37429"/>
              </p:ext>
            </p:extLst>
          </p:nvPr>
        </p:nvGraphicFramePr>
        <p:xfrm>
          <a:off x="2438578" y="3646910"/>
          <a:ext cx="1269326" cy="93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" name="Equation" r:id="rId8" imgW="888840" imgH="711000" progId="Equation.3">
                  <p:embed/>
                </p:oleObj>
              </mc:Choice>
              <mc:Fallback>
                <p:oleObj name="Equation" r:id="rId8" imgW="888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578" y="3646910"/>
                        <a:ext cx="1269326" cy="934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Oval 42"/>
          <p:cNvSpPr/>
          <p:nvPr/>
        </p:nvSpPr>
        <p:spPr>
          <a:xfrm>
            <a:off x="1107406" y="3646910"/>
            <a:ext cx="368250" cy="3581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254914" y="3832193"/>
            <a:ext cx="62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420844"/>
              </p:ext>
            </p:extLst>
          </p:nvPr>
        </p:nvGraphicFramePr>
        <p:xfrm>
          <a:off x="1043608" y="3646910"/>
          <a:ext cx="1201246" cy="93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Equation" r:id="rId10" imgW="799920" imgH="711000" progId="Equation.3">
                  <p:embed/>
                </p:oleObj>
              </mc:Choice>
              <mc:Fallback>
                <p:oleObj name="Equation" r:id="rId10" imgW="799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646910"/>
                        <a:ext cx="1201246" cy="934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4860032" y="35968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 = 6</a:t>
            </a:r>
            <a:endParaRPr lang="id-ID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q = 2p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 q = 2.6 = 12</a:t>
            </a:r>
          </a:p>
          <a:p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3r = 4q  3r = 4.12 = 48</a:t>
            </a:r>
          </a:p>
          <a:p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   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jadi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r = 48 : 3 = 16</a:t>
            </a:r>
          </a:p>
        </p:txBody>
      </p:sp>
    </p:spTree>
    <p:extLst>
      <p:ext uri="{BB962C8B-B14F-4D97-AF65-F5344CB8AC3E}">
        <p14:creationId xmlns:p14="http://schemas.microsoft.com/office/powerpoint/2010/main" val="12526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45" grpId="0" animBg="1"/>
      <p:bldP spid="46" grpId="0" animBg="1"/>
      <p:bldP spid="44" grpId="0" animBg="1"/>
      <p:bldP spid="43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729" y="2780928"/>
            <a:ext cx="8038703" cy="223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b="1" dirty="0"/>
              <a:t>OPERASI MATRIKS</a:t>
            </a:r>
            <a:br>
              <a:rPr lang="id-ID" b="1" dirty="0"/>
            </a:br>
            <a:r>
              <a:rPr lang="id-ID" b="1" dirty="0"/>
              <a:t>Penj</a:t>
            </a:r>
            <a:r>
              <a:rPr lang="en-US" b="1" dirty="0" err="1"/>
              <a:t>umlah</a:t>
            </a:r>
            <a:r>
              <a:rPr lang="id-ID" b="1" dirty="0"/>
              <a:t>an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1729" y="1626258"/>
                <a:ext cx="8038703" cy="42099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itchFamily="18" charset="0"/>
                  </a:rPr>
                  <a:t>Syarat</a:t>
                </a:r>
              </a:p>
              <a:p>
                <a:pPr marL="0" indent="0">
                  <a:buNone/>
                </a:pPr>
                <a:r>
                  <a:rPr lang="id-ID" sz="2000" dirty="0">
                    <a:latin typeface="Cambria" pitchFamily="18" charset="0"/>
                  </a:rPr>
                  <a:t>	</a:t>
                </a:r>
                <a:r>
                  <a:rPr lang="en-US" sz="2000" dirty="0" err="1">
                    <a:latin typeface="Cambria" pitchFamily="18" charset="0"/>
                  </a:rPr>
                  <a:t>Dua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dapat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dijumlahkan</a:t>
                </a:r>
                <a:r>
                  <a:rPr lang="en-US" sz="2000" dirty="0">
                    <a:latin typeface="Cambria" pitchFamily="18" charset="0"/>
                  </a:rPr>
                  <a:t>  </a:t>
                </a:r>
                <a:r>
                  <a:rPr lang="en-US" sz="2000" dirty="0" err="1">
                    <a:latin typeface="Cambria" pitchFamily="18" charset="0"/>
                  </a:rPr>
                  <a:t>jika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ukurannya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id-ID" sz="2000" dirty="0">
                    <a:latin typeface="Cambria" pitchFamily="18" charset="0"/>
                  </a:rPr>
                  <a:t>	</a:t>
                </a:r>
                <a:r>
                  <a:rPr lang="en-US" sz="2000" dirty="0" err="1">
                    <a:latin typeface="Cambria" pitchFamily="18" charset="0"/>
                  </a:rPr>
                  <a:t>sama</a:t>
                </a:r>
                <a:r>
                  <a:rPr lang="en-US" sz="2000" dirty="0">
                    <a:latin typeface="Cambria" pitchFamily="18" charset="0"/>
                  </a:rPr>
                  <a:t>. </a:t>
                </a:r>
                <a:endParaRPr lang="id-ID" sz="20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itchFamily="18" charset="0"/>
                  </a:rPr>
                  <a:t>Definisi</a:t>
                </a:r>
              </a:p>
              <a:p>
                <a:pPr marL="0" indent="0">
                  <a:buNone/>
                </a:pPr>
                <a:r>
                  <a:rPr lang="id-ID" sz="2000" dirty="0">
                    <a:latin typeface="Cambria" pitchFamily="18" charset="0"/>
                  </a:rPr>
                  <a:t>	</a:t>
                </a:r>
                <a:r>
                  <a:rPr lang="en-US" sz="2000" dirty="0" err="1">
                    <a:latin typeface="Cambria" pitchFamily="18" charset="0"/>
                  </a:rPr>
                  <a:t>Jika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diberikan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dua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berukuran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sama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 dan</a:t>
                </a:r>
                <a:endParaRPr lang="id-ID" sz="20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>
                    <a:latin typeface="Cambria" pitchFamily="18" charset="0"/>
                  </a:rPr>
                  <a:t>	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𝐵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, </a:t>
                </a:r>
                <a:r>
                  <a:rPr lang="en-US" sz="2000" dirty="0" err="1">
                    <a:latin typeface="Cambria" pitchFamily="18" charset="0"/>
                  </a:rPr>
                  <a:t>maka</a:t>
                </a:r>
                <a:r>
                  <a:rPr lang="en-US" sz="2000" dirty="0">
                    <a:latin typeface="Cambria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id-ID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adalah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matriks</a:t>
                </a:r>
                <a:r>
                  <a:rPr lang="en-US" sz="2000" dirty="0">
                    <a:latin typeface="Cambria" pitchFamily="18" charset="0"/>
                  </a:rPr>
                  <a:t> yang </a:t>
                </a:r>
                <a:r>
                  <a:rPr lang="en-US" sz="2000" dirty="0" err="1">
                    <a:latin typeface="Cambria" pitchFamily="18" charset="0"/>
                  </a:rPr>
                  <a:t>diperoleh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menjumlahkan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id-ID" sz="2000" dirty="0">
                    <a:latin typeface="Cambria" pitchFamily="18" charset="0"/>
                  </a:rPr>
                  <a:t>	</a:t>
                </a:r>
                <a:r>
                  <a:rPr lang="en-US" sz="2000" dirty="0" err="1">
                    <a:latin typeface="Cambria" pitchFamily="18" charset="0"/>
                  </a:rPr>
                  <a:t>entri</a:t>
                </a:r>
                <a:r>
                  <a:rPr lang="en-US" sz="2000" dirty="0">
                    <a:latin typeface="Cambria" pitchFamily="18" charset="0"/>
                  </a:rPr>
                  <a:t> A </a:t>
                </a:r>
                <a:r>
                  <a:rPr lang="en-US" sz="2000" dirty="0" err="1">
                    <a:latin typeface="Cambria" pitchFamily="18" charset="0"/>
                  </a:rPr>
                  <a:t>dengan</a:t>
                </a:r>
                <a:r>
                  <a:rPr lang="en-US" sz="2000" dirty="0">
                    <a:latin typeface="Cambria" pitchFamily="18" charset="0"/>
                  </a:rPr>
                  <a:t> </a:t>
                </a:r>
                <a:r>
                  <a:rPr lang="en-US" sz="2000" dirty="0" err="1">
                    <a:latin typeface="Cambria" pitchFamily="18" charset="0"/>
                  </a:rPr>
                  <a:t>entri</a:t>
                </a:r>
                <a:r>
                  <a:rPr lang="en-US" sz="2000" dirty="0">
                    <a:latin typeface="Cambria" pitchFamily="18" charset="0"/>
                  </a:rPr>
                  <a:t> B yang </a:t>
                </a:r>
                <a:r>
                  <a:rPr lang="en-US" sz="2000" dirty="0" err="1">
                    <a:latin typeface="Cambria" pitchFamily="18" charset="0"/>
                  </a:rPr>
                  <a:t>bersesuaian</a:t>
                </a:r>
                <a:r>
                  <a:rPr lang="id-ID" sz="2000" dirty="0">
                    <a:latin typeface="Cambria" pitchFamily="18" charset="0"/>
                  </a:rPr>
                  <a:t> indeksnya</a:t>
                </a:r>
                <a:r>
                  <a:rPr lang="en-US" sz="2000" dirty="0">
                    <a:latin typeface="Cambria" pitchFamily="18" charset="0"/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latin typeface="Cambria" pitchFamily="18" charset="0"/>
                  </a:rPr>
                  <a:t>Contoh 1:</a:t>
                </a:r>
                <a:endParaRPr lang="en-US" sz="20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1729" y="1626258"/>
                <a:ext cx="8038703" cy="4209900"/>
              </a:xfrm>
              <a:blipFill rotWithShape="0">
                <a:blip r:embed="rId2"/>
                <a:stretch>
                  <a:fillRect l="-76" t="-8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57200" y="5417058"/>
            <a:ext cx="1989138" cy="838200"/>
            <a:chOff x="1443" y="1173"/>
            <a:chExt cx="1253" cy="528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1880" y="1173"/>
              <a:ext cx="81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d-ID" sz="1600" dirty="0"/>
                <a:t>a</a:t>
              </a:r>
              <a:r>
                <a:rPr lang="en-US" sz="1600" dirty="0"/>
                <a:t>     </a:t>
              </a:r>
              <a:r>
                <a:rPr lang="id-ID" sz="1600" dirty="0"/>
                <a:t>b</a:t>
              </a:r>
              <a:r>
                <a:rPr lang="en-US" sz="1600" dirty="0"/>
                <a:t>    </a:t>
              </a:r>
              <a:r>
                <a:rPr lang="id-ID" sz="1600" dirty="0"/>
                <a:t>c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d</a:t>
              </a:r>
              <a:r>
                <a:rPr lang="en-US" sz="1600" dirty="0"/>
                <a:t>     </a:t>
              </a:r>
              <a:r>
                <a:rPr lang="id-ID" sz="1600" dirty="0"/>
                <a:t>e</a:t>
              </a:r>
              <a:r>
                <a:rPr lang="en-US" sz="1600" dirty="0"/>
                <a:t> </a:t>
              </a:r>
              <a:r>
                <a:rPr lang="id-ID" sz="1600" dirty="0"/>
                <a:t> </a:t>
              </a:r>
              <a:r>
                <a:rPr lang="en-US" sz="1600" dirty="0"/>
                <a:t>   </a:t>
              </a:r>
              <a:r>
                <a:rPr lang="id-ID" sz="1600" dirty="0"/>
                <a:t>f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g</a:t>
              </a:r>
              <a:r>
                <a:rPr lang="en-US" sz="1600" dirty="0"/>
                <a:t>     </a:t>
              </a:r>
              <a:r>
                <a:rPr lang="id-ID" sz="1600" dirty="0"/>
                <a:t>h</a:t>
              </a:r>
              <a:r>
                <a:rPr lang="en-US" sz="1600" dirty="0"/>
                <a:t> </a:t>
              </a:r>
              <a:r>
                <a:rPr lang="id-ID" sz="1600" dirty="0"/>
                <a:t> </a:t>
              </a:r>
              <a:r>
                <a:rPr lang="en-US" sz="1600" dirty="0"/>
                <a:t>  </a:t>
              </a:r>
              <a:r>
                <a:rPr lang="id-ID" sz="1600" dirty="0"/>
                <a:t>i</a:t>
              </a:r>
              <a:endParaRPr lang="en-US" sz="1600" dirty="0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443" y="1331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A = </a:t>
              </a: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645990" y="5417058"/>
            <a:ext cx="1989138" cy="838200"/>
            <a:chOff x="1443" y="1173"/>
            <a:chExt cx="1253" cy="528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1880" y="1173"/>
              <a:ext cx="81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d-ID" sz="1600" dirty="0"/>
                <a:t>p</a:t>
              </a:r>
              <a:r>
                <a:rPr lang="en-US" sz="1600" dirty="0"/>
                <a:t>     </a:t>
              </a:r>
              <a:r>
                <a:rPr lang="id-ID" sz="1600" dirty="0"/>
                <a:t>q</a:t>
              </a:r>
              <a:r>
                <a:rPr lang="en-US" sz="1600" dirty="0"/>
                <a:t>    </a:t>
              </a:r>
              <a:r>
                <a:rPr lang="id-ID" sz="1600" dirty="0"/>
                <a:t>r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s</a:t>
              </a:r>
              <a:r>
                <a:rPr lang="en-US" sz="1600" dirty="0"/>
                <a:t>     </a:t>
              </a:r>
              <a:r>
                <a:rPr lang="id-ID" sz="1600" dirty="0"/>
                <a:t>t</a:t>
              </a:r>
              <a:r>
                <a:rPr lang="en-US" sz="1600" dirty="0"/>
                <a:t> </a:t>
              </a:r>
              <a:r>
                <a:rPr lang="id-ID" sz="1600" dirty="0"/>
                <a:t> </a:t>
              </a:r>
              <a:r>
                <a:rPr lang="en-US" sz="1600" dirty="0"/>
                <a:t>   </a:t>
              </a:r>
              <a:r>
                <a:rPr lang="id-ID" sz="1600" dirty="0"/>
                <a:t>u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v</a:t>
              </a:r>
              <a:r>
                <a:rPr lang="en-US" sz="1600" dirty="0"/>
                <a:t>     </a:t>
              </a:r>
              <a:r>
                <a:rPr lang="id-ID" sz="1600" dirty="0"/>
                <a:t>w</a:t>
              </a:r>
              <a:r>
                <a:rPr lang="en-US" sz="1600" dirty="0"/>
                <a:t> </a:t>
              </a:r>
              <a:r>
                <a:rPr lang="id-ID" sz="1600" dirty="0"/>
                <a:t> </a:t>
              </a:r>
              <a:r>
                <a:rPr lang="en-US" sz="1600" dirty="0"/>
                <a:t>  </a:t>
              </a:r>
              <a:r>
                <a:rPr lang="id-ID" sz="1600" dirty="0"/>
                <a:t>x</a:t>
              </a:r>
              <a:endParaRPr lang="en-US" sz="1600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443" y="1331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sz="1600" dirty="0"/>
                <a:t>B</a:t>
              </a:r>
              <a:r>
                <a:rPr lang="en-US" sz="1600" dirty="0"/>
                <a:t> = </a:t>
              </a:r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5178573" y="5390578"/>
            <a:ext cx="2501901" cy="838200"/>
            <a:chOff x="1120" y="1173"/>
            <a:chExt cx="1576" cy="528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600" y="1173"/>
              <a:ext cx="109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d-ID" sz="1600" dirty="0"/>
                <a:t>a+p</a:t>
              </a:r>
              <a:r>
                <a:rPr lang="en-US" sz="1600" dirty="0"/>
                <a:t>     </a:t>
              </a:r>
              <a:r>
                <a:rPr lang="id-ID" sz="1600" dirty="0"/>
                <a:t>b+q</a:t>
              </a:r>
              <a:r>
                <a:rPr lang="en-US" sz="1600" dirty="0"/>
                <a:t>    </a:t>
              </a:r>
              <a:r>
                <a:rPr lang="id-ID" sz="1600" dirty="0"/>
                <a:t>c+r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d+s</a:t>
              </a:r>
              <a:r>
                <a:rPr lang="en-US" sz="1600" dirty="0"/>
                <a:t>     </a:t>
              </a:r>
              <a:r>
                <a:rPr lang="id-ID" sz="1600" dirty="0"/>
                <a:t>e+t</a:t>
              </a:r>
              <a:r>
                <a:rPr lang="en-US" sz="1600" dirty="0"/>
                <a:t> </a:t>
              </a:r>
              <a:r>
                <a:rPr lang="id-ID" sz="1600" dirty="0"/>
                <a:t> </a:t>
              </a:r>
              <a:r>
                <a:rPr lang="en-US" sz="1600" dirty="0"/>
                <a:t>   </a:t>
              </a:r>
              <a:r>
                <a:rPr lang="id-ID" sz="1600" dirty="0"/>
                <a:t>f+u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g+v</a:t>
              </a:r>
              <a:r>
                <a:rPr lang="en-US" sz="1600" dirty="0"/>
                <a:t>     </a:t>
              </a:r>
              <a:r>
                <a:rPr lang="id-ID" sz="1600" dirty="0"/>
                <a:t>h+w</a:t>
              </a:r>
              <a:r>
                <a:rPr lang="en-US" sz="1600" dirty="0"/>
                <a:t> </a:t>
              </a:r>
              <a:r>
                <a:rPr lang="id-ID" sz="1600" dirty="0"/>
                <a:t> </a:t>
              </a:r>
              <a:r>
                <a:rPr lang="en-US" sz="1600" dirty="0"/>
                <a:t>  </a:t>
              </a:r>
              <a:r>
                <a:rPr lang="id-ID" sz="1600" dirty="0"/>
                <a:t>i+x</a:t>
              </a:r>
              <a:endParaRPr lang="en-US" sz="1600" dirty="0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120" y="1333"/>
              <a:ext cx="57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A</a:t>
              </a:r>
              <a:r>
                <a:rPr lang="id-ID" sz="1600" dirty="0"/>
                <a:t>+B</a:t>
              </a:r>
              <a:r>
                <a:rPr lang="en-US" sz="1600" dirty="0"/>
                <a:t>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33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429000"/>
            <a:ext cx="6298232" cy="3008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467600" cy="1701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>
                <a:latin typeface="Cambria" panose="02040503050406030204" pitchFamily="18" charset="0"/>
              </a:rPr>
              <a:t>Contoh 2:</a:t>
            </a:r>
          </a:p>
          <a:p>
            <a:pPr marL="0" indent="0">
              <a:buNone/>
            </a:pPr>
            <a:r>
              <a:rPr lang="id-ID" sz="2000" dirty="0">
                <a:latin typeface="Cambria" panose="02040503050406030204" pitchFamily="18" charset="0"/>
              </a:rPr>
              <a:t>Diketahui </a:t>
            </a:r>
          </a:p>
          <a:p>
            <a:pPr marL="0" indent="0">
              <a:buNone/>
            </a:pPr>
            <a:endParaRPr lang="id-ID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id-ID" sz="2000" dirty="0">
                <a:latin typeface="Cambria" panose="02040503050406030204" pitchFamily="18" charset="0"/>
              </a:rPr>
              <a:t>Tentukan A+B , B+A  dan A+C !</a:t>
            </a:r>
            <a:endParaRPr lang="en-US" sz="20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id-ID" sz="2000" i="1" dirty="0">
              <a:latin typeface="Cambria Math"/>
            </a:endParaRPr>
          </a:p>
          <a:p>
            <a:pPr marL="0" indent="0" algn="ctr">
              <a:buNone/>
            </a:pPr>
            <a:endParaRPr lang="id-ID" sz="2000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35696" y="1844824"/>
            <a:ext cx="1989138" cy="838200"/>
            <a:chOff x="1443" y="1173"/>
            <a:chExt cx="1253" cy="528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1880" y="1173"/>
              <a:ext cx="81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1     4    -9</a:t>
              </a:r>
            </a:p>
            <a:p>
              <a:pPr algn="ctr"/>
              <a:r>
                <a:rPr lang="en-US" sz="1600" dirty="0"/>
                <a:t> 3     7     0</a:t>
              </a:r>
            </a:p>
            <a:p>
              <a:pPr algn="ctr"/>
              <a:r>
                <a:rPr lang="en-US" sz="1600" dirty="0"/>
                <a:t> 5     9   -13</a:t>
              </a:r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443" y="1331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A = 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116251" y="1907313"/>
            <a:ext cx="1981200" cy="838200"/>
            <a:chOff x="3024" y="1104"/>
            <a:chExt cx="1248" cy="528"/>
          </a:xfrm>
        </p:grpSpPr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3456" y="1104"/>
              <a:ext cx="81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7     3     1</a:t>
              </a:r>
            </a:p>
            <a:p>
              <a:pPr algn="ctr"/>
              <a:r>
                <a:rPr lang="en-US" sz="1600" dirty="0"/>
                <a:t>-2     4    -5</a:t>
              </a:r>
            </a:p>
            <a:p>
              <a:pPr algn="ctr"/>
              <a:r>
                <a:rPr lang="en-US" sz="1600" dirty="0"/>
                <a:t> 9    -4     3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3024" y="12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B  = </a:t>
              </a:r>
            </a:p>
          </p:txBody>
        </p:sp>
      </p:grp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784586" y="3573016"/>
            <a:ext cx="1800200" cy="838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1+7     4+3    -9+1</a:t>
            </a:r>
          </a:p>
          <a:p>
            <a:pPr algn="ctr"/>
            <a:r>
              <a:rPr lang="en-US" sz="1600" dirty="0"/>
              <a:t> 3-2     7+4    0-5</a:t>
            </a:r>
          </a:p>
          <a:p>
            <a:pPr algn="ctr"/>
            <a:r>
              <a:rPr lang="en-US" sz="1600" dirty="0"/>
              <a:t> 5+9     9-4   -13+3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292824" y="3598912"/>
            <a:ext cx="1295400" cy="838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8     7    -8</a:t>
            </a:r>
          </a:p>
          <a:p>
            <a:pPr algn="ctr"/>
            <a:r>
              <a:rPr lang="en-US" sz="1600" dirty="0"/>
              <a:t>1     11     -5</a:t>
            </a:r>
          </a:p>
          <a:p>
            <a:pPr algn="ctr"/>
            <a:r>
              <a:rPr lang="en-US" sz="1600" dirty="0"/>
              <a:t> 14     5   -10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8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d-ID" b="1" dirty="0"/>
              <a:t>Penj</a:t>
            </a:r>
            <a:r>
              <a:rPr lang="en-US" b="1" dirty="0" err="1"/>
              <a:t>umlah</a:t>
            </a:r>
            <a:r>
              <a:rPr lang="id-ID" b="1" dirty="0"/>
              <a:t>an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endParaRPr lang="en-US" b="1" dirty="0"/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6276491" y="1890418"/>
            <a:ext cx="1905000" cy="571500"/>
            <a:chOff x="1200" y="1104"/>
            <a:chExt cx="1200" cy="36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584" y="1104"/>
              <a:ext cx="816" cy="3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d-ID" sz="1600" dirty="0"/>
                <a:t>3</a:t>
              </a:r>
              <a:r>
                <a:rPr lang="en-US" sz="1600" dirty="0"/>
                <a:t>     </a:t>
              </a:r>
              <a:r>
                <a:rPr lang="id-ID" sz="1600" dirty="0"/>
                <a:t>1</a:t>
              </a:r>
              <a:r>
                <a:rPr lang="en-US" sz="1600" dirty="0"/>
                <a:t>    </a:t>
              </a:r>
              <a:r>
                <a:rPr lang="id-ID" sz="1600" dirty="0"/>
                <a:t>5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2</a:t>
              </a:r>
              <a:r>
                <a:rPr lang="en-US" sz="1600" dirty="0"/>
                <a:t>     </a:t>
              </a:r>
              <a:r>
                <a:rPr lang="id-ID" sz="1600" dirty="0"/>
                <a:t>1</a:t>
              </a:r>
              <a:r>
                <a:rPr lang="en-US" sz="1600" dirty="0"/>
                <a:t>    </a:t>
              </a:r>
              <a:r>
                <a:rPr lang="id-ID" sz="1600" dirty="0"/>
                <a:t>-2</a:t>
              </a:r>
              <a:endParaRPr lang="en-US" sz="1600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200" y="12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sz="1600" i="1" dirty="0"/>
                <a:t>C</a:t>
              </a:r>
              <a:r>
                <a:rPr lang="en-US" sz="1600" dirty="0"/>
                <a:t> =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51447" y="3534053"/>
                <a:ext cx="461669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d-ID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 =                                             = 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dirty="0"/>
                  <a:t>B+A  = </a:t>
                </a:r>
              </a:p>
              <a:p>
                <a:endParaRPr lang="id-ID" dirty="0"/>
              </a:p>
              <a:p>
                <a:endParaRPr lang="id-ID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dirty="0"/>
                  <a:t>A+C tidak terdefinisi karena ordo A dan C tidak sama.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47" y="3534053"/>
                <a:ext cx="4616697" cy="3139321"/>
              </a:xfrm>
              <a:prstGeom prst="rect">
                <a:avLst/>
              </a:prstGeom>
              <a:blipFill>
                <a:blip r:embed="rId2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2716835" y="4679032"/>
            <a:ext cx="1295400" cy="838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8     7    -8</a:t>
            </a:r>
          </a:p>
          <a:p>
            <a:pPr algn="ctr"/>
            <a:r>
              <a:rPr lang="en-US" sz="1600" dirty="0"/>
              <a:t>1     11     -5</a:t>
            </a:r>
          </a:p>
          <a:p>
            <a:pPr algn="ctr"/>
            <a:r>
              <a:rPr lang="en-US" sz="1600" dirty="0"/>
              <a:t> 14     5   -10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02051" y="4797152"/>
            <a:ext cx="1786173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 flipH="1">
            <a:off x="5004048" y="4859868"/>
            <a:ext cx="146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A+B=B+A</a:t>
            </a:r>
          </a:p>
        </p:txBody>
      </p:sp>
    </p:spTree>
    <p:extLst>
      <p:ext uri="{BB962C8B-B14F-4D97-AF65-F5344CB8AC3E}">
        <p14:creationId xmlns:p14="http://schemas.microsoft.com/office/powerpoint/2010/main" val="127033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104" y="5043602"/>
            <a:ext cx="2559497" cy="1055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baseline="-25000" dirty="0">
              <a:latin typeface="Cambria" pitchFamily="18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259631" y="5043602"/>
            <a:ext cx="2376265" cy="1055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baseline="-25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Perkalian</a:t>
            </a:r>
            <a:r>
              <a:rPr lang="en-US" b="1" dirty="0"/>
              <a:t> </a:t>
            </a:r>
            <a:r>
              <a:rPr lang="en-US" b="1" dirty="0" err="1"/>
              <a:t>Skalar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9"/>
              <p:cNvSpPr txBox="1">
                <a:spLocks noGrp="1" noChangeArrowheads="1"/>
              </p:cNvSpPr>
              <p:nvPr>
                <p:ph sz="quarter" idx="1"/>
              </p:nvPr>
            </p:nvSpPr>
            <p:spPr bwMode="auto">
              <a:xfrm>
                <a:off x="457200" y="1556792"/>
                <a:ext cx="7931224" cy="14534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2000" dirty="0">
                    <a:solidFill>
                      <a:srgbClr val="333333"/>
                    </a:solidFill>
                    <a:latin typeface="Cambria" pitchFamily="18" charset="0"/>
                  </a:rPr>
                  <a:t>Definisi </a:t>
                </a:r>
              </a:p>
              <a:p>
                <a:pPr marL="357188" indent="0">
                  <a:buNone/>
                </a:pPr>
                <a:r>
                  <a:rPr lang="en-US" sz="2000" dirty="0" err="1">
                    <a:solidFill>
                      <a:srgbClr val="333333"/>
                    </a:solidFill>
                    <a:latin typeface="Cambria" pitchFamily="18" charset="0"/>
                  </a:rPr>
                  <a:t>Diberikan</a:t>
                </a:r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</a:t>
                </a:r>
                <a:r>
                  <a:rPr lang="en-US" sz="2000" dirty="0" err="1">
                    <a:solidFill>
                      <a:srgbClr val="333333"/>
                    </a:solidFill>
                    <a:latin typeface="Cambria" pitchFamily="18" charset="0"/>
                  </a:rPr>
                  <a:t>matriks</a:t>
                </a:r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33333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333333"/>
                        </a:solidFill>
                        <a:latin typeface="Cambria Math"/>
                      </a:rPr>
                      <m:t> =(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solidFill>
                              <a:srgbClr val="333333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 dirty="0" err="1">
                            <a:solidFill>
                              <a:srgbClr val="333333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/>
                      </a:rPr>
                      <m:t>)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>
                    <a:solidFill>
                      <a:srgbClr val="333333"/>
                    </a:solidFill>
                    <a:latin typeface="Cambria" pitchFamily="18" charset="0"/>
                  </a:rPr>
                  <a:t>dan</a:t>
                </a:r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</a:t>
                </a:r>
                <a:r>
                  <a:rPr lang="en-US" sz="2000" dirty="0" err="1">
                    <a:solidFill>
                      <a:srgbClr val="333333"/>
                    </a:solidFill>
                    <a:latin typeface="Cambria" pitchFamily="18" charset="0"/>
                  </a:rPr>
                  <a:t>skalar</a:t>
                </a:r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33333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,  </a:t>
                </a:r>
                <a:r>
                  <a:rPr lang="en-US" sz="2000" dirty="0" err="1">
                    <a:solidFill>
                      <a:srgbClr val="333333"/>
                    </a:solidFill>
                    <a:latin typeface="Cambria" pitchFamily="18" charset="0"/>
                  </a:rPr>
                  <a:t>perkalian</a:t>
                </a:r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</a:t>
                </a:r>
                <a:r>
                  <a:rPr lang="en-US" sz="2000" dirty="0" err="1">
                    <a:solidFill>
                      <a:srgbClr val="333333"/>
                    </a:solidFill>
                    <a:latin typeface="Cambria" pitchFamily="18" charset="0"/>
                  </a:rPr>
                  <a:t>skalar</a:t>
                </a:r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/>
                      </a:rPr>
                      <m:t>𝑐𝐴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>
                    <a:solidFill>
                      <a:srgbClr val="333333"/>
                    </a:solidFill>
                    <a:latin typeface="Cambria" pitchFamily="18" charset="0"/>
                  </a:rPr>
                  <a:t>diperoleh</a:t>
                </a:r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dengan mengalikan setiap entri </a:t>
                </a:r>
                <a:r>
                  <a:rPr lang="en-US" sz="2000" dirty="0" err="1">
                    <a:solidFill>
                      <a:srgbClr val="333333"/>
                    </a:solidFill>
                    <a:latin typeface="Cambria" pitchFamily="18" charset="0"/>
                  </a:rPr>
                  <a:t>matriks</a:t>
                </a:r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333333"/>
                    </a:solidFill>
                    <a:latin typeface="Cambria" pitchFamily="18" charset="0"/>
                  </a:rPr>
                  <a:t>  dengan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333333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333333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sz="2000" b="0" i="0" dirty="0">
                  <a:solidFill>
                    <a:srgbClr val="333333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333333"/>
                          </a:solidFill>
                          <a:latin typeface="Cambria Math"/>
                        </a:rPr>
                        <m:t>𝑐𝐴</m:t>
                      </m:r>
                      <m:r>
                        <a:rPr lang="en-US" sz="2000" b="0" i="0" smtClean="0">
                          <a:solidFill>
                            <a:srgbClr val="333333"/>
                          </a:solidFill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333333"/>
                          </a:solidFill>
                          <a:latin typeface="Cambria Math"/>
                        </a:rPr>
                        <m:t>c</m:t>
                      </m:r>
                      <m:r>
                        <a:rPr lang="en-US" sz="2000" b="0" i="0" smtClean="0">
                          <a:solidFill>
                            <a:srgbClr val="333333"/>
                          </a:solidFill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333333"/>
                              </a:solidFill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333333"/>
                              </a:solidFill>
                              <a:latin typeface="Cambria Math"/>
                            </a:rPr>
                            <m:t>ij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rgbClr val="33333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" name="Text Box 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457200" y="1556792"/>
                <a:ext cx="7931224" cy="1453475"/>
              </a:xfrm>
              <a:prstGeom prst="rect">
                <a:avLst/>
              </a:prstGeom>
              <a:blipFill rotWithShape="0">
                <a:blip r:embed="rId2"/>
                <a:stretch>
                  <a:fillRect l="-77" t="-2092" b="-20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691336" y="3933056"/>
            <a:ext cx="1905000" cy="838200"/>
            <a:chOff x="1200" y="1104"/>
            <a:chExt cx="1200" cy="52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584" y="1104"/>
              <a:ext cx="81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1     4    -9</a:t>
              </a:r>
            </a:p>
            <a:p>
              <a:pPr algn="ctr"/>
              <a:r>
                <a:rPr lang="en-US" sz="1600" dirty="0"/>
                <a:t> 3     7     0</a:t>
              </a:r>
            </a:p>
            <a:p>
              <a:pPr algn="ctr"/>
              <a:r>
                <a:rPr lang="en-US" sz="1600" dirty="0"/>
                <a:t> 5     9   -13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00" y="12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sz="1600" i="1" dirty="0"/>
                <a:t>B</a:t>
              </a:r>
              <a:r>
                <a:rPr lang="en-US" sz="1600" dirty="0"/>
                <a:t> = 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5508104" y="5152256"/>
            <a:ext cx="2362200" cy="838200"/>
            <a:chOff x="672" y="1920"/>
            <a:chExt cx="1488" cy="528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1344" y="1920"/>
              <a:ext cx="81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 4    16   -36</a:t>
              </a:r>
            </a:p>
            <a:p>
              <a:pPr algn="ctr"/>
              <a:r>
                <a:rPr lang="en-US" sz="1600" dirty="0"/>
                <a:t> 12    28     0</a:t>
              </a:r>
            </a:p>
            <a:p>
              <a:pPr algn="ctr"/>
              <a:r>
                <a:rPr lang="en-US" sz="1600" dirty="0"/>
                <a:t>  20    36   -52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672" y="2016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sz="1600" dirty="0"/>
                <a:t>4</a:t>
              </a:r>
              <a:r>
                <a:rPr lang="id-ID" sz="1600" i="1" dirty="0"/>
                <a:t>B</a:t>
              </a:r>
              <a:r>
                <a:rPr lang="en-US" sz="1600" i="1" dirty="0"/>
                <a:t> </a:t>
              </a:r>
              <a:r>
                <a:rPr lang="en-US" sz="1600" dirty="0"/>
                <a:t>=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80520" y="304221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err="1"/>
                  <a:t>Contoh</a:t>
                </a:r>
                <a:r>
                  <a:rPr lang="id-ID" dirty="0"/>
                  <a:t> 2</a:t>
                </a:r>
                <a:r>
                  <a:rPr lang="en-US" dirty="0"/>
                  <a:t>: </a:t>
                </a:r>
                <a:endParaRPr lang="id-ID" dirty="0"/>
              </a:p>
              <a:p>
                <a:r>
                  <a:rPr lang="en-US" dirty="0" err="1"/>
                  <a:t>Perkalian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 4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20" y="3042210"/>
                <a:ext cx="457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200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27B5A1-9142-482A-AFDD-8A0A3B1C273E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1379959" y="4166964"/>
            <a:ext cx="1905000" cy="571500"/>
            <a:chOff x="1200" y="1104"/>
            <a:chExt cx="1200" cy="360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584" y="1104"/>
              <a:ext cx="816" cy="3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d-ID" sz="1600" dirty="0"/>
                <a:t>a</a:t>
              </a:r>
              <a:r>
                <a:rPr lang="en-US" sz="1600" dirty="0"/>
                <a:t>     </a:t>
              </a:r>
              <a:r>
                <a:rPr lang="id-ID" sz="1600" dirty="0"/>
                <a:t>b</a:t>
              </a:r>
              <a:r>
                <a:rPr lang="en-US" sz="1600" dirty="0"/>
                <a:t>    </a:t>
              </a:r>
              <a:r>
                <a:rPr lang="id-ID" sz="1600" dirty="0"/>
                <a:t>c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d</a:t>
              </a:r>
              <a:r>
                <a:rPr lang="en-US" sz="1600" dirty="0"/>
                <a:t>     </a:t>
              </a:r>
              <a:r>
                <a:rPr lang="id-ID" sz="1600" dirty="0"/>
                <a:t>e</a:t>
              </a:r>
              <a:r>
                <a:rPr lang="en-US" sz="1600" dirty="0"/>
                <a:t>    </a:t>
              </a:r>
              <a:r>
                <a:rPr lang="id-ID" sz="1600" dirty="0"/>
                <a:t>f</a:t>
              </a:r>
              <a:endParaRPr lang="en-US" sz="1600" dirty="0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200" y="12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/>
                <a:t>A</a:t>
              </a:r>
              <a:r>
                <a:rPr lang="en-US" sz="1600" dirty="0"/>
                <a:t> =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9512" y="3026494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err="1"/>
                  <a:t>Contoh</a:t>
                </a:r>
                <a:r>
                  <a:rPr lang="id-ID" dirty="0"/>
                  <a:t> 1</a:t>
                </a:r>
                <a:r>
                  <a:rPr lang="en-US" dirty="0"/>
                  <a:t>: </a:t>
                </a:r>
                <a:endParaRPr lang="id-ID" dirty="0"/>
              </a:p>
              <a:p>
                <a:r>
                  <a:rPr lang="en-US" dirty="0" err="1"/>
                  <a:t>Perkalian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26494"/>
                <a:ext cx="4572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67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379959" y="5233764"/>
            <a:ext cx="1905000" cy="571500"/>
            <a:chOff x="1200" y="1104"/>
            <a:chExt cx="1200" cy="360"/>
          </a:xfrm>
        </p:grpSpPr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1584" y="1104"/>
              <a:ext cx="816" cy="3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d-ID" sz="1600" dirty="0"/>
                <a:t>ka</a:t>
              </a:r>
              <a:r>
                <a:rPr lang="en-US" sz="1600" dirty="0"/>
                <a:t>     </a:t>
              </a:r>
              <a:r>
                <a:rPr lang="id-ID" sz="1600" dirty="0"/>
                <a:t>kb</a:t>
              </a:r>
              <a:r>
                <a:rPr lang="en-US" sz="1600" dirty="0"/>
                <a:t>   </a:t>
              </a:r>
              <a:r>
                <a:rPr lang="id-ID" sz="1600" dirty="0"/>
                <a:t>kc</a:t>
              </a:r>
              <a:endParaRPr lang="en-US" sz="1600" dirty="0"/>
            </a:p>
            <a:p>
              <a:pPr algn="ctr"/>
              <a:r>
                <a:rPr lang="en-US" sz="1600" dirty="0"/>
                <a:t> </a:t>
              </a:r>
              <a:r>
                <a:rPr lang="id-ID" sz="1600" dirty="0"/>
                <a:t>kd</a:t>
              </a:r>
              <a:r>
                <a:rPr lang="en-US" sz="1600" dirty="0"/>
                <a:t>     </a:t>
              </a:r>
              <a:r>
                <a:rPr lang="id-ID" sz="1600" dirty="0"/>
                <a:t>ke</a:t>
              </a:r>
              <a:r>
                <a:rPr lang="en-US" sz="1600" dirty="0"/>
                <a:t>    </a:t>
              </a:r>
              <a:r>
                <a:rPr lang="id-ID" sz="1600" dirty="0"/>
                <a:t>kf</a:t>
              </a:r>
              <a:endParaRPr lang="en-US" sz="1600" dirty="0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200" y="12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sz="1600" dirty="0"/>
                <a:t>k</a:t>
              </a:r>
              <a:r>
                <a:rPr lang="en-US" sz="1600" i="1" dirty="0"/>
                <a:t>A </a:t>
              </a:r>
              <a:r>
                <a:rPr lang="en-US" sz="1600" dirty="0"/>
                <a:t>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33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6780</TotalTime>
  <Words>3662</Words>
  <Application>Microsoft Macintosh PowerPoint</Application>
  <PresentationFormat>On-screen Show (4:3)</PresentationFormat>
  <Paragraphs>766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Batang</vt:lpstr>
      <vt:lpstr>Arial</vt:lpstr>
      <vt:lpstr>Calibri</vt:lpstr>
      <vt:lpstr>Cambria</vt:lpstr>
      <vt:lpstr>Cambria Math</vt:lpstr>
      <vt:lpstr>Century Schoolbook</vt:lpstr>
      <vt:lpstr>Symbol</vt:lpstr>
      <vt:lpstr>Times New Roman</vt:lpstr>
      <vt:lpstr>Verdana</vt:lpstr>
      <vt:lpstr>Wingdings</vt:lpstr>
      <vt:lpstr>Wingdings 2</vt:lpstr>
      <vt:lpstr>Oriel</vt:lpstr>
      <vt:lpstr>Equation</vt:lpstr>
      <vt:lpstr>Matriks</vt:lpstr>
      <vt:lpstr>CAKUPAN MATERI</vt:lpstr>
      <vt:lpstr>Definisi dan Notasi Matriks</vt:lpstr>
      <vt:lpstr>Kesamaan Dua Matriks</vt:lpstr>
      <vt:lpstr>Kesamaan Dua Matriks</vt:lpstr>
      <vt:lpstr>Kesamaan Dua Matriks</vt:lpstr>
      <vt:lpstr>OPERASI MATRIKS Penjumlahan Matriks</vt:lpstr>
      <vt:lpstr>Penjumlahan Matriks</vt:lpstr>
      <vt:lpstr>Perkalian Skalar Matriks</vt:lpstr>
      <vt:lpstr>Perkalian Skalar Matriks</vt:lpstr>
      <vt:lpstr>Perkalian Skalar Matriks</vt:lpstr>
      <vt:lpstr>Sifat Penjumlahan dan Perkalian Skalar Matriks</vt:lpstr>
      <vt:lpstr>Perkalian Dua Matriks</vt:lpstr>
      <vt:lpstr>Perkalian Dua Matriks</vt:lpstr>
      <vt:lpstr>PowerPoint Presentation</vt:lpstr>
      <vt:lpstr>PowerPoint Presentation</vt:lpstr>
      <vt:lpstr>Perkalian Dua Matriks</vt:lpstr>
      <vt:lpstr>Sifat Perkalian Dua Matriks</vt:lpstr>
      <vt:lpstr>Perpangkatan Matriks</vt:lpstr>
      <vt:lpstr>Transpose Matriks</vt:lpstr>
      <vt:lpstr>Sifat transpose matriks </vt:lpstr>
      <vt:lpstr>Latihan Operasi Matriks</vt:lpstr>
      <vt:lpstr>Latihan Operasi Matriks</vt:lpstr>
      <vt:lpstr>Latihan Operasi Matriks</vt:lpstr>
      <vt:lpstr>PowerPoint Presentation</vt:lpstr>
      <vt:lpstr>Matriks Nol</vt:lpstr>
      <vt:lpstr>Matriks bujur sangkar</vt:lpstr>
      <vt:lpstr>MATRIKS DIAGONAL</vt:lpstr>
      <vt:lpstr>Matriks Skalar</vt:lpstr>
      <vt:lpstr>Matriks Identitas</vt:lpstr>
      <vt:lpstr>Matriks Segitiga Atas Dan Bawah</vt:lpstr>
      <vt:lpstr>Matriks Simetri Dan Antisimetri</vt:lpstr>
      <vt:lpstr>Matriks Hermitian</vt:lpstr>
      <vt:lpstr>Matriks Invers</vt:lpstr>
      <vt:lpstr>Matriks Komutatif</vt:lpstr>
      <vt:lpstr>Matriks Idempoten, Periodik, dan Nilpotent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Matriks Ekivalen</vt:lpstr>
      <vt:lpstr>quiz</vt:lpstr>
      <vt:lpstr>Latihan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</dc:title>
  <dc:creator>User</dc:creator>
  <cp:lastModifiedBy>Microsoft Office User</cp:lastModifiedBy>
  <cp:revision>328</cp:revision>
  <dcterms:created xsi:type="dcterms:W3CDTF">2016-02-15T10:29:16Z</dcterms:created>
  <dcterms:modified xsi:type="dcterms:W3CDTF">2023-03-30T03:55:49Z</dcterms:modified>
</cp:coreProperties>
</file>