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31"/>
  </p:notesMasterIdLst>
  <p:handoutMasterIdLst>
    <p:handoutMasterId r:id="rId32"/>
  </p:handoutMasterIdLst>
  <p:sldIdLst>
    <p:sldId id="2080" r:id="rId3"/>
    <p:sldId id="1779" r:id="rId4"/>
    <p:sldId id="1718" r:id="rId5"/>
    <p:sldId id="2069" r:id="rId6"/>
    <p:sldId id="2081" r:id="rId7"/>
    <p:sldId id="2068" r:id="rId8"/>
    <p:sldId id="2070" r:id="rId9"/>
    <p:sldId id="2071" r:id="rId10"/>
    <p:sldId id="2082" r:id="rId11"/>
    <p:sldId id="2076" r:id="rId12"/>
    <p:sldId id="2077" r:id="rId13"/>
    <p:sldId id="2053" r:id="rId14"/>
    <p:sldId id="2072" r:id="rId15"/>
    <p:sldId id="2074" r:id="rId16"/>
    <p:sldId id="2084" r:id="rId17"/>
    <p:sldId id="2073" r:id="rId18"/>
    <p:sldId id="2083" r:id="rId19"/>
    <p:sldId id="2075" r:id="rId20"/>
    <p:sldId id="2078" r:id="rId21"/>
    <p:sldId id="2085" r:id="rId22"/>
    <p:sldId id="2090" r:id="rId23"/>
    <p:sldId id="2086" r:id="rId24"/>
    <p:sldId id="2087" r:id="rId25"/>
    <p:sldId id="2091" r:id="rId26"/>
    <p:sldId id="2093" r:id="rId27"/>
    <p:sldId id="2088" r:id="rId28"/>
    <p:sldId id="2094" r:id="rId29"/>
    <p:sldId id="2089" r:id="rId30"/>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8">
          <p15:clr>
            <a:srgbClr val="A4A3A4"/>
          </p15:clr>
        </p15:guide>
        <p15:guide id="2" pos="36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FFFFFF"/>
    <a:srgbClr val="0913C8"/>
    <a:srgbClr val="9AA4EF"/>
    <a:srgbClr val="5E96E1"/>
    <a:srgbClr val="0B15D0"/>
    <a:srgbClr val="101BE1"/>
    <a:srgbClr val="4558C4"/>
    <a:srgbClr val="FFCB2A"/>
    <a:srgbClr val="F5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05" autoAdjust="0"/>
    <p:restoredTop sz="94799" autoAdjust="0"/>
  </p:normalViewPr>
  <p:slideViewPr>
    <p:cSldViewPr snapToGrid="0">
      <p:cViewPr varScale="1">
        <p:scale>
          <a:sx n="66" d="100"/>
          <a:sy n="66" d="100"/>
        </p:scale>
        <p:origin x="444" y="60"/>
      </p:cViewPr>
      <p:guideLst>
        <p:guide orient="horz" pos="1358"/>
        <p:guide pos="3686"/>
      </p:guideLst>
    </p:cSldViewPr>
  </p:slideViewPr>
  <p:notesTextViewPr>
    <p:cViewPr>
      <p:scale>
        <a:sx n="1" d="1"/>
        <a:sy n="1" d="1"/>
      </p:scale>
      <p:origin x="0" y="0"/>
    </p:cViewPr>
  </p:notesTextViewPr>
  <p:sorterViewPr>
    <p:cViewPr>
      <p:scale>
        <a:sx n="100" d="100"/>
        <a:sy n="100" d="100"/>
      </p:scale>
      <p:origin x="0" y="-625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黑体 CN Regular" panose="020B0500000000000000" charset="-122"/>
              <a:ea typeface="思源黑体 CN Light" panose="020B0300000000000000" charset="-122"/>
              <a:cs typeface="思源黑体 CN Regular" panose="020B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思源黑体 CN Light" panose="020B0300000000000000" charset="-122"/>
              </a:rPr>
              <a:t>2023/5/2</a:t>
            </a:fld>
            <a:endParaRPr lang="zh-CN" altLang="en-US">
              <a:ea typeface="思源黑体 CN Light" panose="020B03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黑体 CN Regular" panose="020B0500000000000000" charset="-122"/>
              <a:ea typeface="思源黑体 CN Light" panose="020B0300000000000000" charset="-122"/>
              <a:cs typeface="思源黑体 CN Regular" panose="020B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思源黑体 CN Light" panose="020B0300000000000000" charset="-122"/>
              </a:rPr>
              <a:t>‹#›</a:t>
            </a:fld>
            <a:endParaRPr lang="zh-CN" altLang="en-US">
              <a:ea typeface="思源黑体 CN Light" panose="020B03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Light" panose="020B0300000000000000" charset="-122"/>
                <a:ea typeface="思源黑体 CN Light" panose="020B0300000000000000" charset="-122"/>
                <a:cs typeface="思源黑体 CN Regular" panose="020B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Light" panose="020B0300000000000000" charset="-122"/>
                <a:ea typeface="思源黑体 CN Light" panose="020B0300000000000000" charset="-122"/>
                <a:cs typeface="思源黑体 CN Regular" panose="020B0500000000000000" charset="-122"/>
              </a:defRPr>
            </a:lvl1pPr>
          </a:lstStyle>
          <a:p>
            <a:fld id="{C07B87CD-54B4-4E9A-B40F-926276AE1BCE}" type="datetimeFigureOut">
              <a:rPr lang="zh-CN" altLang="en-US" smtClean="0"/>
              <a:t>2023/5/2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Light" panose="020B0300000000000000" charset="-122"/>
                <a:ea typeface="思源黑体 CN Light" panose="020B0300000000000000" charset="-122"/>
                <a:cs typeface="思源黑体 CN Regular" panose="020B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Light" panose="020B0300000000000000" charset="-122"/>
                <a:ea typeface="思源黑体 CN Light" panose="020B0300000000000000" charset="-122"/>
                <a:cs typeface="思源黑体 CN Regular" panose="020B0500000000000000" charset="-122"/>
              </a:defRPr>
            </a:lvl1pPr>
          </a:lstStyle>
          <a:p>
            <a:fld id="{5B1D3E1B-6EFF-4A75-A3C0-EE4BF9973914}" type="slidenum">
              <a:rPr lang="zh-CN" altLang="en-US" smtClean="0"/>
              <a:t>‹#›</a:t>
            </a:fld>
            <a:endParaRPr lang="zh-CN" altLang="en-US"/>
          </a:p>
        </p:txBody>
      </p:sp>
    </p:spTree>
    <p:extLst>
      <p:ext uri="{BB962C8B-B14F-4D97-AF65-F5344CB8AC3E}">
        <p14:creationId xmlns:p14="http://schemas.microsoft.com/office/powerpoint/2010/main" val="2442467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1pPr>
    <a:lvl2pPr marL="4572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2pPr>
    <a:lvl3pPr marL="9144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3pPr>
    <a:lvl4pPr marL="13716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4pPr>
    <a:lvl5pPr marL="1828800" algn="l" defTabSz="914400" rtl="0" eaLnBrk="1" latinLnBrk="0" hangingPunct="1">
      <a:defRPr sz="1200" kern="1200">
        <a:solidFill>
          <a:schemeClr val="tx1"/>
        </a:solidFill>
        <a:latin typeface="思源黑体 CN Light" panose="020B0300000000000000" charset="-122"/>
        <a:ea typeface="思源黑体 CN Light" panose="020B0300000000000000" charset="-122"/>
        <a:cs typeface="思源黑体 CN Regular" panose="020B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93104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27984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541255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292727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48760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050317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44757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13838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09727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941697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4024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20762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77769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54597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97514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880855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7064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489239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135216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08690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138704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4031869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147723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987599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281090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616138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24634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698974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pic>
        <p:nvPicPr>
          <p:cNvPr id="4" name="图片 3" descr="未标题-1"/>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635" cy="6858635"/>
          </a:xfrm>
          <a:prstGeom prst="rect">
            <a:avLst/>
          </a:prstGeom>
        </p:spPr>
      </p:pic>
    </p:spTree>
    <p:extLst>
      <p:ext uri="{BB962C8B-B14F-4D97-AF65-F5344CB8AC3E}">
        <p14:creationId xmlns:p14="http://schemas.microsoft.com/office/powerpoint/2010/main" val="3374001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pic>
        <p:nvPicPr>
          <p:cNvPr id="6" name="图片占位符 37"/>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contrast="20000"/>
                    </a14:imgEffect>
                    <a14:imgEffect>
                      <a14:saturation sat="0"/>
                    </a14:imgEffect>
                    <a14:imgEffect>
                      <a14:sharpenSoften amount="-25000"/>
                    </a14:imgEffect>
                  </a14:imgLayer>
                </a14:imgProps>
              </a:ext>
              <a:ext uri="{28A0092B-C50C-407E-A947-70E740481C1C}">
                <a14:useLocalDpi xmlns:a14="http://schemas.microsoft.com/office/drawing/2010/main"/>
              </a:ext>
            </a:extLst>
          </a:blip>
          <a:srcRect/>
          <a:stretch>
            <a:fillRect/>
          </a:stretch>
        </p:blipFill>
        <p:spPr>
          <a:xfrm>
            <a:off x="0" y="-1"/>
            <a:ext cx="12192000" cy="6858001"/>
          </a:xfrm>
          <a:prstGeom prst="rect">
            <a:avLst/>
          </a:prstGeom>
        </p:spPr>
      </p:pic>
    </p:spTree>
    <p:extLst>
      <p:ext uri="{BB962C8B-B14F-4D97-AF65-F5344CB8AC3E}">
        <p14:creationId xmlns:p14="http://schemas.microsoft.com/office/powerpoint/2010/main" val="1166364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0_Main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72731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图片占位符 8"/>
          <p:cNvSpPr>
            <a:spLocks noGrp="1"/>
          </p:cNvSpPr>
          <p:nvPr>
            <p:ph type="pic" sz="quarter" idx="10" hasCustomPrompt="1"/>
          </p:nvPr>
        </p:nvSpPr>
        <p:spPr>
          <a:xfrm>
            <a:off x="0" y="-1"/>
            <a:ext cx="12192000" cy="6858001"/>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extLst>
      <p:ext uri="{BB962C8B-B14F-4D97-AF65-F5344CB8AC3E}">
        <p14:creationId xmlns:p14="http://schemas.microsoft.com/office/powerpoint/2010/main" val="428411852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图片占位符 8"/>
          <p:cNvSpPr>
            <a:spLocks noGrp="1"/>
          </p:cNvSpPr>
          <p:nvPr>
            <p:ph type="pic" sz="quarter" idx="10" hasCustomPrompt="1"/>
          </p:nvPr>
        </p:nvSpPr>
        <p:spPr>
          <a:xfrm>
            <a:off x="3141371" y="614765"/>
            <a:ext cx="4203326" cy="5579558"/>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extLst>
      <p:ext uri="{BB962C8B-B14F-4D97-AF65-F5344CB8AC3E}">
        <p14:creationId xmlns:p14="http://schemas.microsoft.com/office/powerpoint/2010/main" val="43662544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图片占位符 8"/>
          <p:cNvSpPr>
            <a:spLocks noGrp="1"/>
          </p:cNvSpPr>
          <p:nvPr>
            <p:ph type="pic" sz="quarter" idx="10" hasCustomPrompt="1"/>
          </p:nvPr>
        </p:nvSpPr>
        <p:spPr>
          <a:xfrm>
            <a:off x="905515" y="744551"/>
            <a:ext cx="5230812" cy="5137150"/>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extLst>
      <p:ext uri="{BB962C8B-B14F-4D97-AF65-F5344CB8AC3E}">
        <p14:creationId xmlns:p14="http://schemas.microsoft.com/office/powerpoint/2010/main" val="393678176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pic>
        <p:nvPicPr>
          <p:cNvPr id="3" name="图片占位符 3" descr="蓝色的汽车&#10;&#10;描述已自动生成"/>
          <p:cNvPicPr>
            <a:picLocks noChangeAspect="1"/>
          </p:cNvPicPr>
          <p:nvPr userDrawn="1"/>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a:xfrm>
            <a:off x="0" y="-1"/>
            <a:ext cx="12192000" cy="6858001"/>
          </a:xfrm>
          <a:prstGeom prst="rect">
            <a:avLst/>
          </a:prstGeom>
        </p:spPr>
      </p:pic>
      <p:pic>
        <p:nvPicPr>
          <p:cNvPr id="2" name="图片 1" descr="pexels-burst-373965"/>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矩形 4"/>
          <p:cNvSpPr/>
          <p:nvPr userDrawn="1"/>
        </p:nvSpPr>
        <p:spPr>
          <a:xfrm>
            <a:off x="-76200" y="-85725"/>
            <a:ext cx="12363450" cy="6990715"/>
          </a:xfrm>
          <a:prstGeom prst="rect">
            <a:avLst/>
          </a:prstGeom>
          <a:solidFill>
            <a:srgbClr val="1C1F25">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CN Light" panose="020B0300000000000000" charset="-122"/>
              <a:ea typeface="思源黑体 CN Light" panose="020B0300000000000000" charset="-122"/>
              <a:cs typeface="思源黑体 CN Regular" panose="020B0500000000000000"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pic>
        <p:nvPicPr>
          <p:cNvPr id="6" name="图片占位符 37"/>
          <p:cNvPicPr>
            <a:picLocks noChangeAspect="1"/>
          </p:cNvPicPr>
          <p:nvPr userDrawn="1"/>
        </p:nvPicPr>
        <p:blipFill>
          <a:blip r:embed="rId2" cstate="email">
            <a:extLst>
              <a:ext uri="{BEBA8EAE-BF5A-486C-A8C5-ECC9F3942E4B}">
                <a14:imgProps xmlns:a14="http://schemas.microsoft.com/office/drawing/2010/main">
                  <a14:imgLayer r:embed="rId3">
                    <a14:imgEffect>
                      <a14:brightnessContrast contrast="20000"/>
                    </a14:imgEffect>
                    <a14:imgEffect>
                      <a14:saturation sat="0"/>
                    </a14:imgEffect>
                    <a14:imgEffect>
                      <a14:sharpenSoften amount="-25000"/>
                    </a14:imgEffect>
                  </a14:imgLayer>
                </a14:imgProps>
              </a:ext>
              <a:ext uri="{28A0092B-C50C-407E-A947-70E740481C1C}">
                <a14:useLocalDpi xmlns:a14="http://schemas.microsoft.com/office/drawing/2010/main"/>
              </a:ext>
            </a:extLst>
          </a:blip>
          <a:srcRect/>
          <a:stretch>
            <a:fillRect/>
          </a:stretch>
        </p:blipFill>
        <p:spPr>
          <a:xfrm>
            <a:off x="0" y="-1"/>
            <a:ext cx="1219200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0_Main Slide">
    <p:spTree>
      <p:nvGrpSpPr>
        <p:cNvPr id="1" name=""/>
        <p:cNvGrpSpPr/>
        <p:nvPr/>
      </p:nvGrpSpPr>
      <p:grpSpPr>
        <a:xfrm>
          <a:off x="0" y="0"/>
          <a:ext cx="0" cy="0"/>
          <a:chOff x="0" y="0"/>
          <a:chExt cx="0" cy="0"/>
        </a:xfrm>
      </p:grpSpPr>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3" name="图片占位符 8"/>
          <p:cNvSpPr>
            <a:spLocks noGrp="1"/>
          </p:cNvSpPr>
          <p:nvPr>
            <p:ph type="pic" sz="quarter" idx="10" hasCustomPrompt="1"/>
          </p:nvPr>
        </p:nvSpPr>
        <p:spPr>
          <a:xfrm>
            <a:off x="0" y="-1"/>
            <a:ext cx="12192000" cy="6858001"/>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图片占位符 8"/>
          <p:cNvSpPr>
            <a:spLocks noGrp="1"/>
          </p:cNvSpPr>
          <p:nvPr>
            <p:ph type="pic" sz="quarter" idx="10" hasCustomPrompt="1"/>
          </p:nvPr>
        </p:nvSpPr>
        <p:spPr>
          <a:xfrm>
            <a:off x="3141371" y="614765"/>
            <a:ext cx="4203326" cy="5579558"/>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9" name="图片占位符 8"/>
          <p:cNvSpPr>
            <a:spLocks noGrp="1"/>
          </p:cNvSpPr>
          <p:nvPr>
            <p:ph type="pic" sz="quarter" idx="10" hasCustomPrompt="1"/>
          </p:nvPr>
        </p:nvSpPr>
        <p:spPr>
          <a:xfrm>
            <a:off x="905515" y="744551"/>
            <a:ext cx="5230812" cy="5137150"/>
          </a:xfrm>
          <a:prstGeom prst="rect">
            <a:avLst/>
          </a:prstGeom>
          <a:pattFill prst="openDmnd">
            <a:fgClr>
              <a:schemeClr val="accent2">
                <a:lumMod val="20000"/>
                <a:lumOff val="80000"/>
              </a:schemeClr>
            </a:fgClr>
            <a:bgClr>
              <a:schemeClr val="bg1"/>
            </a:bgClr>
          </a:pattFill>
          <a:ln>
            <a:noFill/>
          </a:ln>
        </p:spPr>
        <p:txBody>
          <a:bodyPr anchor="ctr"/>
          <a:lstStyle>
            <a:lvl1pPr algn="ctr">
              <a:defRPr sz="2000"/>
            </a:lvl1pPr>
          </a:lstStyle>
          <a:p>
            <a:r>
              <a:rPr lang="zh-CN" altLang="en-US" dirty="0"/>
              <a:t>拖拽插入图片</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805078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pic>
        <p:nvPicPr>
          <p:cNvPr id="3" name="图片占位符 3" descr="蓝色的汽车&#10;&#10;描述已自动生成"/>
          <p:cNvPicPr>
            <a:picLocks noChangeAspect="1"/>
          </p:cNvPicPr>
          <p:nvPr userDrawn="1"/>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a:xfrm>
            <a:off x="0" y="-1"/>
            <a:ext cx="12192000" cy="6858001"/>
          </a:xfrm>
          <a:prstGeom prst="rect">
            <a:avLst/>
          </a:prstGeom>
        </p:spPr>
      </p:pic>
      <p:pic>
        <p:nvPicPr>
          <p:cNvPr id="2" name="图片 1" descr="pexels-burst-373965"/>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矩形 4"/>
          <p:cNvSpPr/>
          <p:nvPr userDrawn="1"/>
        </p:nvSpPr>
        <p:spPr>
          <a:xfrm>
            <a:off x="-76200" y="-85725"/>
            <a:ext cx="12363450" cy="6990715"/>
          </a:xfrm>
          <a:prstGeom prst="rect">
            <a:avLst/>
          </a:prstGeom>
          <a:solidFill>
            <a:srgbClr val="1C1F25">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CN Light" panose="020B0300000000000000" charset="-122"/>
              <a:ea typeface="思源黑体 CN Light" panose="020B0300000000000000" charset="-122"/>
              <a:cs typeface="思源黑体 CN Regular" panose="020B0500000000000000" charset="-122"/>
            </a:endParaRPr>
          </a:p>
        </p:txBody>
      </p:sp>
    </p:spTree>
    <p:extLst>
      <p:ext uri="{BB962C8B-B14F-4D97-AF65-F5344CB8AC3E}">
        <p14:creationId xmlns:p14="http://schemas.microsoft.com/office/powerpoint/2010/main" val="347470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image" Target="../media/image2.png"/><Relationship Id="rId5" Type="http://schemas.openxmlformats.org/officeDocument/2006/relationships/slideLayout" Target="../slideLayouts/slideLayout12.xml"/><Relationship Id="rId10" Type="http://schemas.openxmlformats.org/officeDocument/2006/relationships/image" Target="../media/image1.jpeg"/><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9"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74C160-5889-47AA-A190-2FDBE7ACE576}"/>
              </a:ext>
            </a:extLst>
          </p:cNvPr>
          <p:cNvSpPr>
            <a:spLocks noGrp="1"/>
          </p:cNvSpPr>
          <p:nvPr>
            <p:ph type="ftr" sz="quarter" idx="3"/>
          </p:nvPr>
        </p:nvSpPr>
        <p:spPr>
          <a:xfrm>
            <a:off x="117566" y="6126480"/>
            <a:ext cx="8035834" cy="59499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dirty="0"/>
          </a:p>
        </p:txBody>
      </p:sp>
      <p:grpSp>
        <p:nvGrpSpPr>
          <p:cNvPr id="3" name="Group 2">
            <a:extLst>
              <a:ext uri="{FF2B5EF4-FFF2-40B4-BE49-F238E27FC236}">
                <a16:creationId xmlns:a16="http://schemas.microsoft.com/office/drawing/2014/main" id="{87A45308-63C1-49E6-86DB-2324974F7FBE}"/>
              </a:ext>
            </a:extLst>
          </p:cNvPr>
          <p:cNvGrpSpPr/>
          <p:nvPr userDrawn="1"/>
        </p:nvGrpSpPr>
        <p:grpSpPr>
          <a:xfrm>
            <a:off x="81060" y="5874385"/>
            <a:ext cx="6967074" cy="958594"/>
            <a:chOff x="81060" y="5874385"/>
            <a:chExt cx="6967074" cy="958594"/>
          </a:xfrm>
        </p:grpSpPr>
        <p:sp>
          <p:nvSpPr>
            <p:cNvPr id="4" name="矩形 32">
              <a:extLst>
                <a:ext uri="{FF2B5EF4-FFF2-40B4-BE49-F238E27FC236}">
                  <a16:creationId xmlns:a16="http://schemas.microsoft.com/office/drawing/2014/main" id="{CAC959C5-071E-46D4-95E8-AFE6D49DCDD2}"/>
                </a:ext>
              </a:extLst>
            </p:cNvPr>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5" name="Picture 4">
              <a:extLst>
                <a:ext uri="{FF2B5EF4-FFF2-40B4-BE49-F238E27FC236}">
                  <a16:creationId xmlns:a16="http://schemas.microsoft.com/office/drawing/2014/main" id="{34301B4F-702A-47B0-B358-7C382BA74D99}"/>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1060" y="5874385"/>
              <a:ext cx="968180" cy="958594"/>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0"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74C160-5889-47AA-A190-2FDBE7ACE576}"/>
              </a:ext>
            </a:extLst>
          </p:cNvPr>
          <p:cNvSpPr>
            <a:spLocks noGrp="1"/>
          </p:cNvSpPr>
          <p:nvPr>
            <p:ph type="ftr" sz="quarter" idx="3"/>
          </p:nvPr>
        </p:nvSpPr>
        <p:spPr>
          <a:xfrm>
            <a:off x="117566" y="6126480"/>
            <a:ext cx="8035834" cy="59499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dirty="0"/>
          </a:p>
        </p:txBody>
      </p:sp>
      <p:grpSp>
        <p:nvGrpSpPr>
          <p:cNvPr id="3" name="Group 2">
            <a:extLst>
              <a:ext uri="{FF2B5EF4-FFF2-40B4-BE49-F238E27FC236}">
                <a16:creationId xmlns:a16="http://schemas.microsoft.com/office/drawing/2014/main" id="{87A45308-63C1-49E6-86DB-2324974F7FBE}"/>
              </a:ext>
            </a:extLst>
          </p:cNvPr>
          <p:cNvGrpSpPr/>
          <p:nvPr userDrawn="1"/>
        </p:nvGrpSpPr>
        <p:grpSpPr>
          <a:xfrm>
            <a:off x="81060" y="5874385"/>
            <a:ext cx="6967074" cy="958594"/>
            <a:chOff x="81060" y="5874385"/>
            <a:chExt cx="6967074" cy="958594"/>
          </a:xfrm>
        </p:grpSpPr>
        <p:sp>
          <p:nvSpPr>
            <p:cNvPr id="4" name="矩形 32">
              <a:extLst>
                <a:ext uri="{FF2B5EF4-FFF2-40B4-BE49-F238E27FC236}">
                  <a16:creationId xmlns:a16="http://schemas.microsoft.com/office/drawing/2014/main" id="{CAC959C5-071E-46D4-95E8-AFE6D49DCDD2}"/>
                </a:ext>
              </a:extLst>
            </p:cNvPr>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algn="l">
                <a:lnSpc>
                  <a:spcPct val="100000"/>
                </a:lnSpc>
              </a:pPr>
              <a:r>
                <a:rPr lang="en-US" altLang="zh-CN" sz="1600" b="1" kern="2500" cap="all" dirty="0">
                  <a:latin typeface="Trebuchet MS" panose="020B0603020202020204" pitchFamily="34" charset="0"/>
                  <a:ea typeface="思源黑体 CN Bold" panose="020B0800000000000000" charset="-122"/>
                  <a:cs typeface="思源黑体 CN Bold" panose="020B0800000000000000" charset="-122"/>
                </a:rPr>
                <a:t>PROGRAM STUDI INFORMATIKA</a:t>
              </a:r>
            </a:p>
            <a:p>
              <a:pPr algn="l">
                <a:lnSpc>
                  <a:spcPct val="100000"/>
                </a:lnSpc>
              </a:pPr>
              <a:r>
                <a:rPr lang="en-US" altLang="zh-CN" sz="1600" b="1" kern="2500" cap="all" dirty="0">
                  <a:effectLst/>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5" name="Picture 4">
              <a:extLst>
                <a:ext uri="{FF2B5EF4-FFF2-40B4-BE49-F238E27FC236}">
                  <a16:creationId xmlns:a16="http://schemas.microsoft.com/office/drawing/2014/main" id="{34301B4F-702A-47B0-B358-7C382BA74D99}"/>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81060" y="5874385"/>
              <a:ext cx="968180" cy="958594"/>
            </a:xfrm>
            <a:prstGeom prst="rect">
              <a:avLst/>
            </a:prstGeom>
          </p:spPr>
        </p:pic>
      </p:grpSp>
    </p:spTree>
    <p:extLst>
      <p:ext uri="{BB962C8B-B14F-4D97-AF65-F5344CB8AC3E}">
        <p14:creationId xmlns:p14="http://schemas.microsoft.com/office/powerpoint/2010/main" val="560201903"/>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图片 1" descr="未标题-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203" y="0"/>
            <a:ext cx="12188825" cy="6858000"/>
          </a:xfrm>
          <a:prstGeom prst="rect">
            <a:avLst/>
          </a:prstGeom>
        </p:spPr>
      </p:pic>
      <p:cxnSp>
        <p:nvCxnSpPr>
          <p:cNvPr id="36" name="直接连接符 35"/>
          <p:cNvCxnSpPr>
            <a:cxnSpLocks/>
          </p:cNvCxnSpPr>
          <p:nvPr/>
        </p:nvCxnSpPr>
        <p:spPr>
          <a:xfrm flipH="1">
            <a:off x="1039948" y="4372885"/>
            <a:ext cx="5578566" cy="0"/>
          </a:xfrm>
          <a:prstGeom prst="line">
            <a:avLst/>
          </a:prstGeom>
          <a:ln w="28575">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922020" y="1990725"/>
            <a:ext cx="9234854" cy="1569660"/>
          </a:xfrm>
          <a:prstGeom prst="rect">
            <a:avLst/>
          </a:prstGeom>
          <a:noFill/>
          <a:ln w="12700">
            <a:noFill/>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2500" cap="all" spc="0" normalizeH="0" baseline="0" noProof="0" dirty="0">
                <a:ln>
                  <a:noFill/>
                </a:ln>
                <a:solidFill>
                  <a:prstClr val="white"/>
                </a:solidFill>
                <a:effectLst>
                  <a:outerShdw blurRad="25400" dist="25400" dir="2700000" algn="tl" rotWithShape="0">
                    <a:prstClr val="black">
                      <a:alpha val="20000"/>
                    </a:prstClr>
                  </a:outerShdw>
                </a:effectLst>
                <a:uLnTx/>
                <a:uFillTx/>
                <a:latin typeface="思源宋体 CN Heavy" panose="02020900000000000000" charset="-122"/>
                <a:ea typeface="思源宋体 CN Heavy" panose="02020900000000000000" charset="-122"/>
                <a:cs typeface="庞门正道标题体" panose="02010600030101010101" charset="-122"/>
              </a:rPr>
              <a:t>ALGORITMA &amp; PEMROGRAMAN 2C</a:t>
            </a:r>
            <a:endParaRPr kumimoji="0" lang="zh-CN" altLang="en-US" sz="4800" b="0" i="0" u="none" strike="noStrike" kern="2500" cap="all" spc="0" normalizeH="0" baseline="0" noProof="0" dirty="0">
              <a:ln>
                <a:noFill/>
              </a:ln>
              <a:solidFill>
                <a:prstClr val="white"/>
              </a:solidFill>
              <a:effectLst>
                <a:outerShdw blurRad="25400" dist="25400" dir="2700000" algn="tl" rotWithShape="0">
                  <a:prstClr val="black">
                    <a:alpha val="20000"/>
                  </a:prstClr>
                </a:outerShdw>
              </a:effectLst>
              <a:uLnTx/>
              <a:uFillTx/>
              <a:latin typeface="思源宋体 CN Heavy" panose="02020900000000000000" charset="-122"/>
              <a:ea typeface="思源宋体 CN Heavy" panose="02020900000000000000" charset="-122"/>
              <a:cs typeface="庞门正道标题体" panose="02010600030101010101" charset="-122"/>
            </a:endParaRPr>
          </a:p>
        </p:txBody>
      </p:sp>
      <p:grpSp>
        <p:nvGrpSpPr>
          <p:cNvPr id="9" name="Group 8">
            <a:extLst>
              <a:ext uri="{FF2B5EF4-FFF2-40B4-BE49-F238E27FC236}">
                <a16:creationId xmlns:a16="http://schemas.microsoft.com/office/drawing/2014/main" id="{DE5EB48A-338F-4762-9C02-FBECEEC5BAF7}"/>
              </a:ext>
            </a:extLst>
          </p:cNvPr>
          <p:cNvGrpSpPr/>
          <p:nvPr/>
        </p:nvGrpSpPr>
        <p:grpSpPr>
          <a:xfrm>
            <a:off x="81060" y="5874385"/>
            <a:ext cx="6967074" cy="958594"/>
            <a:chOff x="81060" y="5874385"/>
            <a:chExt cx="6967074" cy="958594"/>
          </a:xfrm>
        </p:grpSpPr>
        <p:sp>
          <p:nvSpPr>
            <p:cNvPr id="33" name="矩形 32"/>
            <p:cNvSpPr/>
            <p:nvPr/>
          </p:nvSpPr>
          <p:spPr>
            <a:xfrm>
              <a:off x="1049240" y="6115546"/>
              <a:ext cx="5998894" cy="584775"/>
            </a:xfrm>
            <a:prstGeom prst="rect">
              <a:avLst/>
            </a:prstGeom>
            <a:noFill/>
            <a:effectLst/>
            <a:extLst>
              <a:ext uri="{909E8E84-426E-40DD-AFC4-6F175D3DCCD1}">
                <a14:hiddenFill xmlns:a14="http://schemas.microsoft.com/office/drawing/2010/main">
                  <a:solidFill>
                    <a:srgbClr val="0AF2F7"/>
                  </a:solidFill>
                </a14:hiddenFill>
              </a:ext>
            </a:ex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2500" cap="all" spc="0" normalizeH="0" baseline="0" noProof="0" dirty="0">
                  <a:ln>
                    <a:noFill/>
                  </a:ln>
                  <a:solidFill>
                    <a:prstClr val="black"/>
                  </a:solidFill>
                  <a:effectLst/>
                  <a:uLnTx/>
                  <a:uFillTx/>
                  <a:latin typeface="Trebuchet MS" panose="020B0603020202020204" pitchFamily="34" charset="0"/>
                  <a:ea typeface="思源黑体 CN Bold" panose="020B0800000000000000" charset="-122"/>
                  <a:cs typeface="思源黑体 CN Bold" panose="020B0800000000000000" charset="-122"/>
                </a:rPr>
                <a:t>PROGRAM STUDI INFORMATIKA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2500" cap="all" spc="0" normalizeH="0" baseline="0" noProof="0" dirty="0">
                  <a:ln>
                    <a:noFill/>
                  </a:ln>
                  <a:solidFill>
                    <a:prstClr val="black"/>
                  </a:solidFill>
                  <a:effectLst/>
                  <a:uLnTx/>
                  <a:uFillTx/>
                  <a:latin typeface="Trebuchet MS" panose="020B0603020202020204" pitchFamily="34" charset="0"/>
                  <a:ea typeface="思源黑体 CN Bold" panose="020B0800000000000000" charset="-122"/>
                  <a:cs typeface="思源黑体 CN Bold" panose="020B0800000000000000" charset="-122"/>
                </a:rPr>
                <a:t>UNIVERSITAS GUNADARMA</a:t>
              </a:r>
            </a:p>
          </p:txBody>
        </p:sp>
        <p:pic>
          <p:nvPicPr>
            <p:cNvPr id="4" name="Picture 3">
              <a:extLst>
                <a:ext uri="{FF2B5EF4-FFF2-40B4-BE49-F238E27FC236}">
                  <a16:creationId xmlns:a16="http://schemas.microsoft.com/office/drawing/2014/main" id="{9A4213E6-B543-4206-AF2F-004129462D4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060" y="5874385"/>
              <a:ext cx="968180" cy="958594"/>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圆角矩形 1"/>
          <p:cNvSpPr/>
          <p:nvPr/>
        </p:nvSpPr>
        <p:spPr>
          <a:xfrm>
            <a:off x="644887" y="2057402"/>
            <a:ext cx="4853941" cy="3700379"/>
          </a:xfrm>
          <a:prstGeom prst="roundRect">
            <a:avLst/>
          </a:prstGeom>
          <a:solidFill>
            <a:srgbClr val="455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595969"/>
              </a:solidFill>
            </a:endParaRPr>
          </a:p>
        </p:txBody>
      </p:sp>
      <p:sp>
        <p:nvSpPr>
          <p:cNvPr id="18" name="文本框 17"/>
          <p:cNvSpPr txBox="1"/>
          <p:nvPr/>
        </p:nvSpPr>
        <p:spPr>
          <a:xfrm>
            <a:off x="2854925" y="513243"/>
            <a:ext cx="6823911" cy="553998"/>
          </a:xfrm>
          <a:prstGeom prst="rect">
            <a:avLst/>
          </a:prstGeom>
          <a:noFill/>
        </p:spPr>
        <p:txBody>
          <a:bodyPr wrap="square" rtlCol="0">
            <a:spAutoFit/>
          </a:bodyPr>
          <a:lstStyle/>
          <a:p>
            <a:pPr algn="r"/>
            <a:r>
              <a:rPr lang="en-US" altLang="zh-CN" sz="3000" b="1" cap="all" dirty="0">
                <a:solidFill>
                  <a:schemeClr val="tx1">
                    <a:lumMod val="65000"/>
                    <a:lumOff val="35000"/>
                  </a:schemeClr>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ATURAN PENULISAN ALGORITMA</a:t>
            </a:r>
            <a:endParaRPr lang="zh-CN" altLang="zh-CN" sz="3000" b="1" cap="all" dirty="0">
              <a:solidFill>
                <a:schemeClr val="tx1">
                  <a:lumMod val="65000"/>
                  <a:lumOff val="35000"/>
                </a:schemeClr>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30" name="文本框 29"/>
          <p:cNvSpPr txBox="1"/>
          <p:nvPr/>
        </p:nvSpPr>
        <p:spPr>
          <a:xfrm>
            <a:off x="9495155" y="3496945"/>
            <a:ext cx="1579245" cy="337185"/>
          </a:xfrm>
          <a:prstGeom prst="rect">
            <a:avLst/>
          </a:prstGeom>
          <a:noFill/>
        </p:spPr>
        <p:txBody>
          <a:bodyPr wrap="square" rtlCol="0">
            <a:spAutoFit/>
          </a:bodyPr>
          <a:lstStyle/>
          <a:p>
            <a:pPr algn="l"/>
            <a:r>
              <a:rPr lang="zh-CN" sz="1600" cap="all">
                <a:solidFill>
                  <a:schemeClr val="bg1"/>
                </a:solidFill>
                <a:uFillTx/>
                <a:latin typeface="思源黑体 CN Bold" panose="020B0800000000000000" charset="-122"/>
                <a:ea typeface="思源黑体 CN Bold" panose="020B0800000000000000" charset="-122"/>
                <a:cs typeface="思源黑体 CN Bold" panose="020B0800000000000000" charset="-122"/>
                <a:sym typeface="+mn-ea"/>
              </a:rPr>
              <a:t>Please ent</a:t>
            </a:r>
            <a:endParaRPr lang="zh-CN" altLang="zh-CN" sz="1600" cap="all">
              <a:solidFill>
                <a:schemeClr val="bg1"/>
              </a:solidFill>
              <a:uFillTx/>
              <a:latin typeface="思源黑体 CN Bold" panose="020B0800000000000000" charset="-122"/>
              <a:ea typeface="思源黑体 CN Bold" panose="020B0800000000000000" charset="-122"/>
              <a:cs typeface="思源黑体 CN Bold" panose="020B0800000000000000" charset="-122"/>
              <a:sym typeface="+mn-ea"/>
            </a:endParaRPr>
          </a:p>
        </p:txBody>
      </p:sp>
      <p:grpSp>
        <p:nvGrpSpPr>
          <p:cNvPr id="7" name="Group 6">
            <a:extLst>
              <a:ext uri="{FF2B5EF4-FFF2-40B4-BE49-F238E27FC236}">
                <a16:creationId xmlns:a16="http://schemas.microsoft.com/office/drawing/2014/main" id="{FEA6B2E2-3175-F47C-4A6A-3EFC1461CC1C}"/>
              </a:ext>
            </a:extLst>
          </p:cNvPr>
          <p:cNvGrpSpPr/>
          <p:nvPr/>
        </p:nvGrpSpPr>
        <p:grpSpPr>
          <a:xfrm>
            <a:off x="918618" y="2169207"/>
            <a:ext cx="4235268" cy="3463833"/>
            <a:chOff x="3921760" y="1249680"/>
            <a:chExt cx="4235268" cy="3463833"/>
          </a:xfrm>
        </p:grpSpPr>
        <p:pic>
          <p:nvPicPr>
            <p:cNvPr id="6" name="Picture 5">
              <a:extLst>
                <a:ext uri="{FF2B5EF4-FFF2-40B4-BE49-F238E27FC236}">
                  <a16:creationId xmlns:a16="http://schemas.microsoft.com/office/drawing/2014/main" id="{7A3E0732-A2B2-E073-9E89-0100D0905581}"/>
                </a:ext>
              </a:extLst>
            </p:cNvPr>
            <p:cNvPicPr>
              <a:picLocks noChangeAspect="1"/>
            </p:cNvPicPr>
            <p:nvPr/>
          </p:nvPicPr>
          <p:blipFill rotWithShape="1">
            <a:blip r:embed="rId4" cstate="email">
              <a:duotone>
                <a:prstClr val="black"/>
                <a:schemeClr val="accent4">
                  <a:tint val="45000"/>
                  <a:satMod val="400000"/>
                </a:schemeClr>
              </a:duotone>
              <a:extLst>
                <a:ext uri="{28A0092B-C50C-407E-A947-70E740481C1C}">
                  <a14:useLocalDpi xmlns:a14="http://schemas.microsoft.com/office/drawing/2010/main"/>
                </a:ext>
              </a:extLst>
            </a:blip>
            <a:srcRect/>
            <a:stretch/>
          </p:blipFill>
          <p:spPr>
            <a:xfrm>
              <a:off x="3936274" y="3885836"/>
              <a:ext cx="4220754" cy="827677"/>
            </a:xfrm>
            <a:prstGeom prst="rect">
              <a:avLst/>
            </a:prstGeom>
          </p:spPr>
        </p:pic>
        <p:pic>
          <p:nvPicPr>
            <p:cNvPr id="4" name="Picture 3">
              <a:extLst>
                <a:ext uri="{FF2B5EF4-FFF2-40B4-BE49-F238E27FC236}">
                  <a16:creationId xmlns:a16="http://schemas.microsoft.com/office/drawing/2014/main" id="{86823C48-9A74-4742-979F-D56124724991}"/>
                </a:ext>
              </a:extLst>
            </p:cNvPr>
            <p:cNvPicPr>
              <a:picLocks noChangeAspect="1"/>
            </p:cNvPicPr>
            <p:nvPr/>
          </p:nvPicPr>
          <p:blipFill rotWithShape="1">
            <a:blip r:embed="rId5" cstate="email">
              <a:duotone>
                <a:prstClr val="black"/>
                <a:schemeClr val="accent4">
                  <a:tint val="45000"/>
                  <a:satMod val="400000"/>
                </a:schemeClr>
              </a:duotone>
              <a:extLst>
                <a:ext uri="{28A0092B-C50C-407E-A947-70E740481C1C}">
                  <a14:useLocalDpi xmlns:a14="http://schemas.microsoft.com/office/drawing/2010/main"/>
                </a:ext>
              </a:extLst>
            </a:blip>
            <a:srcRect/>
            <a:stretch/>
          </p:blipFill>
          <p:spPr>
            <a:xfrm>
              <a:off x="3921760" y="1249680"/>
              <a:ext cx="4220754" cy="2716530"/>
            </a:xfrm>
            <a:prstGeom prst="rect">
              <a:avLst/>
            </a:prstGeom>
          </p:spPr>
        </p:pic>
      </p:grpSp>
      <p:pic>
        <p:nvPicPr>
          <p:cNvPr id="9" name="Picture 8">
            <a:extLst>
              <a:ext uri="{FF2B5EF4-FFF2-40B4-BE49-F238E27FC236}">
                <a16:creationId xmlns:a16="http://schemas.microsoft.com/office/drawing/2014/main" id="{06E5D041-7E47-14A7-E348-D21D4E381A47}"/>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476016" y="3023824"/>
            <a:ext cx="5339930" cy="18831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376011B-0D98-53B6-82B9-97DD76B8CF5A}"/>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47522" y="2582709"/>
            <a:ext cx="3736499" cy="1563881"/>
          </a:xfrm>
          <a:prstGeom prst="rect">
            <a:avLst/>
          </a:prstGeom>
        </p:spPr>
      </p:pic>
      <p:cxnSp>
        <p:nvCxnSpPr>
          <p:cNvPr id="2" name="直接箭头连接符 1"/>
          <p:cNvCxnSpPr/>
          <p:nvPr/>
        </p:nvCxnSpPr>
        <p:spPr>
          <a:xfrm>
            <a:off x="959485" y="1886268"/>
            <a:ext cx="9784715" cy="0"/>
          </a:xfrm>
          <a:prstGeom prst="straightConnector1">
            <a:avLst/>
          </a:prstGeom>
          <a:ln w="28575">
            <a:solidFill>
              <a:schemeClr val="bg1">
                <a:lumMod val="50000"/>
              </a:schemeClr>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907576" y="4634492"/>
            <a:ext cx="996287" cy="996287"/>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a:sym typeface="思源黑体 CN Light" panose="020B0300000000000000" charset="-122"/>
            </a:endParaRPr>
          </a:p>
        </p:txBody>
      </p:sp>
      <p:sp>
        <p:nvSpPr>
          <p:cNvPr id="5" name="椭圆 4"/>
          <p:cNvSpPr/>
          <p:nvPr/>
        </p:nvSpPr>
        <p:spPr>
          <a:xfrm>
            <a:off x="4738627" y="4634492"/>
            <a:ext cx="996287" cy="996287"/>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a:sym typeface="思源黑体 CN Light" panose="020B0300000000000000" charset="-122"/>
            </a:endParaRPr>
          </a:p>
        </p:txBody>
      </p:sp>
      <p:sp>
        <p:nvSpPr>
          <p:cNvPr id="26" name="椭圆 25"/>
          <p:cNvSpPr/>
          <p:nvPr/>
        </p:nvSpPr>
        <p:spPr>
          <a:xfrm>
            <a:off x="8497922" y="4634491"/>
            <a:ext cx="996287" cy="996287"/>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000">
              <a:sym typeface="思源黑体 CN Light" panose="020B0300000000000000" charset="-122"/>
            </a:endParaRPr>
          </a:p>
        </p:txBody>
      </p:sp>
      <p:sp>
        <p:nvSpPr>
          <p:cNvPr id="38" name="TextBox 81"/>
          <p:cNvSpPr txBox="1"/>
          <p:nvPr/>
        </p:nvSpPr>
        <p:spPr>
          <a:xfrm>
            <a:off x="895805" y="2297337"/>
            <a:ext cx="2230611" cy="304250"/>
          </a:xfrm>
          <a:prstGeom prst="rect">
            <a:avLst/>
          </a:prstGeom>
          <a:noFill/>
        </p:spPr>
        <p:txBody>
          <a:bodyPr wrap="none" lIns="0" tIns="0" rIns="0" bIns="0" rtlCol="0" anchor="t" anchorCtr="0">
            <a:spAutoFit/>
          </a:bodyPr>
          <a:lstStyle/>
          <a:p>
            <a:pPr algn="l">
              <a:lnSpc>
                <a:spcPct val="120000"/>
              </a:lnSpc>
            </a:pPr>
            <a:r>
              <a:rPr lang="en-US" altLang="zh-CN"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CONTOH MASALAH</a:t>
            </a:r>
            <a:endParaRPr lang="zh-CN" altLang="en-US"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endParaRPr>
          </a:p>
        </p:txBody>
      </p:sp>
      <p:sp>
        <p:nvSpPr>
          <p:cNvPr id="4" name="TextBox 81"/>
          <p:cNvSpPr txBox="1"/>
          <p:nvPr/>
        </p:nvSpPr>
        <p:spPr>
          <a:xfrm>
            <a:off x="4390379" y="5771267"/>
            <a:ext cx="2689069" cy="304250"/>
          </a:xfrm>
          <a:prstGeom prst="rect">
            <a:avLst/>
          </a:prstGeom>
          <a:noFill/>
        </p:spPr>
        <p:txBody>
          <a:bodyPr wrap="none" lIns="0" tIns="0" rIns="0" bIns="0" rtlCol="0" anchor="t" anchorCtr="0">
            <a:spAutoFit/>
          </a:bodyPr>
          <a:lstStyle/>
          <a:p>
            <a:pPr algn="l">
              <a:lnSpc>
                <a:spcPct val="120000"/>
              </a:lnSpc>
            </a:pPr>
            <a:r>
              <a:rPr lang="en-US" altLang="zh-CN"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DEKLARASI ALGORITMA</a:t>
            </a:r>
            <a:endParaRPr lang="zh-CN" altLang="en-US"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endParaRPr>
          </a:p>
        </p:txBody>
      </p:sp>
      <p:sp>
        <p:nvSpPr>
          <p:cNvPr id="9" name="TextBox 81"/>
          <p:cNvSpPr txBox="1"/>
          <p:nvPr/>
        </p:nvSpPr>
        <p:spPr>
          <a:xfrm>
            <a:off x="8272807" y="5771267"/>
            <a:ext cx="2731517" cy="304250"/>
          </a:xfrm>
          <a:prstGeom prst="rect">
            <a:avLst/>
          </a:prstGeom>
          <a:noFill/>
        </p:spPr>
        <p:txBody>
          <a:bodyPr wrap="none" lIns="0" tIns="0" rIns="0" bIns="0" rtlCol="0" anchor="t" anchorCtr="0">
            <a:spAutoFit/>
          </a:bodyPr>
          <a:lstStyle/>
          <a:p>
            <a:pPr algn="l">
              <a:lnSpc>
                <a:spcPct val="120000"/>
              </a:lnSpc>
            </a:pPr>
            <a:r>
              <a:rPr lang="en-US" altLang="zh-CN"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DESKRIPRSI ALGORITMA</a:t>
            </a:r>
            <a:endParaRPr lang="zh-CN" altLang="en-US"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endParaRPr>
          </a:p>
        </p:txBody>
      </p:sp>
      <p:sp>
        <p:nvSpPr>
          <p:cNvPr id="11" name="TextBox 81"/>
          <p:cNvSpPr txBox="1"/>
          <p:nvPr/>
        </p:nvSpPr>
        <p:spPr>
          <a:xfrm>
            <a:off x="1144270" y="4774287"/>
            <a:ext cx="523240" cy="645795"/>
          </a:xfrm>
          <a:prstGeom prst="rect">
            <a:avLst/>
          </a:prstGeom>
          <a:noFill/>
        </p:spPr>
        <p:txBody>
          <a:bodyPr wrap="none" lIns="0" tIns="0" rIns="0" bIns="0" rtlCol="0" anchor="t" anchorCtr="0">
            <a:spAutoFit/>
          </a:bodyPr>
          <a:lstStyle/>
          <a:p>
            <a:pPr algn="l">
              <a:lnSpc>
                <a:spcPct val="120000"/>
              </a:lnSpc>
            </a:pPr>
            <a:r>
              <a:rPr lang="en-US" altLang="zh-CN" sz="350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01</a:t>
            </a:r>
            <a:endParaRPr lang="en-US" altLang="zh-CN" sz="3500"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endParaRPr>
          </a:p>
        </p:txBody>
      </p:sp>
      <p:sp>
        <p:nvSpPr>
          <p:cNvPr id="12" name="TextBox 81"/>
          <p:cNvSpPr txBox="1"/>
          <p:nvPr/>
        </p:nvSpPr>
        <p:spPr>
          <a:xfrm>
            <a:off x="4951730" y="4761587"/>
            <a:ext cx="523240" cy="645795"/>
          </a:xfrm>
          <a:prstGeom prst="rect">
            <a:avLst/>
          </a:prstGeom>
          <a:noFill/>
        </p:spPr>
        <p:txBody>
          <a:bodyPr wrap="none" lIns="0" tIns="0" rIns="0" bIns="0" rtlCol="0" anchor="t" anchorCtr="0">
            <a:spAutoFit/>
          </a:bodyPr>
          <a:lstStyle/>
          <a:p>
            <a:pPr algn="l">
              <a:lnSpc>
                <a:spcPct val="120000"/>
              </a:lnSpc>
            </a:pPr>
            <a:r>
              <a:rPr lang="en-US" altLang="zh-CN" sz="350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02</a:t>
            </a:r>
            <a:endParaRPr lang="en-US" altLang="zh-CN" sz="3500"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endParaRPr>
          </a:p>
        </p:txBody>
      </p:sp>
      <p:sp>
        <p:nvSpPr>
          <p:cNvPr id="13" name="TextBox 81"/>
          <p:cNvSpPr txBox="1"/>
          <p:nvPr/>
        </p:nvSpPr>
        <p:spPr>
          <a:xfrm>
            <a:off x="8726170" y="4774287"/>
            <a:ext cx="523240" cy="645795"/>
          </a:xfrm>
          <a:prstGeom prst="rect">
            <a:avLst/>
          </a:prstGeom>
          <a:noFill/>
        </p:spPr>
        <p:txBody>
          <a:bodyPr wrap="none" lIns="0" tIns="0" rIns="0" bIns="0" rtlCol="0" anchor="t" anchorCtr="0">
            <a:spAutoFit/>
          </a:bodyPr>
          <a:lstStyle/>
          <a:p>
            <a:pPr algn="l">
              <a:lnSpc>
                <a:spcPct val="120000"/>
              </a:lnSpc>
            </a:pPr>
            <a:r>
              <a:rPr lang="en-US" altLang="zh-CN" sz="350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03</a:t>
            </a:r>
            <a:endParaRPr lang="en-US" altLang="zh-CN" sz="3500"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endParaRPr>
          </a:p>
        </p:txBody>
      </p:sp>
      <p:sp>
        <p:nvSpPr>
          <p:cNvPr id="43" name="TextBox 81"/>
          <p:cNvSpPr txBox="1"/>
          <p:nvPr/>
        </p:nvSpPr>
        <p:spPr>
          <a:xfrm>
            <a:off x="879475" y="963295"/>
            <a:ext cx="6363154" cy="473271"/>
          </a:xfrm>
          <a:prstGeom prst="rect">
            <a:avLst/>
          </a:prstGeom>
          <a:noFill/>
        </p:spPr>
        <p:txBody>
          <a:bodyPr wrap="square" lIns="0" tIns="0" rIns="0" bIns="0" rtlCol="0" anchor="t" anchorCtr="0">
            <a:spAutoFit/>
          </a:bodyPr>
          <a:lstStyle/>
          <a:p>
            <a:pPr algn="l">
              <a:lnSpc>
                <a:spcPct val="120000"/>
              </a:lnSpc>
            </a:pPr>
            <a:r>
              <a:rPr lang="en-US" altLang="zh-CN" sz="2800" b="1"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rPr>
              <a:t>CONTOH PENULISAN ALGORITMA </a:t>
            </a:r>
            <a:endParaRPr lang="zh-CN" altLang="en-US" sz="2800" b="1" dirty="0">
              <a:solidFill>
                <a:schemeClr val="tx1">
                  <a:lumMod val="65000"/>
                  <a:lumOff val="35000"/>
                </a:schemeClr>
              </a:solidFill>
              <a:latin typeface="思源黑体 CN Bold" panose="020B0800000000000000" charset="-122"/>
              <a:ea typeface="思源黑体 CN Bold" panose="020B0800000000000000" charset="-122"/>
              <a:sym typeface="Arial" panose="020B0604020202020204" pitchFamily="34" charset="0"/>
            </a:endParaRPr>
          </a:p>
        </p:txBody>
      </p:sp>
      <p:pic>
        <p:nvPicPr>
          <p:cNvPr id="16" name="Picture 15">
            <a:extLst>
              <a:ext uri="{FF2B5EF4-FFF2-40B4-BE49-F238E27FC236}">
                <a16:creationId xmlns:a16="http://schemas.microsoft.com/office/drawing/2014/main" id="{94A0948D-5E06-62E0-B9B9-4627273736DD}"/>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4084021" y="2335971"/>
            <a:ext cx="3736499" cy="2158033"/>
          </a:xfrm>
          <a:prstGeom prst="rect">
            <a:avLst/>
          </a:prstGeom>
        </p:spPr>
      </p:pic>
      <p:pic>
        <p:nvPicPr>
          <p:cNvPr id="19" name="Picture 18">
            <a:extLst>
              <a:ext uri="{FF2B5EF4-FFF2-40B4-BE49-F238E27FC236}">
                <a16:creationId xmlns:a16="http://schemas.microsoft.com/office/drawing/2014/main" id="{814924E5-4401-93BA-D85C-14B041EBED9D}"/>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8293164" y="2297337"/>
            <a:ext cx="3419865" cy="17449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6"/>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3" name="矩形 2"/>
          <p:cNvSpPr/>
          <p:nvPr/>
        </p:nvSpPr>
        <p:spPr>
          <a:xfrm>
            <a:off x="3375660" y="3554730"/>
            <a:ext cx="5517515" cy="506730"/>
          </a:xfrm>
          <a:prstGeom prst="rect">
            <a:avLst/>
          </a:prstGeom>
        </p:spPr>
        <p:txBody>
          <a:bodyPr wrap="square">
            <a:spAutoFit/>
          </a:bodyPr>
          <a:lstStyle/>
          <a:p>
            <a:pPr algn="ctr">
              <a:lnSpc>
                <a:spcPct val="90000"/>
              </a:lnSpc>
            </a:pP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BAHASA PEMROGRAMAN</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7" name="矩形 6"/>
          <p:cNvSpPr/>
          <p:nvPr/>
        </p:nvSpPr>
        <p:spPr>
          <a:xfrm>
            <a:off x="4859655" y="1871663"/>
            <a:ext cx="2741295" cy="1715452"/>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4" name="文本框 33"/>
          <p:cNvSpPr txBox="1"/>
          <p:nvPr/>
        </p:nvSpPr>
        <p:spPr>
          <a:xfrm>
            <a:off x="3187156" y="888456"/>
            <a:ext cx="4926330" cy="584775"/>
          </a:xfrm>
          <a:prstGeom prst="rect">
            <a:avLst/>
          </a:prstGeom>
          <a:noFill/>
        </p:spPr>
        <p:txBody>
          <a:bodyPr wrap="square" rtlCol="0">
            <a:spAutoFit/>
          </a:bodyPr>
          <a:lstStyle/>
          <a:p>
            <a:pPr algn="l"/>
            <a:r>
              <a:rPr lang="en-US" altLang="zh-CN" sz="3200" b="1" i="0" dirty="0">
                <a:solidFill>
                  <a:schemeClr val="tx1">
                    <a:lumMod val="65000"/>
                    <a:lumOff val="35000"/>
                  </a:schemeClr>
                </a:solidFill>
                <a:effectLst/>
                <a:latin typeface="思源黑体 CN Light" panose="020B0300000000000000" charset="-122"/>
                <a:ea typeface="思源黑体 CN Light" panose="020B0300000000000000" charset="-122"/>
              </a:rPr>
              <a:t>Bahasa </a:t>
            </a:r>
            <a:r>
              <a:rPr lang="en-US" altLang="zh-CN" sz="3200" b="1" i="0" dirty="0" err="1">
                <a:solidFill>
                  <a:schemeClr val="tx1">
                    <a:lumMod val="65000"/>
                    <a:lumOff val="35000"/>
                  </a:schemeClr>
                </a:solidFill>
                <a:effectLst/>
                <a:latin typeface="思源黑体 CN Light" panose="020B0300000000000000" charset="-122"/>
                <a:ea typeface="思源黑体 CN Light" panose="020B0300000000000000" charset="-122"/>
              </a:rPr>
              <a:t>Pemrograman</a:t>
            </a:r>
            <a:endParaRPr lang="en-US" altLang="zh-CN" sz="3200" b="1" i="0" dirty="0">
              <a:solidFill>
                <a:schemeClr val="tx1">
                  <a:lumMod val="65000"/>
                  <a:lumOff val="35000"/>
                </a:schemeClr>
              </a:solidFill>
              <a:effectLst/>
              <a:latin typeface="思源黑体 CN Light" panose="020B0300000000000000" charset="-122"/>
              <a:ea typeface="思源黑体 CN Light" panose="020B0300000000000000" charset="-122"/>
            </a:endParaRPr>
          </a:p>
        </p:txBody>
      </p:sp>
      <p:sp>
        <p:nvSpPr>
          <p:cNvPr id="3" name="流程图: 过程 2"/>
          <p:cNvSpPr/>
          <p:nvPr/>
        </p:nvSpPr>
        <p:spPr>
          <a:xfrm>
            <a:off x="1351915" y="1969135"/>
            <a:ext cx="3896360" cy="1991360"/>
          </a:xfrm>
          <a:prstGeom prst="flowChartProcess">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id-ID" sz="313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6" name="流程图: 过程 5"/>
          <p:cNvSpPr/>
          <p:nvPr/>
        </p:nvSpPr>
        <p:spPr>
          <a:xfrm>
            <a:off x="5361305" y="4069715"/>
            <a:ext cx="4309110" cy="1977390"/>
          </a:xfrm>
          <a:prstGeom prst="flowChartProcess">
            <a:avLst/>
          </a:prstGeom>
          <a:solidFill>
            <a:srgbClr val="4558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tLang="en-US" sz="3130" dirty="0">
              <a:latin typeface="思源黑体 CN Bold" panose="020B0800000000000000" charset="-122"/>
              <a:ea typeface="思源黑体 CN Bold" panose="020B0800000000000000" charset="-122"/>
              <a:sym typeface="Arial" panose="020B0604020202020204" pitchFamily="34" charset="0"/>
            </a:endParaRPr>
          </a:p>
        </p:txBody>
      </p:sp>
      <p:sp>
        <p:nvSpPr>
          <p:cNvPr id="7" name="文本框 6"/>
          <p:cNvSpPr txBox="1"/>
          <p:nvPr/>
        </p:nvSpPr>
        <p:spPr>
          <a:xfrm>
            <a:off x="9677400" y="2471420"/>
            <a:ext cx="1421130" cy="1014730"/>
          </a:xfrm>
          <a:prstGeom prst="rect">
            <a:avLst/>
          </a:prstGeom>
          <a:noFill/>
        </p:spPr>
        <p:txBody>
          <a:bodyPr wrap="square" rtlCol="0">
            <a:spAutoFit/>
          </a:bodyPr>
          <a:lstStyle/>
          <a:p>
            <a:pPr algn="l"/>
            <a:r>
              <a:rPr lang="en-US" altLang="zh-CN" sz="6000" dirty="0">
                <a:solidFill>
                  <a:schemeClr val="tx1">
                    <a:lumMod val="65000"/>
                    <a:lumOff val="35000"/>
                  </a:schemeClr>
                </a:solidFill>
                <a:latin typeface="思源黑体 CN Bold" panose="020B0800000000000000" charset="-122"/>
                <a:ea typeface="思源黑体 CN Bold" panose="020B0800000000000000" charset="-122"/>
              </a:rPr>
              <a:t>01</a:t>
            </a:r>
          </a:p>
        </p:txBody>
      </p:sp>
      <p:sp>
        <p:nvSpPr>
          <p:cNvPr id="8" name="文本框 7"/>
          <p:cNvSpPr txBox="1"/>
          <p:nvPr/>
        </p:nvSpPr>
        <p:spPr>
          <a:xfrm>
            <a:off x="9677400" y="4558030"/>
            <a:ext cx="1421130" cy="1014730"/>
          </a:xfrm>
          <a:prstGeom prst="rect">
            <a:avLst/>
          </a:prstGeom>
          <a:noFill/>
        </p:spPr>
        <p:txBody>
          <a:bodyPr wrap="square" rtlCol="0">
            <a:spAutoFit/>
          </a:bodyPr>
          <a:lstStyle/>
          <a:p>
            <a:pPr algn="l"/>
            <a:r>
              <a:rPr lang="en-US" altLang="zh-CN" sz="6000" dirty="0">
                <a:solidFill>
                  <a:schemeClr val="tx1">
                    <a:lumMod val="65000"/>
                    <a:lumOff val="35000"/>
                  </a:schemeClr>
                </a:solidFill>
                <a:latin typeface="思源黑体 CN Bold" panose="020B0800000000000000" charset="-122"/>
                <a:ea typeface="思源黑体 CN Bold" panose="020B0800000000000000" charset="-122"/>
              </a:rPr>
              <a:t>02</a:t>
            </a:r>
          </a:p>
        </p:txBody>
      </p:sp>
      <p:sp>
        <p:nvSpPr>
          <p:cNvPr id="2" name="流程图: 过程 1"/>
          <p:cNvSpPr/>
          <p:nvPr/>
        </p:nvSpPr>
        <p:spPr>
          <a:xfrm>
            <a:off x="5368290" y="1983105"/>
            <a:ext cx="4309110" cy="1977390"/>
          </a:xfrm>
          <a:prstGeom prst="flowChartProcess">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id-ID" sz="313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12" name="流程图: 过程 11"/>
          <p:cNvSpPr/>
          <p:nvPr/>
        </p:nvSpPr>
        <p:spPr>
          <a:xfrm>
            <a:off x="1351915" y="4069715"/>
            <a:ext cx="3896360" cy="1991360"/>
          </a:xfrm>
          <a:prstGeom prst="flowChartProcess">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id-ID" sz="313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pic>
        <p:nvPicPr>
          <p:cNvPr id="16" name="Picture 15">
            <a:extLst>
              <a:ext uri="{FF2B5EF4-FFF2-40B4-BE49-F238E27FC236}">
                <a16:creationId xmlns:a16="http://schemas.microsoft.com/office/drawing/2014/main" id="{9E00001D-CBD2-988C-95F5-9DE0882B4ABA}"/>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517144" y="2670629"/>
            <a:ext cx="4027483" cy="2628446"/>
          </a:xfrm>
          <a:prstGeom prst="rect">
            <a:avLst/>
          </a:prstGeom>
        </p:spPr>
      </p:pic>
      <p:pic>
        <p:nvPicPr>
          <p:cNvPr id="26" name="Picture 25">
            <a:extLst>
              <a:ext uri="{FF2B5EF4-FFF2-40B4-BE49-F238E27FC236}">
                <a16:creationId xmlns:a16="http://schemas.microsoft.com/office/drawing/2014/main" id="{3717C281-B93E-B4CE-A58E-7560AAF21F9F}"/>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535708" y="2646272"/>
            <a:ext cx="3528773" cy="262844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8C15BAA6-0A76-3E77-7013-D78B1E2148B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486400" y="0"/>
            <a:ext cx="6659874" cy="6871173"/>
          </a:xfrm>
          <a:prstGeom prst="rect">
            <a:avLst/>
          </a:prstGeom>
        </p:spPr>
      </p:pic>
      <p:sp>
        <p:nvSpPr>
          <p:cNvPr id="21" name="文本框 20"/>
          <p:cNvSpPr txBox="1"/>
          <p:nvPr/>
        </p:nvSpPr>
        <p:spPr>
          <a:xfrm>
            <a:off x="1020630" y="2921168"/>
            <a:ext cx="3610610" cy="1015663"/>
          </a:xfrm>
          <a:prstGeom prst="rect">
            <a:avLst/>
          </a:prstGeom>
          <a:noFill/>
        </p:spPr>
        <p:txBody>
          <a:bodyPr wrap="square" rtlCol="0">
            <a:spAutoFit/>
          </a:bodyPr>
          <a:lstStyle/>
          <a:p>
            <a:pPr algn="ctr"/>
            <a:r>
              <a:rPr lang="en-US"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JENIS BAHASA PEMROGRAMAN</a:t>
            </a:r>
            <a:endParaRPr lang="zh-CN"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9F43A3-5834-9946-90B4-F5387370256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762171" y="2185896"/>
            <a:ext cx="6020916" cy="3976915"/>
          </a:xfrm>
          <a:prstGeom prst="rect">
            <a:avLst/>
          </a:prstGeom>
        </p:spPr>
      </p:pic>
      <p:sp>
        <p:nvSpPr>
          <p:cNvPr id="6" name="Rectangle 5">
            <a:extLst>
              <a:ext uri="{FF2B5EF4-FFF2-40B4-BE49-F238E27FC236}">
                <a16:creationId xmlns:a16="http://schemas.microsoft.com/office/drawing/2014/main" id="{A677239E-BCC7-7FD3-2F1D-0093E99BC696}"/>
              </a:ext>
            </a:extLst>
          </p:cNvPr>
          <p:cNvSpPr/>
          <p:nvPr/>
        </p:nvSpPr>
        <p:spPr>
          <a:xfrm>
            <a:off x="5629029" y="1567543"/>
            <a:ext cx="133142" cy="4441372"/>
          </a:xfrm>
          <a:prstGeom prst="rect">
            <a:avLst/>
          </a:prstGeom>
          <a:gradFill flip="none" rotWithShape="1">
            <a:gsLst>
              <a:gs pos="0">
                <a:srgbClr val="FF6737"/>
              </a:gs>
              <a:gs pos="48000">
                <a:srgbClr val="FF784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7" name="TextBox 6">
            <a:extLst>
              <a:ext uri="{FF2B5EF4-FFF2-40B4-BE49-F238E27FC236}">
                <a16:creationId xmlns:a16="http://schemas.microsoft.com/office/drawing/2014/main" id="{13B8321B-67F9-306D-D1D3-4DD12769542C}"/>
              </a:ext>
            </a:extLst>
          </p:cNvPr>
          <p:cNvSpPr txBox="1"/>
          <p:nvPr/>
        </p:nvSpPr>
        <p:spPr>
          <a:xfrm>
            <a:off x="3512460" y="609599"/>
            <a:ext cx="5153783" cy="646331"/>
          </a:xfrm>
          <a:prstGeom prst="rect">
            <a:avLst/>
          </a:prstGeom>
          <a:noFill/>
        </p:spPr>
        <p:txBody>
          <a:bodyPr wrap="none" rtlCol="0">
            <a:spAutoFit/>
          </a:bodyPr>
          <a:lstStyle/>
          <a:p>
            <a:r>
              <a:rPr lang="en-US" sz="3600" b="1" dirty="0"/>
              <a:t>BAHASA PEMROGRAMAN</a:t>
            </a:r>
          </a:p>
        </p:txBody>
      </p:sp>
      <p:pic>
        <p:nvPicPr>
          <p:cNvPr id="3" name="Picture 2">
            <a:extLst>
              <a:ext uri="{FF2B5EF4-FFF2-40B4-BE49-F238E27FC236}">
                <a16:creationId xmlns:a16="http://schemas.microsoft.com/office/drawing/2014/main" id="{79BCE843-4485-C04E-6A4D-89879AE6B4AB}"/>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181142" y="2098812"/>
            <a:ext cx="5467427" cy="3373076"/>
          </a:xfrm>
          <a:prstGeom prst="rect">
            <a:avLst/>
          </a:prstGeom>
        </p:spPr>
      </p:pic>
      <p:sp>
        <p:nvSpPr>
          <p:cNvPr id="8" name="Oval 7">
            <a:extLst>
              <a:ext uri="{FF2B5EF4-FFF2-40B4-BE49-F238E27FC236}">
                <a16:creationId xmlns:a16="http://schemas.microsoft.com/office/drawing/2014/main" id="{75DDEDF9-76DD-79AC-1169-31C5088FB8EF}"/>
              </a:ext>
            </a:extLst>
          </p:cNvPr>
          <p:cNvSpPr/>
          <p:nvPr/>
        </p:nvSpPr>
        <p:spPr>
          <a:xfrm>
            <a:off x="3556001" y="1777996"/>
            <a:ext cx="972457" cy="48622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10" name="TextBox 9">
            <a:extLst>
              <a:ext uri="{FF2B5EF4-FFF2-40B4-BE49-F238E27FC236}">
                <a16:creationId xmlns:a16="http://schemas.microsoft.com/office/drawing/2014/main" id="{1D875B9D-D5CC-954F-5462-50B242B8B730}"/>
              </a:ext>
            </a:extLst>
          </p:cNvPr>
          <p:cNvSpPr txBox="1"/>
          <p:nvPr/>
        </p:nvSpPr>
        <p:spPr>
          <a:xfrm>
            <a:off x="5950860" y="1908622"/>
            <a:ext cx="3247620" cy="307777"/>
          </a:xfrm>
          <a:prstGeom prst="rect">
            <a:avLst/>
          </a:prstGeom>
          <a:noFill/>
        </p:spPr>
        <p:txBody>
          <a:bodyPr wrap="none" rtlCol="0">
            <a:spAutoFit/>
          </a:bodyPr>
          <a:lstStyle/>
          <a:p>
            <a:r>
              <a:rPr lang="en-US" sz="1400" b="1" dirty="0" err="1"/>
              <a:t>Tahapan</a:t>
            </a:r>
            <a:r>
              <a:rPr lang="en-US" sz="1400" b="1" dirty="0"/>
              <a:t> </a:t>
            </a:r>
            <a:r>
              <a:rPr lang="en-US" sz="1400" b="1" dirty="0" err="1"/>
              <a:t>Pengembangan</a:t>
            </a:r>
            <a:r>
              <a:rPr lang="en-US" sz="1400" b="1" dirty="0"/>
              <a:t> Program</a:t>
            </a:r>
          </a:p>
        </p:txBody>
      </p:sp>
    </p:spTree>
    <p:extLst>
      <p:ext uri="{BB962C8B-B14F-4D97-AF65-F5344CB8AC3E}">
        <p14:creationId xmlns:p14="http://schemas.microsoft.com/office/powerpoint/2010/main" val="1074259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B655A7D6-6F09-DA59-C40B-FC829A58DCC0}"/>
              </a:ext>
            </a:extLst>
          </p:cNvPr>
          <p:cNvGrpSpPr/>
          <p:nvPr/>
        </p:nvGrpSpPr>
        <p:grpSpPr>
          <a:xfrm>
            <a:off x="2220685" y="1291769"/>
            <a:ext cx="8975902" cy="4891315"/>
            <a:chOff x="899885" y="1103085"/>
            <a:chExt cx="8975902" cy="4891315"/>
          </a:xfrm>
        </p:grpSpPr>
        <p:pic>
          <p:nvPicPr>
            <p:cNvPr id="7" name="Picture 6">
              <a:extLst>
                <a:ext uri="{FF2B5EF4-FFF2-40B4-BE49-F238E27FC236}">
                  <a16:creationId xmlns:a16="http://schemas.microsoft.com/office/drawing/2014/main" id="{A2C606AC-0DE7-34C1-3EBD-3646C0BE8ED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088570" y="1103085"/>
              <a:ext cx="8787217" cy="2017482"/>
            </a:xfrm>
            <a:prstGeom prst="rect">
              <a:avLst/>
            </a:prstGeom>
          </p:spPr>
        </p:pic>
        <p:pic>
          <p:nvPicPr>
            <p:cNvPr id="11" name="Picture 10">
              <a:extLst>
                <a:ext uri="{FF2B5EF4-FFF2-40B4-BE49-F238E27FC236}">
                  <a16:creationId xmlns:a16="http://schemas.microsoft.com/office/drawing/2014/main" id="{0DA02D4D-E6CE-D2CD-E464-03CB9E624839}"/>
                </a:ext>
              </a:extLst>
            </p:cNvPr>
            <p:cNvPicPr>
              <a:picLocks noChangeAspect="1"/>
            </p:cNvPicPr>
            <p:nvPr/>
          </p:nvPicPr>
          <p:blipFill rotWithShape="1">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899885" y="2873829"/>
              <a:ext cx="8947759" cy="3120571"/>
            </a:xfrm>
            <a:prstGeom prst="rect">
              <a:avLst/>
            </a:prstGeom>
          </p:spPr>
        </p:pic>
      </p:grpSp>
      <p:sp>
        <p:nvSpPr>
          <p:cNvPr id="21" name="TextBox 20">
            <a:extLst>
              <a:ext uri="{FF2B5EF4-FFF2-40B4-BE49-F238E27FC236}">
                <a16:creationId xmlns:a16="http://schemas.microsoft.com/office/drawing/2014/main" id="{421E6350-4E83-6AED-C39E-6474AB1BAEEE}"/>
              </a:ext>
            </a:extLst>
          </p:cNvPr>
          <p:cNvSpPr txBox="1"/>
          <p:nvPr/>
        </p:nvSpPr>
        <p:spPr>
          <a:xfrm>
            <a:off x="2553299" y="351750"/>
            <a:ext cx="7085401" cy="646331"/>
          </a:xfrm>
          <a:prstGeom prst="rect">
            <a:avLst/>
          </a:prstGeom>
          <a:noFill/>
        </p:spPr>
        <p:txBody>
          <a:bodyPr wrap="none" rtlCol="0">
            <a:spAutoFit/>
          </a:bodyPr>
          <a:lstStyle/>
          <a:p>
            <a:r>
              <a:rPr lang="en-US" sz="3600" b="1" dirty="0"/>
              <a:t>KUALITAS BAHASA PEMROGRAMAN</a:t>
            </a:r>
          </a:p>
        </p:txBody>
      </p:sp>
      <p:sp>
        <p:nvSpPr>
          <p:cNvPr id="22" name="Arrow: Right 21">
            <a:extLst>
              <a:ext uri="{FF2B5EF4-FFF2-40B4-BE49-F238E27FC236}">
                <a16:creationId xmlns:a16="http://schemas.microsoft.com/office/drawing/2014/main" id="{ACB0F0A9-7C0F-1D97-0B2E-2D6211527176}"/>
              </a:ext>
            </a:extLst>
          </p:cNvPr>
          <p:cNvSpPr/>
          <p:nvPr/>
        </p:nvSpPr>
        <p:spPr>
          <a:xfrm>
            <a:off x="407284" y="1498601"/>
            <a:ext cx="1973943" cy="4122055"/>
          </a:xfrm>
          <a:prstGeom prst="rightArrow">
            <a:avLst/>
          </a:prstGeom>
          <a:gradFill flip="none" rotWithShape="1">
            <a:gsLst>
              <a:gs pos="0">
                <a:srgbClr val="FF6737"/>
              </a:gs>
              <a:gs pos="48000">
                <a:srgbClr val="FF784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2230BF-2C7F-639E-FB1A-E5DB7E29CCF7}"/>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51542" y="1901372"/>
            <a:ext cx="5206730" cy="3199266"/>
          </a:xfrm>
          <a:prstGeom prst="rect">
            <a:avLst/>
          </a:prstGeom>
        </p:spPr>
      </p:pic>
      <p:pic>
        <p:nvPicPr>
          <p:cNvPr id="5" name="Picture 4">
            <a:extLst>
              <a:ext uri="{FF2B5EF4-FFF2-40B4-BE49-F238E27FC236}">
                <a16:creationId xmlns:a16="http://schemas.microsoft.com/office/drawing/2014/main" id="{4578BC76-FAF7-CFD0-BCD7-AAA504434B97}"/>
              </a:ext>
            </a:extLst>
          </p:cNvPr>
          <p:cNvPicPr>
            <a:picLocks noChangeAspect="1"/>
          </p:cNvPicPr>
          <p:nvPr/>
        </p:nvPicPr>
        <p:blipFill rotWithShape="1">
          <a:blip r:embed="rId5" cstate="email">
            <a:duotone>
              <a:prstClr val="black"/>
              <a:schemeClr val="accent5">
                <a:tint val="45000"/>
                <a:satMod val="400000"/>
              </a:schemeClr>
            </a:duotone>
            <a:extLst>
              <a:ext uri="{28A0092B-C50C-407E-A947-70E740481C1C}">
                <a14:useLocalDpi xmlns:a14="http://schemas.microsoft.com/office/drawing/2010/main"/>
              </a:ext>
            </a:extLst>
          </a:blip>
          <a:srcRect/>
          <a:stretch/>
        </p:blipFill>
        <p:spPr>
          <a:xfrm>
            <a:off x="6433728" y="481140"/>
            <a:ext cx="5206730" cy="5895717"/>
          </a:xfrm>
          <a:prstGeom prst="rect">
            <a:avLst/>
          </a:prstGeom>
        </p:spPr>
      </p:pic>
      <p:sp>
        <p:nvSpPr>
          <p:cNvPr id="6" name="TextBox 5">
            <a:extLst>
              <a:ext uri="{FF2B5EF4-FFF2-40B4-BE49-F238E27FC236}">
                <a16:creationId xmlns:a16="http://schemas.microsoft.com/office/drawing/2014/main" id="{950ADD41-E027-FC4B-8282-DC6A3A018FC1}"/>
              </a:ext>
            </a:extLst>
          </p:cNvPr>
          <p:cNvSpPr txBox="1"/>
          <p:nvPr/>
        </p:nvSpPr>
        <p:spPr>
          <a:xfrm>
            <a:off x="360490" y="887540"/>
            <a:ext cx="5595827" cy="584775"/>
          </a:xfrm>
          <a:prstGeom prst="rect">
            <a:avLst/>
          </a:prstGeom>
          <a:noFill/>
        </p:spPr>
        <p:txBody>
          <a:bodyPr wrap="none" rtlCol="0">
            <a:spAutoFit/>
          </a:bodyPr>
          <a:lstStyle/>
          <a:p>
            <a:r>
              <a:rPr lang="en-US" sz="3200" b="1" dirty="0"/>
              <a:t>COMPILER vs INTEPRETER</a:t>
            </a:r>
          </a:p>
        </p:txBody>
      </p:sp>
    </p:spTree>
    <p:extLst>
      <p:ext uri="{BB962C8B-B14F-4D97-AF65-F5344CB8AC3E}">
        <p14:creationId xmlns:p14="http://schemas.microsoft.com/office/powerpoint/2010/main" val="270764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7" name="矩形 16"/>
          <p:cNvSpPr/>
          <p:nvPr/>
        </p:nvSpPr>
        <p:spPr>
          <a:xfrm>
            <a:off x="1652696" y="1533808"/>
            <a:ext cx="2972472" cy="1502645"/>
          </a:xfrm>
          <a:prstGeom prst="rect">
            <a:avLst/>
          </a:prstGeom>
          <a:solidFill>
            <a:srgbClr val="0913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1900" dirty="0">
              <a:solidFill>
                <a:prstClr val="white"/>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21" name="TextBox 15"/>
          <p:cNvSpPr txBox="1"/>
          <p:nvPr/>
        </p:nvSpPr>
        <p:spPr>
          <a:xfrm>
            <a:off x="1970516" y="1717390"/>
            <a:ext cx="2191608" cy="1069908"/>
          </a:xfrm>
          <a:prstGeom prst="rect">
            <a:avLst/>
          </a:prstGeom>
          <a:noFill/>
        </p:spPr>
        <p:txBody>
          <a:bodyPr wrap="square" lIns="0" tIns="0" rIns="0" bIns="0" rtlCol="0">
            <a:spAutoFit/>
          </a:bodyPr>
          <a:lstStyle/>
          <a:p>
            <a:pPr algn="just">
              <a:lnSpc>
                <a:spcPct val="150000"/>
              </a:lnSpc>
            </a:pPr>
            <a:r>
              <a:rPr lang="en-US" altLang="zh-CN" sz="20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01</a:t>
            </a:r>
            <a:endPar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a:p>
            <a:pPr algn="just">
              <a:lnSpc>
                <a:spcPct val="150000"/>
              </a:lnSpc>
            </a:pPr>
            <a:r>
              <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PEMROGRAMAN PROSEDURAL</a:t>
            </a:r>
            <a:endParaRPr lang="zh-CN" altLang="en-US"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3" name="矩形 2"/>
          <p:cNvSpPr/>
          <p:nvPr/>
        </p:nvSpPr>
        <p:spPr>
          <a:xfrm>
            <a:off x="4637831" y="1546508"/>
            <a:ext cx="2972472" cy="1502645"/>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1900" dirty="0">
              <a:solidFill>
                <a:prstClr val="white"/>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7" name="矩形 6"/>
          <p:cNvSpPr/>
          <p:nvPr/>
        </p:nvSpPr>
        <p:spPr>
          <a:xfrm>
            <a:off x="7597566" y="1533808"/>
            <a:ext cx="2972472" cy="1502645"/>
          </a:xfrm>
          <a:prstGeom prst="rect">
            <a:avLst/>
          </a:prstGeom>
          <a:solidFill>
            <a:srgbClr val="0913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1900" dirty="0">
              <a:solidFill>
                <a:prstClr val="white"/>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4" name="矩形 3"/>
          <p:cNvSpPr/>
          <p:nvPr/>
        </p:nvSpPr>
        <p:spPr>
          <a:xfrm>
            <a:off x="1665396" y="3048918"/>
            <a:ext cx="2972472" cy="1502645"/>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1900" dirty="0">
              <a:solidFill>
                <a:prstClr val="white"/>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14" name="矩形 13"/>
          <p:cNvSpPr/>
          <p:nvPr/>
        </p:nvSpPr>
        <p:spPr>
          <a:xfrm>
            <a:off x="4625131" y="3048918"/>
            <a:ext cx="2972472" cy="1502645"/>
          </a:xfrm>
          <a:prstGeom prst="rect">
            <a:avLst/>
          </a:prstGeom>
          <a:solidFill>
            <a:srgbClr val="0913C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1900" dirty="0">
              <a:solidFill>
                <a:prstClr val="white"/>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18" name="矩形 17"/>
          <p:cNvSpPr/>
          <p:nvPr/>
        </p:nvSpPr>
        <p:spPr>
          <a:xfrm>
            <a:off x="7610266" y="3048918"/>
            <a:ext cx="2972472" cy="1502645"/>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1900" dirty="0">
              <a:solidFill>
                <a:prstClr val="white"/>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33" name="文本框 32"/>
          <p:cNvSpPr txBox="1"/>
          <p:nvPr/>
        </p:nvSpPr>
        <p:spPr>
          <a:xfrm>
            <a:off x="4056202" y="825864"/>
            <a:ext cx="4216944" cy="553998"/>
          </a:xfrm>
          <a:prstGeom prst="rect">
            <a:avLst/>
          </a:prstGeom>
          <a:noFill/>
        </p:spPr>
        <p:txBody>
          <a:bodyPr wrap="square" rtlCol="0">
            <a:spAutoFit/>
          </a:bodyPr>
          <a:lstStyle/>
          <a:p>
            <a:pPr algn="ct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TIPE PEMROGRAMAN</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2" name="TextBox 15">
            <a:extLst>
              <a:ext uri="{FF2B5EF4-FFF2-40B4-BE49-F238E27FC236}">
                <a16:creationId xmlns:a16="http://schemas.microsoft.com/office/drawing/2014/main" id="{F7A8A49F-6713-5BB7-E9C5-57BED73C2D93}"/>
              </a:ext>
            </a:extLst>
          </p:cNvPr>
          <p:cNvSpPr txBox="1"/>
          <p:nvPr/>
        </p:nvSpPr>
        <p:spPr>
          <a:xfrm>
            <a:off x="5054806" y="1724647"/>
            <a:ext cx="2191608" cy="1069908"/>
          </a:xfrm>
          <a:prstGeom prst="rect">
            <a:avLst/>
          </a:prstGeom>
          <a:noFill/>
        </p:spPr>
        <p:txBody>
          <a:bodyPr wrap="square" lIns="0" tIns="0" rIns="0" bIns="0" rtlCol="0">
            <a:spAutoFit/>
          </a:bodyPr>
          <a:lstStyle/>
          <a:p>
            <a:pPr algn="just">
              <a:lnSpc>
                <a:spcPct val="150000"/>
              </a:lnSpc>
            </a:pPr>
            <a:r>
              <a:rPr lang="en-US" altLang="zh-CN" sz="20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02</a:t>
            </a:r>
            <a:endPar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a:p>
            <a:pPr algn="just">
              <a:lnSpc>
                <a:spcPct val="150000"/>
              </a:lnSpc>
            </a:pPr>
            <a:r>
              <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PEMROGRAMAN TERSTRUKTUR</a:t>
            </a:r>
            <a:endParaRPr lang="zh-CN" altLang="en-US"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10" name="TextBox 15">
            <a:extLst>
              <a:ext uri="{FF2B5EF4-FFF2-40B4-BE49-F238E27FC236}">
                <a16:creationId xmlns:a16="http://schemas.microsoft.com/office/drawing/2014/main" id="{B8196342-A6D6-6FF9-B6C2-7C40AA8CB4E9}"/>
              </a:ext>
            </a:extLst>
          </p:cNvPr>
          <p:cNvSpPr txBox="1"/>
          <p:nvPr/>
        </p:nvSpPr>
        <p:spPr>
          <a:xfrm>
            <a:off x="7964923" y="1746421"/>
            <a:ext cx="2191608" cy="1069908"/>
          </a:xfrm>
          <a:prstGeom prst="rect">
            <a:avLst/>
          </a:prstGeom>
          <a:noFill/>
        </p:spPr>
        <p:txBody>
          <a:bodyPr wrap="square" lIns="0" tIns="0" rIns="0" bIns="0" rtlCol="0">
            <a:spAutoFit/>
          </a:bodyPr>
          <a:lstStyle/>
          <a:p>
            <a:pPr>
              <a:lnSpc>
                <a:spcPct val="150000"/>
              </a:lnSpc>
            </a:pPr>
            <a:r>
              <a:rPr lang="en-US" altLang="zh-CN" sz="20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03</a:t>
            </a:r>
            <a:endPar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a:p>
            <a:pPr>
              <a:lnSpc>
                <a:spcPct val="150000"/>
              </a:lnSpc>
            </a:pPr>
            <a:r>
              <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PEMROGRAMAN </a:t>
            </a:r>
            <a:br>
              <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br>
            <a:r>
              <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MODULAR</a:t>
            </a:r>
            <a:endParaRPr lang="zh-CN" altLang="en-US"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11" name="TextBox 15">
            <a:extLst>
              <a:ext uri="{FF2B5EF4-FFF2-40B4-BE49-F238E27FC236}">
                <a16:creationId xmlns:a16="http://schemas.microsoft.com/office/drawing/2014/main" id="{F2EB1F9C-EE97-84D3-43ED-FFDB99DA5B23}"/>
              </a:ext>
            </a:extLst>
          </p:cNvPr>
          <p:cNvSpPr txBox="1"/>
          <p:nvPr/>
        </p:nvSpPr>
        <p:spPr>
          <a:xfrm>
            <a:off x="1977776" y="3248648"/>
            <a:ext cx="2191608" cy="1069908"/>
          </a:xfrm>
          <a:prstGeom prst="rect">
            <a:avLst/>
          </a:prstGeom>
          <a:noFill/>
        </p:spPr>
        <p:txBody>
          <a:bodyPr wrap="square" lIns="0" tIns="0" rIns="0" bIns="0" rtlCol="0">
            <a:spAutoFit/>
          </a:bodyPr>
          <a:lstStyle/>
          <a:p>
            <a:pPr algn="just">
              <a:lnSpc>
                <a:spcPct val="150000"/>
              </a:lnSpc>
            </a:pPr>
            <a:r>
              <a:rPr lang="en-US" altLang="zh-CN" sz="20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04</a:t>
            </a:r>
            <a:endPar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a:p>
            <a:pPr algn="just">
              <a:lnSpc>
                <a:spcPct val="150000"/>
              </a:lnSpc>
            </a:pPr>
            <a:r>
              <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PEMROGRAMAN</a:t>
            </a:r>
          </a:p>
          <a:p>
            <a:pPr algn="just">
              <a:lnSpc>
                <a:spcPct val="150000"/>
              </a:lnSpc>
            </a:pPr>
            <a:r>
              <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FUNGSIONAL</a:t>
            </a:r>
            <a:endParaRPr lang="zh-CN" altLang="en-US"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23" name="TextBox 15">
            <a:extLst>
              <a:ext uri="{FF2B5EF4-FFF2-40B4-BE49-F238E27FC236}">
                <a16:creationId xmlns:a16="http://schemas.microsoft.com/office/drawing/2014/main" id="{3E66F292-CA84-18C2-8B3E-E05093E82C78}"/>
              </a:ext>
            </a:extLst>
          </p:cNvPr>
          <p:cNvSpPr txBox="1"/>
          <p:nvPr/>
        </p:nvSpPr>
        <p:spPr>
          <a:xfrm>
            <a:off x="5062066" y="3255905"/>
            <a:ext cx="2191608" cy="1069908"/>
          </a:xfrm>
          <a:prstGeom prst="rect">
            <a:avLst/>
          </a:prstGeom>
          <a:noFill/>
        </p:spPr>
        <p:txBody>
          <a:bodyPr wrap="square" lIns="0" tIns="0" rIns="0" bIns="0" rtlCol="0">
            <a:spAutoFit/>
          </a:bodyPr>
          <a:lstStyle/>
          <a:p>
            <a:pPr algn="just">
              <a:lnSpc>
                <a:spcPct val="150000"/>
              </a:lnSpc>
            </a:pPr>
            <a:r>
              <a:rPr lang="en-US" altLang="zh-CN" sz="20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05</a:t>
            </a:r>
            <a:endPar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a:p>
            <a:pPr algn="just">
              <a:lnSpc>
                <a:spcPct val="150000"/>
              </a:lnSpc>
            </a:pPr>
            <a:r>
              <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PEMROGRAMAN BERORIENTASI OBJEK</a:t>
            </a:r>
            <a:endParaRPr lang="zh-CN" altLang="en-US"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25" name="TextBox 15">
            <a:extLst>
              <a:ext uri="{FF2B5EF4-FFF2-40B4-BE49-F238E27FC236}">
                <a16:creationId xmlns:a16="http://schemas.microsoft.com/office/drawing/2014/main" id="{0F1D6D6F-3854-7193-9179-9F2501A3B077}"/>
              </a:ext>
            </a:extLst>
          </p:cNvPr>
          <p:cNvSpPr txBox="1"/>
          <p:nvPr/>
        </p:nvSpPr>
        <p:spPr>
          <a:xfrm>
            <a:off x="7972183" y="3277679"/>
            <a:ext cx="2191608" cy="1069908"/>
          </a:xfrm>
          <a:prstGeom prst="rect">
            <a:avLst/>
          </a:prstGeom>
          <a:noFill/>
        </p:spPr>
        <p:txBody>
          <a:bodyPr wrap="square" lIns="0" tIns="0" rIns="0" bIns="0" rtlCol="0">
            <a:spAutoFit/>
          </a:bodyPr>
          <a:lstStyle/>
          <a:p>
            <a:pPr>
              <a:lnSpc>
                <a:spcPct val="150000"/>
              </a:lnSpc>
            </a:pPr>
            <a:r>
              <a:rPr lang="en-US" altLang="zh-CN" sz="20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06</a:t>
            </a:r>
            <a:endPar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a:p>
            <a:pPr>
              <a:lnSpc>
                <a:spcPct val="150000"/>
              </a:lnSpc>
            </a:pPr>
            <a:r>
              <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PEMROGRAMAN </a:t>
            </a:r>
            <a:br>
              <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br>
            <a:r>
              <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VISUAL</a:t>
            </a:r>
            <a:endParaRPr lang="zh-CN" altLang="en-US"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26" name="矩形 17">
            <a:extLst>
              <a:ext uri="{FF2B5EF4-FFF2-40B4-BE49-F238E27FC236}">
                <a16:creationId xmlns:a16="http://schemas.microsoft.com/office/drawing/2014/main" id="{FF0D090D-5C52-F5C3-23CB-E3B2182A037C}"/>
              </a:ext>
            </a:extLst>
          </p:cNvPr>
          <p:cNvSpPr/>
          <p:nvPr/>
        </p:nvSpPr>
        <p:spPr>
          <a:xfrm>
            <a:off x="4627580" y="4565662"/>
            <a:ext cx="2972472" cy="1502645"/>
          </a:xfrm>
          <a:prstGeom prst="rect">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50000"/>
              </a:lnSpc>
            </a:pPr>
            <a:endParaRPr kumimoji="1" lang="zh-CN" altLang="en-US" sz="1900" dirty="0">
              <a:solidFill>
                <a:prstClr val="white"/>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27" name="TextBox 15">
            <a:extLst>
              <a:ext uri="{FF2B5EF4-FFF2-40B4-BE49-F238E27FC236}">
                <a16:creationId xmlns:a16="http://schemas.microsoft.com/office/drawing/2014/main" id="{ECD62A1E-0625-3B14-CFA4-51E9F8B3D39D}"/>
              </a:ext>
            </a:extLst>
          </p:cNvPr>
          <p:cNvSpPr txBox="1"/>
          <p:nvPr/>
        </p:nvSpPr>
        <p:spPr>
          <a:xfrm>
            <a:off x="4989497" y="4794423"/>
            <a:ext cx="2191608" cy="1069908"/>
          </a:xfrm>
          <a:prstGeom prst="rect">
            <a:avLst/>
          </a:prstGeom>
          <a:noFill/>
        </p:spPr>
        <p:txBody>
          <a:bodyPr wrap="square" lIns="0" tIns="0" rIns="0" bIns="0" rtlCol="0">
            <a:spAutoFit/>
          </a:bodyPr>
          <a:lstStyle/>
          <a:p>
            <a:pPr>
              <a:lnSpc>
                <a:spcPct val="150000"/>
              </a:lnSpc>
            </a:pPr>
            <a:r>
              <a:rPr lang="en-US" altLang="zh-CN" sz="20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07</a:t>
            </a:r>
            <a:endPar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a:p>
            <a:pPr>
              <a:lnSpc>
                <a:spcPct val="150000"/>
              </a:lnSpc>
            </a:pPr>
            <a:r>
              <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PEMROGRAMAN </a:t>
            </a:r>
            <a:br>
              <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br>
            <a:r>
              <a:rPr lang="en-US" altLang="zh-CN"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rPr>
              <a:t>EVEN-DRIVEN</a:t>
            </a:r>
            <a:endParaRPr lang="zh-CN" altLang="en-US" sz="1400" b="1"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984359" y="2185355"/>
            <a:ext cx="2702270" cy="3114888"/>
            <a:chOff x="1543159" y="2226077"/>
            <a:chExt cx="2308848" cy="3114888"/>
          </a:xfrm>
          <a:solidFill>
            <a:schemeClr val="bg1"/>
          </a:solidFill>
        </p:grpSpPr>
        <p:sp>
          <p:nvSpPr>
            <p:cNvPr id="7" name="圆角矩形 16"/>
            <p:cNvSpPr/>
            <p:nvPr/>
          </p:nvSpPr>
          <p:spPr>
            <a:xfrm>
              <a:off x="1543159" y="2226077"/>
              <a:ext cx="2308848" cy="3114888"/>
            </a:xfrm>
            <a:prstGeom prst="roundRect">
              <a:avLst/>
            </a:prstGeom>
            <a:grp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8" name="文本框 7"/>
            <p:cNvSpPr txBox="1"/>
            <p:nvPr/>
          </p:nvSpPr>
          <p:spPr>
            <a:xfrm>
              <a:off x="1820654" y="2464837"/>
              <a:ext cx="1851025" cy="458908"/>
            </a:xfrm>
            <a:prstGeom prst="rect">
              <a:avLst/>
            </a:prstGeom>
            <a:grpFill/>
          </p:spPr>
          <p:txBody>
            <a:bodyPr wrap="square" rtlCol="0">
              <a:spAutoFit/>
            </a:bodyPr>
            <a:lstStyle/>
            <a:p>
              <a:pPr algn="ctr">
                <a:lnSpc>
                  <a:spcPct val="150000"/>
                </a:lnSpc>
              </a:pPr>
              <a:r>
                <a:rPr lang="en-US" altLang="zh-CN" dirty="0" err="1">
                  <a:solidFill>
                    <a:schemeClr val="tx1">
                      <a:lumMod val="65000"/>
                      <a:lumOff val="35000"/>
                    </a:schemeClr>
                  </a:solidFill>
                  <a:latin typeface="思源黑体 CN Bold" panose="020B0800000000000000" charset="-122"/>
                  <a:ea typeface="思源黑体 CN Bold" panose="020B0800000000000000" charset="-122"/>
                  <a:cs typeface="+mn-ea"/>
                  <a:sym typeface="+mn-lt"/>
                </a:rPr>
                <a:t>Prosedural</a:t>
              </a:r>
              <a:endParaRPr lang="zh-CN" altLang="en-US" dirty="0">
                <a:solidFill>
                  <a:schemeClr val="tx1">
                    <a:lumMod val="65000"/>
                    <a:lumOff val="35000"/>
                  </a:schemeClr>
                </a:solidFill>
                <a:latin typeface="思源黑体 CN Bold" panose="020B0800000000000000" charset="-122"/>
                <a:ea typeface="思源黑体 CN Bold" panose="020B0800000000000000" charset="-122"/>
                <a:cs typeface="+mn-ea"/>
                <a:sym typeface="+mn-lt"/>
              </a:endParaRPr>
            </a:p>
          </p:txBody>
        </p:sp>
        <p:sp>
          <p:nvSpPr>
            <p:cNvPr id="15" name="文本框 14"/>
            <p:cNvSpPr txBox="1"/>
            <p:nvPr/>
          </p:nvSpPr>
          <p:spPr>
            <a:xfrm>
              <a:off x="1723709" y="2983904"/>
              <a:ext cx="1947748" cy="1815882"/>
            </a:xfrm>
            <a:prstGeom prst="rect">
              <a:avLst/>
            </a:prstGeom>
            <a:grpFill/>
          </p:spPr>
          <p:txBody>
            <a:bodyPr wrap="square" rtlCol="0">
              <a:spAutoFit/>
            </a:bodyPr>
            <a:lstStyle/>
            <a:p>
              <a:r>
                <a:rPr lang="en-US" sz="1400" dirty="0"/>
                <a:t>Bahasa-</a:t>
              </a:r>
              <a:r>
                <a:rPr lang="en-US" sz="1400" dirty="0" err="1"/>
                <a:t>bahasa</a:t>
              </a:r>
              <a:r>
                <a:rPr lang="en-US" sz="1400" dirty="0"/>
                <a:t> </a:t>
              </a:r>
              <a:r>
                <a:rPr lang="en-US" sz="1400" dirty="0" err="1"/>
                <a:t>tingkat</a:t>
              </a:r>
              <a:r>
                <a:rPr lang="en-US" sz="1400" dirty="0"/>
                <a:t> </a:t>
              </a:r>
              <a:r>
                <a:rPr lang="en-US" sz="1400" dirty="0" err="1"/>
                <a:t>tinggi</a:t>
              </a:r>
              <a:r>
                <a:rPr lang="en-US" sz="1400" dirty="0"/>
                <a:t> </a:t>
              </a:r>
              <a:r>
                <a:rPr lang="en-US" sz="1400" dirty="0" err="1"/>
                <a:t>seperti</a:t>
              </a:r>
              <a:r>
                <a:rPr lang="en-US" sz="1400" dirty="0"/>
                <a:t> Cobol, Basic, Pascal, Fortran, dan C. </a:t>
              </a:r>
              <a:r>
                <a:rPr lang="en-US" sz="1400" dirty="0" err="1"/>
                <a:t>mendukung</a:t>
              </a:r>
              <a:r>
                <a:rPr lang="en-US" sz="1400" dirty="0"/>
                <a:t> </a:t>
              </a:r>
              <a:r>
                <a:rPr lang="en-US" sz="1400" dirty="0" err="1"/>
                <a:t>kegiatan</a:t>
              </a:r>
              <a:r>
                <a:rPr lang="en-US" sz="1400" dirty="0"/>
                <a:t> </a:t>
              </a:r>
              <a:r>
                <a:rPr lang="en-US" sz="1400" dirty="0" err="1"/>
                <a:t>pemrograman</a:t>
              </a:r>
              <a:r>
                <a:rPr lang="en-US" sz="1400" dirty="0"/>
                <a:t> procedural, </a:t>
              </a:r>
              <a:r>
                <a:rPr lang="en-US" sz="1400" dirty="0" err="1"/>
                <a:t>karena</a:t>
              </a:r>
              <a:r>
                <a:rPr lang="en-US" sz="1400" dirty="0"/>
                <a:t> </a:t>
              </a:r>
              <a:r>
                <a:rPr lang="en-US" sz="1400" dirty="0" err="1"/>
                <a:t>itu</a:t>
              </a:r>
              <a:r>
                <a:rPr lang="en-US" sz="1400" dirty="0"/>
                <a:t> </a:t>
              </a:r>
              <a:r>
                <a:rPr lang="en-US" sz="1400" dirty="0" err="1"/>
                <a:t>mereka</a:t>
              </a:r>
              <a:r>
                <a:rPr lang="en-US" sz="1400" dirty="0"/>
                <a:t> </a:t>
              </a:r>
              <a:r>
                <a:rPr lang="en-US" sz="1400" dirty="0" err="1"/>
                <a:t>dinamakan</a:t>
              </a:r>
              <a:r>
                <a:rPr lang="en-US" sz="1400" dirty="0"/>
                <a:t> juga </a:t>
              </a:r>
              <a:r>
                <a:rPr lang="en-US" sz="1400" dirty="0" err="1"/>
                <a:t>bahasa</a:t>
              </a:r>
              <a:r>
                <a:rPr lang="en-US" sz="1400" dirty="0"/>
                <a:t> procedural</a:t>
              </a:r>
            </a:p>
          </p:txBody>
        </p:sp>
      </p:grpSp>
      <p:sp>
        <p:nvSpPr>
          <p:cNvPr id="21" name="椭圆 20"/>
          <p:cNvSpPr/>
          <p:nvPr/>
        </p:nvSpPr>
        <p:spPr>
          <a:xfrm>
            <a:off x="1733248" y="4979852"/>
            <a:ext cx="811070" cy="811070"/>
          </a:xfrm>
          <a:prstGeom prst="ellipse">
            <a:avLst/>
          </a:prstGeom>
          <a:solidFill>
            <a:srgbClr val="FFCB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algn="ctr"/>
            <a:r>
              <a:rPr lang="en-US" altLang="zh-CN" sz="2000" kern="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01</a:t>
            </a:r>
          </a:p>
        </p:txBody>
      </p:sp>
      <p:sp>
        <p:nvSpPr>
          <p:cNvPr id="39" name="文本框 38"/>
          <p:cNvSpPr txBox="1"/>
          <p:nvPr/>
        </p:nvSpPr>
        <p:spPr>
          <a:xfrm>
            <a:off x="3797300" y="841375"/>
            <a:ext cx="4896757" cy="553998"/>
          </a:xfrm>
          <a:prstGeom prst="rect">
            <a:avLst/>
          </a:prstGeom>
          <a:noFill/>
        </p:spPr>
        <p:txBody>
          <a:bodyPr wrap="square" rtlCol="0">
            <a:spAutoFit/>
          </a:bodyPr>
          <a:lstStyle/>
          <a:p>
            <a:pPr algn="ct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Pemrograman</a:t>
            </a:r>
            <a:r>
              <a:rPr lang="en-US" altLang="zh-CN" sz="3000" dirty="0">
                <a:solidFill>
                  <a:schemeClr val="tx1">
                    <a:lumMod val="65000"/>
                    <a:lumOff val="35000"/>
                  </a:schemeClr>
                </a:solidFill>
                <a:latin typeface="思源黑体 CN Bold" panose="020B0800000000000000" charset="-122"/>
                <a:ea typeface="思源黑体 CN Bold" panose="020B0800000000000000" charset="-122"/>
              </a:rPr>
              <a:t> </a:t>
            </a:r>
            <a:r>
              <a:rPr lang="en-US" altLang="zh-CN" sz="3000" dirty="0" err="1">
                <a:solidFill>
                  <a:schemeClr val="tx1">
                    <a:lumMod val="65000"/>
                    <a:lumOff val="35000"/>
                  </a:schemeClr>
                </a:solidFill>
                <a:latin typeface="思源黑体 CN Bold" panose="020B0800000000000000" charset="-122"/>
                <a:ea typeface="思源黑体 CN Bold" panose="020B0800000000000000" charset="-122"/>
              </a:rPr>
              <a:t>Prosedural</a:t>
            </a:r>
            <a:endParaRPr lang="zh-CN" altLang="en-US" sz="3000" dirty="0">
              <a:solidFill>
                <a:schemeClr val="tx1">
                  <a:lumMod val="65000"/>
                  <a:lumOff val="35000"/>
                </a:schemeClr>
              </a:solidFill>
              <a:latin typeface="思源黑体 CN Bold" panose="020B0800000000000000" charset="-122"/>
              <a:ea typeface="思源黑体 CN Bold" panose="020B0800000000000000" charset="-122"/>
            </a:endParaRPr>
          </a:p>
        </p:txBody>
      </p:sp>
      <p:sp>
        <p:nvSpPr>
          <p:cNvPr id="4" name="TextBox 3">
            <a:extLst>
              <a:ext uri="{FF2B5EF4-FFF2-40B4-BE49-F238E27FC236}">
                <a16:creationId xmlns:a16="http://schemas.microsoft.com/office/drawing/2014/main" id="{36317205-C2D3-90D8-65B6-1119825B60E0}"/>
              </a:ext>
            </a:extLst>
          </p:cNvPr>
          <p:cNvSpPr txBox="1"/>
          <p:nvPr/>
        </p:nvSpPr>
        <p:spPr>
          <a:xfrm>
            <a:off x="4435517" y="1696687"/>
            <a:ext cx="6772124" cy="4308872"/>
          </a:xfrm>
          <a:prstGeom prst="rect">
            <a:avLst/>
          </a:prstGeom>
          <a:noFill/>
        </p:spPr>
        <p:txBody>
          <a:bodyPr wrap="square">
            <a:spAutoFit/>
          </a:bodyPr>
          <a:lstStyle/>
          <a:p>
            <a:r>
              <a:rPr lang="en-US" sz="1600" dirty="0" err="1"/>
              <a:t>Algoritma</a:t>
            </a:r>
            <a:r>
              <a:rPr lang="en-US" sz="1600" dirty="0"/>
              <a:t> </a:t>
            </a:r>
            <a:r>
              <a:rPr lang="en-US" sz="1600" dirty="0" err="1"/>
              <a:t>berisi</a:t>
            </a:r>
            <a:r>
              <a:rPr lang="en-US" sz="1600" dirty="0"/>
              <a:t> </a:t>
            </a:r>
            <a:r>
              <a:rPr lang="en-US" sz="1600" dirty="0" err="1"/>
              <a:t>urutan</a:t>
            </a:r>
            <a:r>
              <a:rPr lang="en-US" sz="1600" dirty="0"/>
              <a:t> </a:t>
            </a:r>
            <a:r>
              <a:rPr lang="en-US" sz="1600" dirty="0" err="1"/>
              <a:t>langkah-langkah</a:t>
            </a:r>
            <a:r>
              <a:rPr lang="en-US" sz="1600" dirty="0"/>
              <a:t> </a:t>
            </a:r>
            <a:r>
              <a:rPr lang="en-US" sz="1600" dirty="0" err="1"/>
              <a:t>penyelesaian</a:t>
            </a:r>
            <a:r>
              <a:rPr lang="en-US" sz="1600" dirty="0"/>
              <a:t> </a:t>
            </a:r>
            <a:r>
              <a:rPr lang="en-US" sz="1600" dirty="0" err="1"/>
              <a:t>masalah</a:t>
            </a:r>
            <a:r>
              <a:rPr lang="en-US" sz="1600" dirty="0"/>
              <a:t>. </a:t>
            </a:r>
            <a:r>
              <a:rPr lang="en-US" sz="1600" dirty="0" err="1"/>
              <a:t>Ini</a:t>
            </a:r>
            <a:r>
              <a:rPr lang="en-US" sz="1600" dirty="0"/>
              <a:t> </a:t>
            </a:r>
            <a:r>
              <a:rPr lang="en-US" sz="1600" dirty="0" err="1"/>
              <a:t>berarti</a:t>
            </a:r>
            <a:r>
              <a:rPr lang="en-US" sz="1600" dirty="0"/>
              <a:t> </a:t>
            </a:r>
            <a:r>
              <a:rPr lang="en-US" sz="1600" dirty="0" err="1"/>
              <a:t>algoritma</a:t>
            </a:r>
            <a:r>
              <a:rPr lang="en-US" sz="1600" dirty="0"/>
              <a:t> </a:t>
            </a:r>
            <a:r>
              <a:rPr lang="en-US" sz="1600" dirty="0" err="1"/>
              <a:t>adalah</a:t>
            </a:r>
            <a:r>
              <a:rPr lang="en-US" sz="1600" dirty="0"/>
              <a:t> proses yang procedural. </a:t>
            </a:r>
          </a:p>
          <a:p>
            <a:endParaRPr lang="en-US" sz="1600" dirty="0"/>
          </a:p>
          <a:p>
            <a:r>
              <a:rPr lang="en-US" sz="1600" dirty="0" err="1"/>
              <a:t>Defenisi</a:t>
            </a:r>
            <a:r>
              <a:rPr lang="en-US" sz="1600" dirty="0"/>
              <a:t> procedural </a:t>
            </a:r>
            <a:r>
              <a:rPr lang="en-US" sz="1600" dirty="0" err="1"/>
              <a:t>adalah</a:t>
            </a:r>
            <a:r>
              <a:rPr lang="en-US" sz="1600" dirty="0"/>
              <a:t> : </a:t>
            </a:r>
          </a:p>
          <a:p>
            <a:pPr marL="342900" indent="-342900">
              <a:buAutoNum type="arabicPeriod"/>
            </a:pPr>
            <a:r>
              <a:rPr lang="en-US" sz="1600" dirty="0" err="1"/>
              <a:t>Tahap-tahap</a:t>
            </a:r>
            <a:r>
              <a:rPr lang="en-US" sz="1600" dirty="0"/>
              <a:t> </a:t>
            </a:r>
            <a:r>
              <a:rPr lang="en-US" sz="1600" dirty="0" err="1"/>
              <a:t>kegiatan</a:t>
            </a:r>
            <a:r>
              <a:rPr lang="en-US" sz="1600" dirty="0"/>
              <a:t> </a:t>
            </a:r>
            <a:r>
              <a:rPr lang="en-US" sz="1600" dirty="0" err="1"/>
              <a:t>untuk</a:t>
            </a:r>
            <a:r>
              <a:rPr lang="en-US" sz="1600" dirty="0"/>
              <a:t> </a:t>
            </a:r>
            <a:r>
              <a:rPr lang="en-US" sz="1600" dirty="0" err="1"/>
              <a:t>menyelesaikan</a:t>
            </a:r>
            <a:r>
              <a:rPr lang="en-US" sz="1600" dirty="0"/>
              <a:t> </a:t>
            </a:r>
            <a:r>
              <a:rPr lang="en-US" sz="1600" dirty="0" err="1"/>
              <a:t>suatu</a:t>
            </a:r>
            <a:r>
              <a:rPr lang="en-US" sz="1600" dirty="0"/>
              <a:t> </a:t>
            </a:r>
            <a:r>
              <a:rPr lang="en-US" sz="1600" dirty="0" err="1"/>
              <a:t>aktivitas</a:t>
            </a:r>
            <a:r>
              <a:rPr lang="en-US" sz="1600" dirty="0"/>
              <a:t> </a:t>
            </a:r>
          </a:p>
          <a:p>
            <a:pPr marL="342900" indent="-342900">
              <a:buAutoNum type="arabicPeriod"/>
            </a:pPr>
            <a:r>
              <a:rPr lang="en-US" sz="1600" dirty="0" err="1"/>
              <a:t>Metode</a:t>
            </a:r>
            <a:r>
              <a:rPr lang="en-US" sz="1600" dirty="0"/>
              <a:t> </a:t>
            </a:r>
            <a:r>
              <a:rPr lang="en-US" sz="1600" dirty="0" err="1"/>
              <a:t>langkah</a:t>
            </a:r>
            <a:r>
              <a:rPr lang="en-US" sz="1600" dirty="0"/>
              <a:t> demi </a:t>
            </a:r>
            <a:r>
              <a:rPr lang="en-US" sz="1600" dirty="0" err="1"/>
              <a:t>langkah</a:t>
            </a:r>
            <a:r>
              <a:rPr lang="en-US" sz="1600" dirty="0"/>
              <a:t> </a:t>
            </a:r>
            <a:r>
              <a:rPr lang="en-US" sz="1600" dirty="0" err="1"/>
              <a:t>secara</a:t>
            </a:r>
            <a:r>
              <a:rPr lang="en-US" sz="1600" dirty="0"/>
              <a:t> </a:t>
            </a:r>
            <a:r>
              <a:rPr lang="en-US" sz="1600" dirty="0" err="1"/>
              <a:t>eksak</a:t>
            </a:r>
            <a:r>
              <a:rPr lang="en-US" sz="1600" dirty="0"/>
              <a:t> </a:t>
            </a:r>
            <a:r>
              <a:rPr lang="en-US" sz="1600" dirty="0" err="1"/>
              <a:t>dalam</a:t>
            </a:r>
            <a:r>
              <a:rPr lang="en-US" sz="1600" dirty="0"/>
              <a:t> </a:t>
            </a:r>
            <a:r>
              <a:rPr lang="en-US" sz="1600" dirty="0" err="1"/>
              <a:t>memecahkan</a:t>
            </a:r>
            <a:r>
              <a:rPr lang="en-US" sz="1600" dirty="0"/>
              <a:t> </a:t>
            </a:r>
            <a:r>
              <a:rPr lang="en-US" sz="1600" dirty="0" err="1"/>
              <a:t>suatu</a:t>
            </a:r>
            <a:r>
              <a:rPr lang="en-US" sz="1600" dirty="0"/>
              <a:t> </a:t>
            </a:r>
            <a:r>
              <a:rPr lang="en-US" sz="1600" dirty="0" err="1"/>
              <a:t>masalah</a:t>
            </a:r>
            <a:r>
              <a:rPr lang="en-US" sz="1600" dirty="0"/>
              <a:t> </a:t>
            </a:r>
          </a:p>
          <a:p>
            <a:endParaRPr lang="en-US" sz="1600" dirty="0"/>
          </a:p>
          <a:p>
            <a:r>
              <a:rPr lang="en-US" sz="1600" dirty="0"/>
              <a:t>Pada </a:t>
            </a:r>
            <a:r>
              <a:rPr lang="en-US" sz="1600" dirty="0" err="1"/>
              <a:t>pemrograman</a:t>
            </a:r>
            <a:r>
              <a:rPr lang="en-US" sz="1600" dirty="0"/>
              <a:t> procedural, program </a:t>
            </a:r>
            <a:r>
              <a:rPr lang="en-US" sz="1600" dirty="0" err="1"/>
              <a:t>dibedakan</a:t>
            </a:r>
            <a:r>
              <a:rPr lang="en-US" sz="1600" dirty="0"/>
              <a:t> </a:t>
            </a:r>
            <a:r>
              <a:rPr lang="en-US" sz="1600" dirty="0" err="1"/>
              <a:t>antara</a:t>
            </a:r>
            <a:r>
              <a:rPr lang="en-US" sz="1600" dirty="0"/>
              <a:t> </a:t>
            </a:r>
            <a:r>
              <a:rPr lang="en-US" sz="1600" dirty="0" err="1"/>
              <a:t>bagian</a:t>
            </a:r>
            <a:r>
              <a:rPr lang="en-US" sz="1600" dirty="0"/>
              <a:t> data </a:t>
            </a:r>
            <a:r>
              <a:rPr lang="en-US" sz="1600" dirty="0" err="1"/>
              <a:t>dengan</a:t>
            </a:r>
            <a:r>
              <a:rPr lang="en-US" sz="1600" dirty="0"/>
              <a:t> </a:t>
            </a:r>
            <a:r>
              <a:rPr lang="en-US" sz="1600" dirty="0" err="1"/>
              <a:t>bagian</a:t>
            </a:r>
            <a:r>
              <a:rPr lang="en-US" sz="1600" dirty="0"/>
              <a:t> </a:t>
            </a:r>
            <a:r>
              <a:rPr lang="en-US" sz="1600" dirty="0" err="1"/>
              <a:t>instruksi</a:t>
            </a:r>
            <a:r>
              <a:rPr lang="en-US" sz="1600" dirty="0"/>
              <a:t>. Bagian </a:t>
            </a:r>
            <a:r>
              <a:rPr lang="en-US" sz="1600" dirty="0" err="1"/>
              <a:t>instruksi</a:t>
            </a:r>
            <a:r>
              <a:rPr lang="en-US" sz="1600" dirty="0"/>
              <a:t> </a:t>
            </a:r>
            <a:r>
              <a:rPr lang="en-US" sz="1600" dirty="0" err="1"/>
              <a:t>terdiri</a:t>
            </a:r>
            <a:r>
              <a:rPr lang="en-US" sz="1600" dirty="0"/>
              <a:t> </a:t>
            </a:r>
            <a:r>
              <a:rPr lang="en-US" sz="1600" dirty="0" err="1"/>
              <a:t>atas</a:t>
            </a:r>
            <a:r>
              <a:rPr lang="en-US" sz="1600" dirty="0"/>
              <a:t> </a:t>
            </a:r>
            <a:r>
              <a:rPr lang="en-US" sz="1600" dirty="0" err="1"/>
              <a:t>runtutan</a:t>
            </a:r>
            <a:r>
              <a:rPr lang="en-US" sz="1600" dirty="0"/>
              <a:t> </a:t>
            </a:r>
            <a:r>
              <a:rPr lang="en-US" sz="1600" dirty="0" err="1"/>
              <a:t>instruksi</a:t>
            </a:r>
            <a:r>
              <a:rPr lang="en-US" sz="1600" dirty="0"/>
              <a:t> yang </a:t>
            </a:r>
            <a:r>
              <a:rPr lang="en-US" sz="1600" dirty="0" err="1"/>
              <a:t>dilaksanakan</a:t>
            </a:r>
            <a:r>
              <a:rPr lang="en-US" sz="1600" dirty="0"/>
              <a:t> </a:t>
            </a:r>
            <a:r>
              <a:rPr lang="en-US" sz="1600" dirty="0" err="1"/>
              <a:t>satu</a:t>
            </a:r>
            <a:r>
              <a:rPr lang="en-US" sz="1600" dirty="0"/>
              <a:t> </a:t>
            </a:r>
            <a:r>
              <a:rPr lang="en-US" sz="1600" dirty="0" err="1"/>
              <a:t>persatu</a:t>
            </a:r>
            <a:r>
              <a:rPr lang="en-US" sz="1600" dirty="0"/>
              <a:t> </a:t>
            </a:r>
            <a:r>
              <a:rPr lang="en-US" sz="1600" dirty="0" err="1"/>
              <a:t>secara</a:t>
            </a:r>
            <a:r>
              <a:rPr lang="en-US" sz="1600" dirty="0"/>
              <a:t> </a:t>
            </a:r>
            <a:r>
              <a:rPr lang="en-US" sz="1600" dirty="0" err="1"/>
              <a:t>berurutan</a:t>
            </a:r>
            <a:r>
              <a:rPr lang="en-US" sz="1600" dirty="0"/>
              <a:t> oleh </a:t>
            </a:r>
            <a:r>
              <a:rPr lang="en-US" sz="1600" dirty="0" err="1"/>
              <a:t>pemroses</a:t>
            </a:r>
            <a:r>
              <a:rPr lang="en-US" sz="1600" dirty="0"/>
              <a:t>. Alur </a:t>
            </a:r>
            <a:r>
              <a:rPr lang="en-US" sz="1600" dirty="0" err="1"/>
              <a:t>pelaksanaan</a:t>
            </a:r>
            <a:r>
              <a:rPr lang="en-US" sz="1600" dirty="0"/>
              <a:t> </a:t>
            </a:r>
            <a:r>
              <a:rPr lang="en-US" sz="1600" dirty="0" err="1"/>
              <a:t>instruksi</a:t>
            </a:r>
            <a:r>
              <a:rPr lang="en-US" sz="1600" dirty="0"/>
              <a:t> </a:t>
            </a:r>
            <a:r>
              <a:rPr lang="en-US" sz="1600" dirty="0" err="1"/>
              <a:t>dapat</a:t>
            </a:r>
            <a:r>
              <a:rPr lang="en-US" sz="1600" dirty="0"/>
              <a:t> </a:t>
            </a:r>
            <a:r>
              <a:rPr lang="en-US" sz="1600" dirty="0" err="1"/>
              <a:t>berubah</a:t>
            </a:r>
            <a:r>
              <a:rPr lang="en-US" sz="1600" dirty="0"/>
              <a:t> </a:t>
            </a:r>
            <a:r>
              <a:rPr lang="en-US" sz="1600" dirty="0" err="1"/>
              <a:t>karena</a:t>
            </a:r>
            <a:r>
              <a:rPr lang="en-US" sz="1600" dirty="0"/>
              <a:t> </a:t>
            </a:r>
            <a:r>
              <a:rPr lang="en-US" sz="1600" dirty="0" err="1"/>
              <a:t>adanya</a:t>
            </a:r>
            <a:r>
              <a:rPr lang="en-US" sz="1600" dirty="0"/>
              <a:t> </a:t>
            </a:r>
            <a:r>
              <a:rPr lang="en-US" sz="1600" dirty="0" err="1"/>
              <a:t>pencabangan</a:t>
            </a:r>
            <a:r>
              <a:rPr lang="en-US" sz="1600" dirty="0"/>
              <a:t> </a:t>
            </a:r>
            <a:r>
              <a:rPr lang="en-US" sz="1600" dirty="0" err="1"/>
              <a:t>kondisional</a:t>
            </a:r>
            <a:r>
              <a:rPr lang="en-US" sz="1600" dirty="0"/>
              <a:t>. Data yang </a:t>
            </a:r>
            <a:r>
              <a:rPr lang="en-US" sz="1600" dirty="0" err="1"/>
              <a:t>disimpan</a:t>
            </a:r>
            <a:r>
              <a:rPr lang="en-US" sz="1600" dirty="0"/>
              <a:t> </a:t>
            </a:r>
            <a:r>
              <a:rPr lang="en-US" sz="1600" dirty="0" err="1"/>
              <a:t>didalam</a:t>
            </a:r>
            <a:r>
              <a:rPr lang="en-US" sz="1600" dirty="0"/>
              <a:t> </a:t>
            </a:r>
            <a:r>
              <a:rPr lang="en-US" sz="1600" dirty="0" err="1"/>
              <a:t>memori</a:t>
            </a:r>
            <a:r>
              <a:rPr lang="en-US" sz="1600" dirty="0"/>
              <a:t> </a:t>
            </a:r>
            <a:r>
              <a:rPr lang="en-US" sz="1600" dirty="0" err="1"/>
              <a:t>dimanipulasi</a:t>
            </a:r>
            <a:r>
              <a:rPr lang="en-US" sz="1600" dirty="0"/>
              <a:t> oleh </a:t>
            </a:r>
            <a:r>
              <a:rPr lang="en-US" sz="1600" dirty="0" err="1"/>
              <a:t>instruksi</a:t>
            </a:r>
            <a:r>
              <a:rPr lang="en-US" sz="1600" dirty="0"/>
              <a:t> </a:t>
            </a:r>
            <a:r>
              <a:rPr lang="en-US" sz="1600" dirty="0" err="1"/>
              <a:t>secara</a:t>
            </a:r>
            <a:r>
              <a:rPr lang="en-US" sz="1600" dirty="0"/>
              <a:t> </a:t>
            </a:r>
            <a:r>
              <a:rPr lang="en-US" sz="1600" dirty="0" err="1"/>
              <a:t>beruntun</a:t>
            </a:r>
            <a:r>
              <a:rPr lang="en-US" sz="1600" dirty="0"/>
              <a:t> </a:t>
            </a:r>
            <a:r>
              <a:rPr lang="en-US" sz="1600" dirty="0" err="1"/>
              <a:t>atau</a:t>
            </a:r>
            <a:r>
              <a:rPr lang="en-US" sz="1600" dirty="0"/>
              <a:t> procedural. </a:t>
            </a:r>
            <a:r>
              <a:rPr lang="en-US" sz="1600" dirty="0" err="1"/>
              <a:t>Paradigma</a:t>
            </a:r>
            <a:r>
              <a:rPr lang="en-US" sz="1600" dirty="0"/>
              <a:t> </a:t>
            </a:r>
            <a:r>
              <a:rPr lang="en-US" sz="1600" dirty="0" err="1"/>
              <a:t>pemrograman</a:t>
            </a:r>
            <a:r>
              <a:rPr lang="en-US" sz="1600" dirty="0"/>
              <a:t> </a:t>
            </a:r>
            <a:r>
              <a:rPr lang="en-US" sz="1600" dirty="0" err="1"/>
              <a:t>seperti</a:t>
            </a:r>
            <a:r>
              <a:rPr lang="en-US" sz="1600" dirty="0"/>
              <a:t> </a:t>
            </a:r>
            <a:r>
              <a:rPr lang="en-US" sz="1600" dirty="0" err="1"/>
              <a:t>ini</a:t>
            </a:r>
            <a:r>
              <a:rPr lang="en-US" sz="1600" dirty="0"/>
              <a:t> </a:t>
            </a:r>
            <a:r>
              <a:rPr lang="en-US" sz="1600" dirty="0" err="1"/>
              <a:t>dinamakan</a:t>
            </a:r>
            <a:r>
              <a:rPr lang="en-US" sz="1600" dirty="0"/>
              <a:t> </a:t>
            </a:r>
            <a:r>
              <a:rPr lang="en-US" sz="1600" dirty="0" err="1"/>
              <a:t>pemrograman</a:t>
            </a:r>
            <a:r>
              <a:rPr lang="en-US" sz="1600" dirty="0"/>
              <a:t> procedural. </a:t>
            </a:r>
          </a:p>
          <a:p>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14340000" scaled="0"/>
        </a:gradFill>
        <a:effectLst/>
      </p:bgPr>
    </p:bg>
    <p:spTree>
      <p:nvGrpSpPr>
        <p:cNvPr id="1" name=""/>
        <p:cNvGrpSpPr/>
        <p:nvPr/>
      </p:nvGrpSpPr>
      <p:grpSpPr>
        <a:xfrm>
          <a:off x="0" y="0"/>
          <a:ext cx="0" cy="0"/>
          <a:chOff x="0" y="0"/>
          <a:chExt cx="0" cy="0"/>
        </a:xfrm>
      </p:grpSpPr>
      <p:sp>
        <p:nvSpPr>
          <p:cNvPr id="4" name="圆角矩形 3"/>
          <p:cNvSpPr/>
          <p:nvPr/>
        </p:nvSpPr>
        <p:spPr>
          <a:xfrm>
            <a:off x="3479165" y="914399"/>
            <a:ext cx="8495030" cy="5120641"/>
          </a:xfrm>
          <a:prstGeom prst="roundRect">
            <a:avLst>
              <a:gd name="adj" fmla="val 7616"/>
            </a:avLst>
          </a:prstGeom>
          <a:noFill/>
          <a:ln>
            <a:solidFill>
              <a:schemeClr val="bg1"/>
            </a:solidFill>
            <a:prstDash val="sysDot"/>
          </a:ln>
          <a:extLst>
            <a:ext uri="{909E8E84-426E-40DD-AFC4-6F175D3DCCD1}">
              <a14:hiddenFill xmlns:a14="http://schemas.microsoft.com/office/drawing/2010/main">
                <a:gradFill flip="none" rotWithShape="1">
                  <a:gsLst>
                    <a:gs pos="0">
                      <a:srgbClr val="FF6737"/>
                    </a:gs>
                    <a:gs pos="48000">
                      <a:srgbClr val="FF784E"/>
                    </a:gs>
                  </a:gsLst>
                  <a:lin ang="10800000" scaled="1"/>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5" name="矩形 4"/>
          <p:cNvSpPr/>
          <p:nvPr/>
        </p:nvSpPr>
        <p:spPr>
          <a:xfrm>
            <a:off x="1241083" y="1320938"/>
            <a:ext cx="1252025" cy="4154984"/>
          </a:xfrm>
          <a:prstGeom prst="rect">
            <a:avLst/>
          </a:prstGeom>
        </p:spPr>
        <p:txBody>
          <a:bodyPr wrap="square">
            <a:spAutoFit/>
          </a:bodyPr>
          <a:lstStyle/>
          <a:p>
            <a:pPr algn="dist"/>
            <a:r>
              <a:rPr lang="en-US" altLang="zh-CN" sz="8800" kern="2500" dirty="0">
                <a:solidFill>
                  <a:schemeClr val="bg1"/>
                </a:solidFill>
                <a:uFillTx/>
                <a:latin typeface="Verdana" panose="020B0604030504040204" pitchFamily="34" charset="0"/>
                <a:ea typeface="Verdana" panose="020B0604030504040204" pitchFamily="34" charset="0"/>
                <a:cs typeface="思源黑体 CN Regular" panose="020B0500000000000000" charset="-122"/>
                <a:sym typeface="思源黑体 CN Regular" panose="020B0500000000000000" charset="-122"/>
              </a:rPr>
              <a:t>R</a:t>
            </a:r>
          </a:p>
          <a:p>
            <a:pPr algn="dist"/>
            <a:r>
              <a:rPr lang="en-ID" altLang="zh-CN" sz="8800" kern="2500" dirty="0">
                <a:solidFill>
                  <a:schemeClr val="bg1"/>
                </a:solidFill>
                <a:uFillTx/>
                <a:latin typeface="Verdana" panose="020B0604030504040204" pitchFamily="34" charset="0"/>
                <a:ea typeface="Verdana" panose="020B0604030504040204" pitchFamily="34" charset="0"/>
                <a:cs typeface="思源黑体 CN Regular" panose="020B0500000000000000" charset="-122"/>
                <a:sym typeface="思源黑体 CN Regular" panose="020B0500000000000000" charset="-122"/>
              </a:rPr>
              <a:t>P</a:t>
            </a:r>
          </a:p>
          <a:p>
            <a:pPr algn="dist"/>
            <a:r>
              <a:rPr lang="en-ID" altLang="zh-CN" sz="8800" kern="2500" dirty="0">
                <a:solidFill>
                  <a:schemeClr val="bg1"/>
                </a:solidFill>
                <a:uFillTx/>
                <a:latin typeface="Verdana" panose="020B0604030504040204" pitchFamily="34" charset="0"/>
                <a:ea typeface="Verdana" panose="020B0604030504040204" pitchFamily="34" charset="0"/>
                <a:cs typeface="思源黑体 CN Regular" panose="020B0500000000000000" charset="-122"/>
                <a:sym typeface="思源黑体 CN Regular" panose="020B0500000000000000" charset="-122"/>
              </a:rPr>
              <a:t>S</a:t>
            </a:r>
            <a:endParaRPr lang="zh-CN" sz="8800" kern="2500" dirty="0">
              <a:solidFill>
                <a:schemeClr val="bg1"/>
              </a:solidFill>
              <a:uFillTx/>
              <a:latin typeface="Verdana" panose="020B0604030504040204" pitchFamily="34" charset="0"/>
              <a:ea typeface="思源黑体 CN Heavy" panose="020B0A00000000000000" charset="-122"/>
              <a:cs typeface="思源黑体 CN Regular" panose="020B0500000000000000" charset="-122"/>
              <a:sym typeface="思源黑体 CN Regular" panose="020B0500000000000000" charset="-122"/>
            </a:endParaRPr>
          </a:p>
        </p:txBody>
      </p:sp>
      <p:grpSp>
        <p:nvGrpSpPr>
          <p:cNvPr id="10" name="组合 9"/>
          <p:cNvGrpSpPr/>
          <p:nvPr/>
        </p:nvGrpSpPr>
        <p:grpSpPr>
          <a:xfrm>
            <a:off x="8591134" y="3133725"/>
            <a:ext cx="3372485" cy="937260"/>
            <a:chOff x="6953" y="1829"/>
            <a:chExt cx="5311" cy="1476"/>
          </a:xfrm>
        </p:grpSpPr>
        <p:sp>
          <p:nvSpPr>
            <p:cNvPr id="13" name="矩形 12"/>
            <p:cNvSpPr/>
            <p:nvPr/>
          </p:nvSpPr>
          <p:spPr>
            <a:xfrm>
              <a:off x="8901" y="1987"/>
              <a:ext cx="3363" cy="1192"/>
            </a:xfrm>
            <a:prstGeom prst="rect">
              <a:avLst/>
            </a:prstGeom>
          </p:spPr>
          <p:txBody>
            <a:bodyPr wrap="square">
              <a:spAutoFit/>
            </a:bodyPr>
            <a:lstStyle/>
            <a:p>
              <a:pPr algn="l">
                <a:lnSpc>
                  <a:spcPct val="90000"/>
                </a:lnSpc>
              </a:pP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Teknik</a:t>
              </a: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 </a:t>
              </a: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Bahasa</a:t>
              </a: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 </a:t>
              </a: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Pemrograman</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25" name="矩形 24"/>
            <p:cNvSpPr/>
            <p:nvPr/>
          </p:nvSpPr>
          <p:spPr>
            <a:xfrm>
              <a:off x="6953" y="1829"/>
              <a:ext cx="1620"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04</a:t>
              </a:r>
            </a:p>
          </p:txBody>
        </p:sp>
      </p:grpSp>
      <p:grpSp>
        <p:nvGrpSpPr>
          <p:cNvPr id="37" name="组合 36"/>
          <p:cNvGrpSpPr/>
          <p:nvPr/>
        </p:nvGrpSpPr>
        <p:grpSpPr>
          <a:xfrm>
            <a:off x="4655185" y="1419860"/>
            <a:ext cx="2934970" cy="1038225"/>
            <a:chOff x="6953" y="1829"/>
            <a:chExt cx="4622" cy="1635"/>
          </a:xfrm>
        </p:grpSpPr>
        <p:sp>
          <p:nvSpPr>
            <p:cNvPr id="39" name="矩形 38"/>
            <p:cNvSpPr/>
            <p:nvPr/>
          </p:nvSpPr>
          <p:spPr>
            <a:xfrm>
              <a:off x="8901" y="2272"/>
              <a:ext cx="2674" cy="1192"/>
            </a:xfrm>
            <a:prstGeom prst="rect">
              <a:avLst/>
            </a:prstGeom>
          </p:spPr>
          <p:txBody>
            <a:bodyPr wrap="square">
              <a:spAutoFit/>
            </a:bodyPr>
            <a:lstStyle/>
            <a:p>
              <a:pPr algn="l">
                <a:lnSpc>
                  <a:spcPct val="90000"/>
                </a:lnSpc>
              </a:pP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Definisi</a:t>
              </a: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 </a:t>
              </a: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Algoritma</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40" name="矩形 39"/>
            <p:cNvSpPr/>
            <p:nvPr/>
          </p:nvSpPr>
          <p:spPr>
            <a:xfrm>
              <a:off x="6953" y="1829"/>
              <a:ext cx="1620"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01</a:t>
              </a:r>
            </a:p>
          </p:txBody>
        </p:sp>
      </p:grpSp>
      <p:grpSp>
        <p:nvGrpSpPr>
          <p:cNvPr id="41" name="组合 40"/>
          <p:cNvGrpSpPr/>
          <p:nvPr/>
        </p:nvGrpSpPr>
        <p:grpSpPr>
          <a:xfrm>
            <a:off x="4655185" y="3020695"/>
            <a:ext cx="3374390" cy="1202690"/>
            <a:chOff x="7018" y="1829"/>
            <a:chExt cx="5314" cy="1894"/>
          </a:xfrm>
        </p:grpSpPr>
        <p:sp>
          <p:nvSpPr>
            <p:cNvPr id="43" name="矩形 42"/>
            <p:cNvSpPr/>
            <p:nvPr/>
          </p:nvSpPr>
          <p:spPr>
            <a:xfrm>
              <a:off x="8981" y="2007"/>
              <a:ext cx="3351" cy="1716"/>
            </a:xfrm>
            <a:prstGeom prst="rect">
              <a:avLst/>
            </a:prstGeom>
          </p:spPr>
          <p:txBody>
            <a:bodyPr wrap="square">
              <a:spAutoFit/>
            </a:bodyPr>
            <a:lstStyle/>
            <a:p>
              <a:pPr algn="l">
                <a:lnSpc>
                  <a:spcPct val="90000"/>
                </a:lnSpc>
              </a:pP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Jenis-Jenis</a:t>
              </a: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 </a:t>
              </a: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Bahasa</a:t>
              </a: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 </a:t>
              </a: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Pemrograman</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44" name="矩形 43"/>
            <p:cNvSpPr/>
            <p:nvPr/>
          </p:nvSpPr>
          <p:spPr>
            <a:xfrm>
              <a:off x="7018" y="1829"/>
              <a:ext cx="1641"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02</a:t>
              </a:r>
            </a:p>
          </p:txBody>
        </p:sp>
      </p:grpSp>
      <p:grpSp>
        <p:nvGrpSpPr>
          <p:cNvPr id="49" name="组合 48"/>
          <p:cNvGrpSpPr/>
          <p:nvPr/>
        </p:nvGrpSpPr>
        <p:grpSpPr>
          <a:xfrm>
            <a:off x="8591134" y="1701165"/>
            <a:ext cx="2944495" cy="937260"/>
            <a:chOff x="7018" y="1829"/>
            <a:chExt cx="4637" cy="1476"/>
          </a:xfrm>
        </p:grpSpPr>
        <p:sp>
          <p:nvSpPr>
            <p:cNvPr id="51" name="矩形 50"/>
            <p:cNvSpPr/>
            <p:nvPr/>
          </p:nvSpPr>
          <p:spPr>
            <a:xfrm>
              <a:off x="8981" y="2007"/>
              <a:ext cx="2674" cy="1192"/>
            </a:xfrm>
            <a:prstGeom prst="rect">
              <a:avLst/>
            </a:prstGeom>
          </p:spPr>
          <p:txBody>
            <a:bodyPr wrap="square">
              <a:spAutoFit/>
            </a:bodyPr>
            <a:lstStyle/>
            <a:p>
              <a:pPr algn="l">
                <a:lnSpc>
                  <a:spcPct val="90000"/>
                </a:lnSpc>
              </a:pPr>
              <a:r>
                <a:rPr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E</a:t>
              </a: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fisiensi</a:t>
              </a:r>
              <a:r>
                <a:rPr lang="en-US"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rPr>
                <a:t> </a:t>
              </a:r>
              <a:r>
                <a:rPr lang="en-US" sz="2400" kern="2500" dirty="0" err="1">
                  <a:solidFill>
                    <a:schemeClr val="bg1"/>
                  </a:solidFill>
                  <a:latin typeface="思源黑体 CN Regular" panose="020B0500000000000000" charset="-122"/>
                  <a:ea typeface="思源黑体 CN Regular" panose="020B0500000000000000" charset="-122"/>
                  <a:cs typeface="庞门正道标题体" panose="02010600030101010101" charset="-122"/>
                </a:rPr>
                <a:t>Algoritma</a:t>
              </a:r>
              <a:endParaRPr sz="2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52" name="矩形 51"/>
            <p:cNvSpPr/>
            <p:nvPr/>
          </p:nvSpPr>
          <p:spPr>
            <a:xfrm>
              <a:off x="7018" y="1829"/>
              <a:ext cx="1641" cy="1476"/>
            </a:xfrm>
            <a:prstGeom prst="rect">
              <a:avLst/>
            </a:prstGeom>
          </p:spPr>
          <p:txBody>
            <a:bodyPr wrap="square">
              <a:spAutoFit/>
            </a:bodyPr>
            <a:lstStyle/>
            <a:p>
              <a:pPr algn="dist">
                <a:lnSpc>
                  <a:spcPct val="100000"/>
                </a:lnSpc>
                <a:buClrTx/>
                <a:buSzTx/>
                <a:buFontTx/>
              </a:pPr>
              <a:r>
                <a:rPr lang="en-US" altLang="zh-CN" sz="5500" kern="2500" dirty="0">
                  <a:solidFill>
                    <a:schemeClr val="bg1"/>
                  </a:solidFill>
                  <a:effectLst/>
                  <a:latin typeface="思源黑体 CN Bold" panose="020B0800000000000000" charset="-122"/>
                  <a:ea typeface="思源黑体 CN Bold" panose="020B0800000000000000" charset="-122"/>
                  <a:cs typeface="庞门正道标题体" panose="02010600030101010101" charset="-122"/>
                </a:rPr>
                <a:t>03</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360254" y="923986"/>
            <a:ext cx="4226260" cy="4816618"/>
            <a:chOff x="1543159" y="2226077"/>
            <a:chExt cx="1958998" cy="3957845"/>
          </a:xfrm>
          <a:solidFill>
            <a:schemeClr val="accent4">
              <a:lumMod val="20000"/>
              <a:lumOff val="80000"/>
            </a:schemeClr>
          </a:solidFill>
        </p:grpSpPr>
        <p:sp>
          <p:nvSpPr>
            <p:cNvPr id="7" name="圆角矩形 16"/>
            <p:cNvSpPr/>
            <p:nvPr/>
          </p:nvSpPr>
          <p:spPr>
            <a:xfrm>
              <a:off x="1543159" y="2226077"/>
              <a:ext cx="1958998" cy="3957845"/>
            </a:xfrm>
            <a:prstGeom prst="roundRect">
              <a:avLst/>
            </a:prstGeom>
            <a:grp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8" name="文本框 7"/>
            <p:cNvSpPr txBox="1"/>
            <p:nvPr/>
          </p:nvSpPr>
          <p:spPr>
            <a:xfrm>
              <a:off x="1820654" y="2345574"/>
              <a:ext cx="1356045" cy="377088"/>
            </a:xfrm>
            <a:prstGeom prst="rect">
              <a:avLst/>
            </a:prstGeom>
            <a:grp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ea"/>
                  <a:sym typeface="+mn-lt"/>
                </a:rPr>
                <a:t>Terstruktur</a:t>
              </a: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ea"/>
                <a:sym typeface="+mn-lt"/>
              </a:endParaRPr>
            </a:p>
          </p:txBody>
        </p:sp>
        <p:sp>
          <p:nvSpPr>
            <p:cNvPr id="15" name="文本框 14"/>
            <p:cNvSpPr txBox="1"/>
            <p:nvPr/>
          </p:nvSpPr>
          <p:spPr>
            <a:xfrm>
              <a:off x="1663159" y="2742789"/>
              <a:ext cx="1778448" cy="3181032"/>
            </a:xfrm>
            <a:prstGeom prst="rect">
              <a:avLst/>
            </a:prstGeom>
            <a:solidFill>
              <a:schemeClr val="accent1">
                <a:lumMod val="20000"/>
                <a:lumOff val="80000"/>
              </a:schemeClr>
            </a:solidFill>
          </p:spPr>
          <p:txBody>
            <a:bodyPr wrap="square" rtlCol="0">
              <a:spAutoFit/>
            </a:bodyPr>
            <a:lstStyle/>
            <a:p>
              <a:pPr marL="171450" marR="0" lvl="0" indent="-1714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400" dirty="0"/>
                <a:t>Bahasa </a:t>
              </a:r>
              <a:r>
                <a:rPr lang="en-US" sz="1400" dirty="0" err="1"/>
                <a:t>pemrograman</a:t>
              </a:r>
              <a:r>
                <a:rPr lang="en-US" sz="1400" dirty="0"/>
                <a:t> </a:t>
              </a:r>
              <a:r>
                <a:rPr lang="en-US" sz="1400" dirty="0" err="1"/>
                <a:t>terstruktur</a:t>
              </a:r>
              <a:r>
                <a:rPr lang="en-US" sz="1400" dirty="0"/>
                <a:t> </a:t>
              </a:r>
              <a:r>
                <a:rPr lang="en-US" sz="1400" dirty="0" err="1"/>
                <a:t>adalah</a:t>
              </a:r>
              <a:r>
                <a:rPr lang="en-US" sz="1400" dirty="0"/>
                <a:t> </a:t>
              </a:r>
              <a:r>
                <a:rPr lang="en-US" sz="1400" dirty="0" err="1"/>
                <a:t>bahasa</a:t>
              </a:r>
              <a:r>
                <a:rPr lang="en-US" sz="1400" dirty="0"/>
                <a:t> </a:t>
              </a:r>
              <a:r>
                <a:rPr lang="en-US" sz="1400" dirty="0" err="1"/>
                <a:t>pemrograman</a:t>
              </a:r>
              <a:r>
                <a:rPr lang="en-US" sz="1400" dirty="0"/>
                <a:t> yang </a:t>
              </a:r>
              <a:r>
                <a:rPr lang="en-US" sz="1400" dirty="0" err="1"/>
                <a:t>mendukung</a:t>
              </a:r>
              <a:r>
                <a:rPr lang="en-US" sz="1400" dirty="0"/>
                <a:t> </a:t>
              </a:r>
              <a:r>
                <a:rPr lang="en-US" sz="1400" dirty="0" err="1"/>
                <a:t>pembuatan</a:t>
              </a:r>
              <a:r>
                <a:rPr lang="en-US" sz="1400" dirty="0"/>
                <a:t> program </a:t>
              </a:r>
              <a:r>
                <a:rPr lang="en-US" sz="1400" dirty="0" err="1"/>
                <a:t>sebagai</a:t>
              </a:r>
              <a:r>
                <a:rPr lang="en-US" sz="1400" dirty="0"/>
                <a:t> </a:t>
              </a:r>
              <a:r>
                <a:rPr lang="en-US" sz="1400" dirty="0" err="1"/>
                <a:t>kumpulan</a:t>
              </a:r>
              <a:r>
                <a:rPr lang="en-US" sz="1400" dirty="0"/>
                <a:t> </a:t>
              </a:r>
              <a:r>
                <a:rPr lang="en-US" sz="1400" dirty="0" err="1"/>
                <a:t>prosedur</a:t>
              </a:r>
              <a:r>
                <a:rPr lang="en-US" sz="1400" dirty="0"/>
                <a:t>. </a:t>
              </a:r>
              <a:r>
                <a:rPr lang="en-US" sz="1400" dirty="0" err="1"/>
                <a:t>Prosedurprosedur</a:t>
              </a:r>
              <a:r>
                <a:rPr lang="en-US" sz="1400" dirty="0"/>
                <a:t> </a:t>
              </a:r>
              <a:r>
                <a:rPr lang="en-US" sz="1400" dirty="0" err="1"/>
                <a:t>ini</a:t>
              </a:r>
              <a:r>
                <a:rPr lang="en-US" sz="1400" dirty="0"/>
                <a:t> </a:t>
              </a:r>
              <a:r>
                <a:rPr lang="en-US" sz="1400" dirty="0" err="1"/>
                <a:t>dapat</a:t>
              </a:r>
              <a:r>
                <a:rPr lang="en-US" sz="1400" dirty="0"/>
                <a:t> </a:t>
              </a:r>
              <a:r>
                <a:rPr lang="en-US" sz="1400" dirty="0" err="1"/>
                <a:t>saling</a:t>
              </a:r>
              <a:r>
                <a:rPr lang="en-US" sz="1400" dirty="0"/>
                <a:t> </a:t>
              </a:r>
              <a:r>
                <a:rPr lang="en-US" sz="1400" dirty="0" err="1"/>
                <a:t>memanggil</a:t>
              </a:r>
              <a:r>
                <a:rPr lang="en-US" sz="1400" dirty="0"/>
                <a:t> dan </a:t>
              </a:r>
              <a:r>
                <a:rPr lang="en-US" sz="1400" dirty="0" err="1"/>
                <a:t>dipanggil</a:t>
              </a:r>
              <a:r>
                <a:rPr lang="en-US" sz="1400" dirty="0"/>
                <a:t> </a:t>
              </a:r>
              <a:r>
                <a:rPr lang="en-US" sz="1400" dirty="0" err="1"/>
                <a:t>dari</a:t>
              </a:r>
              <a:r>
                <a:rPr lang="en-US" sz="1400" dirty="0"/>
                <a:t> </a:t>
              </a:r>
              <a:r>
                <a:rPr lang="en-US" sz="1400" dirty="0" err="1"/>
                <a:t>manapun</a:t>
              </a:r>
              <a:r>
                <a:rPr lang="en-US" sz="1400" dirty="0"/>
                <a:t> </a:t>
              </a:r>
              <a:r>
                <a:rPr lang="en-US" sz="1400" dirty="0" err="1"/>
                <a:t>dalam</a:t>
              </a:r>
              <a:r>
                <a:rPr lang="en-US" sz="1400" dirty="0"/>
                <a:t> program dan </a:t>
              </a:r>
              <a:r>
                <a:rPr lang="en-US" sz="1400" dirty="0" err="1"/>
                <a:t>dapat</a:t>
              </a:r>
              <a:r>
                <a:rPr lang="en-US" sz="1400" dirty="0"/>
                <a:t> </a:t>
              </a:r>
              <a:r>
                <a:rPr lang="en-US" sz="1400" dirty="0" err="1"/>
                <a:t>menggunakan</a:t>
              </a:r>
              <a:r>
                <a:rPr lang="en-US" sz="1400" dirty="0"/>
                <a:t> parameter yang </a:t>
              </a:r>
              <a:r>
                <a:rPr lang="en-US" sz="1400" dirty="0" err="1"/>
                <a:t>berbeda-beda</a:t>
              </a:r>
              <a:r>
                <a:rPr lang="en-US" sz="1400" dirty="0"/>
                <a:t> </a:t>
              </a:r>
              <a:r>
                <a:rPr lang="en-US" sz="1400" dirty="0" err="1"/>
                <a:t>untuk</a:t>
              </a:r>
              <a:r>
                <a:rPr lang="en-US" sz="1400" dirty="0"/>
                <a:t> </a:t>
              </a:r>
              <a:r>
                <a:rPr lang="en-US" sz="1400" dirty="0" err="1"/>
                <a:t>setiap</a:t>
              </a:r>
              <a:r>
                <a:rPr lang="en-US" sz="1400" dirty="0"/>
                <a:t> </a:t>
              </a:r>
              <a:r>
                <a:rPr lang="en-US" sz="1400" dirty="0" err="1"/>
                <a:t>pemanggilan</a:t>
              </a:r>
              <a:r>
                <a:rPr lang="en-US" sz="1400" dirty="0"/>
                <a:t>. </a:t>
              </a:r>
            </a:p>
            <a:p>
              <a:pPr marL="171450" marR="0" lvl="0" indent="-1714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400" dirty="0" err="1"/>
                <a:t>Prosedur</a:t>
              </a:r>
              <a:r>
                <a:rPr lang="en-US" sz="1400" dirty="0"/>
                <a:t> </a:t>
              </a:r>
              <a:r>
                <a:rPr lang="en-US" sz="1400" dirty="0" err="1"/>
                <a:t>adalah</a:t>
              </a:r>
              <a:r>
                <a:rPr lang="en-US" sz="1400" dirty="0"/>
                <a:t> </a:t>
              </a:r>
              <a:r>
                <a:rPr lang="en-US" sz="1400" dirty="0" err="1"/>
                <a:t>bagian</a:t>
              </a:r>
              <a:r>
                <a:rPr lang="en-US" sz="1400" dirty="0"/>
                <a:t> </a:t>
              </a:r>
              <a:r>
                <a:rPr lang="en-US" sz="1400" dirty="0" err="1"/>
                <a:t>dari</a:t>
              </a:r>
              <a:r>
                <a:rPr lang="en-US" sz="1400" dirty="0"/>
                <a:t> program </a:t>
              </a:r>
              <a:r>
                <a:rPr lang="en-US" sz="1400" dirty="0" err="1"/>
                <a:t>untuk</a:t>
              </a:r>
              <a:r>
                <a:rPr lang="en-US" sz="1400" dirty="0"/>
                <a:t> </a:t>
              </a:r>
              <a:r>
                <a:rPr lang="en-US" sz="1400" dirty="0" err="1"/>
                <a:t>melakukan</a:t>
              </a:r>
              <a:r>
                <a:rPr lang="en-US" sz="1400" dirty="0"/>
                <a:t> </a:t>
              </a:r>
              <a:r>
                <a:rPr lang="en-US" sz="1400" dirty="0" err="1"/>
                <a:t>operasi-operasi</a:t>
              </a:r>
              <a:r>
                <a:rPr lang="en-US" sz="1400" dirty="0"/>
                <a:t> yang </a:t>
              </a:r>
              <a:r>
                <a:rPr lang="en-US" sz="1400" dirty="0" err="1"/>
                <a:t>sudah</a:t>
              </a:r>
              <a:r>
                <a:rPr lang="en-US" sz="1400" dirty="0"/>
                <a:t> </a:t>
              </a:r>
              <a:r>
                <a:rPr lang="en-US" sz="1400" dirty="0" err="1"/>
                <a:t>ditentukan</a:t>
              </a:r>
              <a:r>
                <a:rPr lang="en-US" sz="1400" dirty="0"/>
                <a:t> </a:t>
              </a:r>
              <a:r>
                <a:rPr lang="en-US" sz="1400" dirty="0" err="1"/>
                <a:t>dengan</a:t>
              </a:r>
              <a:r>
                <a:rPr lang="en-US" sz="1400" dirty="0"/>
                <a:t> </a:t>
              </a:r>
              <a:r>
                <a:rPr lang="en-US" sz="1400" dirty="0" err="1"/>
                <a:t>menggunakan</a:t>
              </a:r>
              <a:r>
                <a:rPr lang="en-US" sz="1400" dirty="0"/>
                <a:t> parameter </a:t>
              </a:r>
              <a:r>
                <a:rPr lang="en-US" sz="1400" dirty="0" err="1"/>
                <a:t>tertentu</a:t>
              </a:r>
              <a:r>
                <a:rPr lang="en-US" sz="1400" dirty="0"/>
                <a:t>. </a:t>
              </a:r>
            </a:p>
            <a:p>
              <a:pPr marL="171450" marR="0" lvl="0" indent="-1714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400" dirty="0"/>
                <a:t>Bahasa </a:t>
              </a:r>
              <a:r>
                <a:rPr lang="en-US" sz="1400" dirty="0" err="1"/>
                <a:t>pemrograman</a:t>
              </a:r>
              <a:r>
                <a:rPr lang="en-US" sz="1400" dirty="0"/>
                <a:t> </a:t>
              </a:r>
              <a:r>
                <a:rPr lang="en-US" sz="1400" dirty="0" err="1"/>
                <a:t>terstruktur</a:t>
              </a:r>
              <a:r>
                <a:rPr lang="en-US" sz="1400" dirty="0"/>
                <a:t> </a:t>
              </a:r>
              <a:r>
                <a:rPr lang="en-US" sz="1400" dirty="0" err="1"/>
                <a:t>adalah</a:t>
              </a:r>
              <a:r>
                <a:rPr lang="en-US" sz="1400" dirty="0"/>
                <a:t> </a:t>
              </a:r>
              <a:r>
                <a:rPr lang="en-US" sz="1400" dirty="0" err="1"/>
                <a:t>pemrograman</a:t>
              </a:r>
              <a:r>
                <a:rPr lang="en-US" sz="1400" dirty="0"/>
                <a:t> yang </a:t>
              </a:r>
              <a:r>
                <a:rPr lang="en-US" sz="1400" dirty="0" err="1"/>
                <a:t>mendukung</a:t>
              </a:r>
              <a:r>
                <a:rPr lang="en-US" sz="1400" dirty="0"/>
                <a:t> </a:t>
              </a:r>
              <a:r>
                <a:rPr lang="en-US" sz="1400" dirty="0" err="1"/>
                <a:t>abstraksi</a:t>
              </a:r>
              <a:r>
                <a:rPr lang="en-US" sz="1400" dirty="0"/>
                <a:t> data, </a:t>
              </a:r>
              <a:r>
                <a:rPr lang="en-US" sz="1400" dirty="0" err="1"/>
                <a:t>pengkodean</a:t>
              </a:r>
              <a:r>
                <a:rPr lang="en-US" sz="1400" dirty="0"/>
                <a:t> </a:t>
              </a:r>
              <a:r>
                <a:rPr lang="en-US" sz="1400" dirty="0" err="1"/>
                <a:t>terstruktur</a:t>
              </a:r>
              <a:r>
                <a:rPr lang="en-US" sz="1400" dirty="0"/>
                <a:t> dan </a:t>
              </a:r>
              <a:r>
                <a:rPr lang="en-US" sz="1400" dirty="0" err="1"/>
                <a:t>kontrol</a:t>
              </a:r>
              <a:r>
                <a:rPr lang="en-US" sz="1400" dirty="0"/>
                <a:t> program </a:t>
              </a:r>
              <a:r>
                <a:rPr lang="en-US" sz="1400" dirty="0" err="1"/>
                <a:t>terstruktur</a:t>
              </a:r>
              <a:r>
                <a:rPr lang="en-US" sz="1400" dirty="0"/>
                <a:t>.</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Regular" panose="020B0500000000000000" charset="-122"/>
                <a:ea typeface="思源黑体 CN Regular" panose="020B0500000000000000" charset="-122"/>
                <a:cs typeface="思源黑体 CN Regular" panose="020B0500000000000000" charset="-122"/>
                <a:sym typeface="+mn-ea"/>
              </a:endParaRPr>
            </a:p>
          </p:txBody>
        </p:sp>
      </p:grpSp>
      <p:sp>
        <p:nvSpPr>
          <p:cNvPr id="21" name="椭圆 20"/>
          <p:cNvSpPr/>
          <p:nvPr/>
        </p:nvSpPr>
        <p:spPr>
          <a:xfrm>
            <a:off x="3903699" y="5383054"/>
            <a:ext cx="811070" cy="811070"/>
          </a:xfrm>
          <a:prstGeom prst="ellipse">
            <a:avLst/>
          </a:prstGeom>
          <a:solidFill>
            <a:srgbClr val="FFCB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lumMod val="65000"/>
                    <a:lumOff val="35000"/>
                  </a:prst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02</a:t>
            </a:r>
          </a:p>
        </p:txBody>
      </p:sp>
      <p:sp>
        <p:nvSpPr>
          <p:cNvPr id="39" name="文本框 38"/>
          <p:cNvSpPr txBox="1"/>
          <p:nvPr/>
        </p:nvSpPr>
        <p:spPr>
          <a:xfrm>
            <a:off x="6841238" y="369988"/>
            <a:ext cx="4867729"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i="0" u="none" strike="noStrike" kern="1200" cap="none" spc="0" normalizeH="0" baseline="0" noProof="0" dirty="0" err="1">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Pemrograman</a:t>
            </a:r>
            <a:r>
              <a:rPr kumimoji="0" lang="en-US" altLang="zh-CN"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 </a:t>
            </a:r>
            <a:r>
              <a:rPr kumimoji="0" lang="en-US" altLang="zh-CN" sz="3000" b="0" i="0" u="none" strike="noStrike" kern="1200" cap="none" spc="0" normalizeH="0" baseline="0" noProof="0" dirty="0" err="1">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Terstruktur</a:t>
            </a:r>
            <a:endParaRPr kumimoji="0" lang="zh-CN" altLang="en-US"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endParaRPr>
          </a:p>
        </p:txBody>
      </p:sp>
      <p:sp>
        <p:nvSpPr>
          <p:cNvPr id="10" name="TextBox 9">
            <a:extLst>
              <a:ext uri="{FF2B5EF4-FFF2-40B4-BE49-F238E27FC236}">
                <a16:creationId xmlns:a16="http://schemas.microsoft.com/office/drawing/2014/main" id="{C6F76CE8-E9C0-BCB7-BB3E-5BB2661FCBA1}"/>
              </a:ext>
            </a:extLst>
          </p:cNvPr>
          <p:cNvSpPr txBox="1"/>
          <p:nvPr/>
        </p:nvSpPr>
        <p:spPr>
          <a:xfrm>
            <a:off x="5051271" y="1074964"/>
            <a:ext cx="3442196" cy="5262979"/>
          </a:xfrm>
          <a:prstGeom prst="rect">
            <a:avLst/>
          </a:prstGeom>
          <a:solidFill>
            <a:schemeClr val="accent5">
              <a:lumMod val="20000"/>
              <a:lumOff val="80000"/>
            </a:schemeClr>
          </a:solidFill>
        </p:spPr>
        <p:txBody>
          <a:bodyPr wrap="square">
            <a:spAutoFit/>
          </a:bodyPr>
          <a:lstStyle/>
          <a:p>
            <a:r>
              <a:rPr lang="en-US" sz="1600" dirty="0" err="1"/>
              <a:t>Prinsip</a:t>
            </a:r>
            <a:r>
              <a:rPr lang="en-US" sz="1600" dirty="0"/>
              <a:t> </a:t>
            </a:r>
            <a:r>
              <a:rPr lang="en-US" sz="1600" dirty="0" err="1"/>
              <a:t>pemrograman</a:t>
            </a:r>
            <a:r>
              <a:rPr lang="en-US" sz="1600" dirty="0"/>
              <a:t> </a:t>
            </a:r>
            <a:r>
              <a:rPr lang="en-US" sz="1600" dirty="0" err="1"/>
              <a:t>terstruktur</a:t>
            </a:r>
            <a:r>
              <a:rPr lang="en-US" sz="1600" dirty="0"/>
              <a:t>: </a:t>
            </a:r>
          </a:p>
          <a:p>
            <a:pPr marL="285750" indent="-285750">
              <a:buFont typeface="Arial" panose="020B0604020202020204" pitchFamily="34" charset="0"/>
              <a:buChar char="•"/>
            </a:pPr>
            <a:r>
              <a:rPr lang="en-US" sz="1600" dirty="0" err="1"/>
              <a:t>Pendekatan</a:t>
            </a:r>
            <a:r>
              <a:rPr lang="en-US" sz="1600" dirty="0"/>
              <a:t> </a:t>
            </a:r>
            <a:r>
              <a:rPr lang="en-US" sz="1600" dirty="0" err="1"/>
              <a:t>rancangan</a:t>
            </a:r>
            <a:r>
              <a:rPr lang="en-US" sz="1600" dirty="0"/>
              <a:t> </a:t>
            </a:r>
            <a:r>
              <a:rPr lang="en-US" sz="1600" dirty="0" err="1"/>
              <a:t>dari</a:t>
            </a:r>
            <a:r>
              <a:rPr lang="en-US" sz="1600" dirty="0"/>
              <a:t> </a:t>
            </a:r>
            <a:r>
              <a:rPr lang="en-US" sz="1600" dirty="0" err="1"/>
              <a:t>atas</a:t>
            </a:r>
            <a:r>
              <a:rPr lang="en-US" sz="1600" dirty="0"/>
              <a:t> </a:t>
            </a:r>
            <a:r>
              <a:rPr lang="en-US" sz="1600" dirty="0" err="1"/>
              <a:t>ke</a:t>
            </a:r>
            <a:r>
              <a:rPr lang="en-US" sz="1600" dirty="0"/>
              <a:t> </a:t>
            </a:r>
            <a:r>
              <a:rPr lang="en-US" sz="1600" dirty="0" err="1"/>
              <a:t>bawah</a:t>
            </a:r>
            <a:r>
              <a:rPr lang="en-US" sz="1600" dirty="0"/>
              <a:t> (top down design), </a:t>
            </a:r>
          </a:p>
          <a:p>
            <a:pPr marL="285750" indent="-285750">
              <a:buFont typeface="Arial" panose="020B0604020202020204" pitchFamily="34" charset="0"/>
              <a:buChar char="•"/>
            </a:pPr>
            <a:r>
              <a:rPr lang="en-US" sz="1600" dirty="0" err="1"/>
              <a:t>Bagi</a:t>
            </a:r>
            <a:r>
              <a:rPr lang="en-US" sz="1600" dirty="0"/>
              <a:t> program </a:t>
            </a:r>
            <a:r>
              <a:rPr lang="en-US" sz="1600" dirty="0" err="1"/>
              <a:t>ke</a:t>
            </a:r>
            <a:r>
              <a:rPr lang="en-US" sz="1600" dirty="0"/>
              <a:t> </a:t>
            </a:r>
            <a:r>
              <a:rPr lang="en-US" sz="1600" dirty="0" err="1"/>
              <a:t>dalam</a:t>
            </a:r>
            <a:r>
              <a:rPr lang="en-US" sz="1600" dirty="0"/>
              <a:t> </a:t>
            </a:r>
            <a:r>
              <a:rPr lang="en-US" sz="1600" dirty="0" err="1"/>
              <a:t>modul-modul</a:t>
            </a:r>
            <a:r>
              <a:rPr lang="en-US" sz="1600" dirty="0"/>
              <a:t> </a:t>
            </a:r>
            <a:r>
              <a:rPr lang="en-US" sz="1600" dirty="0" err="1"/>
              <a:t>logika</a:t>
            </a:r>
            <a:r>
              <a:rPr lang="en-US" sz="1600" dirty="0"/>
              <a:t> yang </a:t>
            </a:r>
            <a:r>
              <a:rPr lang="en-US" sz="1600" dirty="0" err="1"/>
              <a:t>sejenis</a:t>
            </a:r>
            <a:r>
              <a:rPr lang="en-US" sz="1600" dirty="0"/>
              <a:t>,</a:t>
            </a:r>
          </a:p>
          <a:p>
            <a:pPr marL="285750" indent="-285750">
              <a:buFont typeface="Arial" panose="020B0604020202020204" pitchFamily="34" charset="0"/>
              <a:buChar char="•"/>
            </a:pPr>
            <a:r>
              <a:rPr lang="en-US" sz="1600" dirty="0" err="1"/>
              <a:t>Gunakan</a:t>
            </a:r>
            <a:r>
              <a:rPr lang="en-US" sz="1600" dirty="0"/>
              <a:t> sub-program </a:t>
            </a:r>
            <a:r>
              <a:rPr lang="en-US" sz="1600" dirty="0" err="1"/>
              <a:t>untuk</a:t>
            </a:r>
            <a:r>
              <a:rPr lang="en-US" sz="1600" dirty="0"/>
              <a:t> proses </a:t>
            </a:r>
            <a:r>
              <a:rPr lang="en-US" sz="1600" dirty="0" err="1"/>
              <a:t>sejenis</a:t>
            </a:r>
            <a:r>
              <a:rPr lang="en-US" sz="1600" dirty="0"/>
              <a:t> yang </a:t>
            </a:r>
            <a:r>
              <a:rPr lang="en-US" sz="1600" dirty="0" err="1"/>
              <a:t>sering</a:t>
            </a:r>
            <a:r>
              <a:rPr lang="en-US" sz="1600" dirty="0"/>
              <a:t> </a:t>
            </a:r>
            <a:r>
              <a:rPr lang="en-US" sz="1600" dirty="0" err="1"/>
              <a:t>digunakan</a:t>
            </a:r>
            <a:r>
              <a:rPr lang="en-US" sz="1600" dirty="0"/>
              <a:t>,</a:t>
            </a:r>
          </a:p>
          <a:p>
            <a:pPr marL="285750" indent="-285750">
              <a:buFont typeface="Arial" panose="020B0604020202020204" pitchFamily="34" charset="0"/>
              <a:buChar char="•"/>
            </a:pPr>
            <a:r>
              <a:rPr lang="en-US" sz="1600" dirty="0" err="1"/>
              <a:t>Gunakan</a:t>
            </a:r>
            <a:r>
              <a:rPr lang="en-US" sz="1600" dirty="0"/>
              <a:t> </a:t>
            </a:r>
            <a:r>
              <a:rPr lang="en-US" sz="1600" dirty="0" err="1"/>
              <a:t>pengkodean</a:t>
            </a:r>
            <a:r>
              <a:rPr lang="en-US" sz="1600" dirty="0"/>
              <a:t> </a:t>
            </a:r>
            <a:r>
              <a:rPr lang="en-US" sz="1600" dirty="0" err="1"/>
              <a:t>terstruktur</a:t>
            </a:r>
            <a:r>
              <a:rPr lang="en-US" sz="1600" dirty="0"/>
              <a:t>: (IF - THEN, DO-.. WHILE ),</a:t>
            </a:r>
          </a:p>
          <a:p>
            <a:pPr marL="285750" indent="-285750">
              <a:buFont typeface="Arial" panose="020B0604020202020204" pitchFamily="34" charset="0"/>
              <a:buChar char="•"/>
            </a:pPr>
            <a:r>
              <a:rPr lang="en-US" sz="1600" dirty="0" err="1"/>
              <a:t>Hindarkan</a:t>
            </a:r>
            <a:r>
              <a:rPr lang="en-US" sz="1600" dirty="0"/>
              <a:t> </a:t>
            </a:r>
            <a:r>
              <a:rPr lang="en-US" sz="1600" dirty="0" err="1"/>
              <a:t>penggunaan</a:t>
            </a:r>
            <a:r>
              <a:rPr lang="en-US" sz="1600" dirty="0"/>
              <a:t> </a:t>
            </a:r>
            <a:r>
              <a:rPr lang="en-US" sz="1600" dirty="0" err="1"/>
              <a:t>perintah</a:t>
            </a:r>
            <a:r>
              <a:rPr lang="en-US" sz="1600" dirty="0"/>
              <a:t> GO TO </a:t>
            </a:r>
            <a:r>
              <a:rPr lang="en-US" sz="1600" dirty="0" err="1"/>
              <a:t>bila</a:t>
            </a:r>
            <a:r>
              <a:rPr lang="en-US" sz="1600" dirty="0"/>
              <a:t> </a:t>
            </a:r>
            <a:r>
              <a:rPr lang="en-US" sz="1600" dirty="0" err="1"/>
              <a:t>tidak</a:t>
            </a:r>
            <a:r>
              <a:rPr lang="en-US" sz="1600" dirty="0"/>
              <a:t> </a:t>
            </a:r>
            <a:r>
              <a:rPr lang="en-US" sz="1600" dirty="0" err="1"/>
              <a:t>diperlukan</a:t>
            </a:r>
            <a:r>
              <a:rPr lang="en-US" sz="1600" dirty="0"/>
              <a:t>, </a:t>
            </a:r>
          </a:p>
          <a:p>
            <a:pPr marL="285750" indent="-285750">
              <a:buFont typeface="Arial" panose="020B0604020202020204" pitchFamily="34" charset="0"/>
              <a:buChar char="•"/>
            </a:pPr>
            <a:r>
              <a:rPr lang="en-US" sz="1600" dirty="0" err="1"/>
              <a:t>Gunakan</a:t>
            </a:r>
            <a:r>
              <a:rPr lang="en-US" sz="1600" dirty="0"/>
              <a:t> </a:t>
            </a:r>
            <a:r>
              <a:rPr lang="en-US" sz="1600" dirty="0" err="1"/>
              <a:t>nama-nama</a:t>
            </a:r>
            <a:r>
              <a:rPr lang="en-US" sz="1600" dirty="0"/>
              <a:t> </a:t>
            </a:r>
            <a:r>
              <a:rPr lang="en-US" sz="1600" dirty="0" err="1"/>
              <a:t>bermakna</a:t>
            </a:r>
            <a:r>
              <a:rPr lang="en-US" sz="1600" dirty="0"/>
              <a:t> (mnemonic names), dan </a:t>
            </a:r>
          </a:p>
          <a:p>
            <a:pPr marL="285750" indent="-285750">
              <a:buFont typeface="Arial" panose="020B0604020202020204" pitchFamily="34" charset="0"/>
              <a:buChar char="•"/>
            </a:pPr>
            <a:r>
              <a:rPr lang="en-US" sz="1600" dirty="0" err="1"/>
              <a:t>Buat</a:t>
            </a:r>
            <a:r>
              <a:rPr lang="en-US" sz="1600" dirty="0"/>
              <a:t> </a:t>
            </a:r>
            <a:r>
              <a:rPr lang="en-US" sz="1600" dirty="0" err="1"/>
              <a:t>dokumentasi</a:t>
            </a:r>
            <a:r>
              <a:rPr lang="en-US" sz="1600" dirty="0"/>
              <a:t> yang </a:t>
            </a:r>
            <a:r>
              <a:rPr lang="en-US" sz="1600" dirty="0" err="1"/>
              <a:t>akurat</a:t>
            </a:r>
            <a:r>
              <a:rPr lang="en-US" sz="1600" dirty="0"/>
              <a:t> dan </a:t>
            </a:r>
            <a:r>
              <a:rPr lang="en-US" sz="1600" dirty="0" err="1"/>
              <a:t>berarti</a:t>
            </a:r>
            <a:r>
              <a:rPr lang="en-US" sz="1600" dirty="0"/>
              <a:t>.</a:t>
            </a:r>
          </a:p>
        </p:txBody>
      </p:sp>
      <p:sp>
        <p:nvSpPr>
          <p:cNvPr id="16" name="TextBox 15">
            <a:extLst>
              <a:ext uri="{FF2B5EF4-FFF2-40B4-BE49-F238E27FC236}">
                <a16:creationId xmlns:a16="http://schemas.microsoft.com/office/drawing/2014/main" id="{92ED13B2-0449-1F10-C84D-2A8322418850}"/>
              </a:ext>
            </a:extLst>
          </p:cNvPr>
          <p:cNvSpPr txBox="1"/>
          <p:nvPr/>
        </p:nvSpPr>
        <p:spPr>
          <a:xfrm>
            <a:off x="8791596" y="1552814"/>
            <a:ext cx="2917371" cy="3046988"/>
          </a:xfrm>
          <a:prstGeom prst="rect">
            <a:avLst/>
          </a:prstGeom>
          <a:solidFill>
            <a:schemeClr val="accent5">
              <a:lumMod val="20000"/>
              <a:lumOff val="80000"/>
            </a:schemeClr>
          </a:solidFill>
        </p:spPr>
        <p:txBody>
          <a:bodyPr wrap="square">
            <a:spAutoFit/>
          </a:bodyPr>
          <a:lstStyle/>
          <a:p>
            <a:r>
              <a:rPr lang="en-US" sz="1600" dirty="0"/>
              <a:t>Gaya </a:t>
            </a:r>
            <a:r>
              <a:rPr lang="en-US" sz="1600" dirty="0" err="1"/>
              <a:t>penulisan</a:t>
            </a:r>
            <a:r>
              <a:rPr lang="en-US" sz="1600" dirty="0"/>
              <a:t> program </a:t>
            </a:r>
            <a:r>
              <a:rPr lang="en-US" sz="1600" dirty="0" err="1"/>
              <a:t>terstruktur</a:t>
            </a:r>
            <a:r>
              <a:rPr lang="en-US" sz="1600" dirty="0"/>
              <a:t>: </a:t>
            </a:r>
          </a:p>
          <a:p>
            <a:pPr marL="285750" indent="-285750">
              <a:buFont typeface="Arial" panose="020B0604020202020204" pitchFamily="34" charset="0"/>
              <a:buChar char="•"/>
            </a:pPr>
            <a:r>
              <a:rPr lang="en-US" sz="1600" dirty="0" err="1"/>
              <a:t>Menggunakan</a:t>
            </a:r>
            <a:r>
              <a:rPr lang="en-US" sz="1600" dirty="0"/>
              <a:t> </a:t>
            </a:r>
            <a:r>
              <a:rPr lang="en-US" sz="1600" dirty="0" err="1"/>
              <a:t>indentasi</a:t>
            </a:r>
            <a:r>
              <a:rPr lang="en-US" sz="1600" dirty="0"/>
              <a:t> </a:t>
            </a:r>
            <a:r>
              <a:rPr lang="en-US" sz="1600" dirty="0" err="1"/>
              <a:t>sehingga</a:t>
            </a:r>
            <a:r>
              <a:rPr lang="en-US" sz="1600" dirty="0"/>
              <a:t> </a:t>
            </a:r>
            <a:r>
              <a:rPr lang="en-US" sz="1600" dirty="0" err="1"/>
              <a:t>jelas</a:t>
            </a:r>
            <a:r>
              <a:rPr lang="en-US" sz="1600" dirty="0"/>
              <a:t> </a:t>
            </a:r>
            <a:r>
              <a:rPr lang="en-US" sz="1600" dirty="0" err="1"/>
              <a:t>struktur</a:t>
            </a:r>
            <a:r>
              <a:rPr lang="en-US" sz="1600" dirty="0"/>
              <a:t> dan </a:t>
            </a:r>
            <a:r>
              <a:rPr lang="en-US" sz="1600" dirty="0" err="1"/>
              <a:t>kontrol</a:t>
            </a:r>
            <a:r>
              <a:rPr lang="en-US" sz="1600" dirty="0"/>
              <a:t> program.</a:t>
            </a:r>
          </a:p>
          <a:p>
            <a:pPr marL="285750" indent="-285750">
              <a:buFont typeface="Arial" panose="020B0604020202020204" pitchFamily="34" charset="0"/>
              <a:buChar char="•"/>
            </a:pPr>
            <a:r>
              <a:rPr lang="en-US" sz="1600" dirty="0" err="1"/>
              <a:t>Memudahkan</a:t>
            </a:r>
            <a:r>
              <a:rPr lang="en-US" sz="1600" dirty="0"/>
              <a:t> </a:t>
            </a:r>
            <a:r>
              <a:rPr lang="en-US" sz="1600" dirty="0" err="1"/>
              <a:t>pembacaan</a:t>
            </a:r>
            <a:r>
              <a:rPr lang="en-US" sz="1600" dirty="0"/>
              <a:t>, </a:t>
            </a:r>
            <a:r>
              <a:rPr lang="en-US" sz="1600" dirty="0" err="1"/>
              <a:t>pemahaman</a:t>
            </a:r>
            <a:r>
              <a:rPr lang="en-US" sz="1600" dirty="0"/>
              <a:t>, </a:t>
            </a:r>
            <a:r>
              <a:rPr lang="en-US" sz="1600" dirty="0" err="1"/>
              <a:t>penelusuran</a:t>
            </a:r>
            <a:r>
              <a:rPr lang="en-US" sz="1600" dirty="0"/>
              <a:t> </a:t>
            </a:r>
            <a:r>
              <a:rPr lang="en-US" sz="1600" dirty="0" err="1"/>
              <a:t>kesalahan</a:t>
            </a:r>
            <a:r>
              <a:rPr lang="en-US" sz="1600" dirty="0"/>
              <a:t> dan </a:t>
            </a:r>
            <a:r>
              <a:rPr lang="en-US" sz="1600" dirty="0" err="1"/>
              <a:t>pembuatan</a:t>
            </a:r>
            <a:r>
              <a:rPr lang="en-US" sz="1600" dirty="0"/>
              <a:t> </a:t>
            </a:r>
            <a:r>
              <a:rPr lang="en-US" sz="1600" dirty="0" err="1"/>
              <a:t>koreksi</a:t>
            </a:r>
            <a:r>
              <a:rPr lang="en-US" sz="1600" dirty="0"/>
              <a:t>. </a:t>
            </a:r>
          </a:p>
          <a:p>
            <a:r>
              <a:rPr lang="en-US" sz="1600" dirty="0" err="1"/>
              <a:t>Contoh</a:t>
            </a:r>
            <a:r>
              <a:rPr lang="en-US" sz="1600" dirty="0"/>
              <a:t> </a:t>
            </a:r>
            <a:r>
              <a:rPr lang="en-US" sz="1600" dirty="0" err="1"/>
              <a:t>bahasa</a:t>
            </a:r>
            <a:r>
              <a:rPr lang="en-US" sz="1600" dirty="0"/>
              <a:t> </a:t>
            </a:r>
            <a:r>
              <a:rPr lang="en-US" sz="1600" dirty="0" err="1"/>
              <a:t>pemrograman</a:t>
            </a:r>
            <a:r>
              <a:rPr lang="en-US" sz="1600" dirty="0"/>
              <a:t> </a:t>
            </a:r>
            <a:r>
              <a:rPr lang="en-US" sz="1600" dirty="0" err="1"/>
              <a:t>terstruktur</a:t>
            </a:r>
            <a:r>
              <a:rPr lang="en-US" sz="1600" dirty="0"/>
              <a:t> : Pascal. Cobol, RPG, ADA, C </a:t>
            </a:r>
          </a:p>
        </p:txBody>
      </p:sp>
    </p:spTree>
    <p:extLst>
      <p:ext uri="{BB962C8B-B14F-4D97-AF65-F5344CB8AC3E}">
        <p14:creationId xmlns:p14="http://schemas.microsoft.com/office/powerpoint/2010/main" val="211955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1" name="椭圆 20"/>
          <p:cNvSpPr/>
          <p:nvPr/>
        </p:nvSpPr>
        <p:spPr>
          <a:xfrm>
            <a:off x="6231164" y="5763811"/>
            <a:ext cx="811070" cy="811070"/>
          </a:xfrm>
          <a:prstGeom prst="ellipse">
            <a:avLst/>
          </a:prstGeom>
          <a:solidFill>
            <a:srgbClr val="FFCB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lumMod val="65000"/>
                    <a:lumOff val="35000"/>
                  </a:prst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02</a:t>
            </a:r>
          </a:p>
        </p:txBody>
      </p:sp>
      <p:sp>
        <p:nvSpPr>
          <p:cNvPr id="39" name="文本框 38"/>
          <p:cNvSpPr txBox="1"/>
          <p:nvPr/>
        </p:nvSpPr>
        <p:spPr>
          <a:xfrm>
            <a:off x="3797300" y="841375"/>
            <a:ext cx="4867729"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i="0" u="none" strike="noStrike" kern="1200" cap="none" spc="0" normalizeH="0" baseline="0" noProof="0" dirty="0" err="1">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Pemrograman</a:t>
            </a:r>
            <a:r>
              <a:rPr kumimoji="0" lang="en-US" altLang="zh-CN"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 </a:t>
            </a:r>
            <a:r>
              <a:rPr kumimoji="0" lang="en-US" altLang="zh-CN" sz="3000" b="0" i="0" u="none" strike="noStrike" kern="1200" cap="none" spc="0" normalizeH="0" baseline="0" noProof="0" dirty="0" err="1">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Terstruktur</a:t>
            </a:r>
            <a:endParaRPr kumimoji="0" lang="zh-CN" altLang="en-US"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endParaRPr>
          </a:p>
        </p:txBody>
      </p:sp>
      <p:pic>
        <p:nvPicPr>
          <p:cNvPr id="6" name="Picture 5">
            <a:extLst>
              <a:ext uri="{FF2B5EF4-FFF2-40B4-BE49-F238E27FC236}">
                <a16:creationId xmlns:a16="http://schemas.microsoft.com/office/drawing/2014/main" id="{786B9145-CE78-F7AD-7AFB-C8D4D7F061A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70592" y="1843088"/>
            <a:ext cx="3570514" cy="3757612"/>
          </a:xfrm>
          <a:prstGeom prst="rect">
            <a:avLst/>
          </a:prstGeom>
        </p:spPr>
      </p:pic>
      <p:pic>
        <p:nvPicPr>
          <p:cNvPr id="13" name="Picture 12">
            <a:extLst>
              <a:ext uri="{FF2B5EF4-FFF2-40B4-BE49-F238E27FC236}">
                <a16:creationId xmlns:a16="http://schemas.microsoft.com/office/drawing/2014/main" id="{B394C857-E320-32A2-3C92-4A6C23DBEDEA}"/>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8665029" y="2092059"/>
            <a:ext cx="3178628" cy="4207012"/>
          </a:xfrm>
          <a:prstGeom prst="rect">
            <a:avLst/>
          </a:prstGeom>
        </p:spPr>
      </p:pic>
      <p:sp>
        <p:nvSpPr>
          <p:cNvPr id="14" name="TextBox 13">
            <a:extLst>
              <a:ext uri="{FF2B5EF4-FFF2-40B4-BE49-F238E27FC236}">
                <a16:creationId xmlns:a16="http://schemas.microsoft.com/office/drawing/2014/main" id="{D5267EBA-2893-E27D-BEE5-25776F7A95FD}"/>
              </a:ext>
            </a:extLst>
          </p:cNvPr>
          <p:cNvSpPr txBox="1"/>
          <p:nvPr/>
        </p:nvSpPr>
        <p:spPr>
          <a:xfrm>
            <a:off x="4741182" y="1382862"/>
            <a:ext cx="3570513" cy="338554"/>
          </a:xfrm>
          <a:prstGeom prst="rect">
            <a:avLst/>
          </a:prstGeom>
          <a:noFill/>
        </p:spPr>
        <p:txBody>
          <a:bodyPr wrap="square" rtlCol="0">
            <a:spAutoFit/>
          </a:bodyPr>
          <a:lstStyle/>
          <a:p>
            <a:r>
              <a:rPr lang="en-US" sz="1600" dirty="0"/>
              <a:t>3 </a:t>
            </a:r>
            <a:r>
              <a:rPr lang="en-US" sz="1600" dirty="0" err="1"/>
              <a:t>Tipe</a:t>
            </a:r>
            <a:r>
              <a:rPr lang="en-US" sz="1600" dirty="0"/>
              <a:t> </a:t>
            </a:r>
            <a:r>
              <a:rPr lang="en-US" sz="1600" dirty="0" err="1"/>
              <a:t>Pemrograman</a:t>
            </a:r>
            <a:r>
              <a:rPr lang="en-US" sz="1600" dirty="0"/>
              <a:t> </a:t>
            </a:r>
            <a:r>
              <a:rPr lang="en-US" sz="1600" dirty="0" err="1"/>
              <a:t>Terstruktur</a:t>
            </a:r>
            <a:endParaRPr lang="en-US" sz="1600" dirty="0"/>
          </a:p>
        </p:txBody>
      </p:sp>
      <p:grpSp>
        <p:nvGrpSpPr>
          <p:cNvPr id="17" name="Group 16">
            <a:extLst>
              <a:ext uri="{FF2B5EF4-FFF2-40B4-BE49-F238E27FC236}">
                <a16:creationId xmlns:a16="http://schemas.microsoft.com/office/drawing/2014/main" id="{4DF008A3-7947-4D56-766E-0B223BED5440}"/>
              </a:ext>
            </a:extLst>
          </p:cNvPr>
          <p:cNvGrpSpPr/>
          <p:nvPr/>
        </p:nvGrpSpPr>
        <p:grpSpPr>
          <a:xfrm>
            <a:off x="4368800" y="2092059"/>
            <a:ext cx="4080782" cy="3044526"/>
            <a:chOff x="4368800" y="2092059"/>
            <a:chExt cx="4080782" cy="2378341"/>
          </a:xfrm>
        </p:grpSpPr>
        <p:pic>
          <p:nvPicPr>
            <p:cNvPr id="5" name="Picture 4">
              <a:extLst>
                <a:ext uri="{FF2B5EF4-FFF2-40B4-BE49-F238E27FC236}">
                  <a16:creationId xmlns:a16="http://schemas.microsoft.com/office/drawing/2014/main" id="{84EF1D4F-CC7D-1991-DFA7-AC3E2BE675D6}"/>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4603296" y="2092059"/>
              <a:ext cx="3846286" cy="2033627"/>
            </a:xfrm>
            <a:prstGeom prst="rect">
              <a:avLst/>
            </a:prstGeom>
          </p:spPr>
        </p:pic>
        <p:sp>
          <p:nvSpPr>
            <p:cNvPr id="16" name="Rectangle 15">
              <a:extLst>
                <a:ext uri="{FF2B5EF4-FFF2-40B4-BE49-F238E27FC236}">
                  <a16:creationId xmlns:a16="http://schemas.microsoft.com/office/drawing/2014/main" id="{1AC62252-F536-B6D3-E844-25ECC238AC8E}"/>
                </a:ext>
              </a:extLst>
            </p:cNvPr>
            <p:cNvSpPr/>
            <p:nvPr/>
          </p:nvSpPr>
          <p:spPr>
            <a:xfrm>
              <a:off x="4368800" y="3703007"/>
              <a:ext cx="1395101" cy="7673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kern="2500" dirty="0">
                <a:solidFill>
                  <a:schemeClr val="bg1"/>
                </a:solidFill>
                <a:latin typeface="思源黑体 ExtraLight" panose="020B0200000000000000" pitchFamily="34" charset="-122"/>
                <a:ea typeface="思源黑体 ExtraLight" panose="020B0200000000000000" pitchFamily="34" charset="-122"/>
              </a:endParaRPr>
            </a:p>
          </p:txBody>
        </p:sp>
      </p:grpSp>
    </p:spTree>
    <p:extLst>
      <p:ext uri="{BB962C8B-B14F-4D97-AF65-F5344CB8AC3E}">
        <p14:creationId xmlns:p14="http://schemas.microsoft.com/office/powerpoint/2010/main" val="2671169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490875" y="1571625"/>
            <a:ext cx="2308848" cy="3728618"/>
            <a:chOff x="1543159" y="2226077"/>
            <a:chExt cx="2308848" cy="3114888"/>
          </a:xfrm>
          <a:solidFill>
            <a:schemeClr val="accent6">
              <a:lumMod val="40000"/>
              <a:lumOff val="60000"/>
            </a:schemeClr>
          </a:solidFill>
        </p:grpSpPr>
        <p:sp>
          <p:nvSpPr>
            <p:cNvPr id="7" name="圆角矩形 16"/>
            <p:cNvSpPr/>
            <p:nvPr/>
          </p:nvSpPr>
          <p:spPr>
            <a:xfrm>
              <a:off x="1543159" y="2226077"/>
              <a:ext cx="2308848" cy="3114888"/>
            </a:xfrm>
            <a:prstGeom prst="roundRect">
              <a:avLst/>
            </a:prstGeom>
            <a:grp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8" name="文本框 7"/>
            <p:cNvSpPr txBox="1"/>
            <p:nvPr/>
          </p:nvSpPr>
          <p:spPr>
            <a:xfrm>
              <a:off x="1820653" y="2334531"/>
              <a:ext cx="1851025" cy="458908"/>
            </a:xfrm>
            <a:prstGeom prst="rect">
              <a:avLst/>
            </a:prstGeom>
            <a:grp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ea"/>
                  <a:sym typeface="+mn-lt"/>
                </a:rPr>
                <a:t>Modular</a:t>
              </a: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ea"/>
                <a:sym typeface="+mn-lt"/>
              </a:endParaRPr>
            </a:p>
          </p:txBody>
        </p:sp>
        <p:sp>
          <p:nvSpPr>
            <p:cNvPr id="15" name="文本框 14"/>
            <p:cNvSpPr txBox="1"/>
            <p:nvPr/>
          </p:nvSpPr>
          <p:spPr>
            <a:xfrm>
              <a:off x="1772292" y="2901893"/>
              <a:ext cx="1947748" cy="2439072"/>
            </a:xfrm>
            <a:prstGeom prst="rect">
              <a:avLst/>
            </a:prstGeom>
            <a:grp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sz="1400" dirty="0"/>
                <a:t>Program-program yang </a:t>
              </a:r>
              <a:r>
                <a:rPr lang="en-US" sz="1400" dirty="0" err="1"/>
                <a:t>besar</a:t>
              </a:r>
              <a:r>
                <a:rPr lang="en-US" sz="1400" dirty="0"/>
                <a:t> </a:t>
              </a:r>
              <a:r>
                <a:rPr lang="en-US" sz="1400" dirty="0" err="1"/>
                <a:t>cenderung</a:t>
              </a:r>
              <a:r>
                <a:rPr lang="en-US" sz="1400" dirty="0"/>
                <a:t> </a:t>
              </a:r>
              <a:r>
                <a:rPr lang="en-US" sz="1400" dirty="0" err="1"/>
                <a:t>sulit</a:t>
              </a:r>
              <a:r>
                <a:rPr lang="en-US" sz="1400" dirty="0"/>
                <a:t> </a:t>
              </a:r>
              <a:r>
                <a:rPr lang="en-US" sz="1400" dirty="0" err="1"/>
                <a:t>terutama</a:t>
              </a:r>
              <a:r>
                <a:rPr lang="en-US" sz="1400" dirty="0"/>
                <a:t> </a:t>
              </a:r>
              <a:r>
                <a:rPr lang="en-US" sz="1400" dirty="0" err="1"/>
                <a:t>karena</a:t>
              </a:r>
              <a:r>
                <a:rPr lang="en-US" sz="1400" dirty="0"/>
                <a:t> </a:t>
              </a:r>
              <a:r>
                <a:rPr lang="en-US" sz="1400" dirty="0" err="1"/>
                <a:t>kompleksitas</a:t>
              </a:r>
              <a:r>
                <a:rPr lang="en-US" sz="1400" dirty="0"/>
                <a:t> </a:t>
              </a:r>
              <a:r>
                <a:rPr lang="en-US" sz="1400" dirty="0" err="1"/>
                <a:t>dari</a:t>
              </a:r>
              <a:r>
                <a:rPr lang="en-US" sz="1400" dirty="0"/>
                <a:t> program </a:t>
              </a:r>
              <a:r>
                <a:rPr lang="en-US" sz="1400" dirty="0" err="1"/>
                <a:t>tersebut</a:t>
              </a:r>
              <a:r>
                <a:rPr lang="en-US" sz="1400" dirty="0"/>
                <a:t>, dan </a:t>
              </a:r>
              <a:r>
                <a:rPr lang="en-US" sz="1400" dirty="0" err="1"/>
                <a:t>banyak</a:t>
              </a:r>
              <a:r>
                <a:rPr lang="en-US" sz="1400" dirty="0"/>
                <a:t> </a:t>
              </a:r>
              <a:r>
                <a:rPr lang="en-US" sz="1400" dirty="0" err="1"/>
                <a:t>bagian</a:t>
              </a:r>
              <a:r>
                <a:rPr lang="en-US" sz="1400" dirty="0"/>
                <a:t> </a:t>
              </a:r>
              <a:r>
                <a:rPr lang="en-US" sz="1400" dirty="0" err="1"/>
                <a:t>dengan</a:t>
              </a:r>
              <a:r>
                <a:rPr lang="en-US" sz="1400" dirty="0"/>
                <a:t> </a:t>
              </a:r>
              <a:r>
                <a:rPr lang="en-US" sz="1400" dirty="0" err="1"/>
                <a:t>hubungan</a:t>
              </a:r>
              <a:r>
                <a:rPr lang="en-US" sz="1400" dirty="0"/>
                <a:t> yang </a:t>
              </a:r>
              <a:r>
                <a:rPr lang="en-US" sz="1400" dirty="0" err="1"/>
                <a:t>rumit</a:t>
              </a:r>
              <a:r>
                <a:rPr lang="en-US" sz="1400" dirty="0"/>
                <a:t> dan detail yang </a:t>
              </a:r>
              <a:r>
                <a:rPr lang="en-US" sz="1400" dirty="0" err="1"/>
                <a:t>sebenarnya</a:t>
              </a:r>
              <a:r>
                <a:rPr lang="en-US" sz="1400" dirty="0"/>
                <a:t> </a:t>
              </a:r>
              <a:r>
                <a:rPr lang="en-US" sz="1400" dirty="0" err="1"/>
                <a:t>tidak</a:t>
              </a:r>
              <a:r>
                <a:rPr lang="en-US" sz="1400" dirty="0"/>
                <a:t> </a:t>
              </a:r>
              <a:r>
                <a:rPr lang="en-US" sz="1400" dirty="0" err="1"/>
                <a:t>perlu</a:t>
              </a:r>
              <a:r>
                <a:rPr lang="en-US" sz="1400" dirty="0"/>
                <a:t>.</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Regular" panose="020B0500000000000000" charset="-122"/>
                <a:ea typeface="思源黑体 CN Regular" panose="020B0500000000000000" charset="-122"/>
                <a:cs typeface="思源黑体 CN Regular" panose="020B0500000000000000" charset="-122"/>
                <a:sym typeface="+mn-ea"/>
              </a:endParaRPr>
            </a:p>
          </p:txBody>
        </p:sp>
      </p:grpSp>
      <p:sp>
        <p:nvSpPr>
          <p:cNvPr id="21" name="椭圆 20"/>
          <p:cNvSpPr/>
          <p:nvPr/>
        </p:nvSpPr>
        <p:spPr>
          <a:xfrm>
            <a:off x="2033918" y="5064341"/>
            <a:ext cx="811070" cy="811070"/>
          </a:xfrm>
          <a:prstGeom prst="ellipse">
            <a:avLst/>
          </a:prstGeom>
          <a:solidFill>
            <a:srgbClr val="FFCB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lumMod val="65000"/>
                    <a:lumOff val="35000"/>
                  </a:prst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03</a:t>
            </a:r>
          </a:p>
        </p:txBody>
      </p:sp>
      <p:sp>
        <p:nvSpPr>
          <p:cNvPr id="39" name="文本框 38"/>
          <p:cNvSpPr txBox="1"/>
          <p:nvPr/>
        </p:nvSpPr>
        <p:spPr>
          <a:xfrm>
            <a:off x="168730" y="445396"/>
            <a:ext cx="4882243"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i="0" u="none" strike="noStrike" kern="1200" cap="none" spc="0" normalizeH="0" baseline="0" noProof="0" dirty="0" err="1">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Pemrograman</a:t>
            </a:r>
            <a:r>
              <a:rPr kumimoji="0" lang="en-US" altLang="zh-CN"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 Modular</a:t>
            </a:r>
            <a:endParaRPr kumimoji="0" lang="zh-CN" altLang="en-US"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endParaRPr>
          </a:p>
        </p:txBody>
      </p:sp>
      <p:sp>
        <p:nvSpPr>
          <p:cNvPr id="4" name="TextBox 3">
            <a:extLst>
              <a:ext uri="{FF2B5EF4-FFF2-40B4-BE49-F238E27FC236}">
                <a16:creationId xmlns:a16="http://schemas.microsoft.com/office/drawing/2014/main" id="{EDE5BFBD-B636-DAC3-D927-74D4AEB02796}"/>
              </a:ext>
            </a:extLst>
          </p:cNvPr>
          <p:cNvSpPr txBox="1"/>
          <p:nvPr/>
        </p:nvSpPr>
        <p:spPr>
          <a:xfrm>
            <a:off x="3077220" y="1175847"/>
            <a:ext cx="2902666" cy="5047536"/>
          </a:xfrm>
          <a:prstGeom prst="rect">
            <a:avLst/>
          </a:prstGeom>
          <a:solidFill>
            <a:schemeClr val="accent4">
              <a:lumMod val="40000"/>
              <a:lumOff val="60000"/>
            </a:schemeClr>
          </a:solidFill>
        </p:spPr>
        <p:txBody>
          <a:bodyPr wrap="square">
            <a:spAutoFit/>
          </a:bodyPr>
          <a:lstStyle/>
          <a:p>
            <a:r>
              <a:rPr lang="en-US" sz="1400" dirty="0"/>
              <a:t>Salah </a:t>
            </a:r>
            <a:r>
              <a:rPr lang="en-US" sz="1400" dirty="0" err="1"/>
              <a:t>satu</a:t>
            </a:r>
            <a:r>
              <a:rPr lang="en-US" sz="1400" dirty="0"/>
              <a:t> </a:t>
            </a:r>
            <a:r>
              <a:rPr lang="en-US" sz="1400" dirty="0" err="1"/>
              <a:t>metode</a:t>
            </a:r>
            <a:r>
              <a:rPr lang="en-US" sz="1400" dirty="0"/>
              <a:t> </a:t>
            </a:r>
            <a:r>
              <a:rPr lang="en-US" sz="1400" dirty="0" err="1"/>
              <a:t>dalam</a:t>
            </a:r>
            <a:r>
              <a:rPr lang="en-US" sz="1400" dirty="0"/>
              <a:t> </a:t>
            </a:r>
            <a:r>
              <a:rPr lang="en-US" sz="1400" dirty="0" err="1"/>
              <a:t>penyusunan</a:t>
            </a:r>
            <a:r>
              <a:rPr lang="en-US" sz="1400" dirty="0"/>
              <a:t> program </a:t>
            </a:r>
            <a:r>
              <a:rPr lang="en-US" sz="1400" dirty="0" err="1"/>
              <a:t>terstruktur</a:t>
            </a:r>
            <a:r>
              <a:rPr lang="en-US" sz="1400" dirty="0"/>
              <a:t> </a:t>
            </a:r>
            <a:r>
              <a:rPr lang="en-US" sz="1400" dirty="0" err="1"/>
              <a:t>adalah</a:t>
            </a:r>
            <a:r>
              <a:rPr lang="en-US" sz="1400" dirty="0"/>
              <a:t> </a:t>
            </a:r>
            <a:r>
              <a:rPr lang="en-US" sz="1400" dirty="0" err="1"/>
              <a:t>pemrograman</a:t>
            </a:r>
            <a:r>
              <a:rPr lang="en-US" sz="1400" dirty="0"/>
              <a:t> modular. </a:t>
            </a:r>
            <a:r>
              <a:rPr lang="en-US" sz="1400" dirty="0" err="1"/>
              <a:t>Dalam</a:t>
            </a:r>
            <a:r>
              <a:rPr lang="en-US" sz="1400" dirty="0"/>
              <a:t> </a:t>
            </a:r>
            <a:r>
              <a:rPr lang="en-US" sz="1400" dirty="0" err="1"/>
              <a:t>pemrograman</a:t>
            </a:r>
            <a:r>
              <a:rPr lang="en-US" sz="1400" dirty="0"/>
              <a:t> modular, program </a:t>
            </a:r>
            <a:r>
              <a:rPr lang="en-US" sz="1400" dirty="0" err="1"/>
              <a:t>dipecah-pecah</a:t>
            </a:r>
            <a:r>
              <a:rPr lang="en-US" sz="1400" dirty="0"/>
              <a:t> </a:t>
            </a:r>
            <a:r>
              <a:rPr lang="en-US" sz="1400" dirty="0" err="1"/>
              <a:t>ke</a:t>
            </a:r>
            <a:r>
              <a:rPr lang="en-US" sz="1400" dirty="0"/>
              <a:t> </a:t>
            </a:r>
            <a:r>
              <a:rPr lang="en-US" sz="1400" dirty="0" err="1"/>
              <a:t>dalam</a:t>
            </a:r>
            <a:r>
              <a:rPr lang="en-US" sz="1400" dirty="0"/>
              <a:t> </a:t>
            </a:r>
            <a:r>
              <a:rPr lang="en-US" sz="1400" dirty="0" err="1"/>
              <a:t>modul-modul</a:t>
            </a:r>
            <a:r>
              <a:rPr lang="en-US" sz="1400" dirty="0"/>
              <a:t>, </a:t>
            </a:r>
            <a:r>
              <a:rPr lang="en-US" sz="1400" dirty="0" err="1"/>
              <a:t>dimana</a:t>
            </a:r>
            <a:r>
              <a:rPr lang="en-US" sz="1400" dirty="0"/>
              <a:t> </a:t>
            </a:r>
            <a:r>
              <a:rPr lang="en-US" sz="1400" dirty="0" err="1"/>
              <a:t>setiap</a:t>
            </a:r>
            <a:r>
              <a:rPr lang="en-US" sz="1400" dirty="0"/>
              <a:t> </a:t>
            </a:r>
            <a:r>
              <a:rPr lang="en-US" sz="1400" dirty="0" err="1"/>
              <a:t>modul</a:t>
            </a:r>
            <a:r>
              <a:rPr lang="en-US" sz="1400" dirty="0"/>
              <a:t> </a:t>
            </a:r>
            <a:r>
              <a:rPr lang="en-US" sz="1400" dirty="0" err="1"/>
              <a:t>menunjukkan</a:t>
            </a:r>
            <a:r>
              <a:rPr lang="en-US" sz="1400" dirty="0"/>
              <a:t> </a:t>
            </a:r>
            <a:r>
              <a:rPr lang="en-US" sz="1400" dirty="0" err="1"/>
              <a:t>fungsi</a:t>
            </a:r>
            <a:r>
              <a:rPr lang="en-US" sz="1400" dirty="0"/>
              <a:t> dan </a:t>
            </a:r>
            <a:r>
              <a:rPr lang="en-US" sz="1400" dirty="0" err="1"/>
              <a:t>tugas</a:t>
            </a:r>
            <a:r>
              <a:rPr lang="en-US" sz="1400" dirty="0"/>
              <a:t> </a:t>
            </a:r>
            <a:r>
              <a:rPr lang="en-US" sz="1400" dirty="0" err="1"/>
              <a:t>tunggal</a:t>
            </a:r>
            <a:r>
              <a:rPr lang="en-US" sz="1400" dirty="0"/>
              <a:t>. </a:t>
            </a:r>
            <a:r>
              <a:rPr lang="en-US" sz="1400" dirty="0" err="1"/>
              <a:t>Dengan</a:t>
            </a:r>
            <a:r>
              <a:rPr lang="en-US" sz="1400" dirty="0"/>
              <a:t> </a:t>
            </a:r>
            <a:r>
              <a:rPr lang="en-US" sz="1400" dirty="0" err="1"/>
              <a:t>membagi</a:t>
            </a:r>
            <a:r>
              <a:rPr lang="en-US" sz="1400" dirty="0"/>
              <a:t> </a:t>
            </a:r>
            <a:r>
              <a:rPr lang="en-US" sz="1400" dirty="0" err="1"/>
              <a:t>masalah</a:t>
            </a:r>
            <a:r>
              <a:rPr lang="en-US" sz="1400" dirty="0"/>
              <a:t> </a:t>
            </a:r>
            <a:r>
              <a:rPr lang="en-US" sz="1400" dirty="0" err="1"/>
              <a:t>ke</a:t>
            </a:r>
            <a:r>
              <a:rPr lang="en-US" sz="1400" dirty="0"/>
              <a:t> </a:t>
            </a:r>
            <a:r>
              <a:rPr lang="en-US" sz="1400" dirty="0" err="1"/>
              <a:t>dalam</a:t>
            </a:r>
            <a:r>
              <a:rPr lang="en-US" sz="1400" dirty="0"/>
              <a:t> </a:t>
            </a:r>
            <a:r>
              <a:rPr lang="en-US" sz="1400" dirty="0" err="1"/>
              <a:t>modul-modul</a:t>
            </a:r>
            <a:r>
              <a:rPr lang="en-US" sz="1400" dirty="0"/>
              <a:t>, </a:t>
            </a:r>
            <a:r>
              <a:rPr lang="en-US" sz="1400" dirty="0" err="1"/>
              <a:t>maka</a:t>
            </a:r>
            <a:r>
              <a:rPr lang="en-US" sz="1400" dirty="0"/>
              <a:t> </a:t>
            </a:r>
            <a:r>
              <a:rPr lang="en-US" sz="1400" dirty="0" err="1"/>
              <a:t>masalah</a:t>
            </a:r>
            <a:r>
              <a:rPr lang="en-US" sz="1400" dirty="0"/>
              <a:t> </a:t>
            </a:r>
            <a:r>
              <a:rPr lang="en-US" sz="1400" dirty="0" err="1"/>
              <a:t>akan</a:t>
            </a:r>
            <a:r>
              <a:rPr lang="en-US" sz="1400" dirty="0"/>
              <a:t> </a:t>
            </a:r>
            <a:r>
              <a:rPr lang="en-US" sz="1400" dirty="0" err="1"/>
              <a:t>menjadi</a:t>
            </a:r>
            <a:r>
              <a:rPr lang="en-US" sz="1400" dirty="0"/>
              <a:t> </a:t>
            </a:r>
            <a:r>
              <a:rPr lang="en-US" sz="1400" dirty="0" err="1"/>
              <a:t>sederhana</a:t>
            </a:r>
            <a:r>
              <a:rPr lang="en-US" sz="1400" dirty="0"/>
              <a:t> </a:t>
            </a:r>
            <a:r>
              <a:rPr lang="en-US" sz="1400" dirty="0" err="1"/>
              <a:t>sehingga</a:t>
            </a:r>
            <a:r>
              <a:rPr lang="en-US" sz="1400" dirty="0"/>
              <a:t> program </a:t>
            </a:r>
            <a:r>
              <a:rPr lang="en-US" sz="1400" dirty="0" err="1"/>
              <a:t>dapat</a:t>
            </a:r>
            <a:r>
              <a:rPr lang="en-US" sz="1400" dirty="0"/>
              <a:t> </a:t>
            </a:r>
            <a:r>
              <a:rPr lang="en-US" sz="1400" dirty="0" err="1"/>
              <a:t>lebih</a:t>
            </a:r>
            <a:r>
              <a:rPr lang="en-US" sz="1400" dirty="0"/>
              <a:t> </a:t>
            </a:r>
            <a:r>
              <a:rPr lang="en-US" sz="1400" dirty="0" err="1"/>
              <a:t>mudah</a:t>
            </a:r>
            <a:r>
              <a:rPr lang="en-US" sz="1400" dirty="0"/>
              <a:t> </a:t>
            </a:r>
            <a:r>
              <a:rPr lang="en-US" sz="1400" dirty="0" err="1"/>
              <a:t>disusun</a:t>
            </a:r>
            <a:r>
              <a:rPr lang="en-US" sz="1400" dirty="0"/>
              <a:t> dan </a:t>
            </a:r>
            <a:r>
              <a:rPr lang="en-US" sz="1400" dirty="0" err="1"/>
              <a:t>dipahami</a:t>
            </a:r>
            <a:r>
              <a:rPr lang="en-US" sz="1400" dirty="0"/>
              <a:t>. </a:t>
            </a:r>
          </a:p>
          <a:p>
            <a:pPr marL="231775" indent="-231775">
              <a:buFont typeface="Arial" panose="020B0604020202020204" pitchFamily="34" charset="0"/>
              <a:buChar char="•"/>
            </a:pPr>
            <a:r>
              <a:rPr lang="en-US" sz="1400" dirty="0" err="1"/>
              <a:t>Fungsi</a:t>
            </a:r>
            <a:r>
              <a:rPr lang="en-US" sz="1400" dirty="0"/>
              <a:t>, </a:t>
            </a:r>
            <a:r>
              <a:rPr lang="en-US" sz="1400" dirty="0" err="1"/>
              <a:t>Prosedur</a:t>
            </a:r>
            <a:r>
              <a:rPr lang="en-US" sz="1400" dirty="0"/>
              <a:t>, </a:t>
            </a:r>
            <a:r>
              <a:rPr lang="en-US" sz="1400" dirty="0" err="1"/>
              <a:t>atau</a:t>
            </a:r>
            <a:r>
              <a:rPr lang="en-US" sz="1400" dirty="0"/>
              <a:t> </a:t>
            </a:r>
            <a:r>
              <a:rPr lang="en-US" sz="1400" dirty="0" err="1"/>
              <a:t>kumpulan</a:t>
            </a:r>
            <a:r>
              <a:rPr lang="en-US" sz="1400" dirty="0"/>
              <a:t> </a:t>
            </a:r>
            <a:r>
              <a:rPr lang="en-US" sz="1400" dirty="0" err="1"/>
              <a:t>perintah-perintah</a:t>
            </a:r>
            <a:r>
              <a:rPr lang="en-US" sz="1400" dirty="0"/>
              <a:t> </a:t>
            </a:r>
            <a:r>
              <a:rPr lang="en-US" sz="1400" dirty="0" err="1"/>
              <a:t>dipaket</a:t>
            </a:r>
            <a:r>
              <a:rPr lang="en-US" sz="1400" dirty="0"/>
              <a:t> </a:t>
            </a:r>
            <a:r>
              <a:rPr lang="en-US" sz="1400" dirty="0" err="1"/>
              <a:t>menjadi</a:t>
            </a:r>
            <a:r>
              <a:rPr lang="en-US" sz="1400" dirty="0"/>
              <a:t> </a:t>
            </a:r>
            <a:r>
              <a:rPr lang="en-US" sz="1400" dirty="0" err="1"/>
              <a:t>suatu</a:t>
            </a:r>
            <a:r>
              <a:rPr lang="en-US" sz="1400" dirty="0"/>
              <a:t> </a:t>
            </a:r>
            <a:r>
              <a:rPr lang="en-US" sz="1400" dirty="0" err="1"/>
              <a:t>modul</a:t>
            </a:r>
            <a:r>
              <a:rPr lang="en-US" sz="1400" dirty="0"/>
              <a:t>. </a:t>
            </a:r>
          </a:p>
          <a:p>
            <a:pPr marL="231775" indent="-231775">
              <a:buFont typeface="Arial" panose="020B0604020202020204" pitchFamily="34" charset="0"/>
              <a:buChar char="•"/>
            </a:pPr>
            <a:r>
              <a:rPr lang="en-US" sz="1400" dirty="0" err="1"/>
              <a:t>Dapat</a:t>
            </a:r>
            <a:r>
              <a:rPr lang="en-US" sz="1400" dirty="0"/>
              <a:t> </a:t>
            </a:r>
            <a:r>
              <a:rPr lang="en-US" sz="1400" dirty="0" err="1"/>
              <a:t>digunakan</a:t>
            </a:r>
            <a:r>
              <a:rPr lang="en-US" sz="1400" dirty="0"/>
              <a:t> </a:t>
            </a:r>
            <a:r>
              <a:rPr lang="en-US" sz="1400" dirty="0" err="1"/>
              <a:t>berulang-ulang</a:t>
            </a:r>
            <a:r>
              <a:rPr lang="en-US" sz="1400" dirty="0"/>
              <a:t>, </a:t>
            </a:r>
            <a:r>
              <a:rPr lang="en-US" sz="1400" dirty="0" err="1"/>
              <a:t>atau</a:t>
            </a:r>
            <a:r>
              <a:rPr lang="en-US" sz="1400" dirty="0"/>
              <a:t> </a:t>
            </a:r>
            <a:r>
              <a:rPr lang="en-US" sz="1400" dirty="0" err="1"/>
              <a:t>digunakan</a:t>
            </a:r>
            <a:r>
              <a:rPr lang="en-US" sz="1400" dirty="0"/>
              <a:t> </a:t>
            </a:r>
            <a:r>
              <a:rPr lang="en-US" sz="1400" dirty="0" err="1"/>
              <a:t>olah</a:t>
            </a:r>
            <a:r>
              <a:rPr lang="en-US" sz="1400" dirty="0"/>
              <a:t> </a:t>
            </a:r>
            <a:r>
              <a:rPr lang="en-US" sz="1400" dirty="0" err="1"/>
              <a:t>fungsi</a:t>
            </a:r>
            <a:r>
              <a:rPr lang="en-US" sz="1400" dirty="0"/>
              <a:t>, </a:t>
            </a:r>
            <a:r>
              <a:rPr lang="en-US" sz="1400" dirty="0" err="1"/>
              <a:t>prosedur</a:t>
            </a:r>
            <a:r>
              <a:rPr lang="en-US" sz="1400" dirty="0"/>
              <a:t> lain </a:t>
            </a:r>
            <a:r>
              <a:rPr lang="en-US" sz="1400" dirty="0" err="1"/>
              <a:t>dalam</a:t>
            </a:r>
            <a:r>
              <a:rPr lang="en-US" sz="1400" dirty="0"/>
              <a:t> program.</a:t>
            </a:r>
          </a:p>
        </p:txBody>
      </p:sp>
      <p:sp>
        <p:nvSpPr>
          <p:cNvPr id="10" name="TextBox 9">
            <a:extLst>
              <a:ext uri="{FF2B5EF4-FFF2-40B4-BE49-F238E27FC236}">
                <a16:creationId xmlns:a16="http://schemas.microsoft.com/office/drawing/2014/main" id="{A6D0729C-BA50-C0C5-C79A-A2D8B863144D}"/>
              </a:ext>
            </a:extLst>
          </p:cNvPr>
          <p:cNvSpPr txBox="1"/>
          <p:nvPr/>
        </p:nvSpPr>
        <p:spPr>
          <a:xfrm>
            <a:off x="6212116" y="689788"/>
            <a:ext cx="3134896" cy="5693866"/>
          </a:xfrm>
          <a:prstGeom prst="rect">
            <a:avLst/>
          </a:prstGeom>
          <a:solidFill>
            <a:schemeClr val="accent6">
              <a:lumMod val="40000"/>
              <a:lumOff val="60000"/>
            </a:schemeClr>
          </a:solidFill>
        </p:spPr>
        <p:txBody>
          <a:bodyPr wrap="square">
            <a:spAutoFit/>
          </a:bodyPr>
          <a:lstStyle/>
          <a:p>
            <a:r>
              <a:rPr lang="en-US" sz="1400" dirty="0" err="1"/>
              <a:t>Setiap</a:t>
            </a:r>
            <a:r>
              <a:rPr lang="en-US" sz="1400" dirty="0"/>
              <a:t> program </a:t>
            </a:r>
            <a:r>
              <a:rPr lang="en-US" sz="1400" dirty="0" err="1"/>
              <a:t>mempunyai</a:t>
            </a:r>
            <a:r>
              <a:rPr lang="en-US" sz="1400" dirty="0"/>
              <a:t> </a:t>
            </a:r>
            <a:r>
              <a:rPr lang="en-US" sz="1400" dirty="0" err="1"/>
              <a:t>sebuah</a:t>
            </a:r>
            <a:r>
              <a:rPr lang="en-US" sz="1400" dirty="0"/>
              <a:t> </a:t>
            </a:r>
            <a:r>
              <a:rPr lang="en-US" sz="1400" dirty="0" err="1"/>
              <a:t>modul</a:t>
            </a:r>
            <a:r>
              <a:rPr lang="en-US" sz="1400" dirty="0"/>
              <a:t> program </a:t>
            </a:r>
            <a:r>
              <a:rPr lang="en-US" sz="1400" dirty="0" err="1"/>
              <a:t>utama</a:t>
            </a:r>
            <a:r>
              <a:rPr lang="en-US" sz="1400" dirty="0"/>
              <a:t>, yang </a:t>
            </a:r>
            <a:r>
              <a:rPr lang="en-US" sz="1400" dirty="0" err="1"/>
              <a:t>mengontrol</a:t>
            </a:r>
            <a:r>
              <a:rPr lang="en-US" sz="1400" dirty="0"/>
              <a:t> </a:t>
            </a:r>
            <a:r>
              <a:rPr lang="en-US" sz="1400" dirty="0" err="1"/>
              <a:t>semua</a:t>
            </a:r>
            <a:r>
              <a:rPr lang="en-US" sz="1400" dirty="0"/>
              <a:t> proses yang </a:t>
            </a:r>
            <a:r>
              <a:rPr lang="en-US" sz="1400" dirty="0" err="1"/>
              <a:t>terjadi</a:t>
            </a:r>
            <a:r>
              <a:rPr lang="en-US" sz="1400" dirty="0"/>
              <a:t>, </a:t>
            </a:r>
            <a:r>
              <a:rPr lang="en-US" sz="1400" dirty="0" err="1"/>
              <a:t>termsuk</a:t>
            </a:r>
            <a:r>
              <a:rPr lang="en-US" sz="1400" dirty="0"/>
              <a:t> </a:t>
            </a:r>
            <a:r>
              <a:rPr lang="en-US" sz="1400" dirty="0" err="1"/>
              <a:t>mengirimkan</a:t>
            </a:r>
            <a:r>
              <a:rPr lang="en-US" sz="1400" dirty="0"/>
              <a:t> </a:t>
            </a:r>
            <a:r>
              <a:rPr lang="en-US" sz="1400" dirty="0" err="1"/>
              <a:t>kontrol</a:t>
            </a:r>
            <a:r>
              <a:rPr lang="en-US" sz="1400" dirty="0"/>
              <a:t> program </a:t>
            </a:r>
            <a:r>
              <a:rPr lang="en-US" sz="1400" dirty="0" err="1"/>
              <a:t>ke</a:t>
            </a:r>
            <a:r>
              <a:rPr lang="en-US" sz="1400" dirty="0"/>
              <a:t> </a:t>
            </a:r>
            <a:r>
              <a:rPr lang="en-US" sz="1400" dirty="0" err="1"/>
              <a:t>submodul</a:t>
            </a:r>
            <a:r>
              <a:rPr lang="en-US" sz="1400" dirty="0"/>
              <a:t> </a:t>
            </a:r>
            <a:r>
              <a:rPr lang="en-US" sz="1400" dirty="0" err="1"/>
              <a:t>untuk</a:t>
            </a:r>
            <a:r>
              <a:rPr lang="en-US" sz="1400" dirty="0"/>
              <a:t> </a:t>
            </a:r>
            <a:r>
              <a:rPr lang="en-US" sz="1400" dirty="0" err="1"/>
              <a:t>melakukan</a:t>
            </a:r>
            <a:r>
              <a:rPr lang="en-US" sz="1400" dirty="0"/>
              <a:t> </a:t>
            </a:r>
            <a:r>
              <a:rPr lang="en-US" sz="1400" dirty="0" err="1"/>
              <a:t>suatu</a:t>
            </a:r>
            <a:r>
              <a:rPr lang="en-US" sz="1400" dirty="0"/>
              <a:t> </a:t>
            </a:r>
            <a:r>
              <a:rPr lang="en-US" sz="1400" dirty="0" err="1"/>
              <a:t>fungsi</a:t>
            </a:r>
            <a:r>
              <a:rPr lang="en-US" sz="1400" dirty="0"/>
              <a:t> </a:t>
            </a:r>
            <a:r>
              <a:rPr lang="en-US" sz="1400" dirty="0" err="1"/>
              <a:t>tertentu</a:t>
            </a:r>
            <a:r>
              <a:rPr lang="en-US" sz="1400" dirty="0"/>
              <a:t>. </a:t>
            </a:r>
          </a:p>
          <a:p>
            <a:endParaRPr lang="en-US" sz="1400" dirty="0"/>
          </a:p>
          <a:p>
            <a:r>
              <a:rPr lang="en-US" sz="1400" dirty="0" err="1"/>
              <a:t>Pemrograman</a:t>
            </a:r>
            <a:r>
              <a:rPr lang="en-US" sz="1400" dirty="0"/>
              <a:t> modular </a:t>
            </a:r>
            <a:r>
              <a:rPr lang="en-US" sz="1400" dirty="0" err="1"/>
              <a:t>diterapkan</a:t>
            </a:r>
            <a:r>
              <a:rPr lang="en-US" sz="1400" dirty="0"/>
              <a:t> </a:t>
            </a:r>
            <a:r>
              <a:rPr lang="en-US" sz="1400" dirty="0" err="1"/>
              <a:t>dengan</a:t>
            </a:r>
            <a:r>
              <a:rPr lang="en-US" sz="1400" dirty="0"/>
              <a:t> </a:t>
            </a:r>
            <a:r>
              <a:rPr lang="en-US" sz="1400" dirty="0" err="1"/>
              <a:t>menggunakan</a:t>
            </a:r>
            <a:r>
              <a:rPr lang="en-US" sz="1400" dirty="0"/>
              <a:t> sub-routine, </a:t>
            </a:r>
            <a:r>
              <a:rPr lang="en-US" sz="1400" dirty="0" err="1"/>
              <a:t>yaitu</a:t>
            </a:r>
            <a:r>
              <a:rPr lang="en-US" sz="1400" dirty="0"/>
              <a:t> </a:t>
            </a:r>
            <a:r>
              <a:rPr lang="en-US" sz="1400" dirty="0" err="1"/>
              <a:t>sebuah</a:t>
            </a:r>
            <a:r>
              <a:rPr lang="en-US" sz="1400" dirty="0"/>
              <a:t> </a:t>
            </a:r>
            <a:r>
              <a:rPr lang="en-US" sz="1400" dirty="0" err="1"/>
              <a:t>kumpulan</a:t>
            </a:r>
            <a:r>
              <a:rPr lang="en-US" sz="1400" dirty="0"/>
              <a:t> </a:t>
            </a:r>
            <a:r>
              <a:rPr lang="en-US" sz="1400" dirty="0" err="1"/>
              <a:t>perintah</a:t>
            </a:r>
            <a:r>
              <a:rPr lang="en-US" sz="1400" dirty="0"/>
              <a:t> yang </a:t>
            </a:r>
            <a:r>
              <a:rPr lang="en-US" sz="1400" dirty="0" err="1"/>
              <a:t>melakukan</a:t>
            </a:r>
            <a:r>
              <a:rPr lang="en-US" sz="1400" dirty="0"/>
              <a:t> </a:t>
            </a:r>
            <a:r>
              <a:rPr lang="en-US" sz="1400" dirty="0" err="1"/>
              <a:t>tugas</a:t>
            </a:r>
            <a:r>
              <a:rPr lang="en-US" sz="1400" dirty="0"/>
              <a:t> </a:t>
            </a:r>
            <a:r>
              <a:rPr lang="en-US" sz="1400" dirty="0" err="1"/>
              <a:t>pemrosesan</a:t>
            </a:r>
            <a:r>
              <a:rPr lang="en-US" sz="1400" dirty="0"/>
              <a:t> yang </a:t>
            </a:r>
            <a:r>
              <a:rPr lang="en-US" sz="1400" dirty="0" err="1"/>
              <a:t>terbatas</a:t>
            </a:r>
            <a:r>
              <a:rPr lang="en-US" sz="1400" dirty="0"/>
              <a:t>. </a:t>
            </a:r>
          </a:p>
          <a:p>
            <a:pPr marL="285750" indent="-285750">
              <a:buFont typeface="Arial" panose="020B0604020202020204" pitchFamily="34" charset="0"/>
              <a:buChar char="•"/>
            </a:pPr>
            <a:r>
              <a:rPr lang="en-US" sz="1400" dirty="0"/>
              <a:t>Jika </a:t>
            </a:r>
            <a:r>
              <a:rPr lang="en-US" sz="1400" dirty="0" err="1"/>
              <a:t>persoalan</a:t>
            </a:r>
            <a:r>
              <a:rPr lang="en-US" sz="1400" dirty="0"/>
              <a:t> yang </a:t>
            </a:r>
            <a:r>
              <a:rPr lang="en-US" sz="1400" dirty="0" err="1"/>
              <a:t>ingin</a:t>
            </a:r>
            <a:r>
              <a:rPr lang="en-US" sz="1400" dirty="0"/>
              <a:t> </a:t>
            </a:r>
            <a:r>
              <a:rPr lang="en-US" sz="1400" dirty="0" err="1"/>
              <a:t>dipecahkan</a:t>
            </a:r>
            <a:r>
              <a:rPr lang="en-US" sz="1400" dirty="0"/>
              <a:t> </a:t>
            </a:r>
            <a:r>
              <a:rPr lang="en-US" sz="1400" dirty="0" err="1"/>
              <a:t>melalui</a:t>
            </a:r>
            <a:r>
              <a:rPr lang="en-US" sz="1400" dirty="0"/>
              <a:t> program </a:t>
            </a:r>
            <a:r>
              <a:rPr lang="en-US" sz="1400" dirty="0" err="1"/>
              <a:t>terlalu</a:t>
            </a:r>
            <a:r>
              <a:rPr lang="en-US" sz="1400" dirty="0"/>
              <a:t> </a:t>
            </a:r>
            <a:r>
              <a:rPr lang="en-US" sz="1400" dirty="0" err="1"/>
              <a:t>besar</a:t>
            </a:r>
            <a:r>
              <a:rPr lang="en-US" sz="1400" dirty="0"/>
              <a:t>, </a:t>
            </a:r>
            <a:r>
              <a:rPr lang="en-US" sz="1400" dirty="0" err="1"/>
              <a:t>sebaiknya</a:t>
            </a:r>
            <a:r>
              <a:rPr lang="en-US" sz="1400" dirty="0"/>
              <a:t> </a:t>
            </a:r>
            <a:r>
              <a:rPr lang="en-US" sz="1400" dirty="0" err="1"/>
              <a:t>pemecahan</a:t>
            </a:r>
            <a:r>
              <a:rPr lang="en-US" sz="1400" dirty="0"/>
              <a:t> </a:t>
            </a:r>
            <a:r>
              <a:rPr lang="en-US" sz="1400" dirty="0" err="1"/>
              <a:t>masalah</a:t>
            </a:r>
            <a:r>
              <a:rPr lang="en-US" sz="1400" dirty="0"/>
              <a:t> </a:t>
            </a:r>
            <a:r>
              <a:rPr lang="en-US" sz="1400" dirty="0" err="1"/>
              <a:t>dilakukan</a:t>
            </a:r>
            <a:r>
              <a:rPr lang="en-US" sz="1400" dirty="0"/>
              <a:t> </a:t>
            </a:r>
            <a:r>
              <a:rPr lang="en-US" sz="1400" dirty="0" err="1"/>
              <a:t>secara</a:t>
            </a:r>
            <a:r>
              <a:rPr lang="en-US" sz="1400" dirty="0"/>
              <a:t> </a:t>
            </a:r>
            <a:r>
              <a:rPr lang="en-US" sz="1400" dirty="0" err="1"/>
              <a:t>bertahap</a:t>
            </a:r>
            <a:r>
              <a:rPr lang="en-US" sz="1400" dirty="0"/>
              <a:t> </a:t>
            </a:r>
          </a:p>
          <a:p>
            <a:pPr marL="285750" indent="-285750">
              <a:buFont typeface="Arial" panose="020B0604020202020204" pitchFamily="34" charset="0"/>
              <a:buChar char="•"/>
            </a:pPr>
            <a:r>
              <a:rPr lang="en-US" sz="1400" dirty="0" err="1"/>
              <a:t>Setiap</a:t>
            </a:r>
            <a:r>
              <a:rPr lang="en-US" sz="1400" dirty="0"/>
              <a:t> </a:t>
            </a:r>
            <a:r>
              <a:rPr lang="en-US" sz="1400" dirty="0" err="1"/>
              <a:t>tahapan</a:t>
            </a:r>
            <a:r>
              <a:rPr lang="en-US" sz="1400" dirty="0"/>
              <a:t> </a:t>
            </a:r>
            <a:r>
              <a:rPr lang="en-US" sz="1400" dirty="0" err="1"/>
              <a:t>akan</a:t>
            </a:r>
            <a:r>
              <a:rPr lang="en-US" sz="1400" dirty="0"/>
              <a:t> </a:t>
            </a:r>
            <a:r>
              <a:rPr lang="en-US" sz="1400" dirty="0" err="1"/>
              <a:t>menghasilkan</a:t>
            </a:r>
            <a:r>
              <a:rPr lang="en-US" sz="1400" dirty="0"/>
              <a:t> </a:t>
            </a:r>
            <a:r>
              <a:rPr lang="en-US" sz="1400" dirty="0" err="1"/>
              <a:t>modul</a:t>
            </a:r>
            <a:r>
              <a:rPr lang="en-US" sz="1400" dirty="0"/>
              <a:t> program </a:t>
            </a:r>
            <a:r>
              <a:rPr lang="en-US" sz="1400" dirty="0" err="1"/>
              <a:t>Setiap</a:t>
            </a:r>
            <a:r>
              <a:rPr lang="en-US" sz="1400" dirty="0"/>
              <a:t> </a:t>
            </a:r>
            <a:r>
              <a:rPr lang="en-US" sz="1400" dirty="0" err="1"/>
              <a:t>modul</a:t>
            </a:r>
            <a:r>
              <a:rPr lang="en-US" sz="1400" dirty="0"/>
              <a:t> </a:t>
            </a:r>
            <a:r>
              <a:rPr lang="en-US" sz="1400" dirty="0" err="1"/>
              <a:t>tersebut</a:t>
            </a:r>
            <a:r>
              <a:rPr lang="en-US" sz="1400" dirty="0"/>
              <a:t> </a:t>
            </a:r>
            <a:r>
              <a:rPr lang="en-US" sz="1400" dirty="0" err="1"/>
              <a:t>diberi</a:t>
            </a:r>
            <a:r>
              <a:rPr lang="en-US" sz="1400" dirty="0"/>
              <a:t> </a:t>
            </a:r>
            <a:r>
              <a:rPr lang="en-US" sz="1400" dirty="0" err="1"/>
              <a:t>nama</a:t>
            </a:r>
            <a:r>
              <a:rPr lang="en-US" sz="1400" dirty="0"/>
              <a:t> </a:t>
            </a:r>
            <a:r>
              <a:rPr lang="en-US" sz="1400" dirty="0" err="1"/>
              <a:t>sehingga</a:t>
            </a:r>
            <a:r>
              <a:rPr lang="en-US" sz="1400" dirty="0"/>
              <a:t> </a:t>
            </a:r>
            <a:r>
              <a:rPr lang="en-US" sz="1400" dirty="0" err="1"/>
              <a:t>untuk</a:t>
            </a:r>
            <a:r>
              <a:rPr lang="en-US" sz="1400" dirty="0"/>
              <a:t> </a:t>
            </a:r>
            <a:r>
              <a:rPr lang="en-US" sz="1400" dirty="0" err="1"/>
              <a:t>menyatakannya</a:t>
            </a:r>
            <a:r>
              <a:rPr lang="en-US" sz="1400" dirty="0"/>
              <a:t> </a:t>
            </a:r>
            <a:r>
              <a:rPr lang="en-US" sz="1400" dirty="0" err="1"/>
              <a:t>cukup</a:t>
            </a:r>
            <a:r>
              <a:rPr lang="en-US" sz="1400" dirty="0"/>
              <a:t> </a:t>
            </a:r>
            <a:r>
              <a:rPr lang="en-US" sz="1400" dirty="0" err="1"/>
              <a:t>dengan</a:t>
            </a:r>
            <a:r>
              <a:rPr lang="en-US" sz="1400" dirty="0"/>
              <a:t> </a:t>
            </a:r>
            <a:r>
              <a:rPr lang="en-US" sz="1400" dirty="0" err="1"/>
              <a:t>menyebut</a:t>
            </a:r>
            <a:r>
              <a:rPr lang="en-US" sz="1400" dirty="0"/>
              <a:t> </a:t>
            </a:r>
            <a:r>
              <a:rPr lang="en-US" sz="1400" dirty="0" err="1"/>
              <a:t>namanya</a:t>
            </a:r>
            <a:r>
              <a:rPr lang="en-US" sz="1400" dirty="0"/>
              <a:t> </a:t>
            </a:r>
          </a:p>
          <a:p>
            <a:pPr marL="285750" indent="-285750">
              <a:buFont typeface="Arial" panose="020B0604020202020204" pitchFamily="34" charset="0"/>
              <a:buChar char="•"/>
            </a:pPr>
            <a:r>
              <a:rPr lang="en-US" sz="1400" dirty="0" err="1"/>
              <a:t>Deskripsi</a:t>
            </a:r>
            <a:r>
              <a:rPr lang="en-US" sz="1400" dirty="0"/>
              <a:t> </a:t>
            </a:r>
            <a:r>
              <a:rPr lang="en-US" sz="1400" dirty="0" err="1"/>
              <a:t>fungsional</a:t>
            </a:r>
            <a:r>
              <a:rPr lang="en-US" sz="1400" dirty="0"/>
              <a:t> </a:t>
            </a:r>
            <a:r>
              <a:rPr lang="en-US" sz="1400" dirty="0" err="1"/>
              <a:t>dari</a:t>
            </a:r>
            <a:r>
              <a:rPr lang="en-US" sz="1400" dirty="0"/>
              <a:t> </a:t>
            </a:r>
            <a:r>
              <a:rPr lang="en-US" sz="1400" dirty="0" err="1"/>
              <a:t>setiap</a:t>
            </a:r>
            <a:r>
              <a:rPr lang="en-US" sz="1400" dirty="0"/>
              <a:t> </a:t>
            </a:r>
            <a:r>
              <a:rPr lang="en-US" sz="1400" dirty="0" err="1"/>
              <a:t>modul</a:t>
            </a:r>
            <a:r>
              <a:rPr lang="en-US" sz="1400" dirty="0"/>
              <a:t> </a:t>
            </a:r>
            <a:r>
              <a:rPr lang="en-US" sz="1400" dirty="0" err="1"/>
              <a:t>adalah</a:t>
            </a:r>
            <a:r>
              <a:rPr lang="en-US" sz="1400" dirty="0"/>
              <a:t> </a:t>
            </a:r>
            <a:r>
              <a:rPr lang="en-US" sz="1400" dirty="0" err="1"/>
              <a:t>penting</a:t>
            </a:r>
            <a:endParaRPr lang="en-US" sz="1400" dirty="0"/>
          </a:p>
        </p:txBody>
      </p:sp>
      <p:sp>
        <p:nvSpPr>
          <p:cNvPr id="16" name="TextBox 15">
            <a:extLst>
              <a:ext uri="{FF2B5EF4-FFF2-40B4-BE49-F238E27FC236}">
                <a16:creationId xmlns:a16="http://schemas.microsoft.com/office/drawing/2014/main" id="{95588435-D786-4F62-52B1-D7A7A03B030D}"/>
              </a:ext>
            </a:extLst>
          </p:cNvPr>
          <p:cNvSpPr txBox="1"/>
          <p:nvPr/>
        </p:nvSpPr>
        <p:spPr>
          <a:xfrm>
            <a:off x="9579242" y="1175847"/>
            <a:ext cx="2267726" cy="3754874"/>
          </a:xfrm>
          <a:prstGeom prst="rect">
            <a:avLst/>
          </a:prstGeom>
          <a:solidFill>
            <a:schemeClr val="accent4">
              <a:lumMod val="40000"/>
              <a:lumOff val="60000"/>
            </a:schemeClr>
          </a:solidFill>
        </p:spPr>
        <p:txBody>
          <a:bodyPr wrap="square">
            <a:spAutoFit/>
          </a:bodyPr>
          <a:lstStyle/>
          <a:p>
            <a:r>
              <a:rPr lang="en-US" sz="1400" dirty="0"/>
              <a:t>Program yang </a:t>
            </a:r>
            <a:r>
              <a:rPr lang="en-US" sz="1400" dirty="0" err="1"/>
              <a:t>didefinisikan</a:t>
            </a:r>
            <a:r>
              <a:rPr lang="en-US" sz="1400" dirty="0"/>
              <a:t> </a:t>
            </a:r>
            <a:r>
              <a:rPr lang="en-US" sz="1400" dirty="0" err="1"/>
              <a:t>modulnya</a:t>
            </a:r>
            <a:r>
              <a:rPr lang="en-US" sz="1400" dirty="0"/>
              <a:t> </a:t>
            </a:r>
            <a:r>
              <a:rPr lang="en-US" sz="1400" dirty="0" err="1"/>
              <a:t>dengan</a:t>
            </a:r>
            <a:r>
              <a:rPr lang="en-US" sz="1400" dirty="0"/>
              <a:t> </a:t>
            </a:r>
            <a:r>
              <a:rPr lang="en-US" sz="1400" dirty="0" err="1"/>
              <a:t>baik</a:t>
            </a:r>
            <a:r>
              <a:rPr lang="en-US" sz="1400" dirty="0"/>
              <a:t> </a:t>
            </a:r>
            <a:r>
              <a:rPr lang="en-US" sz="1400" dirty="0" err="1"/>
              <a:t>akan</a:t>
            </a:r>
            <a:r>
              <a:rPr lang="en-US" sz="1400" dirty="0"/>
              <a:t> : </a:t>
            </a:r>
          </a:p>
          <a:p>
            <a:pPr marL="285750" indent="-285750">
              <a:buFont typeface="Arial" panose="020B0604020202020204" pitchFamily="34" charset="0"/>
              <a:buChar char="•"/>
            </a:pPr>
            <a:r>
              <a:rPr lang="en-US" sz="1400" dirty="0" err="1"/>
              <a:t>Mudah</a:t>
            </a:r>
            <a:r>
              <a:rPr lang="en-US" sz="1400" dirty="0"/>
              <a:t> </a:t>
            </a:r>
            <a:r>
              <a:rPr lang="en-US" sz="1400" dirty="0" err="1"/>
              <a:t>dibaca</a:t>
            </a:r>
            <a:r>
              <a:rPr lang="en-US" sz="1400" dirty="0"/>
              <a:t> dan </a:t>
            </a:r>
            <a:r>
              <a:rPr lang="en-US" sz="1400" dirty="0" err="1"/>
              <a:t>dimengerti</a:t>
            </a:r>
            <a:r>
              <a:rPr lang="en-US" sz="1400" dirty="0"/>
              <a:t> oleh </a:t>
            </a:r>
            <a:r>
              <a:rPr lang="en-US" sz="1400" dirty="0" err="1"/>
              <a:t>pemakai</a:t>
            </a:r>
            <a:endParaRPr lang="en-US" sz="1400" dirty="0"/>
          </a:p>
          <a:p>
            <a:pPr marL="285750" indent="-285750">
              <a:buFont typeface="Arial" panose="020B0604020202020204" pitchFamily="34" charset="0"/>
              <a:buChar char="•"/>
            </a:pPr>
            <a:r>
              <a:rPr lang="en-US" sz="1400" dirty="0" err="1"/>
              <a:t>Efisien</a:t>
            </a:r>
            <a:r>
              <a:rPr lang="en-US" sz="1400" dirty="0"/>
              <a:t>, </a:t>
            </a:r>
            <a:r>
              <a:rPr lang="en-US" sz="1400" dirty="0" err="1"/>
              <a:t>karena</a:t>
            </a:r>
            <a:r>
              <a:rPr lang="en-US" sz="1400" dirty="0"/>
              <a:t> </a:t>
            </a:r>
            <a:r>
              <a:rPr lang="en-US" sz="1400" dirty="0" err="1"/>
              <a:t>modul</a:t>
            </a:r>
            <a:r>
              <a:rPr lang="en-US" sz="1400" dirty="0"/>
              <a:t> yang </a:t>
            </a:r>
            <a:r>
              <a:rPr lang="en-US" sz="1400" dirty="0" err="1"/>
              <a:t>sama</a:t>
            </a:r>
            <a:r>
              <a:rPr lang="en-US" sz="1400" dirty="0"/>
              <a:t> </a:t>
            </a:r>
            <a:r>
              <a:rPr lang="en-US" sz="1400" dirty="0" err="1"/>
              <a:t>mungkin</a:t>
            </a:r>
            <a:r>
              <a:rPr lang="en-US" sz="1400" dirty="0"/>
              <a:t> </a:t>
            </a:r>
            <a:r>
              <a:rPr lang="en-US" sz="1400" dirty="0" err="1"/>
              <a:t>dipakai</a:t>
            </a:r>
            <a:r>
              <a:rPr lang="en-US" sz="1400" dirty="0"/>
              <a:t> pada </a:t>
            </a:r>
            <a:r>
              <a:rPr lang="en-US" sz="1400" dirty="0" err="1"/>
              <a:t>beberapa</a:t>
            </a:r>
            <a:r>
              <a:rPr lang="en-US" sz="1400" dirty="0"/>
              <a:t> </a:t>
            </a:r>
            <a:r>
              <a:rPr lang="en-US" sz="1400" dirty="0" err="1"/>
              <a:t>tahapan</a:t>
            </a:r>
            <a:r>
              <a:rPr lang="en-US" sz="1400" dirty="0"/>
              <a:t> program.</a:t>
            </a:r>
          </a:p>
          <a:p>
            <a:pPr marL="285750" indent="-285750">
              <a:buFont typeface="Arial" panose="020B0604020202020204" pitchFamily="34" charset="0"/>
              <a:buChar char="•"/>
            </a:pPr>
            <a:r>
              <a:rPr lang="en-US" sz="1400" dirty="0"/>
              <a:t>Modular programming </a:t>
            </a:r>
            <a:r>
              <a:rPr lang="en-US" sz="1400" dirty="0" err="1"/>
              <a:t>banyak</a:t>
            </a:r>
            <a:r>
              <a:rPr lang="en-US" sz="1400" dirty="0"/>
              <a:t> </a:t>
            </a:r>
            <a:r>
              <a:rPr lang="en-US" sz="1400" dirty="0" err="1"/>
              <a:t>dimanfaatkan</a:t>
            </a:r>
            <a:r>
              <a:rPr lang="en-US" sz="1400" dirty="0"/>
              <a:t> oleh </a:t>
            </a:r>
            <a:r>
              <a:rPr lang="en-US" sz="1400" dirty="0" err="1"/>
              <a:t>bahasa</a:t>
            </a:r>
            <a:r>
              <a:rPr lang="en-US" sz="1400" dirty="0"/>
              <a:t> </a:t>
            </a:r>
            <a:r>
              <a:rPr lang="en-US" sz="1400" dirty="0" err="1"/>
              <a:t>pemrograman</a:t>
            </a:r>
            <a:r>
              <a:rPr lang="en-US" sz="1400" dirty="0"/>
              <a:t> OOP. </a:t>
            </a:r>
          </a:p>
        </p:txBody>
      </p:sp>
    </p:spTree>
    <p:extLst>
      <p:ext uri="{BB962C8B-B14F-4D97-AF65-F5344CB8AC3E}">
        <p14:creationId xmlns:p14="http://schemas.microsoft.com/office/powerpoint/2010/main" val="2047263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984359" y="2185355"/>
            <a:ext cx="2308848" cy="3114888"/>
            <a:chOff x="1543159" y="2226077"/>
            <a:chExt cx="2308848" cy="3114888"/>
          </a:xfrm>
          <a:solidFill>
            <a:schemeClr val="bg1"/>
          </a:solidFill>
        </p:grpSpPr>
        <p:sp>
          <p:nvSpPr>
            <p:cNvPr id="7" name="圆角矩形 16"/>
            <p:cNvSpPr/>
            <p:nvPr/>
          </p:nvSpPr>
          <p:spPr>
            <a:xfrm>
              <a:off x="1543159" y="2226077"/>
              <a:ext cx="2308848" cy="3114888"/>
            </a:xfrm>
            <a:prstGeom prst="roundRect">
              <a:avLst/>
            </a:prstGeom>
            <a:grp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8" name="文本框 7"/>
            <p:cNvSpPr txBox="1"/>
            <p:nvPr/>
          </p:nvSpPr>
          <p:spPr>
            <a:xfrm>
              <a:off x="1820432" y="3469722"/>
              <a:ext cx="1851025" cy="458908"/>
            </a:xfrm>
            <a:prstGeom prst="rect">
              <a:avLst/>
            </a:prstGeom>
            <a:grp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zh-CN" dirty="0" err="1">
                  <a:solidFill>
                    <a:prstClr val="black">
                      <a:lumMod val="65000"/>
                      <a:lumOff val="35000"/>
                    </a:prstClr>
                  </a:solidFill>
                  <a:latin typeface="思源黑体 CN Bold" panose="020B0800000000000000" charset="-122"/>
                  <a:ea typeface="思源黑体 CN Bold" panose="020B0800000000000000" charset="-122"/>
                  <a:cs typeface="+mn-ea"/>
                  <a:sym typeface="+mn-lt"/>
                </a:rPr>
                <a:t>Fungsional</a:t>
              </a: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ea"/>
                <a:sym typeface="+mn-lt"/>
              </a:endParaRPr>
            </a:p>
          </p:txBody>
        </p:sp>
        <p:sp>
          <p:nvSpPr>
            <p:cNvPr id="15" name="文本框 14"/>
            <p:cNvSpPr txBox="1"/>
            <p:nvPr/>
          </p:nvSpPr>
          <p:spPr>
            <a:xfrm>
              <a:off x="1723709" y="3070988"/>
              <a:ext cx="1947748" cy="265586"/>
            </a:xfrm>
            <a:prstGeom prst="rect">
              <a:avLst/>
            </a:prstGeom>
            <a:grp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zh-CN" altLang="en-US" sz="1100" b="0" i="0" u="none" strike="noStrike" kern="1200" cap="none" spc="0" normalizeH="0" baseline="0" noProof="0" dirty="0">
                <a:ln>
                  <a:noFill/>
                </a:ln>
                <a:solidFill>
                  <a:prstClr val="black">
                    <a:lumMod val="65000"/>
                    <a:lumOff val="35000"/>
                  </a:prstClr>
                </a:solidFill>
                <a:effectLst/>
                <a:uLnTx/>
                <a:uFillTx/>
                <a:latin typeface="思源黑体 CN Regular" panose="020B0500000000000000" charset="-122"/>
                <a:ea typeface="思源黑体 CN Regular" panose="020B0500000000000000" charset="-122"/>
                <a:cs typeface="思源黑体 CN Regular" panose="020B0500000000000000" charset="-122"/>
                <a:sym typeface="+mn-ea"/>
              </a:endParaRPr>
            </a:p>
          </p:txBody>
        </p:sp>
      </p:grpSp>
      <p:sp>
        <p:nvSpPr>
          <p:cNvPr id="21" name="椭圆 20"/>
          <p:cNvSpPr/>
          <p:nvPr/>
        </p:nvSpPr>
        <p:spPr>
          <a:xfrm>
            <a:off x="1733248" y="4979852"/>
            <a:ext cx="811070" cy="811070"/>
          </a:xfrm>
          <a:prstGeom prst="ellipse">
            <a:avLst/>
          </a:prstGeom>
          <a:solidFill>
            <a:srgbClr val="FFCB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lumMod val="65000"/>
                    <a:lumOff val="35000"/>
                  </a:prst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04</a:t>
            </a:r>
          </a:p>
        </p:txBody>
      </p:sp>
      <p:sp>
        <p:nvSpPr>
          <p:cNvPr id="39" name="文本框 38"/>
          <p:cNvSpPr txBox="1"/>
          <p:nvPr/>
        </p:nvSpPr>
        <p:spPr>
          <a:xfrm>
            <a:off x="3797300" y="841375"/>
            <a:ext cx="48967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i="0" u="none" strike="noStrike" kern="1200" cap="none" spc="0" normalizeH="0" baseline="0" noProof="0" dirty="0" err="1">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Pemrograman</a:t>
            </a:r>
            <a:r>
              <a:rPr kumimoji="0" lang="en-US" altLang="zh-CN"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 </a:t>
            </a:r>
            <a:r>
              <a:rPr kumimoji="0" lang="en-US" altLang="zh-CN" sz="3000" b="0" i="0" u="none" strike="noStrike" kern="1200" cap="none" spc="0" normalizeH="0" baseline="0" noProof="0" dirty="0" err="1">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Fungsional</a:t>
            </a:r>
            <a:endParaRPr kumimoji="0" lang="zh-CN" altLang="en-US"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endParaRPr>
          </a:p>
        </p:txBody>
      </p:sp>
      <p:sp>
        <p:nvSpPr>
          <p:cNvPr id="4" name="TextBox 3">
            <a:extLst>
              <a:ext uri="{FF2B5EF4-FFF2-40B4-BE49-F238E27FC236}">
                <a16:creationId xmlns:a16="http://schemas.microsoft.com/office/drawing/2014/main" id="{5798B11A-2B48-AC1D-A193-4E9ED77DA1DB}"/>
              </a:ext>
            </a:extLst>
          </p:cNvPr>
          <p:cNvSpPr txBox="1"/>
          <p:nvPr/>
        </p:nvSpPr>
        <p:spPr>
          <a:xfrm>
            <a:off x="4646990" y="2148948"/>
            <a:ext cx="5811762" cy="3046988"/>
          </a:xfrm>
          <a:prstGeom prst="rect">
            <a:avLst/>
          </a:prstGeom>
          <a:noFill/>
        </p:spPr>
        <p:txBody>
          <a:bodyPr wrap="square">
            <a:spAutoFit/>
          </a:bodyPr>
          <a:lstStyle/>
          <a:p>
            <a:r>
              <a:rPr lang="en-US" sz="1600" dirty="0" err="1"/>
              <a:t>Disebut</a:t>
            </a:r>
            <a:r>
              <a:rPr lang="en-US" sz="1600" dirty="0"/>
              <a:t> </a:t>
            </a:r>
            <a:r>
              <a:rPr lang="en-US" sz="1600" dirty="0" err="1"/>
              <a:t>bahasa</a:t>
            </a:r>
            <a:r>
              <a:rPr lang="en-US" sz="1600" dirty="0"/>
              <a:t> </a:t>
            </a:r>
            <a:r>
              <a:rPr lang="en-US" sz="1600" dirty="0" err="1"/>
              <a:t>pemrograman</a:t>
            </a:r>
            <a:r>
              <a:rPr lang="en-US" sz="1600" dirty="0"/>
              <a:t> </a:t>
            </a:r>
            <a:r>
              <a:rPr lang="en-US" sz="1600" dirty="0" err="1"/>
              <a:t>fungsional</a:t>
            </a:r>
            <a:r>
              <a:rPr lang="en-US" sz="1600" dirty="0"/>
              <a:t> </a:t>
            </a:r>
            <a:r>
              <a:rPr lang="en-US" sz="1600" dirty="0" err="1"/>
              <a:t>karena</a:t>
            </a:r>
            <a:r>
              <a:rPr lang="en-US" sz="1600" dirty="0"/>
              <a:t> </a:t>
            </a:r>
            <a:r>
              <a:rPr lang="en-US" sz="1600" dirty="0" err="1"/>
              <a:t>memang</a:t>
            </a:r>
            <a:r>
              <a:rPr lang="en-US" sz="1600" dirty="0"/>
              <a:t> pada program </a:t>
            </a:r>
            <a:r>
              <a:rPr lang="en-US" sz="1600" dirty="0" err="1"/>
              <a:t>seluruh</a:t>
            </a:r>
            <a:r>
              <a:rPr lang="en-US" sz="1600" dirty="0"/>
              <a:t> </a:t>
            </a:r>
            <a:r>
              <a:rPr lang="en-US" sz="1600" dirty="0" err="1"/>
              <a:t>kodenya</a:t>
            </a:r>
            <a:r>
              <a:rPr lang="en-US" sz="1600" dirty="0"/>
              <a:t> </a:t>
            </a:r>
            <a:r>
              <a:rPr lang="en-US" sz="1600" dirty="0" err="1"/>
              <a:t>berupa</a:t>
            </a:r>
            <a:r>
              <a:rPr lang="en-US" sz="1600" dirty="0"/>
              <a:t> </a:t>
            </a:r>
            <a:r>
              <a:rPr lang="en-US" sz="1600" dirty="0" err="1"/>
              <a:t>fungsi-fungsi</a:t>
            </a:r>
            <a:r>
              <a:rPr lang="en-US" sz="1600" dirty="0"/>
              <a:t>. </a:t>
            </a:r>
            <a:r>
              <a:rPr lang="en-US" sz="1600" dirty="0" err="1"/>
              <a:t>bahasa</a:t>
            </a:r>
            <a:r>
              <a:rPr lang="en-US" sz="1600" dirty="0"/>
              <a:t> </a:t>
            </a:r>
            <a:r>
              <a:rPr lang="en-US" sz="1600" dirty="0" err="1"/>
              <a:t>pemrograman</a:t>
            </a:r>
            <a:r>
              <a:rPr lang="en-US" sz="1600" dirty="0"/>
              <a:t> </a:t>
            </a:r>
            <a:r>
              <a:rPr lang="en-US" sz="1600" dirty="0" err="1"/>
              <a:t>fungsional</a:t>
            </a:r>
            <a:r>
              <a:rPr lang="en-US" sz="1600" dirty="0"/>
              <a:t> </a:t>
            </a:r>
            <a:r>
              <a:rPr lang="en-US" sz="1600" dirty="0" err="1"/>
              <a:t>merupakan</a:t>
            </a:r>
            <a:r>
              <a:rPr lang="en-US" sz="1600" dirty="0"/>
              <a:t> salah </a:t>
            </a:r>
            <a:r>
              <a:rPr lang="en-US" sz="1600" dirty="0" err="1"/>
              <a:t>satu</a:t>
            </a:r>
            <a:r>
              <a:rPr lang="en-US" sz="1600" dirty="0"/>
              <a:t> </a:t>
            </a:r>
            <a:r>
              <a:rPr lang="en-US" sz="1600" dirty="0" err="1"/>
              <a:t>bahasa</a:t>
            </a:r>
            <a:r>
              <a:rPr lang="en-US" sz="1600" dirty="0"/>
              <a:t> </a:t>
            </a:r>
            <a:r>
              <a:rPr lang="en-US" sz="1600" dirty="0" err="1"/>
              <a:t>pemrograman</a:t>
            </a:r>
            <a:r>
              <a:rPr lang="en-US" sz="1600" dirty="0"/>
              <a:t> yang </a:t>
            </a:r>
            <a:r>
              <a:rPr lang="en-US" sz="1600" dirty="0" err="1"/>
              <a:t>memperlakukan</a:t>
            </a:r>
            <a:r>
              <a:rPr lang="en-US" sz="1600" dirty="0"/>
              <a:t> proses </a:t>
            </a:r>
            <a:r>
              <a:rPr lang="en-US" sz="1600" dirty="0" err="1"/>
              <a:t>komputasi</a:t>
            </a:r>
            <a:r>
              <a:rPr lang="en-US" sz="1600" dirty="0"/>
              <a:t> </a:t>
            </a:r>
            <a:r>
              <a:rPr lang="en-US" sz="1600" dirty="0" err="1"/>
              <a:t>sebagai</a:t>
            </a:r>
            <a:r>
              <a:rPr lang="en-US" sz="1600" dirty="0"/>
              <a:t> </a:t>
            </a:r>
            <a:r>
              <a:rPr lang="en-US" sz="1600" dirty="0" err="1"/>
              <a:t>evaluasi</a:t>
            </a:r>
            <a:r>
              <a:rPr lang="en-US" sz="1600" dirty="0"/>
              <a:t> </a:t>
            </a:r>
            <a:r>
              <a:rPr lang="en-US" sz="1600" dirty="0" err="1"/>
              <a:t>fungsi-fungsi</a:t>
            </a:r>
            <a:r>
              <a:rPr lang="en-US" sz="1600" dirty="0"/>
              <a:t> </a:t>
            </a:r>
            <a:r>
              <a:rPr lang="en-US" sz="1600" dirty="0" err="1"/>
              <a:t>matematika</a:t>
            </a:r>
            <a:r>
              <a:rPr lang="en-US" sz="1600" dirty="0"/>
              <a:t>. </a:t>
            </a:r>
          </a:p>
          <a:p>
            <a:endParaRPr lang="en-US" sz="1600" dirty="0"/>
          </a:p>
          <a:p>
            <a:r>
              <a:rPr lang="en-US" sz="1600" dirty="0"/>
              <a:t>Isi </a:t>
            </a:r>
            <a:r>
              <a:rPr lang="en-US" sz="1600" dirty="0" err="1"/>
              <a:t>dari</a:t>
            </a:r>
            <a:r>
              <a:rPr lang="en-US" sz="1600" dirty="0"/>
              <a:t> Program </a:t>
            </a:r>
            <a:r>
              <a:rPr lang="en-US" sz="1600" dirty="0" err="1"/>
              <a:t>fungsional</a:t>
            </a:r>
            <a:r>
              <a:rPr lang="en-US" sz="1600" dirty="0"/>
              <a:t> </a:t>
            </a:r>
            <a:r>
              <a:rPr lang="en-US" sz="1600" dirty="0" err="1"/>
              <a:t>tidak</a:t>
            </a:r>
            <a:r>
              <a:rPr lang="en-US" sz="1600" dirty="0"/>
              <a:t> </a:t>
            </a:r>
            <a:r>
              <a:rPr lang="en-US" sz="1600" dirty="0" err="1"/>
              <a:t>mengandung</a:t>
            </a:r>
            <a:r>
              <a:rPr lang="en-US" sz="1600" dirty="0"/>
              <a:t> </a:t>
            </a:r>
            <a:r>
              <a:rPr lang="en-US" sz="1600" dirty="0" err="1"/>
              <a:t>pernyataan</a:t>
            </a:r>
            <a:r>
              <a:rPr lang="en-US" sz="1600" dirty="0"/>
              <a:t> </a:t>
            </a:r>
            <a:r>
              <a:rPr lang="en-US" sz="1600" dirty="0" err="1"/>
              <a:t>perintah</a:t>
            </a:r>
            <a:r>
              <a:rPr lang="en-US" sz="1600" dirty="0"/>
              <a:t>. </a:t>
            </a:r>
          </a:p>
          <a:p>
            <a:endParaRPr lang="en-US" sz="1600" dirty="0"/>
          </a:p>
          <a:p>
            <a:r>
              <a:rPr lang="en-US" sz="1600" dirty="0" err="1"/>
              <a:t>Contoh</a:t>
            </a:r>
            <a:r>
              <a:rPr lang="en-US" sz="1600" dirty="0"/>
              <a:t> </a:t>
            </a:r>
            <a:r>
              <a:rPr lang="en-US" sz="1600" dirty="0" err="1"/>
              <a:t>bahasa</a:t>
            </a:r>
            <a:r>
              <a:rPr lang="en-US" sz="1600" dirty="0"/>
              <a:t> </a:t>
            </a:r>
            <a:r>
              <a:rPr lang="en-US" sz="1600" dirty="0" err="1"/>
              <a:t>pemrograman</a:t>
            </a:r>
            <a:r>
              <a:rPr lang="en-US" sz="1600" dirty="0"/>
              <a:t> </a:t>
            </a:r>
            <a:r>
              <a:rPr lang="en-US" sz="1600" dirty="0" err="1"/>
              <a:t>fungsional</a:t>
            </a:r>
            <a:r>
              <a:rPr lang="en-US" sz="1600" dirty="0"/>
              <a:t> : Lisp, Scheme, ML, Haskell, Erlang.</a:t>
            </a:r>
          </a:p>
        </p:txBody>
      </p:sp>
    </p:spTree>
    <p:extLst>
      <p:ext uri="{BB962C8B-B14F-4D97-AF65-F5344CB8AC3E}">
        <p14:creationId xmlns:p14="http://schemas.microsoft.com/office/powerpoint/2010/main" val="456133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728663" y="1395373"/>
            <a:ext cx="2583854" cy="4450291"/>
            <a:chOff x="1562469" y="1494608"/>
            <a:chExt cx="2308848" cy="3461095"/>
          </a:xfrm>
          <a:solidFill>
            <a:schemeClr val="bg1"/>
          </a:solidFill>
        </p:grpSpPr>
        <p:sp>
          <p:nvSpPr>
            <p:cNvPr id="7" name="圆角矩形 16"/>
            <p:cNvSpPr/>
            <p:nvPr/>
          </p:nvSpPr>
          <p:spPr>
            <a:xfrm>
              <a:off x="1562469" y="1494608"/>
              <a:ext cx="2308848" cy="3461095"/>
            </a:xfrm>
            <a:prstGeom prst="roundRect">
              <a:avLst/>
            </a:prstGeom>
            <a:grp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8" name="文本框 7"/>
            <p:cNvSpPr txBox="1"/>
            <p:nvPr/>
          </p:nvSpPr>
          <p:spPr>
            <a:xfrm>
              <a:off x="1791380" y="1610589"/>
              <a:ext cx="1851025" cy="458908"/>
            </a:xfrm>
            <a:prstGeom prst="rect">
              <a:avLst/>
            </a:prstGeom>
            <a:grp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ea"/>
                  <a:sym typeface="+mn-lt"/>
                </a:rPr>
                <a:t>Visual</a:t>
              </a: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ea"/>
                <a:sym typeface="+mn-lt"/>
              </a:endParaRPr>
            </a:p>
          </p:txBody>
        </p:sp>
        <p:sp>
          <p:nvSpPr>
            <p:cNvPr id="15" name="文本框 14"/>
            <p:cNvSpPr txBox="1"/>
            <p:nvPr/>
          </p:nvSpPr>
          <p:spPr>
            <a:xfrm>
              <a:off x="1791380" y="2162470"/>
              <a:ext cx="1947748" cy="2700260"/>
            </a:xfrm>
            <a:prstGeom prst="rect">
              <a:avLst/>
            </a:prstGeom>
            <a:grp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sz="1400" b="1" dirty="0"/>
                <a:t>Object / </a:t>
              </a:r>
              <a:r>
                <a:rPr lang="en-US" sz="1400" b="1" dirty="0" err="1"/>
                <a:t>Objek</a:t>
              </a:r>
              <a:r>
                <a:rPr lang="en-US" sz="1400" b="1" dirty="0"/>
                <a:t> : </a:t>
              </a:r>
              <a:r>
                <a:rPr lang="en-US" sz="1400" b="1" dirty="0" err="1"/>
                <a:t>Elemen</a:t>
              </a:r>
              <a:r>
                <a:rPr lang="en-US" sz="1400" b="1" dirty="0"/>
                <a:t> yang </a:t>
              </a:r>
              <a:r>
                <a:rPr lang="en-US" sz="1400" b="1" dirty="0" err="1"/>
                <a:t>memiliki</a:t>
              </a:r>
              <a:r>
                <a:rPr lang="en-US" sz="1400" b="1" dirty="0"/>
                <a:t> </a:t>
              </a:r>
              <a:r>
                <a:rPr lang="en-US" sz="1400" b="1" dirty="0" err="1"/>
                <a:t>fungsi</a:t>
              </a:r>
              <a:r>
                <a:rPr lang="en-US" sz="1400" b="1" dirty="0"/>
                <a:t>, </a:t>
              </a:r>
              <a:r>
                <a:rPr lang="en-US" sz="1400" b="1" dirty="0" err="1"/>
                <a:t>metode</a:t>
              </a:r>
              <a:r>
                <a:rPr lang="en-US" sz="1400" b="1" dirty="0"/>
                <a:t>, </a:t>
              </a:r>
              <a:r>
                <a:rPr lang="en-US" sz="1400" b="1" dirty="0" err="1"/>
                <a:t>karakteristik</a:t>
              </a:r>
              <a:r>
                <a:rPr lang="en-US" sz="1400" b="1" dirty="0"/>
                <a:t> </a:t>
              </a:r>
              <a:r>
                <a:rPr lang="en-US" sz="1400" b="1" dirty="0" err="1"/>
                <a:t>tertentu</a:t>
              </a:r>
              <a:r>
                <a:rPr lang="en-US" sz="1400" b="1" dirty="0"/>
                <a:t> yang </a:t>
              </a:r>
              <a:r>
                <a:rPr lang="en-US" sz="1400" b="1" dirty="0" err="1"/>
                <a:t>dapat</a:t>
              </a:r>
              <a:r>
                <a:rPr lang="en-US" sz="1400" b="1" dirty="0"/>
                <a:t> </a:t>
              </a:r>
              <a:r>
                <a:rPr lang="en-US" sz="1400" b="1" dirty="0" err="1"/>
                <a:t>dibedakan</a:t>
              </a:r>
              <a:r>
                <a:rPr lang="en-US" sz="1400" b="1" dirty="0"/>
                <a:t> </a:t>
              </a:r>
              <a:r>
                <a:rPr lang="en-US" sz="1400" b="1" dirty="0" err="1"/>
                <a:t>dalam</a:t>
              </a:r>
              <a:r>
                <a:rPr lang="en-US" sz="1400" b="1" dirty="0"/>
                <a:t> dunia </a:t>
              </a:r>
              <a:r>
                <a:rPr lang="en-US" sz="1400" b="1" dirty="0" err="1"/>
                <a:t>nyata</a:t>
              </a:r>
              <a:r>
                <a:rPr lang="en-US" sz="1400" b="1" dirty="0"/>
                <a:t>. </a:t>
              </a:r>
            </a:p>
            <a:p>
              <a:pPr marL="0" marR="0" lvl="0" indent="0" algn="ctr" defTabSz="914400" rtl="0" eaLnBrk="1" fontAlgn="auto" latinLnBrk="0" hangingPunct="1">
                <a:lnSpc>
                  <a:spcPct val="110000"/>
                </a:lnSpc>
                <a:spcBef>
                  <a:spcPts val="0"/>
                </a:spcBef>
                <a:spcAft>
                  <a:spcPts val="0"/>
                </a:spcAft>
                <a:buClrTx/>
                <a:buSzTx/>
                <a:buFontTx/>
                <a:buNone/>
                <a:tabLst/>
                <a:defRPr/>
              </a:pPr>
              <a:endParaRPr lang="en-US" sz="1400" b="1" dirty="0"/>
            </a:p>
            <a:p>
              <a:pPr marL="0" marR="0" lvl="0" indent="0" algn="ctr" defTabSz="914400" rtl="0" eaLnBrk="1" fontAlgn="auto" latinLnBrk="0" hangingPunct="1">
                <a:lnSpc>
                  <a:spcPct val="110000"/>
                </a:lnSpc>
                <a:spcBef>
                  <a:spcPts val="0"/>
                </a:spcBef>
                <a:spcAft>
                  <a:spcPts val="0"/>
                </a:spcAft>
                <a:buClrTx/>
                <a:buSzTx/>
                <a:buFontTx/>
                <a:buNone/>
                <a:tabLst/>
                <a:defRPr/>
              </a:pPr>
              <a:r>
                <a:rPr lang="en-US" sz="1400" b="1" dirty="0"/>
                <a:t>Class : Kumpulan Object-object yang </a:t>
              </a:r>
              <a:r>
                <a:rPr lang="en-US" sz="1400" b="1" dirty="0" err="1"/>
                <a:t>memiliki</a:t>
              </a:r>
              <a:r>
                <a:rPr lang="en-US" sz="1400" b="1" dirty="0"/>
                <a:t> </a:t>
              </a:r>
              <a:r>
                <a:rPr lang="en-US" sz="1400" b="1" dirty="0" err="1"/>
                <a:t>kesamaan</a:t>
              </a:r>
              <a:r>
                <a:rPr lang="en-US" sz="1400" b="1" dirty="0"/>
                <a:t> </a:t>
              </a:r>
              <a:r>
                <a:rPr lang="en-US" sz="1400" b="1" dirty="0" err="1"/>
                <a:t>karakateristik</a:t>
              </a:r>
              <a:r>
                <a:rPr lang="en-US" sz="1400" b="1" dirty="0"/>
                <a:t>.</a:t>
              </a:r>
              <a:endParaRPr kumimoji="0" lang="zh-CN" altLang="en-US" sz="1400" b="1" i="0" u="none" strike="noStrike" kern="1200" cap="none" spc="0" normalizeH="0" baseline="0" noProof="0" dirty="0">
                <a:ln>
                  <a:noFill/>
                </a:ln>
                <a:solidFill>
                  <a:prstClr val="black">
                    <a:lumMod val="65000"/>
                    <a:lumOff val="35000"/>
                  </a:prstClr>
                </a:solidFill>
                <a:uLnTx/>
                <a:uFillTx/>
                <a:latin typeface="思源黑体 CN Regular" panose="020B0500000000000000" charset="-122"/>
                <a:ea typeface="思源黑体 CN Regular" panose="020B0500000000000000" charset="-122"/>
                <a:cs typeface="思源黑体 CN Regular" panose="020B0500000000000000" charset="-122"/>
                <a:sym typeface="+mn-ea"/>
              </a:endParaRPr>
            </a:p>
          </p:txBody>
        </p:sp>
      </p:grpSp>
      <p:sp>
        <p:nvSpPr>
          <p:cNvPr id="21" name="椭圆 20"/>
          <p:cNvSpPr/>
          <p:nvPr/>
        </p:nvSpPr>
        <p:spPr>
          <a:xfrm>
            <a:off x="3126837" y="5130207"/>
            <a:ext cx="811070" cy="811070"/>
          </a:xfrm>
          <a:prstGeom prst="ellipse">
            <a:avLst/>
          </a:prstGeom>
          <a:solidFill>
            <a:srgbClr val="FFCB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lumMod val="65000"/>
                    <a:lumOff val="35000"/>
                  </a:prst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05</a:t>
            </a:r>
          </a:p>
        </p:txBody>
      </p:sp>
      <p:sp>
        <p:nvSpPr>
          <p:cNvPr id="4" name="文本框 38">
            <a:extLst>
              <a:ext uri="{FF2B5EF4-FFF2-40B4-BE49-F238E27FC236}">
                <a16:creationId xmlns:a16="http://schemas.microsoft.com/office/drawing/2014/main" id="{EFA0E134-359B-91C5-15E1-22AEEE06EFC2}"/>
              </a:ext>
            </a:extLst>
          </p:cNvPr>
          <p:cNvSpPr txBox="1"/>
          <p:nvPr/>
        </p:nvSpPr>
        <p:spPr>
          <a:xfrm>
            <a:off x="3797300" y="841375"/>
            <a:ext cx="6377214"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i="0" u="none" strike="noStrike" kern="1200" cap="none" spc="0" normalizeH="0" baseline="0" noProof="0" dirty="0" err="1">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Pemrograman</a:t>
            </a:r>
            <a:r>
              <a:rPr kumimoji="0" lang="en-US" altLang="zh-CN"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 </a:t>
            </a:r>
            <a:r>
              <a:rPr kumimoji="0" lang="en-US" altLang="zh-CN" sz="3000" b="0" i="0" u="none" strike="noStrike" kern="1200" cap="none" spc="0" normalizeH="0" baseline="0" noProof="0" dirty="0" err="1">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Berorientasi</a:t>
            </a:r>
            <a:r>
              <a:rPr kumimoji="0" lang="en-US" altLang="zh-CN"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 OBJEK</a:t>
            </a:r>
            <a:endParaRPr kumimoji="0" lang="zh-CN" altLang="en-US"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endParaRPr>
          </a:p>
        </p:txBody>
      </p:sp>
      <p:sp>
        <p:nvSpPr>
          <p:cNvPr id="5" name="TextBox 4">
            <a:extLst>
              <a:ext uri="{FF2B5EF4-FFF2-40B4-BE49-F238E27FC236}">
                <a16:creationId xmlns:a16="http://schemas.microsoft.com/office/drawing/2014/main" id="{C48FF4C8-BE4F-3EF2-CF28-C4BB7CBFDA8D}"/>
              </a:ext>
            </a:extLst>
          </p:cNvPr>
          <p:cNvSpPr txBox="1"/>
          <p:nvPr/>
        </p:nvSpPr>
        <p:spPr>
          <a:xfrm>
            <a:off x="4609420" y="1859339"/>
            <a:ext cx="6096000" cy="3139321"/>
          </a:xfrm>
          <a:prstGeom prst="rect">
            <a:avLst/>
          </a:prstGeom>
          <a:noFill/>
        </p:spPr>
        <p:txBody>
          <a:bodyPr wrap="square">
            <a:spAutoFit/>
          </a:bodyPr>
          <a:lstStyle/>
          <a:p>
            <a:pPr marL="285750" indent="-285750">
              <a:buFont typeface="Arial" panose="020B0604020202020204" pitchFamily="34" charset="0"/>
              <a:buChar char="•"/>
            </a:pPr>
            <a:r>
              <a:rPr lang="en-US" dirty="0" err="1"/>
              <a:t>Merupakan</a:t>
            </a:r>
            <a:r>
              <a:rPr lang="en-US" dirty="0"/>
              <a:t> </a:t>
            </a:r>
            <a:r>
              <a:rPr lang="en-US" dirty="0" err="1"/>
              <a:t>bahasa</a:t>
            </a:r>
            <a:r>
              <a:rPr lang="en-US" dirty="0"/>
              <a:t> </a:t>
            </a:r>
            <a:r>
              <a:rPr lang="en-US" dirty="0" err="1"/>
              <a:t>pemrograman</a:t>
            </a:r>
            <a:r>
              <a:rPr lang="en-US" dirty="0"/>
              <a:t> yang </a:t>
            </a:r>
            <a:r>
              <a:rPr lang="en-US" dirty="0" err="1"/>
              <a:t>mampu</a:t>
            </a:r>
            <a:r>
              <a:rPr lang="en-US" dirty="0"/>
              <a:t> </a:t>
            </a:r>
            <a:r>
              <a:rPr lang="en-US" dirty="0" err="1"/>
              <a:t>memanfaatkan</a:t>
            </a:r>
            <a:r>
              <a:rPr lang="en-US" dirty="0"/>
              <a:t> </a:t>
            </a:r>
            <a:r>
              <a:rPr lang="en-US" dirty="0" err="1"/>
              <a:t>objekobjek</a:t>
            </a:r>
            <a:r>
              <a:rPr lang="en-US" dirty="0"/>
              <a:t> yang </a:t>
            </a:r>
            <a:r>
              <a:rPr lang="en-US" dirty="0" err="1"/>
              <a:t>tersedia</a:t>
            </a:r>
            <a:r>
              <a:rPr lang="en-US" dirty="0"/>
              <a:t> </a:t>
            </a:r>
            <a:r>
              <a:rPr lang="en-US" dirty="0" err="1"/>
              <a:t>atau</a:t>
            </a:r>
            <a:r>
              <a:rPr lang="en-US" dirty="0"/>
              <a:t> </a:t>
            </a:r>
            <a:r>
              <a:rPr lang="en-US" dirty="0" err="1"/>
              <a:t>membuat</a:t>
            </a:r>
            <a:r>
              <a:rPr lang="en-US" dirty="0"/>
              <a:t> </a:t>
            </a:r>
            <a:r>
              <a:rPr lang="en-US" dirty="0" err="1"/>
              <a:t>suatu</a:t>
            </a:r>
            <a:r>
              <a:rPr lang="en-US" dirty="0"/>
              <a:t> </a:t>
            </a:r>
            <a:r>
              <a:rPr lang="en-US" dirty="0" err="1"/>
              <a:t>objek</a:t>
            </a:r>
            <a:r>
              <a:rPr lang="en-US" dirty="0"/>
              <a:t> </a:t>
            </a:r>
            <a:r>
              <a:rPr lang="en-US" dirty="0" err="1"/>
              <a:t>tertentu</a:t>
            </a:r>
            <a:r>
              <a:rPr lang="en-US" dirty="0"/>
              <a:t> </a:t>
            </a:r>
            <a:r>
              <a:rPr lang="en-US" dirty="0" err="1"/>
              <a:t>dengan</a:t>
            </a:r>
            <a:r>
              <a:rPr lang="en-US" dirty="0"/>
              <a:t> </a:t>
            </a:r>
            <a:r>
              <a:rPr lang="en-US" dirty="0" err="1"/>
              <a:t>menggunakan</a:t>
            </a:r>
            <a:r>
              <a:rPr lang="en-US" dirty="0"/>
              <a:t> </a:t>
            </a:r>
            <a:r>
              <a:rPr lang="en-US" dirty="0" err="1"/>
              <a:t>bahasa</a:t>
            </a:r>
            <a:r>
              <a:rPr lang="en-US" dirty="0"/>
              <a:t> </a:t>
            </a:r>
            <a:r>
              <a:rPr lang="en-US" dirty="0" err="1"/>
              <a:t>pemrograman</a:t>
            </a:r>
            <a:r>
              <a:rPr lang="en-US" dirty="0"/>
              <a:t>. </a:t>
            </a:r>
          </a:p>
          <a:p>
            <a:pPr marL="285750" indent="-285750">
              <a:buFont typeface="Arial" panose="020B0604020202020204" pitchFamily="34" charset="0"/>
              <a:buChar char="•"/>
            </a:pPr>
            <a:r>
              <a:rPr lang="en-US" dirty="0"/>
              <a:t>Mampu </a:t>
            </a:r>
            <a:r>
              <a:rPr lang="en-US" dirty="0" err="1"/>
              <a:t>merefleksikan</a:t>
            </a:r>
            <a:r>
              <a:rPr lang="en-US" dirty="0"/>
              <a:t> </a:t>
            </a:r>
            <a:r>
              <a:rPr lang="en-US" dirty="0" err="1"/>
              <a:t>kebutuhan-kebutuhan</a:t>
            </a:r>
            <a:r>
              <a:rPr lang="en-US" dirty="0"/>
              <a:t> user </a:t>
            </a:r>
            <a:r>
              <a:rPr lang="en-US" dirty="0" err="1"/>
              <a:t>sebagaimana</a:t>
            </a:r>
            <a:r>
              <a:rPr lang="en-US" dirty="0"/>
              <a:t> </a:t>
            </a:r>
            <a:r>
              <a:rPr lang="en-US" dirty="0" err="1"/>
              <a:t>lakyaknya</a:t>
            </a:r>
            <a:r>
              <a:rPr lang="en-US" dirty="0"/>
              <a:t> yang </a:t>
            </a:r>
            <a:r>
              <a:rPr lang="en-US" dirty="0" err="1"/>
              <a:t>ada</a:t>
            </a:r>
            <a:r>
              <a:rPr lang="en-US" dirty="0"/>
              <a:t> di dunia </a:t>
            </a:r>
            <a:r>
              <a:rPr lang="en-US" dirty="0" err="1"/>
              <a:t>nyata</a:t>
            </a:r>
            <a:r>
              <a:rPr lang="en-US" dirty="0"/>
              <a:t>. </a:t>
            </a:r>
          </a:p>
          <a:p>
            <a:pPr marL="285750" indent="-285750">
              <a:buFont typeface="Arial" panose="020B0604020202020204" pitchFamily="34" charset="0"/>
              <a:buChar char="•"/>
            </a:pPr>
            <a:r>
              <a:rPr lang="en-US" dirty="0"/>
              <a:t>Relative </a:t>
            </a:r>
            <a:r>
              <a:rPr lang="en-US" dirty="0" err="1"/>
              <a:t>lebih</a:t>
            </a:r>
            <a:r>
              <a:rPr lang="en-US" dirty="0"/>
              <a:t> </a:t>
            </a:r>
            <a:r>
              <a:rPr lang="en-US" dirty="0" err="1"/>
              <a:t>fleksibel</a:t>
            </a:r>
            <a:r>
              <a:rPr lang="en-US" dirty="0"/>
              <a:t> dan </a:t>
            </a:r>
            <a:r>
              <a:rPr lang="en-US" dirty="0" err="1"/>
              <a:t>mudah</a:t>
            </a:r>
            <a:r>
              <a:rPr lang="en-US" dirty="0"/>
              <a:t> </a:t>
            </a:r>
            <a:r>
              <a:rPr lang="en-US" dirty="0" err="1"/>
              <a:t>diadaptasikan</a:t>
            </a:r>
            <a:r>
              <a:rPr lang="en-US" dirty="0"/>
              <a:t> </a:t>
            </a:r>
            <a:r>
              <a:rPr lang="en-US" dirty="0" err="1"/>
              <a:t>terhadap</a:t>
            </a:r>
            <a:r>
              <a:rPr lang="en-US" dirty="0"/>
              <a:t> </a:t>
            </a:r>
            <a:r>
              <a:rPr lang="en-US" dirty="0" err="1"/>
              <a:t>perubahan</a:t>
            </a:r>
            <a:r>
              <a:rPr lang="en-US" dirty="0"/>
              <a:t> </a:t>
            </a:r>
            <a:r>
              <a:rPr lang="en-US" dirty="0" err="1"/>
              <a:t>suatu</a:t>
            </a:r>
            <a:r>
              <a:rPr lang="en-US" dirty="0"/>
              <a:t> program. </a:t>
            </a:r>
          </a:p>
          <a:p>
            <a:pPr marL="285750" indent="-285750">
              <a:buFont typeface="Arial" panose="020B0604020202020204" pitchFamily="34" charset="0"/>
              <a:buChar char="•"/>
            </a:pPr>
            <a:r>
              <a:rPr lang="en-US" dirty="0" err="1"/>
              <a:t>Memiliki</a:t>
            </a:r>
            <a:r>
              <a:rPr lang="en-US" dirty="0"/>
              <a:t> feature yang </a:t>
            </a:r>
            <a:r>
              <a:rPr lang="en-US" dirty="0" err="1"/>
              <a:t>memperkuat</a:t>
            </a:r>
            <a:r>
              <a:rPr lang="en-US" dirty="0"/>
              <a:t> dan </a:t>
            </a:r>
            <a:r>
              <a:rPr lang="en-US" dirty="0" err="1"/>
              <a:t>meningkatkan</a:t>
            </a:r>
            <a:r>
              <a:rPr lang="en-US" dirty="0"/>
              <a:t> </a:t>
            </a:r>
            <a:r>
              <a:rPr lang="en-US" dirty="0" err="1"/>
              <a:t>flesibilitas</a:t>
            </a:r>
            <a:r>
              <a:rPr lang="en-US" dirty="0"/>
              <a:t> </a:t>
            </a:r>
            <a:r>
              <a:rPr lang="en-US" dirty="0" err="1"/>
              <a:t>suatu</a:t>
            </a:r>
            <a:r>
              <a:rPr lang="en-US" dirty="0"/>
              <a:t> </a:t>
            </a:r>
            <a:r>
              <a:rPr lang="en-US" dirty="0" err="1"/>
              <a:t>objek</a:t>
            </a:r>
            <a:r>
              <a:rPr lang="en-US" dirty="0"/>
              <a:t> </a:t>
            </a:r>
            <a:r>
              <a:rPr lang="en-US" dirty="0" err="1"/>
              <a:t>dengan</a:t>
            </a:r>
            <a:r>
              <a:rPr lang="en-US" dirty="0"/>
              <a:t> </a:t>
            </a:r>
            <a:r>
              <a:rPr lang="en-US" dirty="0" err="1"/>
              <a:t>diadanya</a:t>
            </a:r>
            <a:r>
              <a:rPr lang="en-US" dirty="0"/>
              <a:t> class, instance, encapsulation, inheritance, </a:t>
            </a:r>
            <a:r>
              <a:rPr lang="en-US" dirty="0" err="1"/>
              <a:t>reuseability</a:t>
            </a:r>
            <a:r>
              <a:rPr lang="en-US" dirty="0"/>
              <a:t>, dan polymorphism.</a:t>
            </a:r>
          </a:p>
        </p:txBody>
      </p:sp>
    </p:spTree>
    <p:extLst>
      <p:ext uri="{BB962C8B-B14F-4D97-AF65-F5344CB8AC3E}">
        <p14:creationId xmlns:p14="http://schemas.microsoft.com/office/powerpoint/2010/main" val="2860143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4" name="文本框 38">
            <a:extLst>
              <a:ext uri="{FF2B5EF4-FFF2-40B4-BE49-F238E27FC236}">
                <a16:creationId xmlns:a16="http://schemas.microsoft.com/office/drawing/2014/main" id="{EFA0E134-359B-91C5-15E1-22AEEE06EFC2}"/>
              </a:ext>
            </a:extLst>
          </p:cNvPr>
          <p:cNvSpPr txBox="1"/>
          <p:nvPr/>
        </p:nvSpPr>
        <p:spPr>
          <a:xfrm>
            <a:off x="3797300" y="841375"/>
            <a:ext cx="6377214"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i="0" u="none" strike="noStrike" kern="1200" cap="none" spc="0" normalizeH="0" baseline="0" noProof="0" dirty="0" err="1">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Pemrograman</a:t>
            </a:r>
            <a:r>
              <a:rPr kumimoji="0" lang="en-US" altLang="zh-CN"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 </a:t>
            </a:r>
            <a:r>
              <a:rPr kumimoji="0" lang="en-US" altLang="zh-CN" sz="3000" b="0" i="0" u="none" strike="noStrike" kern="1200" cap="none" spc="0" normalizeH="0" baseline="0" noProof="0" dirty="0" err="1">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Berorientasi</a:t>
            </a:r>
            <a:r>
              <a:rPr kumimoji="0" lang="en-US" altLang="zh-CN"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 OBJEK</a:t>
            </a:r>
            <a:endParaRPr kumimoji="0" lang="zh-CN" altLang="en-US"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endParaRPr>
          </a:p>
        </p:txBody>
      </p:sp>
      <p:sp>
        <p:nvSpPr>
          <p:cNvPr id="6" name="TextBox 5">
            <a:extLst>
              <a:ext uri="{FF2B5EF4-FFF2-40B4-BE49-F238E27FC236}">
                <a16:creationId xmlns:a16="http://schemas.microsoft.com/office/drawing/2014/main" id="{73B12857-CB10-951E-A005-2C6AE7225381}"/>
              </a:ext>
            </a:extLst>
          </p:cNvPr>
          <p:cNvSpPr txBox="1"/>
          <p:nvPr/>
        </p:nvSpPr>
        <p:spPr>
          <a:xfrm>
            <a:off x="853620" y="1483731"/>
            <a:ext cx="4310743" cy="3416320"/>
          </a:xfrm>
          <a:prstGeom prst="rect">
            <a:avLst/>
          </a:prstGeom>
          <a:noFill/>
        </p:spPr>
        <p:txBody>
          <a:bodyPr wrap="square">
            <a:spAutoFit/>
          </a:bodyPr>
          <a:lstStyle/>
          <a:p>
            <a:r>
              <a:rPr lang="en-US" dirty="0" err="1"/>
              <a:t>Karakteristik</a:t>
            </a:r>
            <a:r>
              <a:rPr lang="en-US" dirty="0"/>
              <a:t> Bahasa </a:t>
            </a:r>
            <a:r>
              <a:rPr lang="en-US" dirty="0" err="1"/>
              <a:t>Berorientasi</a:t>
            </a:r>
            <a:r>
              <a:rPr lang="en-US" dirty="0"/>
              <a:t> </a:t>
            </a:r>
            <a:r>
              <a:rPr lang="en-US" dirty="0" err="1"/>
              <a:t>Objek</a:t>
            </a:r>
            <a:r>
              <a:rPr lang="en-US" dirty="0"/>
              <a:t>: </a:t>
            </a:r>
          </a:p>
          <a:p>
            <a:pPr marL="285750" indent="-285750">
              <a:buFont typeface="Arial" panose="020B0604020202020204" pitchFamily="34" charset="0"/>
              <a:buChar char="•"/>
            </a:pPr>
            <a:r>
              <a:rPr lang="en-US" dirty="0" err="1"/>
              <a:t>Objek</a:t>
            </a:r>
            <a:r>
              <a:rPr lang="en-US" dirty="0"/>
              <a:t> </a:t>
            </a:r>
            <a:r>
              <a:rPr lang="en-US" dirty="0" err="1"/>
              <a:t>fisik</a:t>
            </a:r>
            <a:r>
              <a:rPr lang="en-US" dirty="0"/>
              <a:t>: (Mobil </a:t>
            </a:r>
            <a:r>
              <a:rPr lang="en-US" dirty="0" err="1"/>
              <a:t>dalam</a:t>
            </a:r>
            <a:r>
              <a:rPr lang="en-US" dirty="0"/>
              <a:t> </a:t>
            </a:r>
            <a:r>
              <a:rPr lang="en-US" dirty="0" err="1"/>
              <a:t>simulasi</a:t>
            </a:r>
            <a:r>
              <a:rPr lang="en-US" dirty="0"/>
              <a:t> </a:t>
            </a:r>
            <a:r>
              <a:rPr lang="en-US" dirty="0" err="1"/>
              <a:t>arus</a:t>
            </a:r>
            <a:r>
              <a:rPr lang="en-US" dirty="0"/>
              <a:t> </a:t>
            </a:r>
            <a:r>
              <a:rPr lang="en-US" dirty="0" err="1"/>
              <a:t>lalu</a:t>
            </a:r>
            <a:r>
              <a:rPr lang="en-US" dirty="0"/>
              <a:t> </a:t>
            </a:r>
            <a:r>
              <a:rPr lang="en-US" dirty="0" err="1"/>
              <a:t>lintas</a:t>
            </a:r>
            <a:r>
              <a:rPr lang="en-US" dirty="0"/>
              <a:t>, </a:t>
            </a:r>
            <a:r>
              <a:rPr lang="en-US" dirty="0" err="1"/>
              <a:t>Pesawat</a:t>
            </a:r>
            <a:r>
              <a:rPr lang="en-US" dirty="0"/>
              <a:t> terbang </a:t>
            </a:r>
            <a:r>
              <a:rPr lang="en-US" dirty="0" err="1"/>
              <a:t>dalam</a:t>
            </a:r>
            <a:r>
              <a:rPr lang="en-US" dirty="0"/>
              <a:t> </a:t>
            </a:r>
            <a:r>
              <a:rPr lang="en-US" dirty="0" err="1"/>
              <a:t>sistem</a:t>
            </a:r>
            <a:r>
              <a:rPr lang="en-US" dirty="0"/>
              <a:t> </a:t>
            </a:r>
            <a:r>
              <a:rPr lang="en-US" dirty="0" err="1"/>
              <a:t>pengontrolan</a:t>
            </a:r>
            <a:r>
              <a:rPr lang="en-US" dirty="0"/>
              <a:t> </a:t>
            </a:r>
            <a:r>
              <a:rPr lang="en-US" dirty="0" err="1"/>
              <a:t>lalu</a:t>
            </a:r>
            <a:r>
              <a:rPr lang="en-US" dirty="0"/>
              <a:t> </a:t>
            </a:r>
            <a:r>
              <a:rPr lang="en-US" dirty="0" err="1"/>
              <a:t>lintas</a:t>
            </a:r>
            <a:r>
              <a:rPr lang="en-US" dirty="0"/>
              <a:t> </a:t>
            </a:r>
            <a:r>
              <a:rPr lang="en-US" dirty="0" err="1"/>
              <a:t>udara</a:t>
            </a:r>
            <a:r>
              <a:rPr lang="en-US" dirty="0"/>
              <a:t>) </a:t>
            </a:r>
          </a:p>
          <a:p>
            <a:pPr marL="285750" indent="-285750">
              <a:buFont typeface="Arial" panose="020B0604020202020204" pitchFamily="34" charset="0"/>
              <a:buChar char="•"/>
            </a:pPr>
            <a:r>
              <a:rPr lang="en-US" dirty="0" err="1"/>
              <a:t>Elemen</a:t>
            </a:r>
            <a:r>
              <a:rPr lang="en-US" dirty="0"/>
              <a:t> </a:t>
            </a:r>
            <a:r>
              <a:rPr lang="en-US" dirty="0" err="1"/>
              <a:t>dari</a:t>
            </a:r>
            <a:r>
              <a:rPr lang="en-US" dirty="0"/>
              <a:t> </a:t>
            </a:r>
            <a:r>
              <a:rPr lang="en-US" dirty="0" err="1"/>
              <a:t>lingkungan</a:t>
            </a:r>
            <a:r>
              <a:rPr lang="en-US" dirty="0"/>
              <a:t> : (Windows, </a:t>
            </a:r>
            <a:r>
              <a:rPr lang="en-US" dirty="0" err="1"/>
              <a:t>Objek</a:t>
            </a:r>
            <a:r>
              <a:rPr lang="en-US" dirty="0"/>
              <a:t> </a:t>
            </a:r>
            <a:r>
              <a:rPr lang="en-US" dirty="0" err="1"/>
              <a:t>grafik</a:t>
            </a:r>
            <a:r>
              <a:rPr lang="en-US" dirty="0"/>
              <a:t> ( garis, </a:t>
            </a:r>
            <a:r>
              <a:rPr lang="en-US" dirty="0" err="1"/>
              <a:t>lingkaran</a:t>
            </a:r>
            <a:r>
              <a:rPr lang="en-US" dirty="0"/>
              <a:t>, polygon)) </a:t>
            </a:r>
          </a:p>
          <a:p>
            <a:pPr marL="285750" indent="-285750">
              <a:buFont typeface="Arial" panose="020B0604020202020204" pitchFamily="34" charset="0"/>
              <a:buChar char="•"/>
            </a:pPr>
            <a:r>
              <a:rPr lang="en-US" dirty="0" err="1"/>
              <a:t>Penyimpanan</a:t>
            </a:r>
            <a:r>
              <a:rPr lang="en-US" dirty="0"/>
              <a:t> data (array, stack, Link list, binary tree) </a:t>
            </a:r>
          </a:p>
          <a:p>
            <a:pPr marL="285750" indent="-285750">
              <a:buFont typeface="Arial" panose="020B0604020202020204" pitchFamily="34" charset="0"/>
              <a:buChar char="•"/>
            </a:pPr>
            <a:r>
              <a:rPr lang="en-US" dirty="0" err="1"/>
              <a:t>Entitas</a:t>
            </a:r>
            <a:r>
              <a:rPr lang="en-US" dirty="0"/>
              <a:t> orang (</a:t>
            </a:r>
            <a:r>
              <a:rPr lang="en-US" dirty="0" err="1"/>
              <a:t>karyawan</a:t>
            </a:r>
            <a:r>
              <a:rPr lang="en-US" dirty="0"/>
              <a:t>, </a:t>
            </a:r>
            <a:r>
              <a:rPr lang="en-US" dirty="0" err="1"/>
              <a:t>mahasiswa</a:t>
            </a:r>
            <a:r>
              <a:rPr lang="en-US" dirty="0"/>
              <a:t>, </a:t>
            </a:r>
            <a:r>
              <a:rPr lang="en-US" dirty="0" err="1"/>
              <a:t>pelanggan</a:t>
            </a:r>
            <a:r>
              <a:rPr lang="en-US" dirty="0"/>
              <a:t>, </a:t>
            </a:r>
            <a:r>
              <a:rPr lang="en-US" dirty="0" err="1"/>
              <a:t>pasien</a:t>
            </a:r>
            <a:r>
              <a:rPr lang="en-US" dirty="0"/>
              <a:t>)</a:t>
            </a:r>
          </a:p>
          <a:p>
            <a:r>
              <a:rPr lang="en-US" dirty="0" err="1"/>
              <a:t>Contoh</a:t>
            </a:r>
            <a:r>
              <a:rPr lang="en-US" dirty="0"/>
              <a:t> </a:t>
            </a:r>
            <a:r>
              <a:rPr lang="en-US" dirty="0" err="1"/>
              <a:t>bahasa</a:t>
            </a:r>
            <a:r>
              <a:rPr lang="en-US" dirty="0"/>
              <a:t> </a:t>
            </a:r>
            <a:r>
              <a:rPr lang="en-US" dirty="0" err="1"/>
              <a:t>pemrograman</a:t>
            </a:r>
            <a:r>
              <a:rPr lang="en-US" dirty="0"/>
              <a:t> </a:t>
            </a:r>
            <a:r>
              <a:rPr lang="en-US" dirty="0" err="1"/>
              <a:t>beroriantasi</a:t>
            </a:r>
            <a:r>
              <a:rPr lang="en-US" dirty="0"/>
              <a:t> object : C++ , </a:t>
            </a:r>
            <a:r>
              <a:rPr lang="en-US" dirty="0" err="1"/>
              <a:t>SmallTalks</a:t>
            </a:r>
            <a:r>
              <a:rPr lang="en-US" dirty="0"/>
              <a:t> , Java</a:t>
            </a:r>
          </a:p>
        </p:txBody>
      </p:sp>
      <p:pic>
        <p:nvPicPr>
          <p:cNvPr id="10" name="Picture 9">
            <a:extLst>
              <a:ext uri="{FF2B5EF4-FFF2-40B4-BE49-F238E27FC236}">
                <a16:creationId xmlns:a16="http://schemas.microsoft.com/office/drawing/2014/main" id="{59447A2E-AEAB-A0C1-A893-D953B787FE40}"/>
              </a:ext>
            </a:extLst>
          </p:cNvPr>
          <p:cNvPicPr>
            <a:picLocks noChangeAspect="1"/>
          </p:cNvPicPr>
          <p:nvPr/>
        </p:nvPicPr>
        <p:blipFill rotWithShape="1">
          <a:blip r:embed="rId4"/>
          <a:srcRect l="34524" t="29137" r="35595" b="47935"/>
          <a:stretch/>
        </p:blipFill>
        <p:spPr>
          <a:xfrm>
            <a:off x="5164363" y="2303757"/>
            <a:ext cx="6775539" cy="2922835"/>
          </a:xfrm>
          <a:prstGeom prst="rect">
            <a:avLst/>
          </a:prstGeom>
        </p:spPr>
      </p:pic>
    </p:spTree>
    <p:extLst>
      <p:ext uri="{BB962C8B-B14F-4D97-AF65-F5344CB8AC3E}">
        <p14:creationId xmlns:p14="http://schemas.microsoft.com/office/powerpoint/2010/main" val="4138559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578824" y="545239"/>
            <a:ext cx="2308848" cy="5374449"/>
            <a:chOff x="1543159" y="2226076"/>
            <a:chExt cx="2308848" cy="4247317"/>
          </a:xfrm>
          <a:solidFill>
            <a:schemeClr val="bg1"/>
          </a:solidFill>
        </p:grpSpPr>
        <p:sp>
          <p:nvSpPr>
            <p:cNvPr id="7" name="圆角矩形 16"/>
            <p:cNvSpPr/>
            <p:nvPr/>
          </p:nvSpPr>
          <p:spPr>
            <a:xfrm>
              <a:off x="1543159" y="2226076"/>
              <a:ext cx="2308848" cy="4247317"/>
            </a:xfrm>
            <a:prstGeom prst="roundRect">
              <a:avLst/>
            </a:prstGeom>
            <a:grp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8" name="文本框 7"/>
            <p:cNvSpPr txBox="1"/>
            <p:nvPr/>
          </p:nvSpPr>
          <p:spPr>
            <a:xfrm>
              <a:off x="1820654" y="2464837"/>
              <a:ext cx="1851025" cy="458908"/>
            </a:xfrm>
            <a:prstGeom prst="rect">
              <a:avLst/>
            </a:prstGeom>
            <a:grp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ea"/>
                  <a:sym typeface="+mn-lt"/>
                </a:rPr>
                <a:t>Bahasa Visual</a:t>
              </a: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ea"/>
                <a:sym typeface="+mn-lt"/>
              </a:endParaRPr>
            </a:p>
          </p:txBody>
        </p:sp>
        <p:sp>
          <p:nvSpPr>
            <p:cNvPr id="15" name="文本框 14"/>
            <p:cNvSpPr txBox="1"/>
            <p:nvPr/>
          </p:nvSpPr>
          <p:spPr>
            <a:xfrm>
              <a:off x="1651139" y="2983904"/>
              <a:ext cx="2128298" cy="3397277"/>
            </a:xfrm>
            <a:prstGeom prst="rect">
              <a:avLst/>
            </a:prstGeom>
            <a:grpFill/>
          </p:spPr>
          <p:txBody>
            <a:bodyPr wrap="square" rtlCol="0">
              <a:spAutoFit/>
            </a:bodyPr>
            <a:lstStyle/>
            <a:p>
              <a:pPr marL="285750" marR="0" lvl="0" indent="-2857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400" dirty="0" err="1"/>
                <a:t>Penggunaan</a:t>
              </a:r>
              <a:r>
                <a:rPr lang="en-US" sz="1400" dirty="0"/>
                <a:t> </a:t>
              </a:r>
              <a:r>
                <a:rPr lang="en-US" sz="1400" dirty="0" err="1"/>
                <a:t>ekspresi</a:t>
              </a:r>
              <a:r>
                <a:rPr lang="en-US" sz="1400" dirty="0"/>
                <a:t> visual(</a:t>
              </a:r>
              <a:r>
                <a:rPr lang="en-US" sz="1400" dirty="0" err="1"/>
                <a:t>seperti</a:t>
              </a:r>
              <a:r>
                <a:rPr lang="en-US" sz="1400" dirty="0"/>
                <a:t> </a:t>
              </a:r>
              <a:r>
                <a:rPr lang="en-US" sz="1400" dirty="0" err="1"/>
                <a:t>grafik</a:t>
              </a:r>
              <a:r>
                <a:rPr lang="en-US" sz="1400" dirty="0"/>
                <a:t>, </a:t>
              </a:r>
              <a:r>
                <a:rPr lang="en-US" sz="1400" dirty="0" err="1"/>
                <a:t>gambar</a:t>
              </a:r>
              <a:r>
                <a:rPr lang="en-US" sz="1400" dirty="0"/>
                <a:t>, </a:t>
              </a:r>
              <a:r>
                <a:rPr lang="en-US" sz="1400" dirty="0" err="1"/>
                <a:t>atau</a:t>
              </a:r>
              <a:r>
                <a:rPr lang="en-US" sz="1400" dirty="0"/>
                <a:t> ikon) yang </a:t>
              </a:r>
              <a:r>
                <a:rPr lang="en-US" sz="1400" dirty="0" err="1"/>
                <a:t>sistematik</a:t>
              </a:r>
              <a:r>
                <a:rPr lang="en-US" sz="1400" dirty="0"/>
                <a:t> dan </a:t>
              </a:r>
              <a:r>
                <a:rPr lang="en-US" sz="1400" dirty="0" err="1"/>
                <a:t>mempunyai</a:t>
              </a:r>
              <a:r>
                <a:rPr lang="en-US" sz="1400" dirty="0"/>
                <a:t> arti </a:t>
              </a:r>
            </a:p>
            <a:p>
              <a:pPr marL="285750" marR="0" lvl="0" indent="-285750"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sz="1400" dirty="0"/>
                <a:t>Bahasa visual </a:t>
              </a:r>
              <a:r>
                <a:rPr lang="en-US" sz="1400" dirty="0" err="1"/>
                <a:t>adalah</a:t>
              </a:r>
              <a:r>
                <a:rPr lang="en-US" sz="1400" dirty="0"/>
                <a:t> </a:t>
              </a:r>
              <a:r>
                <a:rPr lang="en-US" sz="1400" dirty="0" err="1"/>
                <a:t>himpunan</a:t>
              </a:r>
              <a:r>
                <a:rPr lang="en-US" sz="1400" dirty="0"/>
                <a:t> </a:t>
              </a:r>
              <a:r>
                <a:rPr lang="en-US" sz="1400" dirty="0" err="1"/>
                <a:t>simbol-simbol</a:t>
              </a:r>
              <a:r>
                <a:rPr lang="en-US" sz="1400" dirty="0"/>
                <a:t> </a:t>
              </a:r>
              <a:r>
                <a:rPr lang="en-US" sz="1400" dirty="0" err="1"/>
                <a:t>grafis</a:t>
              </a:r>
              <a:r>
                <a:rPr lang="en-US" sz="1400" dirty="0"/>
                <a:t> dan </a:t>
              </a:r>
              <a:r>
                <a:rPr lang="en-US" sz="1400" dirty="0" err="1"/>
                <a:t>teks</a:t>
              </a:r>
              <a:r>
                <a:rPr lang="en-US" sz="1400" dirty="0"/>
                <a:t> yang </a:t>
              </a:r>
              <a:r>
                <a:rPr lang="en-US" sz="1400" dirty="0" err="1"/>
                <a:t>mempunyai</a:t>
              </a:r>
              <a:r>
                <a:rPr lang="en-US" sz="1400" dirty="0"/>
                <a:t> arti </a:t>
              </a:r>
              <a:r>
                <a:rPr lang="en-US" sz="1400" dirty="0" err="1"/>
                <a:t>semantik</a:t>
              </a:r>
              <a:r>
                <a:rPr lang="en-US" sz="1400" dirty="0"/>
                <a:t> dan </a:t>
              </a:r>
              <a:r>
                <a:rPr lang="en-US" sz="1400" dirty="0" err="1"/>
                <a:t>digunakan</a:t>
              </a:r>
              <a:r>
                <a:rPr lang="en-US" sz="1400" dirty="0"/>
                <a:t> </a:t>
              </a:r>
              <a:r>
                <a:rPr lang="en-US" sz="1400" dirty="0" err="1"/>
                <a:t>untuk</a:t>
              </a:r>
              <a:r>
                <a:rPr lang="en-US" sz="1400" dirty="0"/>
                <a:t> </a:t>
              </a:r>
              <a:r>
                <a:rPr lang="en-US" sz="1400" dirty="0" err="1"/>
                <a:t>menyelesaikan</a:t>
              </a:r>
              <a:r>
                <a:rPr lang="en-US" sz="1400" dirty="0"/>
                <a:t> </a:t>
              </a:r>
              <a:r>
                <a:rPr lang="en-US" sz="1400" dirty="0" err="1"/>
                <a:t>masalah</a:t>
              </a:r>
              <a:r>
                <a:rPr lang="en-US" sz="1400" dirty="0"/>
                <a:t> </a:t>
              </a:r>
              <a:r>
                <a:rPr lang="en-US" sz="1400" dirty="0" err="1"/>
                <a:t>komunikasi</a:t>
              </a:r>
              <a:r>
                <a:rPr lang="en-US" sz="1400" dirty="0"/>
                <a:t> di dunia</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Regular" panose="020B0500000000000000" charset="-122"/>
                <a:ea typeface="思源黑体 CN Regular" panose="020B0500000000000000" charset="-122"/>
                <a:cs typeface="思源黑体 CN Regular" panose="020B0500000000000000" charset="-122"/>
                <a:sym typeface="+mn-ea"/>
              </a:endParaRPr>
            </a:p>
          </p:txBody>
        </p:sp>
      </p:grpSp>
      <p:sp>
        <p:nvSpPr>
          <p:cNvPr id="21" name="椭圆 20"/>
          <p:cNvSpPr/>
          <p:nvPr/>
        </p:nvSpPr>
        <p:spPr>
          <a:xfrm>
            <a:off x="2482137" y="5184742"/>
            <a:ext cx="811070" cy="811070"/>
          </a:xfrm>
          <a:prstGeom prst="ellipse">
            <a:avLst/>
          </a:prstGeom>
          <a:solidFill>
            <a:srgbClr val="FFCB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lumMod val="65000"/>
                    <a:lumOff val="35000"/>
                  </a:prst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06</a:t>
            </a:r>
          </a:p>
        </p:txBody>
      </p:sp>
      <p:sp>
        <p:nvSpPr>
          <p:cNvPr id="4" name="文本框 38">
            <a:extLst>
              <a:ext uri="{FF2B5EF4-FFF2-40B4-BE49-F238E27FC236}">
                <a16:creationId xmlns:a16="http://schemas.microsoft.com/office/drawing/2014/main" id="{EFA0E134-359B-91C5-15E1-22AEEE06EFC2}"/>
              </a:ext>
            </a:extLst>
          </p:cNvPr>
          <p:cNvSpPr txBox="1"/>
          <p:nvPr/>
        </p:nvSpPr>
        <p:spPr>
          <a:xfrm>
            <a:off x="4813300" y="545239"/>
            <a:ext cx="48967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i="0" u="none" strike="noStrike" kern="1200" cap="none" spc="0" normalizeH="0" baseline="0" noProof="0" dirty="0" err="1">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Pemrograman</a:t>
            </a:r>
            <a:r>
              <a:rPr kumimoji="0" lang="en-US" altLang="zh-CN"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 Visual</a:t>
            </a:r>
            <a:endParaRPr kumimoji="0" lang="zh-CN" altLang="en-US"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endParaRPr>
          </a:p>
        </p:txBody>
      </p:sp>
      <p:sp>
        <p:nvSpPr>
          <p:cNvPr id="10" name="TextBox 9">
            <a:extLst>
              <a:ext uri="{FF2B5EF4-FFF2-40B4-BE49-F238E27FC236}">
                <a16:creationId xmlns:a16="http://schemas.microsoft.com/office/drawing/2014/main" id="{551577FC-E3BD-B9AF-188F-DB9FACFC607B}"/>
              </a:ext>
            </a:extLst>
          </p:cNvPr>
          <p:cNvSpPr txBox="1"/>
          <p:nvPr/>
        </p:nvSpPr>
        <p:spPr>
          <a:xfrm>
            <a:off x="4166653" y="1391433"/>
            <a:ext cx="3947698" cy="4524315"/>
          </a:xfrm>
          <a:prstGeom prst="rect">
            <a:avLst/>
          </a:prstGeom>
          <a:noFill/>
        </p:spPr>
        <p:txBody>
          <a:bodyPr wrap="square">
            <a:spAutoFit/>
          </a:bodyPr>
          <a:lstStyle/>
          <a:p>
            <a:r>
              <a:rPr lang="en-US" dirty="0" err="1"/>
              <a:t>Bandingkan</a:t>
            </a:r>
            <a:r>
              <a:rPr lang="en-US" dirty="0"/>
              <a:t>: Bahasa Textual </a:t>
            </a:r>
            <a:r>
              <a:rPr lang="en-US" dirty="0" err="1"/>
              <a:t>mengacu</a:t>
            </a:r>
            <a:r>
              <a:rPr lang="en-US" dirty="0"/>
              <a:t> pada </a:t>
            </a:r>
            <a:r>
              <a:rPr lang="en-US" dirty="0" err="1"/>
              <a:t>penggunaan</a:t>
            </a:r>
            <a:r>
              <a:rPr lang="en-US" dirty="0"/>
              <a:t> </a:t>
            </a:r>
            <a:r>
              <a:rPr lang="en-US" dirty="0" err="1"/>
              <a:t>karakter</a:t>
            </a:r>
            <a:r>
              <a:rPr lang="en-US" dirty="0"/>
              <a:t> (</a:t>
            </a:r>
            <a:r>
              <a:rPr lang="en-US" dirty="0" err="1"/>
              <a:t>teks</a:t>
            </a:r>
            <a:r>
              <a:rPr lang="en-US" dirty="0"/>
              <a:t>). Bahasa </a:t>
            </a:r>
            <a:r>
              <a:rPr lang="en-US" dirty="0" err="1"/>
              <a:t>tekstual</a:t>
            </a:r>
            <a:r>
              <a:rPr lang="en-US" dirty="0"/>
              <a:t> </a:t>
            </a:r>
            <a:r>
              <a:rPr lang="en-US" dirty="0" err="1"/>
              <a:t>konvensional</a:t>
            </a:r>
            <a:r>
              <a:rPr lang="en-US" dirty="0"/>
              <a:t> </a:t>
            </a:r>
            <a:r>
              <a:rPr lang="en-US" dirty="0" err="1"/>
              <a:t>hanya</a:t>
            </a:r>
            <a:r>
              <a:rPr lang="en-US" dirty="0"/>
              <a:t> </a:t>
            </a:r>
            <a:r>
              <a:rPr lang="en-US" dirty="0" err="1"/>
              <a:t>bekerja</a:t>
            </a:r>
            <a:r>
              <a:rPr lang="en-US" dirty="0"/>
              <a:t> pada 1 </a:t>
            </a:r>
            <a:r>
              <a:rPr lang="en-US" dirty="0" err="1"/>
              <a:t>dimensi</a:t>
            </a:r>
            <a:r>
              <a:rPr lang="en-US" dirty="0"/>
              <a:t> </a:t>
            </a:r>
            <a:r>
              <a:rPr lang="en-US" dirty="0" err="1"/>
              <a:t>karena</a:t>
            </a:r>
            <a:r>
              <a:rPr lang="en-US" dirty="0"/>
              <a:t> compiler/interpreter </a:t>
            </a:r>
            <a:r>
              <a:rPr lang="en-US" dirty="0" err="1"/>
              <a:t>memproses</a:t>
            </a:r>
            <a:r>
              <a:rPr lang="en-US" dirty="0"/>
              <a:t> program pada </a:t>
            </a:r>
            <a:r>
              <a:rPr lang="en-US" dirty="0" err="1"/>
              <a:t>satu</a:t>
            </a:r>
            <a:r>
              <a:rPr lang="en-US" dirty="0"/>
              <a:t> </a:t>
            </a:r>
            <a:r>
              <a:rPr lang="en-US" dirty="0" err="1"/>
              <a:t>arah</a:t>
            </a:r>
            <a:r>
              <a:rPr lang="en-US" dirty="0"/>
              <a:t> </a:t>
            </a:r>
            <a:r>
              <a:rPr lang="en-US" dirty="0" err="1"/>
              <a:t>saja</a:t>
            </a:r>
            <a:r>
              <a:rPr lang="en-US" dirty="0"/>
              <a:t>. </a:t>
            </a:r>
            <a:r>
              <a:rPr lang="en-US" dirty="0" err="1"/>
              <a:t>Pemrograman</a:t>
            </a:r>
            <a:r>
              <a:rPr lang="en-US" dirty="0"/>
              <a:t> Visual :</a:t>
            </a:r>
          </a:p>
          <a:p>
            <a:r>
              <a:rPr lang="en-US" dirty="0"/>
              <a:t>• “</a:t>
            </a:r>
            <a:r>
              <a:rPr lang="en-US" dirty="0" err="1"/>
              <a:t>Penggunaan</a:t>
            </a:r>
            <a:r>
              <a:rPr lang="en-US" dirty="0"/>
              <a:t> </a:t>
            </a:r>
            <a:r>
              <a:rPr lang="en-US" dirty="0" err="1"/>
              <a:t>ekspresi</a:t>
            </a:r>
            <a:r>
              <a:rPr lang="en-US" dirty="0"/>
              <a:t> visual (</a:t>
            </a:r>
            <a:r>
              <a:rPr lang="en-US" dirty="0" err="1"/>
              <a:t>seperti</a:t>
            </a:r>
            <a:r>
              <a:rPr lang="en-US" dirty="0"/>
              <a:t> </a:t>
            </a:r>
            <a:r>
              <a:rPr lang="en-US" dirty="0" err="1"/>
              <a:t>grafik</a:t>
            </a:r>
            <a:r>
              <a:rPr lang="en-US" dirty="0"/>
              <a:t>, </a:t>
            </a:r>
            <a:r>
              <a:rPr lang="en-US" dirty="0" err="1"/>
              <a:t>gambar</a:t>
            </a:r>
            <a:r>
              <a:rPr lang="en-US" dirty="0"/>
              <a:t>, </a:t>
            </a:r>
            <a:r>
              <a:rPr lang="en-US" dirty="0" err="1"/>
              <a:t>atau</a:t>
            </a:r>
            <a:r>
              <a:rPr lang="en-US" dirty="0"/>
              <a:t> ikon) </a:t>
            </a:r>
            <a:r>
              <a:rPr lang="en-US" dirty="0" err="1"/>
              <a:t>dalam</a:t>
            </a:r>
            <a:r>
              <a:rPr lang="en-US" dirty="0"/>
              <a:t> proses </a:t>
            </a:r>
            <a:r>
              <a:rPr lang="en-US" dirty="0" err="1"/>
              <a:t>pemrograman</a:t>
            </a:r>
            <a:r>
              <a:rPr lang="en-US" dirty="0"/>
              <a:t>” </a:t>
            </a:r>
          </a:p>
          <a:p>
            <a:r>
              <a:rPr lang="en-US" dirty="0"/>
              <a:t>• “</a:t>
            </a:r>
            <a:r>
              <a:rPr lang="en-US" dirty="0" err="1"/>
              <a:t>Mengacu</a:t>
            </a:r>
            <a:r>
              <a:rPr lang="en-US" dirty="0"/>
              <a:t> pada </a:t>
            </a:r>
            <a:r>
              <a:rPr lang="en-US" dirty="0" err="1"/>
              <a:t>aktivitas</a:t>
            </a:r>
            <a:r>
              <a:rPr lang="en-US" dirty="0"/>
              <a:t> yang </a:t>
            </a:r>
            <a:r>
              <a:rPr lang="en-US" dirty="0" err="1"/>
              <a:t>memungkinkan</a:t>
            </a:r>
            <a:r>
              <a:rPr lang="en-US" dirty="0"/>
              <a:t> </a:t>
            </a:r>
            <a:r>
              <a:rPr lang="en-US" dirty="0" err="1"/>
              <a:t>pengguna</a:t>
            </a:r>
            <a:r>
              <a:rPr lang="en-US" dirty="0"/>
              <a:t> </a:t>
            </a:r>
            <a:r>
              <a:rPr lang="en-US" dirty="0" err="1"/>
              <a:t>untuk</a:t>
            </a:r>
            <a:r>
              <a:rPr lang="en-US" dirty="0"/>
              <a:t> </a:t>
            </a:r>
            <a:r>
              <a:rPr lang="en-US" dirty="0" err="1"/>
              <a:t>membuat</a:t>
            </a:r>
            <a:r>
              <a:rPr lang="en-US" dirty="0"/>
              <a:t> program </a:t>
            </a:r>
            <a:r>
              <a:rPr lang="en-US" dirty="0" err="1"/>
              <a:t>dalam</a:t>
            </a:r>
            <a:r>
              <a:rPr lang="en-US" dirty="0"/>
              <a:t> </a:t>
            </a:r>
            <a:r>
              <a:rPr lang="en-US" dirty="0" err="1"/>
              <a:t>dua</a:t>
            </a:r>
            <a:r>
              <a:rPr lang="en-US" dirty="0"/>
              <a:t> (</a:t>
            </a:r>
            <a:r>
              <a:rPr lang="en-US" dirty="0" err="1"/>
              <a:t>atau</a:t>
            </a:r>
            <a:r>
              <a:rPr lang="en-US" dirty="0"/>
              <a:t> </a:t>
            </a:r>
            <a:r>
              <a:rPr lang="en-US" dirty="0" err="1"/>
              <a:t>lebih</a:t>
            </a:r>
            <a:r>
              <a:rPr lang="en-US" dirty="0"/>
              <a:t>) </a:t>
            </a:r>
            <a:r>
              <a:rPr lang="en-US" dirty="0" err="1"/>
              <a:t>dimensi</a:t>
            </a:r>
            <a:r>
              <a:rPr lang="en-US" dirty="0"/>
              <a:t>. Bahasa </a:t>
            </a:r>
            <a:r>
              <a:rPr lang="en-US" dirty="0" err="1"/>
              <a:t>Pemrograman</a:t>
            </a:r>
            <a:r>
              <a:rPr lang="en-US" dirty="0"/>
              <a:t> Visual: “Bahasa visual </a:t>
            </a:r>
            <a:r>
              <a:rPr lang="en-US" dirty="0" err="1"/>
              <a:t>digunakan</a:t>
            </a:r>
            <a:r>
              <a:rPr lang="en-US" dirty="0"/>
              <a:t> </a:t>
            </a:r>
            <a:r>
              <a:rPr lang="en-US" dirty="0" err="1"/>
              <a:t>dalam</a:t>
            </a:r>
            <a:r>
              <a:rPr lang="en-US" dirty="0"/>
              <a:t> </a:t>
            </a:r>
            <a:r>
              <a:rPr lang="en-US" dirty="0" err="1"/>
              <a:t>pemrograman</a:t>
            </a:r>
            <a:r>
              <a:rPr lang="en-US" dirty="0"/>
              <a:t> visual”</a:t>
            </a:r>
          </a:p>
        </p:txBody>
      </p:sp>
      <p:sp>
        <p:nvSpPr>
          <p:cNvPr id="16" name="TextBox 15">
            <a:extLst>
              <a:ext uri="{FF2B5EF4-FFF2-40B4-BE49-F238E27FC236}">
                <a16:creationId xmlns:a16="http://schemas.microsoft.com/office/drawing/2014/main" id="{65B6CDDB-0137-17A8-8BF6-8A829FC759A5}"/>
              </a:ext>
            </a:extLst>
          </p:cNvPr>
          <p:cNvSpPr txBox="1"/>
          <p:nvPr/>
        </p:nvSpPr>
        <p:spPr>
          <a:xfrm>
            <a:off x="8519886" y="1969067"/>
            <a:ext cx="2859314" cy="3416320"/>
          </a:xfrm>
          <a:prstGeom prst="rect">
            <a:avLst/>
          </a:prstGeom>
          <a:noFill/>
        </p:spPr>
        <p:txBody>
          <a:bodyPr wrap="square">
            <a:spAutoFit/>
          </a:bodyPr>
          <a:lstStyle/>
          <a:p>
            <a:r>
              <a:rPr lang="en-US" dirty="0" err="1"/>
              <a:t>Visualisi</a:t>
            </a:r>
            <a:r>
              <a:rPr lang="en-US" dirty="0"/>
              <a:t>: “</a:t>
            </a:r>
            <a:r>
              <a:rPr lang="en-US" dirty="0" err="1"/>
              <a:t>Penggunaan</a:t>
            </a:r>
            <a:r>
              <a:rPr lang="en-US" dirty="0"/>
              <a:t> </a:t>
            </a:r>
            <a:r>
              <a:rPr lang="en-US" dirty="0" err="1"/>
              <a:t>representasi</a:t>
            </a:r>
            <a:r>
              <a:rPr lang="en-US" dirty="0"/>
              <a:t> visual (</a:t>
            </a:r>
            <a:r>
              <a:rPr lang="en-US" dirty="0" err="1"/>
              <a:t>grafik</a:t>
            </a:r>
            <a:r>
              <a:rPr lang="en-US" dirty="0"/>
              <a:t>, </a:t>
            </a:r>
            <a:r>
              <a:rPr lang="en-US" dirty="0" err="1"/>
              <a:t>gambar</a:t>
            </a:r>
            <a:r>
              <a:rPr lang="en-US" dirty="0"/>
              <a:t>, </a:t>
            </a:r>
            <a:r>
              <a:rPr lang="en-US" dirty="0" err="1"/>
              <a:t>atau</a:t>
            </a:r>
            <a:r>
              <a:rPr lang="en-US" dirty="0"/>
              <a:t> </a:t>
            </a:r>
            <a:r>
              <a:rPr lang="en-US" dirty="0" err="1"/>
              <a:t>animasi</a:t>
            </a:r>
            <a:r>
              <a:rPr lang="en-US" dirty="0"/>
              <a:t>) </a:t>
            </a:r>
            <a:r>
              <a:rPr lang="en-US" dirty="0" err="1"/>
              <a:t>untuk</a:t>
            </a:r>
            <a:r>
              <a:rPr lang="en-US" dirty="0"/>
              <a:t> </a:t>
            </a:r>
            <a:r>
              <a:rPr lang="en-US" dirty="0" err="1"/>
              <a:t>menggambarkan</a:t>
            </a:r>
            <a:r>
              <a:rPr lang="en-US" dirty="0"/>
              <a:t> program, data, </a:t>
            </a:r>
            <a:r>
              <a:rPr lang="en-US" dirty="0" err="1"/>
              <a:t>struktur</a:t>
            </a:r>
            <a:r>
              <a:rPr lang="en-US" dirty="0"/>
              <a:t> </a:t>
            </a:r>
            <a:r>
              <a:rPr lang="en-US" dirty="0" err="1"/>
              <a:t>atau</a:t>
            </a:r>
            <a:r>
              <a:rPr lang="en-US" dirty="0"/>
              <a:t> </a:t>
            </a:r>
            <a:r>
              <a:rPr lang="en-US" dirty="0" err="1"/>
              <a:t>tingkah</a:t>
            </a:r>
            <a:r>
              <a:rPr lang="en-US" dirty="0"/>
              <a:t> </a:t>
            </a:r>
            <a:r>
              <a:rPr lang="en-US" dirty="0" err="1"/>
              <a:t>laku</a:t>
            </a:r>
            <a:r>
              <a:rPr lang="en-US" dirty="0"/>
              <a:t> </a:t>
            </a:r>
            <a:r>
              <a:rPr lang="en-US" dirty="0" err="1"/>
              <a:t>dinamis</a:t>
            </a:r>
            <a:r>
              <a:rPr lang="en-US" dirty="0"/>
              <a:t> </a:t>
            </a:r>
            <a:r>
              <a:rPr lang="en-US" dirty="0" err="1"/>
              <a:t>sistem</a:t>
            </a:r>
            <a:r>
              <a:rPr lang="en-US" dirty="0"/>
              <a:t> yang </a:t>
            </a:r>
            <a:r>
              <a:rPr lang="en-US" dirty="0" err="1"/>
              <a:t>kompleks</a:t>
            </a:r>
            <a:r>
              <a:rPr lang="en-US" dirty="0"/>
              <a:t>.” </a:t>
            </a:r>
            <a:r>
              <a:rPr lang="en-US" dirty="0" err="1"/>
              <a:t>Sistem</a:t>
            </a:r>
            <a:r>
              <a:rPr lang="en-US" dirty="0"/>
              <a:t> </a:t>
            </a:r>
            <a:r>
              <a:rPr lang="en-US" dirty="0" err="1"/>
              <a:t>Pemrograman</a:t>
            </a:r>
            <a:r>
              <a:rPr lang="en-US" dirty="0"/>
              <a:t> Visual: “</a:t>
            </a:r>
            <a:r>
              <a:rPr lang="en-US" dirty="0" err="1"/>
              <a:t>Sistem</a:t>
            </a:r>
            <a:r>
              <a:rPr lang="en-US" dirty="0"/>
              <a:t> </a:t>
            </a:r>
            <a:r>
              <a:rPr lang="en-US" dirty="0" err="1"/>
              <a:t>komputer</a:t>
            </a:r>
            <a:r>
              <a:rPr lang="en-US" dirty="0"/>
              <a:t> yang </a:t>
            </a:r>
            <a:r>
              <a:rPr lang="en-US" dirty="0" err="1"/>
              <a:t>mendukung</a:t>
            </a:r>
            <a:r>
              <a:rPr lang="en-US" dirty="0"/>
              <a:t> </a:t>
            </a:r>
            <a:r>
              <a:rPr lang="en-US" dirty="0" err="1"/>
              <a:t>baik</a:t>
            </a:r>
            <a:r>
              <a:rPr lang="en-US" dirty="0"/>
              <a:t> </a:t>
            </a:r>
            <a:r>
              <a:rPr lang="en-US" dirty="0" err="1"/>
              <a:t>pemrograman</a:t>
            </a:r>
            <a:r>
              <a:rPr lang="en-US" dirty="0"/>
              <a:t> visual </a:t>
            </a:r>
            <a:r>
              <a:rPr lang="en-US" dirty="0" err="1"/>
              <a:t>maupun</a:t>
            </a:r>
            <a:r>
              <a:rPr lang="en-US" dirty="0"/>
              <a:t> </a:t>
            </a:r>
            <a:r>
              <a:rPr lang="en-US" dirty="0" err="1"/>
              <a:t>visualisasi</a:t>
            </a:r>
            <a:r>
              <a:rPr lang="en-US" dirty="0"/>
              <a:t>”</a:t>
            </a:r>
          </a:p>
        </p:txBody>
      </p:sp>
    </p:spTree>
    <p:extLst>
      <p:ext uri="{BB962C8B-B14F-4D97-AF65-F5344CB8AC3E}">
        <p14:creationId xmlns:p14="http://schemas.microsoft.com/office/powerpoint/2010/main" val="2455804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1" name="椭圆 20"/>
          <p:cNvSpPr/>
          <p:nvPr/>
        </p:nvSpPr>
        <p:spPr>
          <a:xfrm>
            <a:off x="4264638" y="416703"/>
            <a:ext cx="811070" cy="811070"/>
          </a:xfrm>
          <a:prstGeom prst="ellipse">
            <a:avLst/>
          </a:prstGeom>
          <a:solidFill>
            <a:srgbClr val="FFCB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lumMod val="65000"/>
                    <a:lumOff val="35000"/>
                  </a:prst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06</a:t>
            </a:r>
          </a:p>
        </p:txBody>
      </p:sp>
      <p:sp>
        <p:nvSpPr>
          <p:cNvPr id="4" name="文本框 38">
            <a:extLst>
              <a:ext uri="{FF2B5EF4-FFF2-40B4-BE49-F238E27FC236}">
                <a16:creationId xmlns:a16="http://schemas.microsoft.com/office/drawing/2014/main" id="{EFA0E134-359B-91C5-15E1-22AEEE06EFC2}"/>
              </a:ext>
            </a:extLst>
          </p:cNvPr>
          <p:cNvSpPr txBox="1"/>
          <p:nvPr/>
        </p:nvSpPr>
        <p:spPr>
          <a:xfrm>
            <a:off x="4813300" y="545239"/>
            <a:ext cx="48967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i="0" u="none" strike="noStrike" kern="1200" cap="none" spc="0" normalizeH="0" baseline="0" noProof="0" dirty="0" err="1">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Pemrograman</a:t>
            </a:r>
            <a:r>
              <a:rPr kumimoji="0" lang="en-US" altLang="zh-CN"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 Visual</a:t>
            </a:r>
            <a:endParaRPr kumimoji="0" lang="zh-CN" altLang="en-US"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endParaRPr>
          </a:p>
        </p:txBody>
      </p:sp>
      <p:pic>
        <p:nvPicPr>
          <p:cNvPr id="5" name="Picture 4">
            <a:extLst>
              <a:ext uri="{FF2B5EF4-FFF2-40B4-BE49-F238E27FC236}">
                <a16:creationId xmlns:a16="http://schemas.microsoft.com/office/drawing/2014/main" id="{23056EBD-4646-A39C-EFBC-A550C2C33FEB}"/>
              </a:ext>
            </a:extLst>
          </p:cNvPr>
          <p:cNvPicPr>
            <a:picLocks noChangeAspect="1"/>
          </p:cNvPicPr>
          <p:nvPr/>
        </p:nvPicPr>
        <p:blipFill rotWithShape="1">
          <a:blip r:embed="rId4"/>
          <a:srcRect l="32024" t="28773" r="32500" b="28891"/>
          <a:stretch/>
        </p:blipFill>
        <p:spPr>
          <a:xfrm>
            <a:off x="284843" y="1872343"/>
            <a:ext cx="4896757" cy="3285468"/>
          </a:xfrm>
          <a:prstGeom prst="rect">
            <a:avLst/>
          </a:prstGeom>
        </p:spPr>
      </p:pic>
      <p:pic>
        <p:nvPicPr>
          <p:cNvPr id="6" name="Picture 5">
            <a:extLst>
              <a:ext uri="{FF2B5EF4-FFF2-40B4-BE49-F238E27FC236}">
                <a16:creationId xmlns:a16="http://schemas.microsoft.com/office/drawing/2014/main" id="{37D73FB6-58CE-EFC6-167E-5B8D8B3FEEAC}"/>
              </a:ext>
            </a:extLst>
          </p:cNvPr>
          <p:cNvPicPr>
            <a:picLocks noChangeAspect="1"/>
          </p:cNvPicPr>
          <p:nvPr/>
        </p:nvPicPr>
        <p:blipFill rotWithShape="1">
          <a:blip r:embed="rId4"/>
          <a:srcRect l="32024" t="72063" r="32500" b="1"/>
          <a:stretch/>
        </p:blipFill>
        <p:spPr>
          <a:xfrm>
            <a:off x="5723916" y="1596575"/>
            <a:ext cx="6163283" cy="2728686"/>
          </a:xfrm>
          <a:prstGeom prst="rect">
            <a:avLst/>
          </a:prstGeom>
        </p:spPr>
      </p:pic>
    </p:spTree>
    <p:extLst>
      <p:ext uri="{BB962C8B-B14F-4D97-AF65-F5344CB8AC3E}">
        <p14:creationId xmlns:p14="http://schemas.microsoft.com/office/powerpoint/2010/main" val="2458267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grpSp>
        <p:nvGrpSpPr>
          <p:cNvPr id="3" name="组合 2"/>
          <p:cNvGrpSpPr/>
          <p:nvPr/>
        </p:nvGrpSpPr>
        <p:grpSpPr>
          <a:xfrm>
            <a:off x="984359" y="2185355"/>
            <a:ext cx="2308848" cy="3114888"/>
            <a:chOff x="1543159" y="2226077"/>
            <a:chExt cx="2308848" cy="3114888"/>
          </a:xfrm>
          <a:solidFill>
            <a:schemeClr val="bg1"/>
          </a:solidFill>
        </p:grpSpPr>
        <p:sp>
          <p:nvSpPr>
            <p:cNvPr id="7" name="圆角矩形 16"/>
            <p:cNvSpPr/>
            <p:nvPr/>
          </p:nvSpPr>
          <p:spPr>
            <a:xfrm>
              <a:off x="1543159" y="2226077"/>
              <a:ext cx="2308848" cy="3114888"/>
            </a:xfrm>
            <a:prstGeom prst="roundRect">
              <a:avLst/>
            </a:prstGeom>
            <a:grp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endParaRPr>
            </a:p>
          </p:txBody>
        </p:sp>
        <p:sp>
          <p:nvSpPr>
            <p:cNvPr id="8" name="文本框 7"/>
            <p:cNvSpPr txBox="1"/>
            <p:nvPr/>
          </p:nvSpPr>
          <p:spPr>
            <a:xfrm>
              <a:off x="1824892" y="2350855"/>
              <a:ext cx="1851025" cy="458908"/>
            </a:xfrm>
            <a:prstGeom prst="rect">
              <a:avLst/>
            </a:prstGeom>
            <a:grp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ea"/>
                  <a:sym typeface="+mn-lt"/>
                </a:rPr>
                <a:t>Even-Driven</a:t>
              </a:r>
              <a:endParaRPr kumimoji="0" lang="zh-CN" altLang="en-US" sz="18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ea"/>
                <a:sym typeface="+mn-lt"/>
              </a:endParaRPr>
            </a:p>
          </p:txBody>
        </p:sp>
        <p:sp>
          <p:nvSpPr>
            <p:cNvPr id="15" name="文本框 14"/>
            <p:cNvSpPr txBox="1"/>
            <p:nvPr/>
          </p:nvSpPr>
          <p:spPr>
            <a:xfrm>
              <a:off x="1723709" y="2914340"/>
              <a:ext cx="1947748" cy="1738361"/>
            </a:xfrm>
            <a:prstGeom prst="rect">
              <a:avLst/>
            </a:prstGeom>
            <a:grp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sz="1400" dirty="0" err="1"/>
                <a:t>Menggunakan</a:t>
              </a:r>
              <a:r>
                <a:rPr lang="en-US" sz="1400" dirty="0"/>
                <a:t> </a:t>
              </a:r>
              <a:r>
                <a:rPr lang="en-US" sz="1400" dirty="0" err="1"/>
                <a:t>konsep</a:t>
              </a:r>
              <a:r>
                <a:rPr lang="en-US" sz="1400" dirty="0"/>
                <a:t> “Jika </a:t>
              </a:r>
              <a:r>
                <a:rPr lang="en-US" sz="1400" dirty="0" err="1"/>
                <a:t>sebuah</a:t>
              </a:r>
              <a:r>
                <a:rPr lang="en-US" sz="1400" dirty="0"/>
                <a:t> </a:t>
              </a:r>
              <a:r>
                <a:rPr lang="en-US" sz="1400" dirty="0" err="1"/>
                <a:t>aksi</a:t>
              </a:r>
              <a:r>
                <a:rPr lang="en-US" sz="1400" dirty="0"/>
                <a:t> / </a:t>
              </a:r>
              <a:r>
                <a:rPr lang="en-US" sz="1400" dirty="0" err="1"/>
                <a:t>perintah</a:t>
              </a:r>
              <a:r>
                <a:rPr lang="en-US" sz="1400" dirty="0"/>
                <a:t> </a:t>
              </a:r>
              <a:r>
                <a:rPr lang="en-US" sz="1400" dirty="0" err="1"/>
                <a:t>dilakukan</a:t>
              </a:r>
              <a:r>
                <a:rPr lang="en-US" sz="1400" dirty="0"/>
                <a:t> </a:t>
              </a:r>
              <a:r>
                <a:rPr lang="en-US" sz="1400" dirty="0" err="1"/>
                <a:t>terhadap</a:t>
              </a:r>
              <a:r>
                <a:rPr lang="en-US" sz="1400" dirty="0"/>
                <a:t> </a:t>
              </a:r>
              <a:r>
                <a:rPr lang="en-US" sz="1400" dirty="0" err="1"/>
                <a:t>sebuah</a:t>
              </a:r>
              <a:r>
                <a:rPr lang="en-US" sz="1400" dirty="0"/>
                <a:t> </a:t>
              </a:r>
              <a:r>
                <a:rPr lang="en-US" sz="1400" dirty="0" err="1"/>
                <a:t>objek</a:t>
              </a:r>
              <a:r>
                <a:rPr lang="en-US" sz="1400" dirty="0"/>
                <a:t>, </a:t>
              </a:r>
              <a:r>
                <a:rPr lang="en-US" sz="1400" dirty="0" err="1"/>
                <a:t>apa</a:t>
              </a:r>
              <a:r>
                <a:rPr lang="en-US" sz="1400" dirty="0"/>
                <a:t> yang </a:t>
              </a:r>
              <a:r>
                <a:rPr lang="en-US" sz="1400" dirty="0" err="1"/>
                <a:t>akan</a:t>
              </a:r>
              <a:r>
                <a:rPr lang="en-US" sz="1400" dirty="0"/>
                <a:t> </a:t>
              </a:r>
              <a:r>
                <a:rPr lang="en-US" sz="1400" dirty="0" err="1"/>
                <a:t>terjadi</a:t>
              </a:r>
              <a:r>
                <a:rPr lang="en-US" sz="1400" dirty="0"/>
                <a:t> / </a:t>
              </a:r>
              <a:r>
                <a:rPr lang="en-US" sz="1400" dirty="0" err="1"/>
                <a:t>dilakukan</a:t>
              </a:r>
              <a:r>
                <a:rPr lang="en-US" sz="1400" dirty="0"/>
                <a:t> oleh </a:t>
              </a:r>
              <a:r>
                <a:rPr lang="en-US" sz="1400" dirty="0" err="1"/>
                <a:t>objek</a:t>
              </a:r>
              <a:r>
                <a:rPr lang="en-US" sz="1400" dirty="0"/>
                <a:t> </a:t>
              </a:r>
              <a:r>
                <a:rPr lang="en-US" sz="1400" dirty="0" err="1"/>
                <a:t>tersebut</a:t>
              </a:r>
              <a:r>
                <a:rPr lang="en-US" sz="1400" dirty="0"/>
                <a:t> </a:t>
              </a:r>
              <a:r>
                <a:rPr lang="en-US" sz="1400" dirty="0" err="1"/>
                <a:t>selanjutnya</a:t>
              </a:r>
              <a:r>
                <a:rPr lang="en-US" sz="1400" dirty="0"/>
                <a:t>.”</a:t>
              </a:r>
              <a:endPar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Regular" panose="020B0500000000000000" charset="-122"/>
                <a:ea typeface="思源黑体 CN Regular" panose="020B0500000000000000" charset="-122"/>
                <a:cs typeface="思源黑体 CN Regular" panose="020B0500000000000000" charset="-122"/>
                <a:sym typeface="+mn-ea"/>
              </a:endParaRPr>
            </a:p>
          </p:txBody>
        </p:sp>
      </p:grpSp>
      <p:sp>
        <p:nvSpPr>
          <p:cNvPr id="21" name="椭圆 20"/>
          <p:cNvSpPr/>
          <p:nvPr/>
        </p:nvSpPr>
        <p:spPr>
          <a:xfrm>
            <a:off x="2520234" y="5095233"/>
            <a:ext cx="811070" cy="811070"/>
          </a:xfrm>
          <a:prstGeom prst="ellipse">
            <a:avLst/>
          </a:prstGeom>
          <a:solidFill>
            <a:srgbClr val="FFCB2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lumMod val="65000"/>
                    <a:lumOff val="35000"/>
                  </a:prstClr>
                </a:solidFill>
                <a:effectLst/>
                <a:uLnTx/>
                <a:uFillTx/>
                <a:latin typeface="思源黑体 CN Medium" panose="020B0600000000000000" pitchFamily="34" charset="-122"/>
                <a:ea typeface="思源黑体 CN Medium" panose="020B0600000000000000" pitchFamily="34" charset="-122"/>
                <a:cs typeface="思源黑体 CN Regular" panose="020B0500000000000000" charset="-122"/>
                <a:sym typeface="思源黑体 CN Regular" panose="020B0500000000000000" charset="-122"/>
              </a:rPr>
              <a:t>07</a:t>
            </a:r>
          </a:p>
        </p:txBody>
      </p:sp>
      <p:sp>
        <p:nvSpPr>
          <p:cNvPr id="39" name="文本框 38"/>
          <p:cNvSpPr txBox="1"/>
          <p:nvPr/>
        </p:nvSpPr>
        <p:spPr>
          <a:xfrm>
            <a:off x="3797300" y="841375"/>
            <a:ext cx="5128986"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i="0" u="none" strike="noStrike" kern="1200" cap="none" spc="0" normalizeH="0" baseline="0" noProof="0" dirty="0" err="1">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Pemrograman</a:t>
            </a:r>
            <a:r>
              <a:rPr kumimoji="0" lang="en-US" altLang="zh-CN"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rPr>
              <a:t> Even-Driven</a:t>
            </a:r>
            <a:endParaRPr kumimoji="0" lang="zh-CN" altLang="en-US" sz="3000" b="0" i="0" u="none" strike="noStrike" kern="1200" cap="none" spc="0" normalizeH="0" baseline="0" noProof="0" dirty="0">
              <a:ln>
                <a:noFill/>
              </a:ln>
              <a:solidFill>
                <a:prstClr val="black">
                  <a:lumMod val="65000"/>
                  <a:lumOff val="35000"/>
                </a:prstClr>
              </a:solidFill>
              <a:effectLst/>
              <a:uLnTx/>
              <a:uFillTx/>
              <a:latin typeface="思源黑体 CN Bold" panose="020B0800000000000000" charset="-122"/>
              <a:ea typeface="思源黑体 CN Bold" panose="020B0800000000000000" charset="-122"/>
              <a:cs typeface="+mn-cs"/>
            </a:endParaRPr>
          </a:p>
        </p:txBody>
      </p:sp>
      <p:sp>
        <p:nvSpPr>
          <p:cNvPr id="4" name="TextBox 3">
            <a:extLst>
              <a:ext uri="{FF2B5EF4-FFF2-40B4-BE49-F238E27FC236}">
                <a16:creationId xmlns:a16="http://schemas.microsoft.com/office/drawing/2014/main" id="{F24B7C05-6A9D-47C1-A777-B7B6C598356B}"/>
              </a:ext>
            </a:extLst>
          </p:cNvPr>
          <p:cNvSpPr txBox="1"/>
          <p:nvPr/>
        </p:nvSpPr>
        <p:spPr>
          <a:xfrm>
            <a:off x="3666674" y="1703217"/>
            <a:ext cx="3149600" cy="3785652"/>
          </a:xfrm>
          <a:prstGeom prst="rect">
            <a:avLst/>
          </a:prstGeom>
          <a:solidFill>
            <a:schemeClr val="accent2">
              <a:lumMod val="40000"/>
              <a:lumOff val="60000"/>
            </a:schemeClr>
          </a:solidFill>
        </p:spPr>
        <p:txBody>
          <a:bodyPr wrap="square">
            <a:spAutoFit/>
          </a:bodyPr>
          <a:lstStyle/>
          <a:p>
            <a:r>
              <a:rPr lang="en-US" sz="1600" dirty="0"/>
              <a:t>Sangat </a:t>
            </a:r>
            <a:r>
              <a:rPr lang="en-US" sz="1600" dirty="0" err="1"/>
              <a:t>fleksibel</a:t>
            </a:r>
            <a:r>
              <a:rPr lang="en-US" sz="1600" dirty="0"/>
              <a:t> </a:t>
            </a:r>
            <a:r>
              <a:rPr lang="en-US" sz="1600" dirty="0" err="1"/>
              <a:t>dalam</a:t>
            </a:r>
            <a:r>
              <a:rPr lang="en-US" sz="1600" dirty="0"/>
              <a:t> </a:t>
            </a:r>
            <a:r>
              <a:rPr lang="en-US" sz="1600" dirty="0" err="1"/>
              <a:t>pembuatan</a:t>
            </a:r>
            <a:r>
              <a:rPr lang="en-US" sz="1600" dirty="0"/>
              <a:t> </a:t>
            </a:r>
            <a:r>
              <a:rPr lang="en-US" sz="1600" dirty="0" err="1"/>
              <a:t>koding</a:t>
            </a:r>
            <a:r>
              <a:rPr lang="en-US" sz="1600" dirty="0"/>
              <a:t> program, </a:t>
            </a:r>
            <a:r>
              <a:rPr lang="en-US" sz="1600" dirty="0" err="1"/>
              <a:t>karena</a:t>
            </a:r>
            <a:r>
              <a:rPr lang="en-US" sz="1600" dirty="0"/>
              <a:t> </a:t>
            </a:r>
            <a:r>
              <a:rPr lang="en-US" sz="1600" dirty="0" err="1"/>
              <a:t>sudah</a:t>
            </a:r>
            <a:r>
              <a:rPr lang="en-US" sz="1600" dirty="0"/>
              <a:t> </a:t>
            </a:r>
            <a:r>
              <a:rPr lang="en-US" sz="1600" dirty="0" err="1"/>
              <a:t>menggunakan</a:t>
            </a:r>
            <a:r>
              <a:rPr lang="en-US" sz="1600" dirty="0"/>
              <a:t> </a:t>
            </a:r>
            <a:r>
              <a:rPr lang="en-US" sz="1600" dirty="0" err="1"/>
              <a:t>konsep</a:t>
            </a:r>
            <a:r>
              <a:rPr lang="en-US" sz="1600" dirty="0"/>
              <a:t> OOP </a:t>
            </a:r>
            <a:r>
              <a:rPr lang="en-US" sz="1600" dirty="0" err="1"/>
              <a:t>dimana</a:t>
            </a:r>
            <a:r>
              <a:rPr lang="en-US" sz="1600" dirty="0"/>
              <a:t> </a:t>
            </a:r>
            <a:r>
              <a:rPr lang="en-US" sz="1600" dirty="0" err="1"/>
              <a:t>pemrograman</a:t>
            </a:r>
            <a:r>
              <a:rPr lang="en-US" sz="1600" dirty="0"/>
              <a:t> </a:t>
            </a:r>
            <a:r>
              <a:rPr lang="en-US" sz="1600" dirty="0" err="1"/>
              <a:t>dapat</a:t>
            </a:r>
            <a:r>
              <a:rPr lang="en-US" sz="1600" dirty="0"/>
              <a:t> </a:t>
            </a:r>
            <a:r>
              <a:rPr lang="en-US" sz="1600" dirty="0" err="1"/>
              <a:t>dimulai</a:t>
            </a:r>
            <a:r>
              <a:rPr lang="en-US" sz="1600" dirty="0"/>
              <a:t> </a:t>
            </a:r>
            <a:r>
              <a:rPr lang="en-US" sz="1600" dirty="0" err="1"/>
              <a:t>dari</a:t>
            </a:r>
            <a:r>
              <a:rPr lang="en-US" sz="1600" dirty="0"/>
              <a:t> </a:t>
            </a:r>
            <a:r>
              <a:rPr lang="en-US" sz="1600" dirty="0" err="1"/>
              <a:t>objek</a:t>
            </a:r>
            <a:r>
              <a:rPr lang="en-US" sz="1600" dirty="0"/>
              <a:t> yang </a:t>
            </a:r>
            <a:r>
              <a:rPr lang="en-US" sz="1600" dirty="0" err="1"/>
              <a:t>diinginkan</a:t>
            </a:r>
            <a:r>
              <a:rPr lang="en-US" sz="1600" dirty="0"/>
              <a:t> </a:t>
            </a:r>
            <a:r>
              <a:rPr lang="en-US" sz="1600" dirty="0" err="1"/>
              <a:t>tanpa</a:t>
            </a:r>
            <a:r>
              <a:rPr lang="en-US" sz="1600" dirty="0"/>
              <a:t> </a:t>
            </a:r>
            <a:r>
              <a:rPr lang="en-US" sz="1600" dirty="0" err="1"/>
              <a:t>harus</a:t>
            </a:r>
            <a:r>
              <a:rPr lang="en-US" sz="1600" dirty="0"/>
              <a:t> </a:t>
            </a:r>
            <a:r>
              <a:rPr lang="en-US" sz="1600" dirty="0" err="1"/>
              <a:t>terurut</a:t>
            </a:r>
            <a:r>
              <a:rPr lang="en-US" sz="1600" dirty="0"/>
              <a:t>. </a:t>
            </a:r>
            <a:r>
              <a:rPr lang="en-US" sz="1600" dirty="0" err="1"/>
              <a:t>Merupakan</a:t>
            </a:r>
            <a:r>
              <a:rPr lang="en-US" sz="1600" dirty="0"/>
              <a:t> salah </a:t>
            </a:r>
            <a:r>
              <a:rPr lang="en-US" sz="1600" dirty="0" err="1"/>
              <a:t>satu</a:t>
            </a:r>
            <a:r>
              <a:rPr lang="en-US" sz="1600" dirty="0"/>
              <a:t> </a:t>
            </a:r>
            <a:r>
              <a:rPr lang="en-US" sz="1600" dirty="0" err="1"/>
              <a:t>jenis</a:t>
            </a:r>
            <a:r>
              <a:rPr lang="en-US" sz="1600" dirty="0"/>
              <a:t> </a:t>
            </a:r>
            <a:r>
              <a:rPr lang="en-US" sz="1600" dirty="0" err="1"/>
              <a:t>bahasa</a:t>
            </a:r>
            <a:r>
              <a:rPr lang="en-US" sz="1600" dirty="0"/>
              <a:t> </a:t>
            </a:r>
            <a:r>
              <a:rPr lang="en-US" sz="1600" dirty="0" err="1"/>
              <a:t>pemrograman</a:t>
            </a:r>
            <a:r>
              <a:rPr lang="en-US" sz="1600" dirty="0"/>
              <a:t> yang </a:t>
            </a:r>
            <a:r>
              <a:rPr lang="en-US" sz="1600" dirty="0" err="1"/>
              <a:t>sudah</a:t>
            </a:r>
            <a:r>
              <a:rPr lang="en-US" sz="1600" dirty="0"/>
              <a:t> </a:t>
            </a:r>
            <a:r>
              <a:rPr lang="en-US" sz="1600" dirty="0" err="1"/>
              <a:t>memanfaatkan</a:t>
            </a:r>
            <a:r>
              <a:rPr lang="en-US" sz="1600" dirty="0"/>
              <a:t> GUI (Graphic User Interface). </a:t>
            </a:r>
            <a:r>
              <a:rPr lang="en-US" sz="1600" dirty="0" err="1"/>
              <a:t>Biasanya</a:t>
            </a:r>
            <a:r>
              <a:rPr lang="en-US" sz="1600" dirty="0"/>
              <a:t> </a:t>
            </a:r>
            <a:r>
              <a:rPr lang="en-US" sz="1600" dirty="0" err="1"/>
              <a:t>merupakan</a:t>
            </a:r>
            <a:r>
              <a:rPr lang="en-US" sz="1600" dirty="0"/>
              <a:t> </a:t>
            </a:r>
            <a:r>
              <a:rPr lang="en-US" sz="1600" dirty="0" err="1"/>
              <a:t>jenis</a:t>
            </a:r>
            <a:r>
              <a:rPr lang="en-US" sz="1600" dirty="0"/>
              <a:t> </a:t>
            </a:r>
            <a:r>
              <a:rPr lang="en-US" sz="1600" dirty="0" err="1"/>
              <a:t>bahasa</a:t>
            </a:r>
            <a:r>
              <a:rPr lang="en-US" sz="1600" dirty="0"/>
              <a:t> </a:t>
            </a:r>
            <a:r>
              <a:rPr lang="en-US" sz="1600" dirty="0" err="1"/>
              <a:t>pemrograman</a:t>
            </a:r>
            <a:r>
              <a:rPr lang="en-US" sz="1600" dirty="0"/>
              <a:t> visual. </a:t>
            </a:r>
            <a:r>
              <a:rPr lang="en-US" sz="1600" dirty="0" err="1"/>
              <a:t>Contoh</a:t>
            </a:r>
            <a:r>
              <a:rPr lang="en-US" sz="1600" dirty="0"/>
              <a:t> : Visual Basic, Visual C++, Delphi, Borland </a:t>
            </a:r>
            <a:r>
              <a:rPr lang="en-US" sz="1600" dirty="0" err="1"/>
              <a:t>Kili</a:t>
            </a:r>
            <a:endParaRPr lang="en-US" sz="1600" dirty="0"/>
          </a:p>
        </p:txBody>
      </p:sp>
      <p:pic>
        <p:nvPicPr>
          <p:cNvPr id="10" name="Picture 9">
            <a:extLst>
              <a:ext uri="{FF2B5EF4-FFF2-40B4-BE49-F238E27FC236}">
                <a16:creationId xmlns:a16="http://schemas.microsoft.com/office/drawing/2014/main" id="{E5E1BB31-A614-337B-B268-4789A3057FB0}"/>
              </a:ext>
            </a:extLst>
          </p:cNvPr>
          <p:cNvPicPr>
            <a:picLocks noChangeAspect="1"/>
          </p:cNvPicPr>
          <p:nvPr/>
        </p:nvPicPr>
        <p:blipFill rotWithShape="1">
          <a:blip r:embed="rId4">
            <a:clrChange>
              <a:clrFrom>
                <a:srgbClr val="FFFFFF"/>
              </a:clrFrom>
              <a:clrTo>
                <a:srgbClr val="FFFFFF">
                  <a:alpha val="0"/>
                </a:srgbClr>
              </a:clrTo>
            </a:clrChange>
          </a:blip>
          <a:srcRect l="27806" t="22701" r="29524" b="12156"/>
          <a:stretch/>
        </p:blipFill>
        <p:spPr>
          <a:xfrm>
            <a:off x="6854371" y="1510125"/>
            <a:ext cx="5202305" cy="4465348"/>
          </a:xfrm>
          <a:prstGeom prst="rect">
            <a:avLst/>
          </a:prstGeom>
        </p:spPr>
      </p:pic>
    </p:spTree>
    <p:extLst>
      <p:ext uri="{BB962C8B-B14F-4D97-AF65-F5344CB8AC3E}">
        <p14:creationId xmlns:p14="http://schemas.microsoft.com/office/powerpoint/2010/main" val="3931181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5E96E1"/>
            </a:gs>
            <a:gs pos="79000">
              <a:srgbClr val="101BE1"/>
            </a:gs>
          </a:gsLst>
          <a:lin ang="6480000" scaled="0"/>
        </a:gradFill>
        <a:effectLst/>
      </p:bgPr>
    </p:bg>
    <p:spTree>
      <p:nvGrpSpPr>
        <p:cNvPr id="1" name=""/>
        <p:cNvGrpSpPr/>
        <p:nvPr/>
      </p:nvGrpSpPr>
      <p:grpSpPr>
        <a:xfrm>
          <a:off x="0" y="0"/>
          <a:ext cx="0" cy="0"/>
          <a:chOff x="0" y="0"/>
          <a:chExt cx="0" cy="0"/>
        </a:xfrm>
      </p:grpSpPr>
      <p:sp>
        <p:nvSpPr>
          <p:cNvPr id="2" name="椭圆 1"/>
          <p:cNvSpPr/>
          <p:nvPr/>
        </p:nvSpPr>
        <p:spPr>
          <a:xfrm>
            <a:off x="3000375" y="123825"/>
            <a:ext cx="6610350" cy="6610350"/>
          </a:xfrm>
          <a:prstGeom prst="ellipse">
            <a:avLst/>
          </a:prstGeom>
          <a:gradFill flip="none" rotWithShape="1">
            <a:gsLst>
              <a:gs pos="33000">
                <a:srgbClr val="5E96E1"/>
              </a:gs>
              <a:gs pos="92000">
                <a:srgbClr val="101BE1"/>
              </a:gs>
            </a:gsLst>
            <a:lin ang="1776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4" name="矩形 3"/>
          <p:cNvSpPr/>
          <p:nvPr/>
        </p:nvSpPr>
        <p:spPr>
          <a:xfrm>
            <a:off x="3375660" y="3554730"/>
            <a:ext cx="5517515" cy="506730"/>
          </a:xfrm>
          <a:prstGeom prst="rect">
            <a:avLst/>
          </a:prstGeom>
        </p:spPr>
        <p:txBody>
          <a:bodyPr wrap="square">
            <a:spAutoFit/>
          </a:bodyPr>
          <a:lstStyle/>
          <a:p>
            <a:pPr algn="ctr">
              <a:lnSpc>
                <a:spcPct val="90000"/>
              </a:lnSpc>
            </a:pPr>
            <a:r>
              <a:rPr lang="en-US"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rPr>
              <a:t>PENGENALAN ALGORITMA</a:t>
            </a:r>
            <a:endParaRPr sz="3000" kern="2500" dirty="0">
              <a:solidFill>
                <a:schemeClr val="bg1"/>
              </a:solidFill>
              <a:latin typeface="思源黑体 CN Bold" panose="020B0800000000000000" charset="-122"/>
              <a:ea typeface="思源黑体 CN Bold" panose="020B0800000000000000" charset="-122"/>
              <a:cs typeface="庞门正道标题体" panose="02010600030101010101" charset="-122"/>
            </a:endParaRPr>
          </a:p>
        </p:txBody>
      </p:sp>
      <p:sp>
        <p:nvSpPr>
          <p:cNvPr id="5" name="矩形 4"/>
          <p:cNvSpPr/>
          <p:nvPr/>
        </p:nvSpPr>
        <p:spPr>
          <a:xfrm>
            <a:off x="3992245" y="4125595"/>
            <a:ext cx="4284345" cy="738664"/>
          </a:xfrm>
          <a:prstGeom prst="rect">
            <a:avLst/>
          </a:prstGeom>
        </p:spPr>
        <p:txBody>
          <a:bodyPr wrap="square">
            <a:spAutoFit/>
          </a:bodyPr>
          <a:lstStyle/>
          <a:p>
            <a:pPr algn="ctr">
              <a:lnSpc>
                <a:spcPct val="100000"/>
              </a:lnSpc>
            </a:pPr>
            <a:r>
              <a:rPr lang="en-US" sz="1400" dirty="0" err="1">
                <a:solidFill>
                  <a:schemeClr val="bg1"/>
                </a:solidFill>
              </a:rPr>
              <a:t>Algoritma</a:t>
            </a:r>
            <a:r>
              <a:rPr lang="en-US" sz="1400" dirty="0">
                <a:solidFill>
                  <a:schemeClr val="bg1"/>
                </a:solidFill>
              </a:rPr>
              <a:t> </a:t>
            </a:r>
            <a:r>
              <a:rPr lang="en-US" sz="1400" dirty="0" err="1">
                <a:solidFill>
                  <a:schemeClr val="bg1"/>
                </a:solidFill>
              </a:rPr>
              <a:t>adalah</a:t>
            </a:r>
            <a:r>
              <a:rPr lang="en-US" sz="1400" dirty="0">
                <a:solidFill>
                  <a:schemeClr val="bg1"/>
                </a:solidFill>
              </a:rPr>
              <a:t> </a:t>
            </a:r>
            <a:r>
              <a:rPr lang="en-US" sz="1400" dirty="0" err="1">
                <a:solidFill>
                  <a:schemeClr val="bg1"/>
                </a:solidFill>
              </a:rPr>
              <a:t>kunci</a:t>
            </a:r>
            <a:r>
              <a:rPr lang="en-US" sz="1400" dirty="0">
                <a:solidFill>
                  <a:schemeClr val="bg1"/>
                </a:solidFill>
              </a:rPr>
              <a:t> </a:t>
            </a:r>
            <a:r>
              <a:rPr lang="en-US" sz="1400" dirty="0" err="1">
                <a:solidFill>
                  <a:schemeClr val="bg1"/>
                </a:solidFill>
              </a:rPr>
              <a:t>dari</a:t>
            </a:r>
            <a:r>
              <a:rPr lang="en-US" sz="1400" dirty="0">
                <a:solidFill>
                  <a:schemeClr val="bg1"/>
                </a:solidFill>
              </a:rPr>
              <a:t> </a:t>
            </a:r>
            <a:r>
              <a:rPr lang="en-US" sz="1400" dirty="0" err="1">
                <a:solidFill>
                  <a:schemeClr val="bg1"/>
                </a:solidFill>
              </a:rPr>
              <a:t>bidang</a:t>
            </a:r>
            <a:r>
              <a:rPr lang="en-US" sz="1400" dirty="0">
                <a:solidFill>
                  <a:schemeClr val="bg1"/>
                </a:solidFill>
              </a:rPr>
              <a:t> </a:t>
            </a:r>
            <a:r>
              <a:rPr lang="en-US" sz="1400" dirty="0" err="1">
                <a:solidFill>
                  <a:schemeClr val="bg1"/>
                </a:solidFill>
              </a:rPr>
              <a:t>ilmu</a:t>
            </a:r>
            <a:r>
              <a:rPr lang="en-US" sz="1400" dirty="0">
                <a:solidFill>
                  <a:schemeClr val="bg1"/>
                </a:solidFill>
              </a:rPr>
              <a:t> </a:t>
            </a:r>
            <a:r>
              <a:rPr lang="en-US" sz="1400" dirty="0" err="1">
                <a:solidFill>
                  <a:schemeClr val="bg1"/>
                </a:solidFill>
              </a:rPr>
              <a:t>komputer</a:t>
            </a:r>
            <a:r>
              <a:rPr lang="en-US" sz="1400" dirty="0">
                <a:solidFill>
                  <a:schemeClr val="bg1"/>
                </a:solidFill>
              </a:rPr>
              <a:t>, dan pada </a:t>
            </a:r>
            <a:r>
              <a:rPr lang="en-US" sz="1400" dirty="0" err="1">
                <a:solidFill>
                  <a:schemeClr val="bg1"/>
                </a:solidFill>
              </a:rPr>
              <a:t>dasarnya</a:t>
            </a:r>
            <a:r>
              <a:rPr lang="en-US" sz="1400" dirty="0">
                <a:solidFill>
                  <a:schemeClr val="bg1"/>
                </a:solidFill>
              </a:rPr>
              <a:t> </a:t>
            </a:r>
            <a:r>
              <a:rPr lang="en-US" sz="1400" dirty="0" err="1">
                <a:solidFill>
                  <a:schemeClr val="bg1"/>
                </a:solidFill>
              </a:rPr>
              <a:t>setiap</a:t>
            </a:r>
            <a:r>
              <a:rPr lang="en-US" sz="1400" dirty="0">
                <a:solidFill>
                  <a:schemeClr val="bg1"/>
                </a:solidFill>
              </a:rPr>
              <a:t> </a:t>
            </a:r>
            <a:r>
              <a:rPr lang="en-US" sz="1400" dirty="0" err="1">
                <a:solidFill>
                  <a:schemeClr val="bg1"/>
                </a:solidFill>
              </a:rPr>
              <a:t>hari</a:t>
            </a:r>
            <a:r>
              <a:rPr lang="en-US" sz="1400" dirty="0">
                <a:solidFill>
                  <a:schemeClr val="bg1"/>
                </a:solidFill>
              </a:rPr>
              <a:t> </a:t>
            </a:r>
            <a:r>
              <a:rPr lang="en-US" sz="1400" dirty="0" err="1">
                <a:solidFill>
                  <a:schemeClr val="bg1"/>
                </a:solidFill>
              </a:rPr>
              <a:t>kita</a:t>
            </a:r>
            <a:r>
              <a:rPr lang="en-US" sz="1400" dirty="0">
                <a:solidFill>
                  <a:schemeClr val="bg1"/>
                </a:solidFill>
              </a:rPr>
              <a:t> </a:t>
            </a:r>
            <a:r>
              <a:rPr lang="en-US" sz="1400" dirty="0" err="1">
                <a:solidFill>
                  <a:schemeClr val="bg1"/>
                </a:solidFill>
              </a:rPr>
              <a:t>melakukan</a:t>
            </a:r>
            <a:r>
              <a:rPr lang="en-US" sz="1400" dirty="0">
                <a:solidFill>
                  <a:schemeClr val="bg1"/>
                </a:solidFill>
              </a:rPr>
              <a:t> </a:t>
            </a:r>
            <a:r>
              <a:rPr lang="en-US" sz="1400" dirty="0" err="1">
                <a:solidFill>
                  <a:schemeClr val="bg1"/>
                </a:solidFill>
              </a:rPr>
              <a:t>aktivitas</a:t>
            </a:r>
            <a:r>
              <a:rPr lang="en-US" sz="1400" dirty="0">
                <a:solidFill>
                  <a:schemeClr val="bg1"/>
                </a:solidFill>
              </a:rPr>
              <a:t> </a:t>
            </a:r>
            <a:r>
              <a:rPr lang="en-US" sz="1400" dirty="0" err="1">
                <a:solidFill>
                  <a:schemeClr val="bg1"/>
                </a:solidFill>
              </a:rPr>
              <a:t>algoritma</a:t>
            </a:r>
            <a:r>
              <a:rPr lang="en-US" sz="1400" dirty="0">
                <a:solidFill>
                  <a:schemeClr val="bg1"/>
                </a:solidFill>
              </a:rPr>
              <a:t>. </a:t>
            </a:r>
            <a:endParaRPr lang="zh-CN" sz="1400" kern="2500" dirty="0">
              <a:solidFill>
                <a:schemeClr val="bg1"/>
              </a:solidFill>
              <a:latin typeface="思源黑体 CN Regular" panose="020B0500000000000000" charset="-122"/>
              <a:ea typeface="思源黑体 CN Regular" panose="020B0500000000000000" charset="-122"/>
              <a:cs typeface="庞门正道标题体" panose="02010600030101010101" charset="-122"/>
            </a:endParaRPr>
          </a:p>
        </p:txBody>
      </p:sp>
      <p:sp>
        <p:nvSpPr>
          <p:cNvPr id="9" name="矩形 8"/>
          <p:cNvSpPr/>
          <p:nvPr/>
        </p:nvSpPr>
        <p:spPr>
          <a:xfrm>
            <a:off x="4859655" y="1895475"/>
            <a:ext cx="2549525" cy="1691640"/>
          </a:xfrm>
          <a:prstGeom prst="rect">
            <a:avLst/>
          </a:prstGeom>
          <a:noFill/>
          <a:effectLst/>
        </p:spPr>
        <p:txBody>
          <a:bodyPr wrap="square">
            <a:spAutoFit/>
          </a:bodyPr>
          <a:lstStyle/>
          <a:p>
            <a:pPr algn="ctr">
              <a:lnSpc>
                <a:spcPct val="80000"/>
              </a:lnSpc>
            </a:pPr>
            <a:r>
              <a:rPr lang="en-US" altLang="zh-CN" sz="13000" kern="2500" dirty="0">
                <a:ln>
                  <a:noFill/>
                </a:ln>
                <a:solidFill>
                  <a:schemeClr val="bg1"/>
                </a:solidFill>
                <a:effectLst/>
                <a:latin typeface="思源宋体 CN Heavy" panose="02020900000000000000" charset="-122"/>
                <a:ea typeface="思源宋体 CN Heavy" panose="02020900000000000000" charset="-122"/>
                <a:cs typeface="庞门正道标题体" panose="02010600030101010101" charset="-122"/>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CB43F91E-88FD-696B-DEC4-B2BF68BF2093}"/>
              </a:ext>
            </a:extLst>
          </p:cNvPr>
          <p:cNvSpPr/>
          <p:nvPr/>
        </p:nvSpPr>
        <p:spPr>
          <a:xfrm>
            <a:off x="4987297" y="1665346"/>
            <a:ext cx="1524000" cy="3520387"/>
          </a:xfrm>
          <a:prstGeom prst="rightArrow">
            <a:avLst/>
          </a:prstGeom>
          <a:gradFill flip="none" rotWithShape="1">
            <a:gsLst>
              <a:gs pos="0">
                <a:srgbClr val="FF6737"/>
              </a:gs>
              <a:gs pos="48000">
                <a:srgbClr val="FF784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kern="2500" dirty="0">
              <a:solidFill>
                <a:schemeClr val="bg1"/>
              </a:solidFill>
              <a:latin typeface="思源黑体 ExtraLight" panose="020B0200000000000000" pitchFamily="34" charset="-122"/>
              <a:ea typeface="思源黑体 ExtraLight" panose="020B0200000000000000" pitchFamily="34" charset="-122"/>
            </a:endParaRPr>
          </a:p>
        </p:txBody>
      </p:sp>
      <p:sp>
        <p:nvSpPr>
          <p:cNvPr id="4" name="Rectangle 47"/>
          <p:cNvSpPr/>
          <p:nvPr/>
        </p:nvSpPr>
        <p:spPr>
          <a:xfrm>
            <a:off x="1035966" y="1096372"/>
            <a:ext cx="4473575" cy="2310130"/>
          </a:xfrm>
          <a:prstGeom prst="rect">
            <a:avLst/>
          </a:prstGeom>
          <a:solidFill>
            <a:srgbClr val="9A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en-AU" sz="3130" dirty="0">
              <a:solidFill>
                <a:schemeClr val="bg1"/>
              </a:solidFill>
              <a:latin typeface="思源黑体 CN Bold" panose="020B0800000000000000" charset="-122"/>
              <a:ea typeface="思源黑体 CN Bold" panose="020B0800000000000000" charset="-122"/>
              <a:sym typeface="Arial" panose="020B0604020202020204" pitchFamily="34" charset="0"/>
            </a:endParaRPr>
          </a:p>
        </p:txBody>
      </p:sp>
      <p:sp>
        <p:nvSpPr>
          <p:cNvPr id="14" name="Rectangle 41"/>
          <p:cNvSpPr/>
          <p:nvPr/>
        </p:nvSpPr>
        <p:spPr>
          <a:xfrm>
            <a:off x="1035966" y="3413125"/>
            <a:ext cx="4484370" cy="2310130"/>
          </a:xfrm>
          <a:prstGeom prst="rect">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4050" dirty="0">
              <a:solidFill>
                <a:schemeClr val="bg1"/>
              </a:solidFill>
              <a:latin typeface="思源黑体 CN ExtraLight" panose="020B0200000000000000" charset="-122"/>
              <a:ea typeface="思源黑体 CN ExtraLight" panose="020B0200000000000000" charset="-122"/>
              <a:sym typeface="Arial" panose="020B0604020202020204" pitchFamily="34" charset="0"/>
            </a:endParaRPr>
          </a:p>
        </p:txBody>
      </p:sp>
      <p:sp>
        <p:nvSpPr>
          <p:cNvPr id="19" name="Text Placeholder 32"/>
          <p:cNvSpPr txBox="1"/>
          <p:nvPr/>
        </p:nvSpPr>
        <p:spPr>
          <a:xfrm>
            <a:off x="1251548" y="1324964"/>
            <a:ext cx="4042410" cy="420115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1400" b="1" dirty="0" err="1">
                <a:solidFill>
                  <a:schemeClr val="bg1"/>
                </a:solidFill>
                <a:latin typeface="+mn-lt"/>
              </a:rPr>
              <a:t>Komputer</a:t>
            </a:r>
            <a:r>
              <a:rPr lang="en-US" sz="1400" b="1" dirty="0">
                <a:solidFill>
                  <a:schemeClr val="bg1"/>
                </a:solidFill>
                <a:latin typeface="+mn-lt"/>
              </a:rPr>
              <a:t> pada </a:t>
            </a:r>
            <a:r>
              <a:rPr lang="en-US" sz="1400" b="1" dirty="0" err="1">
                <a:solidFill>
                  <a:schemeClr val="bg1"/>
                </a:solidFill>
                <a:latin typeface="+mn-lt"/>
              </a:rPr>
              <a:t>dasarnya</a:t>
            </a:r>
            <a:r>
              <a:rPr lang="en-US" sz="1400" b="1" dirty="0">
                <a:solidFill>
                  <a:schemeClr val="bg1"/>
                </a:solidFill>
                <a:latin typeface="+mn-lt"/>
              </a:rPr>
              <a:t> </a:t>
            </a:r>
            <a:r>
              <a:rPr lang="en-US" sz="1400" b="1" dirty="0" err="1">
                <a:solidFill>
                  <a:schemeClr val="bg1"/>
                </a:solidFill>
                <a:latin typeface="+mn-lt"/>
              </a:rPr>
              <a:t>adalah</a:t>
            </a:r>
            <a:r>
              <a:rPr lang="en-US" sz="1400" b="1" dirty="0">
                <a:solidFill>
                  <a:schemeClr val="bg1"/>
                </a:solidFill>
                <a:latin typeface="+mn-lt"/>
              </a:rPr>
              <a:t> </a:t>
            </a:r>
            <a:r>
              <a:rPr lang="en-US" sz="1400" b="1" dirty="0" err="1">
                <a:solidFill>
                  <a:schemeClr val="bg1"/>
                </a:solidFill>
                <a:latin typeface="+mn-lt"/>
              </a:rPr>
              <a:t>mesin</a:t>
            </a:r>
            <a:r>
              <a:rPr lang="en-US" sz="1400" b="1" dirty="0">
                <a:solidFill>
                  <a:schemeClr val="bg1"/>
                </a:solidFill>
                <a:latin typeface="+mn-lt"/>
              </a:rPr>
              <a:t> yang </a:t>
            </a:r>
            <a:r>
              <a:rPr lang="en-US" sz="1400" b="1" dirty="0" err="1">
                <a:solidFill>
                  <a:schemeClr val="bg1"/>
                </a:solidFill>
                <a:latin typeface="+mn-lt"/>
              </a:rPr>
              <a:t>tidak</a:t>
            </a:r>
            <a:r>
              <a:rPr lang="en-US" sz="1400" b="1" dirty="0">
                <a:solidFill>
                  <a:schemeClr val="bg1"/>
                </a:solidFill>
                <a:latin typeface="+mn-lt"/>
              </a:rPr>
              <a:t> </a:t>
            </a:r>
            <a:r>
              <a:rPr lang="en-US" sz="1400" b="1" dirty="0" err="1">
                <a:solidFill>
                  <a:schemeClr val="bg1"/>
                </a:solidFill>
                <a:latin typeface="+mn-lt"/>
              </a:rPr>
              <a:t>bisa</a:t>
            </a:r>
            <a:r>
              <a:rPr lang="en-US" sz="1400" b="1" dirty="0">
                <a:solidFill>
                  <a:schemeClr val="bg1"/>
                </a:solidFill>
                <a:latin typeface="+mn-lt"/>
              </a:rPr>
              <a:t> </a:t>
            </a:r>
            <a:r>
              <a:rPr lang="en-US" sz="1400" b="1" dirty="0" err="1">
                <a:solidFill>
                  <a:schemeClr val="bg1"/>
                </a:solidFill>
                <a:latin typeface="+mn-lt"/>
              </a:rPr>
              <a:t>apa-apa</a:t>
            </a:r>
            <a:r>
              <a:rPr lang="en-US" sz="1400" b="1" dirty="0">
                <a:solidFill>
                  <a:schemeClr val="bg1"/>
                </a:solidFill>
                <a:latin typeface="+mn-lt"/>
              </a:rPr>
              <a:t>. Kita </a:t>
            </a:r>
            <a:r>
              <a:rPr lang="en-US" sz="1400" b="1" dirty="0" err="1">
                <a:solidFill>
                  <a:schemeClr val="bg1"/>
                </a:solidFill>
                <a:latin typeface="+mn-lt"/>
              </a:rPr>
              <a:t>harus</a:t>
            </a:r>
            <a:r>
              <a:rPr lang="en-US" sz="1400" b="1" dirty="0">
                <a:solidFill>
                  <a:schemeClr val="bg1"/>
                </a:solidFill>
                <a:latin typeface="+mn-lt"/>
              </a:rPr>
              <a:t> </a:t>
            </a:r>
            <a:r>
              <a:rPr lang="en-US" sz="1400" b="1" dirty="0" err="1">
                <a:solidFill>
                  <a:schemeClr val="bg1"/>
                </a:solidFill>
                <a:latin typeface="+mn-lt"/>
              </a:rPr>
              <a:t>memberikan</a:t>
            </a:r>
            <a:r>
              <a:rPr lang="en-US" sz="1400" b="1" dirty="0">
                <a:solidFill>
                  <a:schemeClr val="bg1"/>
                </a:solidFill>
                <a:latin typeface="+mn-lt"/>
              </a:rPr>
              <a:t> </a:t>
            </a:r>
            <a:r>
              <a:rPr lang="en-US" sz="1400" b="1" dirty="0" err="1">
                <a:solidFill>
                  <a:schemeClr val="bg1"/>
                </a:solidFill>
                <a:latin typeface="+mn-lt"/>
              </a:rPr>
              <a:t>perintah</a:t>
            </a:r>
            <a:r>
              <a:rPr lang="en-US" sz="1400" b="1" dirty="0">
                <a:solidFill>
                  <a:schemeClr val="bg1"/>
                </a:solidFill>
                <a:latin typeface="+mn-lt"/>
              </a:rPr>
              <a:t> </a:t>
            </a:r>
            <a:r>
              <a:rPr lang="en-US" sz="1400" b="1" dirty="0" err="1">
                <a:solidFill>
                  <a:schemeClr val="bg1"/>
                </a:solidFill>
                <a:latin typeface="+mn-lt"/>
              </a:rPr>
              <a:t>untuk</a:t>
            </a:r>
            <a:r>
              <a:rPr lang="en-US" sz="1400" b="1" dirty="0">
                <a:solidFill>
                  <a:schemeClr val="bg1"/>
                </a:solidFill>
                <a:latin typeface="+mn-lt"/>
              </a:rPr>
              <a:t> </a:t>
            </a:r>
            <a:r>
              <a:rPr lang="en-US" sz="1400" b="1" dirty="0" err="1">
                <a:solidFill>
                  <a:schemeClr val="bg1"/>
                </a:solidFill>
                <a:latin typeface="+mn-lt"/>
              </a:rPr>
              <a:t>dapat</a:t>
            </a:r>
            <a:r>
              <a:rPr lang="en-US" sz="1400" b="1" dirty="0">
                <a:solidFill>
                  <a:schemeClr val="bg1"/>
                </a:solidFill>
                <a:latin typeface="+mn-lt"/>
              </a:rPr>
              <a:t> </a:t>
            </a:r>
            <a:r>
              <a:rPr lang="en-US" sz="1400" b="1" dirty="0" err="1">
                <a:solidFill>
                  <a:schemeClr val="bg1"/>
                </a:solidFill>
                <a:latin typeface="+mn-lt"/>
              </a:rPr>
              <a:t>berbicara</a:t>
            </a:r>
            <a:r>
              <a:rPr lang="en-US" sz="1400" b="1" dirty="0">
                <a:solidFill>
                  <a:schemeClr val="bg1"/>
                </a:solidFill>
                <a:latin typeface="+mn-lt"/>
              </a:rPr>
              <a:t> (</a:t>
            </a:r>
            <a:r>
              <a:rPr lang="en-US" sz="1400" b="1" dirty="0" err="1">
                <a:solidFill>
                  <a:schemeClr val="bg1"/>
                </a:solidFill>
                <a:latin typeface="+mn-lt"/>
              </a:rPr>
              <a:t>berkomunikasi</a:t>
            </a:r>
            <a:r>
              <a:rPr lang="en-US" sz="1400" b="1" dirty="0">
                <a:solidFill>
                  <a:schemeClr val="bg1"/>
                </a:solidFill>
                <a:latin typeface="+mn-lt"/>
              </a:rPr>
              <a:t>) </a:t>
            </a:r>
            <a:r>
              <a:rPr lang="en-US" sz="1400" b="1" dirty="0" err="1">
                <a:solidFill>
                  <a:schemeClr val="bg1"/>
                </a:solidFill>
                <a:latin typeface="+mn-lt"/>
              </a:rPr>
              <a:t>dengan</a:t>
            </a:r>
            <a:r>
              <a:rPr lang="en-US" sz="1400" b="1" dirty="0">
                <a:solidFill>
                  <a:schemeClr val="bg1"/>
                </a:solidFill>
                <a:latin typeface="+mn-lt"/>
              </a:rPr>
              <a:t> </a:t>
            </a:r>
            <a:r>
              <a:rPr lang="en-US" sz="1400" b="1" dirty="0" err="1">
                <a:solidFill>
                  <a:schemeClr val="bg1"/>
                </a:solidFill>
                <a:latin typeface="+mn-lt"/>
              </a:rPr>
              <a:t>komputer</a:t>
            </a:r>
            <a:r>
              <a:rPr lang="en-US" sz="1400" b="1" dirty="0">
                <a:solidFill>
                  <a:schemeClr val="bg1"/>
                </a:solidFill>
                <a:latin typeface="+mn-lt"/>
              </a:rPr>
              <a:t>, </a:t>
            </a:r>
            <a:r>
              <a:rPr lang="en-US" sz="1400" b="1" dirty="0" err="1">
                <a:solidFill>
                  <a:schemeClr val="bg1"/>
                </a:solidFill>
                <a:latin typeface="+mn-lt"/>
              </a:rPr>
              <a:t>dengan</a:t>
            </a:r>
            <a:r>
              <a:rPr lang="en-US" sz="1400" b="1" dirty="0">
                <a:solidFill>
                  <a:schemeClr val="bg1"/>
                </a:solidFill>
                <a:latin typeface="+mn-lt"/>
              </a:rPr>
              <a:t> </a:t>
            </a:r>
            <a:r>
              <a:rPr lang="en-US" sz="1400" b="1" dirty="0" err="1">
                <a:solidFill>
                  <a:schemeClr val="bg1"/>
                </a:solidFill>
                <a:latin typeface="+mn-lt"/>
              </a:rPr>
              <a:t>cara</a:t>
            </a:r>
            <a:r>
              <a:rPr lang="en-US" sz="1400" b="1" dirty="0">
                <a:solidFill>
                  <a:schemeClr val="bg1"/>
                </a:solidFill>
                <a:latin typeface="+mn-lt"/>
              </a:rPr>
              <a:t> </a:t>
            </a:r>
            <a:r>
              <a:rPr lang="en-US" sz="1400" b="1" dirty="0" err="1">
                <a:solidFill>
                  <a:schemeClr val="bg1"/>
                </a:solidFill>
                <a:latin typeface="+mn-lt"/>
              </a:rPr>
              <a:t>memberikan</a:t>
            </a:r>
            <a:r>
              <a:rPr lang="en-US" sz="1400" b="1" dirty="0">
                <a:solidFill>
                  <a:schemeClr val="bg1"/>
                </a:solidFill>
                <a:latin typeface="+mn-lt"/>
              </a:rPr>
              <a:t> </a:t>
            </a:r>
            <a:r>
              <a:rPr lang="en-US" sz="1400" b="1" dirty="0" err="1">
                <a:solidFill>
                  <a:schemeClr val="bg1"/>
                </a:solidFill>
                <a:latin typeface="+mn-lt"/>
              </a:rPr>
              <a:t>serangkaian</a:t>
            </a:r>
            <a:r>
              <a:rPr lang="en-US" sz="1400" b="1" dirty="0">
                <a:solidFill>
                  <a:schemeClr val="bg1"/>
                </a:solidFill>
                <a:latin typeface="+mn-lt"/>
              </a:rPr>
              <a:t> </a:t>
            </a:r>
            <a:r>
              <a:rPr lang="en-US" sz="1400" b="1" dirty="0" err="1">
                <a:solidFill>
                  <a:schemeClr val="bg1"/>
                </a:solidFill>
                <a:latin typeface="+mn-lt"/>
              </a:rPr>
              <a:t>instruksi</a:t>
            </a:r>
            <a:r>
              <a:rPr lang="en-US" sz="1400" b="1" dirty="0">
                <a:solidFill>
                  <a:schemeClr val="bg1"/>
                </a:solidFill>
                <a:latin typeface="+mn-lt"/>
              </a:rPr>
              <a:t> </a:t>
            </a:r>
            <a:r>
              <a:rPr lang="en-US" sz="1400" b="1" dirty="0" err="1">
                <a:solidFill>
                  <a:schemeClr val="bg1"/>
                </a:solidFill>
                <a:latin typeface="+mn-lt"/>
              </a:rPr>
              <a:t>kepada</a:t>
            </a:r>
            <a:r>
              <a:rPr lang="en-US" sz="1400" b="1" dirty="0">
                <a:solidFill>
                  <a:schemeClr val="bg1"/>
                </a:solidFill>
                <a:latin typeface="+mn-lt"/>
              </a:rPr>
              <a:t> </a:t>
            </a:r>
            <a:r>
              <a:rPr lang="en-US" sz="1400" b="1" dirty="0" err="1">
                <a:solidFill>
                  <a:schemeClr val="bg1"/>
                </a:solidFill>
                <a:latin typeface="+mn-lt"/>
              </a:rPr>
              <a:t>komputer</a:t>
            </a:r>
            <a:r>
              <a:rPr lang="en-US" sz="1400" b="1" dirty="0">
                <a:solidFill>
                  <a:schemeClr val="bg1"/>
                </a:solidFill>
                <a:latin typeface="+mn-lt"/>
              </a:rPr>
              <a:t> agar </a:t>
            </a:r>
            <a:r>
              <a:rPr lang="en-US" sz="1400" b="1" dirty="0" err="1">
                <a:solidFill>
                  <a:schemeClr val="bg1"/>
                </a:solidFill>
                <a:latin typeface="+mn-lt"/>
              </a:rPr>
              <a:t>komputer</a:t>
            </a:r>
            <a:r>
              <a:rPr lang="en-US" sz="1400" b="1" dirty="0">
                <a:solidFill>
                  <a:schemeClr val="bg1"/>
                </a:solidFill>
                <a:latin typeface="+mn-lt"/>
              </a:rPr>
              <a:t> </a:t>
            </a:r>
            <a:r>
              <a:rPr lang="en-US" sz="1400" b="1" dirty="0" err="1">
                <a:solidFill>
                  <a:schemeClr val="bg1"/>
                </a:solidFill>
                <a:latin typeface="+mn-lt"/>
              </a:rPr>
              <a:t>dapat</a:t>
            </a:r>
            <a:r>
              <a:rPr lang="en-US" sz="1400" b="1" dirty="0">
                <a:solidFill>
                  <a:schemeClr val="bg1"/>
                </a:solidFill>
                <a:latin typeface="+mn-lt"/>
              </a:rPr>
              <a:t> </a:t>
            </a:r>
            <a:r>
              <a:rPr lang="en-US" sz="1400" b="1" dirty="0" err="1">
                <a:solidFill>
                  <a:schemeClr val="bg1"/>
                </a:solidFill>
                <a:latin typeface="+mn-lt"/>
              </a:rPr>
              <a:t>memecahkan</a:t>
            </a:r>
            <a:r>
              <a:rPr lang="en-US" sz="1400" b="1" dirty="0">
                <a:solidFill>
                  <a:schemeClr val="bg1"/>
                </a:solidFill>
                <a:latin typeface="+mn-lt"/>
              </a:rPr>
              <a:t> </a:t>
            </a:r>
            <a:r>
              <a:rPr lang="en-US" sz="1400" b="1" dirty="0" err="1">
                <a:solidFill>
                  <a:schemeClr val="bg1"/>
                </a:solidFill>
                <a:latin typeface="+mn-lt"/>
              </a:rPr>
              <a:t>masalah</a:t>
            </a:r>
            <a:r>
              <a:rPr lang="en-US" sz="1400" b="1" dirty="0">
                <a:solidFill>
                  <a:schemeClr val="bg1"/>
                </a:solidFill>
                <a:latin typeface="+mn-lt"/>
              </a:rPr>
              <a:t>. Langkah-</a:t>
            </a:r>
            <a:r>
              <a:rPr lang="en-US" sz="1400" b="1" dirty="0" err="1">
                <a:solidFill>
                  <a:schemeClr val="bg1"/>
                </a:solidFill>
                <a:latin typeface="+mn-lt"/>
              </a:rPr>
              <a:t>langkah</a:t>
            </a:r>
            <a:r>
              <a:rPr lang="en-US" sz="1400" b="1" dirty="0">
                <a:solidFill>
                  <a:schemeClr val="bg1"/>
                </a:solidFill>
                <a:latin typeface="+mn-lt"/>
              </a:rPr>
              <a:t> yang </a:t>
            </a:r>
            <a:r>
              <a:rPr lang="en-US" sz="1400" b="1" dirty="0" err="1">
                <a:solidFill>
                  <a:schemeClr val="bg1"/>
                </a:solidFill>
                <a:latin typeface="+mn-lt"/>
              </a:rPr>
              <a:t>kita</a:t>
            </a:r>
            <a:r>
              <a:rPr lang="en-US" sz="1400" b="1" dirty="0">
                <a:solidFill>
                  <a:schemeClr val="bg1"/>
                </a:solidFill>
                <a:latin typeface="+mn-lt"/>
              </a:rPr>
              <a:t> </a:t>
            </a:r>
            <a:r>
              <a:rPr lang="en-US" sz="1400" b="1" dirty="0" err="1">
                <a:solidFill>
                  <a:schemeClr val="bg1"/>
                </a:solidFill>
                <a:latin typeface="+mn-lt"/>
              </a:rPr>
              <a:t>lakukan</a:t>
            </a:r>
            <a:r>
              <a:rPr lang="en-US" sz="1400" b="1" dirty="0">
                <a:solidFill>
                  <a:schemeClr val="bg1"/>
                </a:solidFill>
                <a:latin typeface="+mn-lt"/>
              </a:rPr>
              <a:t> </a:t>
            </a:r>
            <a:r>
              <a:rPr lang="en-US" sz="1400" b="1" dirty="0" err="1">
                <a:solidFill>
                  <a:schemeClr val="bg1"/>
                </a:solidFill>
                <a:latin typeface="+mn-lt"/>
              </a:rPr>
              <a:t>dalam</a:t>
            </a:r>
            <a:r>
              <a:rPr lang="en-US" sz="1400" b="1" dirty="0">
                <a:solidFill>
                  <a:schemeClr val="bg1"/>
                </a:solidFill>
                <a:latin typeface="+mn-lt"/>
              </a:rPr>
              <a:t> </a:t>
            </a:r>
            <a:r>
              <a:rPr lang="en-US" sz="1400" b="1" dirty="0" err="1">
                <a:solidFill>
                  <a:schemeClr val="bg1"/>
                </a:solidFill>
                <a:latin typeface="+mn-lt"/>
              </a:rPr>
              <a:t>memberikan</a:t>
            </a:r>
            <a:r>
              <a:rPr lang="en-US" sz="1400" b="1" dirty="0">
                <a:solidFill>
                  <a:schemeClr val="bg1"/>
                </a:solidFill>
                <a:latin typeface="+mn-lt"/>
              </a:rPr>
              <a:t> </a:t>
            </a:r>
            <a:r>
              <a:rPr lang="en-US" sz="1400" b="1" dirty="0" err="1">
                <a:solidFill>
                  <a:schemeClr val="bg1"/>
                </a:solidFill>
                <a:latin typeface="+mn-lt"/>
              </a:rPr>
              <a:t>instruksi</a:t>
            </a:r>
            <a:r>
              <a:rPr lang="en-US" sz="1400" b="1" dirty="0">
                <a:solidFill>
                  <a:schemeClr val="bg1"/>
                </a:solidFill>
                <a:latin typeface="+mn-lt"/>
              </a:rPr>
              <a:t> </a:t>
            </a:r>
            <a:r>
              <a:rPr lang="en-US" sz="1400" b="1" dirty="0" err="1">
                <a:solidFill>
                  <a:schemeClr val="bg1"/>
                </a:solidFill>
                <a:latin typeface="+mn-lt"/>
              </a:rPr>
              <a:t>untuk</a:t>
            </a:r>
            <a:r>
              <a:rPr lang="en-US" sz="1400" b="1" dirty="0">
                <a:solidFill>
                  <a:schemeClr val="bg1"/>
                </a:solidFill>
                <a:latin typeface="+mn-lt"/>
              </a:rPr>
              <a:t> </a:t>
            </a:r>
            <a:r>
              <a:rPr lang="en-US" sz="1400" b="1" dirty="0" err="1">
                <a:solidFill>
                  <a:schemeClr val="bg1"/>
                </a:solidFill>
                <a:latin typeface="+mn-lt"/>
              </a:rPr>
              <a:t>memecahkan</a:t>
            </a:r>
            <a:r>
              <a:rPr lang="en-US" sz="1400" b="1" dirty="0">
                <a:solidFill>
                  <a:schemeClr val="bg1"/>
                </a:solidFill>
                <a:latin typeface="+mn-lt"/>
              </a:rPr>
              <a:t> </a:t>
            </a:r>
            <a:r>
              <a:rPr lang="en-US" sz="1400" b="1" dirty="0" err="1">
                <a:solidFill>
                  <a:schemeClr val="bg1"/>
                </a:solidFill>
                <a:latin typeface="+mn-lt"/>
              </a:rPr>
              <a:t>masalah</a:t>
            </a:r>
            <a:r>
              <a:rPr lang="en-US" sz="1400" b="1" dirty="0">
                <a:solidFill>
                  <a:schemeClr val="bg1"/>
                </a:solidFill>
                <a:latin typeface="+mn-lt"/>
              </a:rPr>
              <a:t> </a:t>
            </a:r>
            <a:r>
              <a:rPr lang="en-US" sz="1400" b="1" dirty="0" err="1">
                <a:solidFill>
                  <a:schemeClr val="bg1"/>
                </a:solidFill>
                <a:latin typeface="+mn-lt"/>
              </a:rPr>
              <a:t>kita</a:t>
            </a:r>
            <a:r>
              <a:rPr lang="en-US" sz="1400" b="1" dirty="0">
                <a:solidFill>
                  <a:schemeClr val="bg1"/>
                </a:solidFill>
                <a:latin typeface="+mn-lt"/>
              </a:rPr>
              <a:t> </a:t>
            </a:r>
            <a:r>
              <a:rPr lang="en-US" sz="1400" b="1" dirty="0" err="1">
                <a:solidFill>
                  <a:schemeClr val="bg1"/>
                </a:solidFill>
                <a:latin typeface="+mn-lt"/>
              </a:rPr>
              <a:t>kita</a:t>
            </a:r>
            <a:r>
              <a:rPr lang="en-US" sz="1400" b="1" dirty="0">
                <a:solidFill>
                  <a:schemeClr val="bg1"/>
                </a:solidFill>
                <a:latin typeface="+mn-lt"/>
              </a:rPr>
              <a:t> </a:t>
            </a:r>
            <a:r>
              <a:rPr lang="en-US" sz="1400" b="1" dirty="0" err="1">
                <a:solidFill>
                  <a:schemeClr val="bg1"/>
                </a:solidFill>
                <a:latin typeface="+mn-lt"/>
              </a:rPr>
              <a:t>namakan</a:t>
            </a:r>
            <a:r>
              <a:rPr lang="en-US" sz="1400" b="1" dirty="0">
                <a:solidFill>
                  <a:schemeClr val="bg1"/>
                </a:solidFill>
                <a:latin typeface="+mn-lt"/>
              </a:rPr>
              <a:t> </a:t>
            </a:r>
            <a:r>
              <a:rPr lang="en-US" sz="1400" b="1" dirty="0" err="1">
                <a:solidFill>
                  <a:schemeClr val="bg1"/>
                </a:solidFill>
                <a:latin typeface="+mn-lt"/>
              </a:rPr>
              <a:t>pemrograman</a:t>
            </a:r>
            <a:r>
              <a:rPr lang="en-US" sz="1400" b="1" dirty="0">
                <a:solidFill>
                  <a:schemeClr val="bg1"/>
                </a:solidFill>
                <a:latin typeface="+mn-lt"/>
              </a:rPr>
              <a:t> </a:t>
            </a:r>
            <a:r>
              <a:rPr lang="en-US" sz="1400" b="1" dirty="0" err="1">
                <a:solidFill>
                  <a:schemeClr val="bg1"/>
                </a:solidFill>
                <a:latin typeface="+mn-lt"/>
              </a:rPr>
              <a:t>komputer</a:t>
            </a:r>
            <a:r>
              <a:rPr lang="en-US" sz="1400" b="1" dirty="0">
                <a:solidFill>
                  <a:schemeClr val="bg1"/>
                </a:solidFill>
                <a:latin typeface="+mn-lt"/>
              </a:rPr>
              <a:t>. </a:t>
            </a:r>
            <a:r>
              <a:rPr lang="en-US" sz="1400" b="1" dirty="0" err="1">
                <a:solidFill>
                  <a:schemeClr val="bg1"/>
                </a:solidFill>
                <a:latin typeface="+mn-lt"/>
              </a:rPr>
              <a:t>Untuk</a:t>
            </a:r>
            <a:r>
              <a:rPr lang="en-US" sz="1400" b="1" dirty="0">
                <a:solidFill>
                  <a:schemeClr val="bg1"/>
                </a:solidFill>
                <a:latin typeface="+mn-lt"/>
              </a:rPr>
              <a:t> </a:t>
            </a:r>
            <a:r>
              <a:rPr lang="en-US" sz="1400" b="1" dirty="0" err="1">
                <a:solidFill>
                  <a:schemeClr val="bg1"/>
                </a:solidFill>
                <a:latin typeface="+mn-lt"/>
              </a:rPr>
              <a:t>menyusun</a:t>
            </a:r>
            <a:r>
              <a:rPr lang="en-US" sz="1400" b="1" dirty="0">
                <a:solidFill>
                  <a:schemeClr val="bg1"/>
                </a:solidFill>
                <a:latin typeface="+mn-lt"/>
              </a:rPr>
              <a:t> </a:t>
            </a:r>
            <a:r>
              <a:rPr lang="en-US" sz="1400" b="1" dirty="0" err="1">
                <a:solidFill>
                  <a:schemeClr val="bg1"/>
                </a:solidFill>
                <a:latin typeface="+mn-lt"/>
              </a:rPr>
              <a:t>sebuah</a:t>
            </a:r>
            <a:r>
              <a:rPr lang="en-US" sz="1400" b="1" dirty="0">
                <a:solidFill>
                  <a:schemeClr val="bg1"/>
                </a:solidFill>
                <a:latin typeface="+mn-lt"/>
              </a:rPr>
              <a:t> </a:t>
            </a:r>
            <a:r>
              <a:rPr lang="en-US" sz="1400" b="1" dirty="0">
                <a:solidFill>
                  <a:schemeClr val="bg1"/>
                </a:solidFill>
                <a:latin typeface="+mn-lt"/>
                <a:ea typeface="Microsoft YaHei Light" panose="020B0502040204020203" pitchFamily="34" charset="-122"/>
                <a:cs typeface="Arial" panose="020B0604020202020204" pitchFamily="34" charset="0"/>
              </a:rPr>
              <a:t>program</a:t>
            </a:r>
            <a:r>
              <a:rPr lang="en-US" sz="1400" b="1" dirty="0">
                <a:solidFill>
                  <a:schemeClr val="bg1"/>
                </a:solidFill>
                <a:latin typeface="+mn-lt"/>
              </a:rPr>
              <a:t> yang </a:t>
            </a:r>
            <a:r>
              <a:rPr lang="en-US" sz="1400" b="1" dirty="0" err="1">
                <a:solidFill>
                  <a:schemeClr val="bg1"/>
                </a:solidFill>
                <a:latin typeface="+mn-lt"/>
              </a:rPr>
              <a:t>besar</a:t>
            </a:r>
            <a:r>
              <a:rPr lang="en-US" sz="1400" b="1" dirty="0">
                <a:solidFill>
                  <a:schemeClr val="bg1"/>
                </a:solidFill>
                <a:latin typeface="+mn-lt"/>
              </a:rPr>
              <a:t> dan </a:t>
            </a:r>
            <a:r>
              <a:rPr lang="en-US" sz="1400" b="1" dirty="0" err="1">
                <a:solidFill>
                  <a:schemeClr val="bg1"/>
                </a:solidFill>
                <a:latin typeface="+mn-lt"/>
              </a:rPr>
              <a:t>kompleks</a:t>
            </a:r>
            <a:r>
              <a:rPr lang="en-US" sz="1400" b="1" dirty="0">
                <a:solidFill>
                  <a:schemeClr val="bg1"/>
                </a:solidFill>
                <a:latin typeface="+mn-lt"/>
              </a:rPr>
              <a:t>, </a:t>
            </a:r>
            <a:r>
              <a:rPr lang="en-US" sz="1400" b="1" dirty="0" err="1">
                <a:solidFill>
                  <a:schemeClr val="bg1"/>
                </a:solidFill>
                <a:latin typeface="+mn-lt"/>
              </a:rPr>
              <a:t>pemrogram</a:t>
            </a:r>
            <a:r>
              <a:rPr lang="en-US" sz="1400" b="1" dirty="0">
                <a:solidFill>
                  <a:schemeClr val="bg1"/>
                </a:solidFill>
                <a:latin typeface="+mn-lt"/>
              </a:rPr>
              <a:t> </a:t>
            </a:r>
            <a:r>
              <a:rPr lang="en-US" sz="1400" b="1" dirty="0" err="1">
                <a:solidFill>
                  <a:schemeClr val="bg1"/>
                </a:solidFill>
                <a:latin typeface="+mn-lt"/>
              </a:rPr>
              <a:t>membutuhkan</a:t>
            </a:r>
            <a:r>
              <a:rPr lang="en-US" sz="1400" b="1" dirty="0">
                <a:solidFill>
                  <a:schemeClr val="bg1"/>
                </a:solidFill>
                <a:latin typeface="+mn-lt"/>
              </a:rPr>
              <a:t> </a:t>
            </a:r>
            <a:r>
              <a:rPr lang="en-US" sz="1400" b="1" dirty="0" err="1">
                <a:solidFill>
                  <a:schemeClr val="bg1"/>
                </a:solidFill>
                <a:latin typeface="+mn-lt"/>
              </a:rPr>
              <a:t>tahapan</a:t>
            </a:r>
            <a:r>
              <a:rPr lang="en-US" sz="1400" b="1" dirty="0">
                <a:solidFill>
                  <a:schemeClr val="bg1"/>
                </a:solidFill>
                <a:latin typeface="+mn-lt"/>
              </a:rPr>
              <a:t> </a:t>
            </a:r>
            <a:r>
              <a:rPr lang="en-US" sz="1400" b="1" dirty="0" err="1">
                <a:solidFill>
                  <a:schemeClr val="bg1"/>
                </a:solidFill>
                <a:latin typeface="+mn-lt"/>
              </a:rPr>
              <a:t>penyusunan</a:t>
            </a:r>
            <a:r>
              <a:rPr lang="en-US" sz="1400" b="1" dirty="0">
                <a:solidFill>
                  <a:schemeClr val="bg1"/>
                </a:solidFill>
                <a:latin typeface="+mn-lt"/>
              </a:rPr>
              <a:t> yang </a:t>
            </a:r>
            <a:r>
              <a:rPr lang="en-US" sz="1400" b="1" dirty="0" err="1">
                <a:solidFill>
                  <a:schemeClr val="bg1"/>
                </a:solidFill>
                <a:latin typeface="+mn-lt"/>
              </a:rPr>
              <a:t>sistematis</a:t>
            </a:r>
            <a:r>
              <a:rPr lang="en-US" sz="1400" b="1" dirty="0">
                <a:solidFill>
                  <a:schemeClr val="bg1"/>
                </a:solidFill>
                <a:latin typeface="+mn-lt"/>
              </a:rPr>
              <a:t> dan </a:t>
            </a:r>
            <a:r>
              <a:rPr lang="en-US" sz="1400" b="1" dirty="0" err="1">
                <a:solidFill>
                  <a:schemeClr val="bg1"/>
                </a:solidFill>
                <a:latin typeface="+mn-lt"/>
              </a:rPr>
              <a:t>terpadu</a:t>
            </a:r>
            <a:endParaRPr lang="zh-CN" altLang="en-US" sz="1400" b="1" dirty="0">
              <a:solidFill>
                <a:schemeClr val="bg1"/>
              </a:solidFill>
              <a:latin typeface="+mn-lt"/>
              <a:ea typeface="思源黑体 CN ExtraLight" panose="020B0200000000000000" charset="-122"/>
              <a:sym typeface="Arial" panose="020B0604020202020204" pitchFamily="34" charset="0"/>
            </a:endParaRPr>
          </a:p>
        </p:txBody>
      </p:sp>
      <p:sp>
        <p:nvSpPr>
          <p:cNvPr id="12" name="文本框 11"/>
          <p:cNvSpPr txBox="1"/>
          <p:nvPr/>
        </p:nvSpPr>
        <p:spPr>
          <a:xfrm>
            <a:off x="7846606" y="558826"/>
            <a:ext cx="3773896" cy="1015663"/>
          </a:xfrm>
          <a:prstGeom prst="rect">
            <a:avLst/>
          </a:prstGeom>
          <a:noFill/>
        </p:spPr>
        <p:txBody>
          <a:bodyPr wrap="square" rtlCol="0">
            <a:spAutoFit/>
          </a:bodyPr>
          <a:lstStyle/>
          <a:p>
            <a:pPr algn="r"/>
            <a:r>
              <a:rPr lang="en-US" altLang="zh-CN" sz="3000" b="1"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PENGENALAN ALGORITMA</a:t>
            </a:r>
            <a:endParaRPr lang="zh-CN" altLang="zh-CN" sz="3000" b="1"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6" name="文本框 5"/>
          <p:cNvSpPr txBox="1"/>
          <p:nvPr/>
        </p:nvSpPr>
        <p:spPr>
          <a:xfrm>
            <a:off x="7377926" y="2284481"/>
            <a:ext cx="3549754" cy="369332"/>
          </a:xfrm>
          <a:prstGeom prst="rect">
            <a:avLst/>
          </a:prstGeom>
          <a:noFill/>
        </p:spPr>
        <p:txBody>
          <a:bodyPr wrap="none" rtlCol="0" anchor="t">
            <a:spAutoFit/>
          </a:bodyPr>
          <a:lstStyle/>
          <a:p>
            <a:pPr algn="l"/>
            <a:r>
              <a:rPr lang="en-US" altLang="zh-CN" b="1"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Tahapan</a:t>
            </a:r>
            <a:r>
              <a:rPr lang="en-US" altLang="zh-CN" b="1"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a:t>
            </a:r>
            <a:r>
              <a:rPr lang="en-US" altLang="zh-CN" b="1" dirty="0" err="1">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Penulisan</a:t>
            </a:r>
            <a:r>
              <a:rPr lang="en-US" altLang="zh-CN" b="1"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rPr>
              <a:t> Program</a:t>
            </a:r>
            <a:endParaRPr lang="zh-CN" altLang="en-US" b="1" dirty="0">
              <a:solidFill>
                <a:schemeClr val="tx1">
                  <a:lumMod val="65000"/>
                  <a:lumOff val="35000"/>
                </a:schemeClr>
              </a:solidFill>
              <a:latin typeface="思源黑体 CN Regular" panose="020B0500000000000000" charset="-122"/>
              <a:ea typeface="思源黑体 CN Regular" panose="020B0500000000000000" charset="-122"/>
              <a:cs typeface="思源黑体 CN Regular" panose="020B0500000000000000" charset="-122"/>
              <a:sym typeface="+mn-ea"/>
            </a:endParaRPr>
          </a:p>
        </p:txBody>
      </p:sp>
      <p:pic>
        <p:nvPicPr>
          <p:cNvPr id="9" name="Picture 8">
            <a:extLst>
              <a:ext uri="{FF2B5EF4-FFF2-40B4-BE49-F238E27FC236}">
                <a16:creationId xmlns:a16="http://schemas.microsoft.com/office/drawing/2014/main" id="{FB473977-D803-CF41-82A4-A39082F085D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189240" y="2769013"/>
            <a:ext cx="4479297" cy="33057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Arrow: Right 1">
            <a:extLst>
              <a:ext uri="{FF2B5EF4-FFF2-40B4-BE49-F238E27FC236}">
                <a16:creationId xmlns:a16="http://schemas.microsoft.com/office/drawing/2014/main" id="{CB43F91E-88FD-696B-DEC4-B2BF68BF2093}"/>
              </a:ext>
            </a:extLst>
          </p:cNvPr>
          <p:cNvSpPr/>
          <p:nvPr/>
        </p:nvSpPr>
        <p:spPr>
          <a:xfrm rot="10800000">
            <a:off x="6319686" y="1879454"/>
            <a:ext cx="1524000" cy="3520387"/>
          </a:xfrm>
          <a:prstGeom prst="rightArrow">
            <a:avLst/>
          </a:prstGeom>
          <a:gradFill flip="none" rotWithShape="1">
            <a:gsLst>
              <a:gs pos="0">
                <a:srgbClr val="FF6737"/>
              </a:gs>
              <a:gs pos="48000">
                <a:srgbClr val="FF784E"/>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6600" b="0" i="0" u="none" strike="noStrike" kern="2500" cap="none" spc="0" normalizeH="0" baseline="0" noProof="0" dirty="0">
              <a:ln>
                <a:noFill/>
              </a:ln>
              <a:solidFill>
                <a:prstClr val="white"/>
              </a:solidFill>
              <a:effectLst/>
              <a:uLnTx/>
              <a:uFillTx/>
              <a:latin typeface="思源黑体 ExtraLight" panose="020B0200000000000000" pitchFamily="34" charset="-122"/>
              <a:ea typeface="思源黑体 ExtraLight" panose="020B0200000000000000" pitchFamily="34" charset="-122"/>
              <a:cs typeface="+mn-cs"/>
            </a:endParaRPr>
          </a:p>
        </p:txBody>
      </p:sp>
      <p:sp>
        <p:nvSpPr>
          <p:cNvPr id="4" name="Rectangle 47"/>
          <p:cNvSpPr/>
          <p:nvPr/>
        </p:nvSpPr>
        <p:spPr>
          <a:xfrm>
            <a:off x="7183283" y="1415661"/>
            <a:ext cx="4473575" cy="4636771"/>
          </a:xfrm>
          <a:prstGeom prst="rect">
            <a:avLst/>
          </a:prstGeom>
          <a:solidFill>
            <a:srgbClr val="9AA4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AU" sz="3130" b="0" i="0" u="none" strike="noStrike" kern="1200" cap="none" spc="0" normalizeH="0" baseline="0" noProof="0" dirty="0">
              <a:ln>
                <a:noFill/>
              </a:ln>
              <a:solidFill>
                <a:prstClr val="white"/>
              </a:solidFill>
              <a:effectLst/>
              <a:uLnTx/>
              <a:uFillTx/>
              <a:latin typeface="思源黑体 CN Bold" panose="020B0800000000000000" charset="-122"/>
              <a:ea typeface="思源黑体 CN Bold" panose="020B0800000000000000" charset="-122"/>
              <a:cs typeface="+mn-cs"/>
              <a:sym typeface="Arial" panose="020B0604020202020204" pitchFamily="34" charset="0"/>
            </a:endParaRPr>
          </a:p>
        </p:txBody>
      </p:sp>
      <p:sp>
        <p:nvSpPr>
          <p:cNvPr id="12" name="文本框 11"/>
          <p:cNvSpPr txBox="1"/>
          <p:nvPr/>
        </p:nvSpPr>
        <p:spPr>
          <a:xfrm>
            <a:off x="755027" y="1038456"/>
            <a:ext cx="46152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all"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DEFINISI ALGORITMA</a:t>
            </a:r>
            <a:endParaRPr kumimoji="0" lang="zh-CN" altLang="zh-CN" sz="3000" b="1" i="0" u="none" strike="noStrike" kern="1200" cap="all"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5" name="TextBox 4">
            <a:extLst>
              <a:ext uri="{FF2B5EF4-FFF2-40B4-BE49-F238E27FC236}">
                <a16:creationId xmlns:a16="http://schemas.microsoft.com/office/drawing/2014/main" id="{3BB2F0B2-3100-DDA3-ECEA-6F9EBBB36627}"/>
              </a:ext>
            </a:extLst>
          </p:cNvPr>
          <p:cNvSpPr txBox="1"/>
          <p:nvPr/>
        </p:nvSpPr>
        <p:spPr>
          <a:xfrm>
            <a:off x="7647738" y="1959282"/>
            <a:ext cx="3644369" cy="3477875"/>
          </a:xfrm>
          <a:prstGeom prst="rect">
            <a:avLst/>
          </a:prstGeom>
          <a:noFill/>
        </p:spPr>
        <p:txBody>
          <a:bodyPr wrap="square">
            <a:spAutoFit/>
          </a:bodyPr>
          <a:lstStyle/>
          <a:p>
            <a:r>
              <a:rPr lang="en-US" sz="2000" b="1" dirty="0" err="1">
                <a:effectLst>
                  <a:outerShdw blurRad="38100" dist="38100" dir="2700000" algn="tl">
                    <a:srgbClr val="000000">
                      <a:alpha val="43137"/>
                    </a:srgbClr>
                  </a:outerShdw>
                </a:effectLst>
              </a:rPr>
              <a:t>Algoritma</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adalah</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kunci</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dari</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bidang</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ilmu</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komputer</a:t>
            </a:r>
            <a:r>
              <a:rPr lang="en-US" sz="2000" b="1" dirty="0">
                <a:effectLst>
                  <a:outerShdw blurRad="38100" dist="38100" dir="2700000" algn="tl">
                    <a:srgbClr val="000000">
                      <a:alpha val="43137"/>
                    </a:srgbClr>
                  </a:outerShdw>
                </a:effectLst>
              </a:rPr>
              <a:t>, dan pada </a:t>
            </a:r>
            <a:r>
              <a:rPr lang="en-US" sz="2000" b="1" dirty="0" err="1">
                <a:effectLst>
                  <a:outerShdw blurRad="38100" dist="38100" dir="2700000" algn="tl">
                    <a:srgbClr val="000000">
                      <a:alpha val="43137"/>
                    </a:srgbClr>
                  </a:outerShdw>
                </a:effectLst>
              </a:rPr>
              <a:t>dasarnya</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setiap</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hari</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kita</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melakukan</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aktivitas</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algoritma</a:t>
            </a:r>
            <a:r>
              <a:rPr lang="en-US" sz="2000" b="1" dirty="0">
                <a:effectLst>
                  <a:outerShdw blurRad="38100" dist="38100" dir="2700000" algn="tl">
                    <a:srgbClr val="000000">
                      <a:alpha val="43137"/>
                    </a:srgbClr>
                  </a:outerShdw>
                </a:effectLst>
              </a:rPr>
              <a:t>. Kata </a:t>
            </a:r>
            <a:r>
              <a:rPr lang="en-US" sz="2000" b="1" dirty="0" err="1">
                <a:effectLst>
                  <a:outerShdw blurRad="38100" dist="38100" dir="2700000" algn="tl">
                    <a:srgbClr val="000000">
                      <a:alpha val="43137"/>
                    </a:srgbClr>
                  </a:outerShdw>
                </a:effectLst>
              </a:rPr>
              <a:t>algoritma</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berasal</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dari</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sebutan</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Algorizm</a:t>
            </a:r>
            <a:r>
              <a:rPr lang="en-US" sz="2000" b="1" dirty="0">
                <a:effectLst>
                  <a:outerShdw blurRad="38100" dist="38100" dir="2700000" algn="tl">
                    <a:srgbClr val="000000">
                      <a:alpha val="43137"/>
                    </a:srgbClr>
                  </a:outerShdw>
                </a:effectLst>
              </a:rPr>
              <a:t> (Abu Abdullah Muhammad Ibn Musa Al Khwarizmi, </a:t>
            </a:r>
            <a:r>
              <a:rPr lang="en-US" sz="2000" b="1" dirty="0" err="1">
                <a:effectLst>
                  <a:outerShdw blurRad="38100" dist="38100" dir="2700000" algn="tl">
                    <a:srgbClr val="000000">
                      <a:alpha val="43137"/>
                    </a:srgbClr>
                  </a:outerShdw>
                </a:effectLst>
              </a:rPr>
              <a:t>ahli</a:t>
            </a:r>
            <a:r>
              <a:rPr lang="en-US" sz="2000" b="1" dirty="0">
                <a:effectLst>
                  <a:outerShdw blurRad="38100" dist="38100" dir="2700000" algn="tl">
                    <a:srgbClr val="000000">
                      <a:alpha val="43137"/>
                    </a:srgbClr>
                  </a:outerShdw>
                </a:effectLst>
              </a:rPr>
              <a:t> </a:t>
            </a:r>
            <a:r>
              <a:rPr lang="en-US" sz="2000" b="1" dirty="0" err="1">
                <a:effectLst>
                  <a:outerShdw blurRad="38100" dist="38100" dir="2700000" algn="tl">
                    <a:srgbClr val="000000">
                      <a:alpha val="43137"/>
                    </a:srgbClr>
                  </a:outerShdw>
                </a:effectLst>
              </a:rPr>
              <a:t>matematika</a:t>
            </a:r>
            <a:r>
              <a:rPr lang="en-US" sz="2000" b="1" dirty="0">
                <a:effectLst>
                  <a:outerShdw blurRad="38100" dist="38100" dir="2700000" algn="tl">
                    <a:srgbClr val="000000">
                      <a:alpha val="43137"/>
                    </a:srgbClr>
                  </a:outerShdw>
                </a:effectLst>
              </a:rPr>
              <a:t> Uzbekistan) </a:t>
            </a:r>
          </a:p>
        </p:txBody>
      </p:sp>
      <p:pic>
        <p:nvPicPr>
          <p:cNvPr id="8" name="Picture 7">
            <a:extLst>
              <a:ext uri="{FF2B5EF4-FFF2-40B4-BE49-F238E27FC236}">
                <a16:creationId xmlns:a16="http://schemas.microsoft.com/office/drawing/2014/main" id="{5712A150-7CD0-C982-44A7-006D379006E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35142" y="2178512"/>
            <a:ext cx="5036456" cy="3111068"/>
          </a:xfrm>
          <a:prstGeom prst="rect">
            <a:avLst/>
          </a:prstGeom>
        </p:spPr>
      </p:pic>
    </p:spTree>
    <p:extLst>
      <p:ext uri="{BB962C8B-B14F-4D97-AF65-F5344CB8AC3E}">
        <p14:creationId xmlns:p14="http://schemas.microsoft.com/office/powerpoint/2010/main" val="3667446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3" name="文本框 2"/>
          <p:cNvSpPr txBox="1"/>
          <p:nvPr/>
        </p:nvSpPr>
        <p:spPr>
          <a:xfrm>
            <a:off x="2534285" y="1047662"/>
            <a:ext cx="3541395" cy="1601529"/>
          </a:xfrm>
          <a:prstGeom prst="rect">
            <a:avLst/>
          </a:prstGeom>
          <a:noFill/>
        </p:spPr>
        <p:txBody>
          <a:bodyPr wrap="square" rtlCol="0">
            <a:spAutoFit/>
          </a:bodyPr>
          <a:lstStyle/>
          <a:p>
            <a:pPr algn="ctr" defTabSz="964565">
              <a:lnSpc>
                <a:spcPct val="140000"/>
              </a:lnSpc>
              <a:spcBef>
                <a:spcPct val="20000"/>
              </a:spcBef>
              <a:defRPr/>
            </a:pPr>
            <a:r>
              <a:rPr lang="en-US" dirty="0"/>
              <a:t>Langkah-</a:t>
            </a:r>
            <a:r>
              <a:rPr lang="en-US" dirty="0" err="1"/>
              <a:t>langkah</a:t>
            </a:r>
            <a:r>
              <a:rPr lang="en-US" dirty="0"/>
              <a:t> </a:t>
            </a:r>
            <a:r>
              <a:rPr lang="en-US" dirty="0" err="1"/>
              <a:t>dalam</a:t>
            </a:r>
            <a:r>
              <a:rPr lang="en-US" dirty="0"/>
              <a:t> </a:t>
            </a:r>
            <a:r>
              <a:rPr lang="en-US" dirty="0" err="1"/>
              <a:t>algoritma</a:t>
            </a:r>
            <a:r>
              <a:rPr lang="en-US" dirty="0"/>
              <a:t> </a:t>
            </a:r>
            <a:r>
              <a:rPr lang="en-US" dirty="0" err="1"/>
              <a:t>harus</a:t>
            </a:r>
            <a:r>
              <a:rPr lang="en-US" dirty="0"/>
              <a:t> </a:t>
            </a:r>
            <a:r>
              <a:rPr lang="en-US" dirty="0" err="1"/>
              <a:t>logis</a:t>
            </a:r>
            <a:r>
              <a:rPr lang="en-US" dirty="0"/>
              <a:t> dan </a:t>
            </a:r>
            <a:r>
              <a:rPr lang="en-US" dirty="0" err="1"/>
              <a:t>harus</a:t>
            </a:r>
            <a:r>
              <a:rPr lang="en-US" dirty="0"/>
              <a:t> </a:t>
            </a:r>
            <a:r>
              <a:rPr lang="en-US" dirty="0" err="1"/>
              <a:t>dapat</a:t>
            </a:r>
            <a:r>
              <a:rPr lang="en-US" dirty="0"/>
              <a:t> </a:t>
            </a:r>
            <a:r>
              <a:rPr lang="en-US" dirty="0" err="1"/>
              <a:t>ditentukan</a:t>
            </a:r>
            <a:r>
              <a:rPr lang="en-US" dirty="0"/>
              <a:t> </a:t>
            </a:r>
            <a:r>
              <a:rPr lang="en-US" dirty="0" err="1"/>
              <a:t>bernilai</a:t>
            </a:r>
            <a:r>
              <a:rPr lang="en-US" dirty="0"/>
              <a:t> salah </a:t>
            </a:r>
            <a:r>
              <a:rPr lang="en-US" dirty="0" err="1"/>
              <a:t>atau</a:t>
            </a:r>
            <a:r>
              <a:rPr lang="en-US" dirty="0"/>
              <a:t> </a:t>
            </a:r>
            <a:r>
              <a:rPr lang="en-US" dirty="0" err="1"/>
              <a:t>benar</a:t>
            </a:r>
            <a:endParaRPr dirty="0">
              <a:solidFill>
                <a:schemeClr val="tx1">
                  <a:lumMod val="65000"/>
                  <a:lumOff val="35000"/>
                </a:schemeClr>
              </a:solidFill>
              <a:latin typeface="思源黑体 CN Light" panose="020B0300000000000000" charset="-122"/>
              <a:ea typeface="思源黑体 CN Light" panose="020B0300000000000000" charset="-122"/>
              <a:sym typeface="Arial" panose="020B0604020202020204" pitchFamily="34" charset="0"/>
            </a:endParaRPr>
          </a:p>
        </p:txBody>
      </p:sp>
      <p:cxnSp>
        <p:nvCxnSpPr>
          <p:cNvPr id="11" name="直接连接符 10"/>
          <p:cNvCxnSpPr/>
          <p:nvPr/>
        </p:nvCxnSpPr>
        <p:spPr>
          <a:xfrm flipH="1" flipV="1">
            <a:off x="1656715" y="3242310"/>
            <a:ext cx="8965565" cy="24130"/>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326005" y="3895725"/>
            <a:ext cx="7975600" cy="521970"/>
          </a:xfrm>
          <a:prstGeom prst="rect">
            <a:avLst/>
          </a:prstGeom>
          <a:noFill/>
        </p:spPr>
        <p:txBody>
          <a:bodyPr wrap="square" rtlCol="0">
            <a:spAutoFit/>
          </a:bodyPr>
          <a:lstStyle/>
          <a:p>
            <a:pPr algn="just" defTabSz="964565">
              <a:lnSpc>
                <a:spcPct val="140000"/>
              </a:lnSpc>
              <a:spcBef>
                <a:spcPct val="20000"/>
              </a:spcBef>
              <a:defRPr/>
            </a:pPr>
            <a:r>
              <a:rPr sz="1000" dirty="0">
                <a:solidFill>
                  <a:schemeClr val="bg1"/>
                </a:solidFill>
                <a:latin typeface="思源黑体 CN Light" panose="020B0300000000000000" charset="-122"/>
                <a:ea typeface="思源黑体 CN Light" panose="020B0300000000000000" charset="-122"/>
                <a:sym typeface="Arial" panose="020B0604020202020204" pitchFamily="34" charset="0"/>
              </a:rPr>
              <a:t>Input the text content you want according to the content you need, and input the text and other information.Input the text content you want according to the content you need, and input the text and other information.</a:t>
            </a:r>
          </a:p>
        </p:txBody>
      </p:sp>
      <p:sp>
        <p:nvSpPr>
          <p:cNvPr id="9" name="文本框 8"/>
          <p:cNvSpPr txBox="1"/>
          <p:nvPr/>
        </p:nvSpPr>
        <p:spPr>
          <a:xfrm>
            <a:off x="2326005" y="4784725"/>
            <a:ext cx="7975600" cy="521970"/>
          </a:xfrm>
          <a:prstGeom prst="rect">
            <a:avLst/>
          </a:prstGeom>
          <a:noFill/>
        </p:spPr>
        <p:txBody>
          <a:bodyPr wrap="square" rtlCol="0">
            <a:spAutoFit/>
          </a:bodyPr>
          <a:lstStyle/>
          <a:p>
            <a:pPr algn="just" defTabSz="964565">
              <a:lnSpc>
                <a:spcPct val="140000"/>
              </a:lnSpc>
              <a:spcBef>
                <a:spcPct val="20000"/>
              </a:spcBef>
              <a:defRPr/>
            </a:pPr>
            <a:r>
              <a:rPr sz="1000" dirty="0">
                <a:solidFill>
                  <a:schemeClr val="bg1"/>
                </a:solidFill>
                <a:latin typeface="思源黑体 CN Light" panose="020B0300000000000000" charset="-122"/>
                <a:ea typeface="思源黑体 CN Light" panose="020B0300000000000000" charset="-122"/>
                <a:sym typeface="Arial" panose="020B0604020202020204" pitchFamily="34" charset="0"/>
              </a:rPr>
              <a:t>Input the text content you want according to the content you need, and input the text and other information.Input the text content you want according to the content you need, and input the text and other information.</a:t>
            </a:r>
          </a:p>
        </p:txBody>
      </p:sp>
      <p:cxnSp>
        <p:nvCxnSpPr>
          <p:cNvPr id="12" name="直接连接符 11"/>
          <p:cNvCxnSpPr/>
          <p:nvPr/>
        </p:nvCxnSpPr>
        <p:spPr>
          <a:xfrm>
            <a:off x="6075680" y="843280"/>
            <a:ext cx="635" cy="2176145"/>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E020B58-D9A3-4DA5-EA8B-396557E5C57F}"/>
              </a:ext>
            </a:extLst>
          </p:cNvPr>
          <p:cNvSpPr txBox="1"/>
          <p:nvPr/>
        </p:nvSpPr>
        <p:spPr>
          <a:xfrm>
            <a:off x="6313805" y="1047662"/>
            <a:ext cx="4844506" cy="1754326"/>
          </a:xfrm>
          <a:prstGeom prst="rect">
            <a:avLst/>
          </a:prstGeom>
          <a:noFill/>
        </p:spPr>
        <p:txBody>
          <a:bodyPr wrap="square">
            <a:spAutoFit/>
          </a:bodyPr>
          <a:lstStyle/>
          <a:p>
            <a:r>
              <a:rPr lang="en-US" dirty="0" err="1"/>
              <a:t>Pembuatan</a:t>
            </a:r>
            <a:r>
              <a:rPr lang="en-US" dirty="0"/>
              <a:t> </a:t>
            </a:r>
            <a:r>
              <a:rPr lang="en-US" dirty="0" err="1"/>
              <a:t>algoritma</a:t>
            </a:r>
            <a:r>
              <a:rPr lang="en-US" dirty="0"/>
              <a:t> </a:t>
            </a:r>
            <a:r>
              <a:rPr lang="en-US" dirty="0" err="1"/>
              <a:t>harus</a:t>
            </a:r>
            <a:r>
              <a:rPr lang="en-US" dirty="0"/>
              <a:t> </a:t>
            </a:r>
            <a:r>
              <a:rPr lang="en-US" dirty="0" err="1"/>
              <a:t>selalu</a:t>
            </a:r>
            <a:r>
              <a:rPr lang="en-US" dirty="0"/>
              <a:t> </a:t>
            </a:r>
            <a:r>
              <a:rPr lang="en-US" dirty="0" err="1"/>
              <a:t>dikaitkan</a:t>
            </a:r>
            <a:r>
              <a:rPr lang="en-US" dirty="0"/>
              <a:t> </a:t>
            </a:r>
            <a:r>
              <a:rPr lang="en-US" dirty="0" err="1"/>
              <a:t>dengan</a:t>
            </a:r>
            <a:r>
              <a:rPr lang="en-US" dirty="0"/>
              <a:t>: </a:t>
            </a:r>
          </a:p>
          <a:p>
            <a:endParaRPr lang="en-US" dirty="0"/>
          </a:p>
          <a:p>
            <a:pPr marL="342900" indent="-342900">
              <a:buAutoNum type="alphaLcPeriod"/>
            </a:pPr>
            <a:r>
              <a:rPr lang="en-US" dirty="0" err="1"/>
              <a:t>Kebenaran</a:t>
            </a:r>
            <a:r>
              <a:rPr lang="en-US" dirty="0"/>
              <a:t> </a:t>
            </a:r>
            <a:r>
              <a:rPr lang="en-US" dirty="0" err="1"/>
              <a:t>algoritma</a:t>
            </a:r>
            <a:r>
              <a:rPr lang="en-US" dirty="0"/>
              <a:t> </a:t>
            </a:r>
          </a:p>
          <a:p>
            <a:pPr marL="342900" indent="-342900">
              <a:buAutoNum type="alphaLcPeriod"/>
            </a:pPr>
            <a:r>
              <a:rPr lang="en-US" dirty="0" err="1"/>
              <a:t>Kompleksitas</a:t>
            </a:r>
            <a:r>
              <a:rPr lang="en-US" dirty="0"/>
              <a:t> (lama dan </a:t>
            </a:r>
            <a:r>
              <a:rPr lang="en-US" dirty="0" err="1"/>
              <a:t>jumlah</a:t>
            </a:r>
            <a:r>
              <a:rPr lang="en-US" dirty="0"/>
              <a:t> </a:t>
            </a:r>
            <a:r>
              <a:rPr lang="en-US" dirty="0" err="1"/>
              <a:t>waktu</a:t>
            </a:r>
            <a:r>
              <a:rPr lang="en-US" dirty="0"/>
              <a:t> proses dan </a:t>
            </a:r>
            <a:r>
              <a:rPr lang="en-US" dirty="0" err="1"/>
              <a:t>penggunaan</a:t>
            </a:r>
            <a:r>
              <a:rPr lang="en-US" dirty="0"/>
              <a:t> </a:t>
            </a:r>
            <a:r>
              <a:rPr lang="en-US" dirty="0" err="1"/>
              <a:t>memori</a:t>
            </a:r>
            <a:r>
              <a:rPr lang="en-US" dirty="0"/>
              <a:t>)</a:t>
            </a:r>
          </a:p>
        </p:txBody>
      </p:sp>
      <p:pic>
        <p:nvPicPr>
          <p:cNvPr id="15" name="Picture 14">
            <a:extLst>
              <a:ext uri="{FF2B5EF4-FFF2-40B4-BE49-F238E27FC236}">
                <a16:creationId xmlns:a16="http://schemas.microsoft.com/office/drawing/2014/main" id="{D85E8FCE-7C41-4634-797F-D4C8C03CE06F}"/>
              </a:ext>
            </a:extLst>
          </p:cNvPr>
          <p:cNvPicPr>
            <a:picLocks noChangeAspect="1"/>
          </p:cNvPicPr>
          <p:nvPr/>
        </p:nvPicPr>
        <p:blipFill rotWithShape="1">
          <a:blip r:embed="rId4" cstate="email">
            <a:duotone>
              <a:prstClr val="black"/>
              <a:schemeClr val="accent5">
                <a:tint val="45000"/>
                <a:satMod val="400000"/>
              </a:schemeClr>
            </a:duotone>
            <a:extLst>
              <a:ext uri="{28A0092B-C50C-407E-A947-70E740481C1C}">
                <a14:useLocalDpi xmlns:a14="http://schemas.microsoft.com/office/drawing/2010/main"/>
              </a:ext>
            </a:extLst>
          </a:blip>
          <a:srcRect/>
          <a:stretch/>
        </p:blipFill>
        <p:spPr>
          <a:xfrm>
            <a:off x="4746169" y="3405007"/>
            <a:ext cx="5833476" cy="3145643"/>
          </a:xfrm>
          <a:prstGeom prst="rect">
            <a:avLst/>
          </a:prstGeom>
        </p:spPr>
      </p:pic>
      <p:sp>
        <p:nvSpPr>
          <p:cNvPr id="16" name="文本框 11">
            <a:extLst>
              <a:ext uri="{FF2B5EF4-FFF2-40B4-BE49-F238E27FC236}">
                <a16:creationId xmlns:a16="http://schemas.microsoft.com/office/drawing/2014/main" id="{2019D7E6-7B13-9B47-0881-247C18513545}"/>
              </a:ext>
            </a:extLst>
          </p:cNvPr>
          <p:cNvSpPr txBox="1"/>
          <p:nvPr/>
        </p:nvSpPr>
        <p:spPr>
          <a:xfrm>
            <a:off x="659062" y="4156710"/>
            <a:ext cx="298100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all"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DEFINISI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1" i="0" u="none" strike="noStrike" kern="1200" cap="all"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ALGORITMA</a:t>
            </a:r>
            <a:endParaRPr kumimoji="0" lang="zh-CN" altLang="zh-CN" sz="3000" b="1" i="0" u="none" strike="noStrike" kern="1200" cap="all"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2" name="文本框 11"/>
          <p:cNvSpPr txBox="1"/>
          <p:nvPr/>
        </p:nvSpPr>
        <p:spPr>
          <a:xfrm>
            <a:off x="8504736" y="674283"/>
            <a:ext cx="2709545" cy="1015663"/>
          </a:xfrm>
          <a:prstGeom prst="rect">
            <a:avLst/>
          </a:prstGeom>
          <a:noFill/>
        </p:spPr>
        <p:txBody>
          <a:bodyPr wrap="square" rtlCol="0">
            <a:spAutoFit/>
          </a:bodyPr>
          <a:lstStyle/>
          <a:p>
            <a:pPr algn="r"/>
            <a:r>
              <a:rPr lang="en-US"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PEMECAHAN MASALAH</a:t>
            </a:r>
            <a:endParaRPr lang="zh-CN" altLang="zh-CN" sz="3000" cap="all" dirty="0">
              <a:solidFill>
                <a:schemeClr val="tx1"/>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sp>
        <p:nvSpPr>
          <p:cNvPr id="7" name="矩形 6"/>
          <p:cNvSpPr/>
          <p:nvPr/>
        </p:nvSpPr>
        <p:spPr>
          <a:xfrm>
            <a:off x="1001490" y="717825"/>
            <a:ext cx="4397830" cy="5130527"/>
          </a:xfrm>
          <a:prstGeom prst="rect">
            <a:avLst/>
          </a:prstGeom>
          <a:solidFill>
            <a:srgbClr val="0913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kern="2500" dirty="0">
              <a:solidFill>
                <a:schemeClr val="bg1"/>
              </a:solidFill>
              <a:latin typeface="思源黑体 ExtraLight" panose="020B0200000000000000" pitchFamily="34" charset="-122"/>
              <a:ea typeface="思源黑体 ExtraLight" panose="020B0200000000000000" pitchFamily="34" charset="-122"/>
            </a:endParaRPr>
          </a:p>
        </p:txBody>
      </p:sp>
      <p:pic>
        <p:nvPicPr>
          <p:cNvPr id="11" name="Picture 10">
            <a:extLst>
              <a:ext uri="{FF2B5EF4-FFF2-40B4-BE49-F238E27FC236}">
                <a16:creationId xmlns:a16="http://schemas.microsoft.com/office/drawing/2014/main" id="{4ED2E8DE-23FA-E667-4D73-E2CF0806EB9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83871" y="908050"/>
            <a:ext cx="4042410" cy="4796064"/>
          </a:xfrm>
          <a:prstGeom prst="rect">
            <a:avLst/>
          </a:prstGeom>
        </p:spPr>
      </p:pic>
      <p:pic>
        <p:nvPicPr>
          <p:cNvPr id="15" name="Picture 14">
            <a:extLst>
              <a:ext uri="{FF2B5EF4-FFF2-40B4-BE49-F238E27FC236}">
                <a16:creationId xmlns:a16="http://schemas.microsoft.com/office/drawing/2014/main" id="{0348A267-2A74-C778-DA3F-F6CE117839DC}"/>
              </a:ext>
            </a:extLst>
          </p:cNvPr>
          <p:cNvPicPr>
            <a:picLocks noChangeAspect="1"/>
          </p:cNvPicPr>
          <p:nvPr/>
        </p:nvPicPr>
        <p:blipFill rotWithShape="1">
          <a:blip r:embed="rId5" cstate="email">
            <a:duotone>
              <a:prstClr val="black"/>
              <a:schemeClr val="accent4">
                <a:tint val="45000"/>
                <a:satMod val="400000"/>
              </a:schemeClr>
            </a:duotone>
            <a:extLst>
              <a:ext uri="{28A0092B-C50C-407E-A947-70E740481C1C}">
                <a14:useLocalDpi xmlns:a14="http://schemas.microsoft.com/office/drawing/2010/main"/>
              </a:ext>
            </a:extLst>
          </a:blip>
          <a:srcRect/>
          <a:stretch/>
        </p:blipFill>
        <p:spPr>
          <a:xfrm>
            <a:off x="7866744" y="4149414"/>
            <a:ext cx="2539999" cy="1713452"/>
          </a:xfrm>
          <a:prstGeom prst="rect">
            <a:avLst/>
          </a:prstGeom>
        </p:spPr>
      </p:pic>
      <p:pic>
        <p:nvPicPr>
          <p:cNvPr id="17" name="Picture 16">
            <a:extLst>
              <a:ext uri="{FF2B5EF4-FFF2-40B4-BE49-F238E27FC236}">
                <a16:creationId xmlns:a16="http://schemas.microsoft.com/office/drawing/2014/main" id="{32892999-0AA5-8FE1-A32F-C904A69ECE97}"/>
              </a:ext>
            </a:extLst>
          </p:cNvPr>
          <p:cNvPicPr>
            <a:picLocks noChangeAspect="1"/>
          </p:cNvPicPr>
          <p:nvPr/>
        </p:nvPicPr>
        <p:blipFill rotWithShape="1">
          <a:blip r:embed="rId6" cstate="email">
            <a:duotone>
              <a:prstClr val="black"/>
              <a:schemeClr val="accent4">
                <a:tint val="45000"/>
                <a:satMod val="400000"/>
              </a:schemeClr>
            </a:duotone>
            <a:extLst>
              <a:ext uri="{28A0092B-C50C-407E-A947-70E740481C1C}">
                <a14:useLocalDpi xmlns:a14="http://schemas.microsoft.com/office/drawing/2010/main"/>
              </a:ext>
            </a:extLst>
          </a:blip>
          <a:srcRect/>
          <a:stretch/>
        </p:blipFill>
        <p:spPr>
          <a:xfrm>
            <a:off x="6217287" y="2280415"/>
            <a:ext cx="5591017" cy="14642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pic>
        <p:nvPicPr>
          <p:cNvPr id="4" name="图形 1"/>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47424" y="2130879"/>
            <a:ext cx="3802804" cy="3525066"/>
          </a:xfrm>
          <a:prstGeom prst="rect">
            <a:avLst/>
          </a:prstGeom>
        </p:spPr>
      </p:pic>
      <p:sp>
        <p:nvSpPr>
          <p:cNvPr id="9" name="文本框 8"/>
          <p:cNvSpPr txBox="1"/>
          <p:nvPr/>
        </p:nvSpPr>
        <p:spPr>
          <a:xfrm>
            <a:off x="2018707" y="4269631"/>
            <a:ext cx="1276941" cy="645160"/>
          </a:xfrm>
          <a:prstGeom prst="rect">
            <a:avLst/>
          </a:prstGeom>
          <a:noFill/>
        </p:spPr>
        <p:txBody>
          <a:bodyPr wrap="square" rtlCol="0">
            <a:spAutoFit/>
          </a:bodyPr>
          <a:lstStyle/>
          <a:p>
            <a:r>
              <a:rPr lang="en-US" altLang="zh-CN" sz="1200" b="0" i="0" dirty="0">
                <a:solidFill>
                  <a:srgbClr val="737476"/>
                </a:solidFill>
                <a:effectLst/>
                <a:latin typeface="思源黑体 CN ExtraLight" panose="020B0200000000000000" charset="-122"/>
                <a:ea typeface="思源黑体 CN ExtraLight" panose="020B0200000000000000" charset="-122"/>
              </a:rPr>
              <a:t>Please enter the text you need here</a:t>
            </a:r>
          </a:p>
        </p:txBody>
      </p:sp>
      <p:sp>
        <p:nvSpPr>
          <p:cNvPr id="19" name="文本框 18"/>
          <p:cNvSpPr txBox="1"/>
          <p:nvPr/>
        </p:nvSpPr>
        <p:spPr>
          <a:xfrm>
            <a:off x="4290695" y="439483"/>
            <a:ext cx="3610610" cy="1015663"/>
          </a:xfrm>
          <a:prstGeom prst="rect">
            <a:avLst/>
          </a:prstGeom>
          <a:noFill/>
        </p:spPr>
        <p:txBody>
          <a:bodyPr wrap="square" rtlCol="0">
            <a:spAutoFit/>
          </a:bodyPr>
          <a:lstStyle/>
          <a:p>
            <a:pPr algn="ctr"/>
            <a:r>
              <a:rPr lang="en-US" altLang="zh-CN" sz="3000" cap="all" dirty="0">
                <a:solidFill>
                  <a:schemeClr val="tx1">
                    <a:lumMod val="65000"/>
                    <a:lumOff val="35000"/>
                  </a:schemeClr>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IMPLEMENTASI ALGORITMA</a:t>
            </a:r>
            <a:endParaRPr lang="zh-CN" altLang="zh-CN" sz="3000" cap="all" dirty="0">
              <a:solidFill>
                <a:schemeClr val="tx1">
                  <a:lumMod val="65000"/>
                  <a:lumOff val="35000"/>
                </a:schemeClr>
              </a:solidFill>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cxnSp>
        <p:nvCxnSpPr>
          <p:cNvPr id="3" name="直接连接符 2"/>
          <p:cNvCxnSpPr/>
          <p:nvPr/>
        </p:nvCxnSpPr>
        <p:spPr>
          <a:xfrm flipH="1" flipV="1">
            <a:off x="1264285" y="1455146"/>
            <a:ext cx="9899015" cy="27305"/>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0623267-80FB-9B65-BB2B-7360863CF057}"/>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872268" y="2307770"/>
            <a:ext cx="3317637" cy="3166203"/>
          </a:xfrm>
          <a:prstGeom prst="rect">
            <a:avLst/>
          </a:prstGeom>
        </p:spPr>
      </p:pic>
      <p:pic>
        <p:nvPicPr>
          <p:cNvPr id="10" name="Picture 9">
            <a:extLst>
              <a:ext uri="{FF2B5EF4-FFF2-40B4-BE49-F238E27FC236}">
                <a16:creationId xmlns:a16="http://schemas.microsoft.com/office/drawing/2014/main" id="{37AEA406-05F9-71DA-5D1A-17E4D4C823C7}"/>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4675072" y="1873202"/>
            <a:ext cx="7012921" cy="40904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19" name="文本框 18"/>
          <p:cNvSpPr txBox="1"/>
          <p:nvPr/>
        </p:nvSpPr>
        <p:spPr>
          <a:xfrm>
            <a:off x="4290695" y="439483"/>
            <a:ext cx="3610610"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3000" b="0" i="0" u="none" strike="noStrike" kern="1200" cap="all" spc="0" normalizeH="0" baseline="0" noProof="0" dirty="0">
                <a:ln>
                  <a:noFill/>
                </a:ln>
                <a:solidFill>
                  <a:prstClr val="black">
                    <a:lumMod val="65000"/>
                    <a:lumOff val="35000"/>
                  </a:prstClr>
                </a:solidFill>
                <a:effectLst/>
                <a:uLnTx/>
                <a:uFillTx/>
                <a:latin typeface="思源黑体 CN Medium" panose="020B0600000000000000" pitchFamily="34" charset="-122"/>
                <a:ea typeface="思源黑体 CN Medium" panose="020B0600000000000000" pitchFamily="34" charset="-122"/>
                <a:cs typeface="思源黑体 CN Bold" panose="020B0800000000000000" charset="-122"/>
                <a:sym typeface="+mn-ea"/>
              </a:rPr>
              <a:t>IMPLEMENTASI ALGORITMA</a:t>
            </a:r>
            <a:endParaRPr kumimoji="0" lang="zh-CN" altLang="zh-CN" sz="3000" b="0" i="0" u="none" strike="noStrike" kern="1200" cap="all" spc="0" normalizeH="0" baseline="0" noProof="0" dirty="0">
              <a:ln>
                <a:noFill/>
              </a:ln>
              <a:solidFill>
                <a:prstClr val="black">
                  <a:lumMod val="65000"/>
                  <a:lumOff val="35000"/>
                </a:prstClr>
              </a:solidFill>
              <a:effectLst/>
              <a:uLnTx/>
              <a:uFillTx/>
              <a:latin typeface="思源黑体 CN Medium" panose="020B0600000000000000" pitchFamily="34" charset="-122"/>
              <a:ea typeface="思源黑体 CN Medium" panose="020B0600000000000000" pitchFamily="34" charset="-122"/>
              <a:cs typeface="思源黑体 CN Bold" panose="020B0800000000000000" charset="-122"/>
              <a:sym typeface="+mn-ea"/>
            </a:endParaRPr>
          </a:p>
        </p:txBody>
      </p:sp>
      <p:cxnSp>
        <p:nvCxnSpPr>
          <p:cNvPr id="3" name="直接连接符 2"/>
          <p:cNvCxnSpPr/>
          <p:nvPr/>
        </p:nvCxnSpPr>
        <p:spPr>
          <a:xfrm flipH="1" flipV="1">
            <a:off x="1264285" y="1455146"/>
            <a:ext cx="9899015" cy="27305"/>
          </a:xfrm>
          <a:prstGeom prst="line">
            <a:avLst/>
          </a:prstGeom>
          <a:ln w="31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FCDEECA-AD5D-B06B-D62F-5AA829F8F558}"/>
              </a:ext>
            </a:extLst>
          </p:cNvPr>
          <p:cNvPicPr>
            <a:picLocks noChangeAspect="1"/>
          </p:cNvPicPr>
          <p:nvPr/>
        </p:nvPicPr>
        <p:blipFill rotWithShape="1">
          <a:blip r:embed="rId4" cstate="email">
            <a:duotone>
              <a:prstClr val="black"/>
              <a:srgbClr val="D9C3A5">
                <a:tint val="50000"/>
                <a:satMod val="180000"/>
              </a:srgbClr>
            </a:duotone>
            <a:extLst>
              <a:ext uri="{28A0092B-C50C-407E-A947-70E740481C1C}">
                <a14:useLocalDpi xmlns:a14="http://schemas.microsoft.com/office/drawing/2010/main"/>
              </a:ext>
            </a:extLst>
          </a:blip>
          <a:srcRect/>
          <a:stretch/>
        </p:blipFill>
        <p:spPr>
          <a:xfrm>
            <a:off x="1059542" y="1807391"/>
            <a:ext cx="4615543" cy="4028350"/>
          </a:xfrm>
          <a:prstGeom prst="rect">
            <a:avLst/>
          </a:prstGeom>
        </p:spPr>
      </p:pic>
      <p:pic>
        <p:nvPicPr>
          <p:cNvPr id="8" name="Picture 7">
            <a:extLst>
              <a:ext uri="{FF2B5EF4-FFF2-40B4-BE49-F238E27FC236}">
                <a16:creationId xmlns:a16="http://schemas.microsoft.com/office/drawing/2014/main" id="{32B74B6E-DF1C-D982-2FC3-1489DAB5CF56}"/>
              </a:ext>
            </a:extLst>
          </p:cNvPr>
          <p:cNvPicPr>
            <a:picLocks noChangeAspect="1"/>
          </p:cNvPicPr>
          <p:nvPr/>
        </p:nvPicPr>
        <p:blipFill rotWithShape="1">
          <a:blip r:embed="rId5" cstate="email">
            <a:duotone>
              <a:prstClr val="black"/>
              <a:srgbClr val="D9C3A5">
                <a:tint val="50000"/>
                <a:satMod val="180000"/>
              </a:srgbClr>
            </a:duotone>
            <a:extLst>
              <a:ext uri="{28A0092B-C50C-407E-A947-70E740481C1C}">
                <a14:useLocalDpi xmlns:a14="http://schemas.microsoft.com/office/drawing/2010/main"/>
              </a:ext>
            </a:extLst>
          </a:blip>
          <a:srcRect/>
          <a:stretch/>
        </p:blipFill>
        <p:spPr>
          <a:xfrm>
            <a:off x="6371771" y="2133595"/>
            <a:ext cx="4615543" cy="3733711"/>
          </a:xfrm>
          <a:prstGeom prst="rect">
            <a:avLst/>
          </a:prstGeom>
        </p:spPr>
      </p:pic>
    </p:spTree>
    <p:extLst>
      <p:ext uri="{BB962C8B-B14F-4D97-AF65-F5344CB8AC3E}">
        <p14:creationId xmlns:p14="http://schemas.microsoft.com/office/powerpoint/2010/main" val="5969262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AwNmI4M2UxM2ExNDIyNjEzMmMwOTBjNTdjYTI2OT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FF6737"/>
            </a:gs>
            <a:gs pos="48000">
              <a:srgbClr val="FF784E"/>
            </a:gs>
          </a:gsLst>
          <a:lin ang="10800000" scaled="1"/>
          <a:tileRect/>
        </a:gradFill>
        <a:ln>
          <a:noFill/>
        </a:ln>
      </a:spPr>
      <a:bodyPr rtlCol="0" anchor="ctr"/>
      <a:lstStyle>
        <a:defPPr algn="ctr">
          <a:defRPr sz="6600" kern="2500" dirty="0" smtClean="0">
            <a:solidFill>
              <a:schemeClr val="bg1"/>
            </a:solidFill>
            <a:latin typeface="思源黑体 ExtraLight" panose="020B0200000000000000" pitchFamily="34" charset="-122"/>
            <a:ea typeface="思源黑体 ExtraLight" panose="020B0200000000000000"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FF6737"/>
            </a:gs>
            <a:gs pos="48000">
              <a:srgbClr val="FF784E"/>
            </a:gs>
          </a:gsLst>
          <a:lin ang="10800000" scaled="1"/>
          <a:tileRect/>
        </a:gradFill>
        <a:ln>
          <a:noFill/>
        </a:ln>
      </a:spPr>
      <a:bodyPr rtlCol="0" anchor="ctr"/>
      <a:lstStyle>
        <a:defPPr algn="ctr">
          <a:defRPr sz="6600" kern="2500" dirty="0" smtClean="0">
            <a:solidFill>
              <a:schemeClr val="bg1"/>
            </a:solidFill>
            <a:latin typeface="思源黑体 ExtraLight" panose="020B0200000000000000" pitchFamily="34" charset="-122"/>
            <a:ea typeface="思源黑体 ExtraLight" panose="020B0200000000000000"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Light"/>
        <a:ea typeface=""/>
        <a:cs typeface=""/>
        <a:font script="Jpan" typeface="游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黑体 C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黑体 CN Regular"/>
        <a:ea typeface=""/>
        <a:cs typeface=""/>
        <a:font script="Jpan" typeface="ＭＳ Ｐゴシック"/>
        <a:font script="Hang" typeface="맑은 고딕"/>
        <a:font script="Hans" typeface="思源黑体 CN Light"/>
        <a:font script="Hant" typeface="新細明體"/>
        <a:font script="Arab" typeface="思源黑体 CN Regular"/>
        <a:font script="Hebr" typeface="思源黑体 CN Regula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黑体 CN Regula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1111</TotalTime>
  <Words>1402</Words>
  <Application>Microsoft Office PowerPoint</Application>
  <PresentationFormat>Widescreen</PresentationFormat>
  <Paragraphs>160</Paragraphs>
  <Slides>28</Slides>
  <Notes>28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28</vt:i4>
      </vt:variant>
    </vt:vector>
  </HeadingPairs>
  <TitlesOfParts>
    <vt:vector size="40" baseType="lpstr">
      <vt:lpstr>Arial</vt:lpstr>
      <vt:lpstr>Trebuchet MS</vt:lpstr>
      <vt:lpstr>Verdana</vt:lpstr>
      <vt:lpstr>思源宋体 CN Heavy</vt:lpstr>
      <vt:lpstr>思源黑体 CN Bold</vt:lpstr>
      <vt:lpstr>思源黑体 CN ExtraLight</vt:lpstr>
      <vt:lpstr>思源黑体 CN Light</vt:lpstr>
      <vt:lpstr>思源黑体 CN Medium</vt:lpstr>
      <vt:lpstr>思源黑体 CN Regular</vt:lpstr>
      <vt:lpstr>思源黑体 ExtraLight</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Syalis Ibnih</dc:creator>
  <cp:lastModifiedBy>Mita Lailasari</cp:lastModifiedBy>
  <cp:revision>775</cp:revision>
  <dcterms:created xsi:type="dcterms:W3CDTF">2020-07-07T03:15:00Z</dcterms:created>
  <dcterms:modified xsi:type="dcterms:W3CDTF">2023-05-02T03:56:28Z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C6E3E62C7AD842AE96887C97A8879F52</vt:lpwstr>
  </property>
</Properties>
</file>