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394" r:id="rId4"/>
    <p:sldId id="395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C5D75C8-6426-709C-5A90-6CE93096BD1B}" name="Feriel Guedidi" initials="FG" userId="f32ab39fcbfd820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100"/>
    <a:srgbClr val="0432FF"/>
    <a:srgbClr val="941651"/>
    <a:srgbClr val="009193"/>
    <a:srgbClr val="FF9300"/>
    <a:srgbClr val="EDAAEB"/>
    <a:srgbClr val="FF2F92"/>
    <a:srgbClr val="7A81FF"/>
    <a:srgbClr val="8FAADC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0" autoAdjust="0"/>
    <p:restoredTop sz="93792" autoAdjust="0"/>
  </p:normalViewPr>
  <p:slideViewPr>
    <p:cSldViewPr snapToGrid="0" snapToObjects="1">
      <p:cViewPr varScale="1">
        <p:scale>
          <a:sx n="110" d="100"/>
          <a:sy n="110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2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A78D7-0761-174D-92C2-F7E6A8BAAC4F}" type="datetimeFigureOut">
              <a:rPr lang="fr-FR" smtClean="0"/>
              <a:t>19/01/2023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1C6E1-102C-4249-9170-6F6B373E03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04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7C28F-7383-BDE2-741A-C20B3C73D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312117-CEA0-2B4A-AE16-F2AF6DE83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C7C5AB-7448-541C-6C78-6BEC371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93E0-7BFA-43E5-86F2-40AB104E564C}" type="datetime1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BF1284-D745-1031-2D33-13F89742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de crédit - Probabilité de défaut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9DF270-E26E-729D-EAF2-3BDDBC58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A97-AD70-294B-B66E-C01AC3D45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3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7E82D-1607-C1C9-EFD4-64ACE580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A2BCBA-6F50-C013-6985-6A65650A0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DC65C-C5C7-89BB-4481-1F02D8AB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C431-911C-4FE1-9BE2-66704A8919A5}" type="datetime1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47A2F-0BEF-99C6-DDC8-DF574B7C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de crédit - Probabilité de défaut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03857B-E186-2732-C46B-BDC7F3EF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A97-AD70-294B-B66E-C01AC3D45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8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EE817F-C257-75E3-398A-81DD9A84A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7F4B90-FB64-4A1D-5FAC-56CFBF168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0267A4-B32A-4CB1-3698-E5D74984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8305-4191-412C-AEDD-0037225F63AC}" type="datetime1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703AA5-065D-6402-F827-3E526526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de crédit - Probabilité de défaut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2E9BEA-3306-C717-20C7-65AECD23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A97-AD70-294B-B66E-C01AC3D45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89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CD3F2-7258-59D0-A0B7-3A990823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6E8A1-2428-77C5-EE98-7729D2E0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F5BE05-5F56-489D-2F50-684EF84D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2E2F-84B6-45A2-9A5B-391DAADC80B5}" type="datetime1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7CB0DD-51F5-6A31-15F2-3F087189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de crédit - Probabilité de défaut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94F695-0CD7-5B66-469E-FF9A8F41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A97-AD70-294B-B66E-C01AC3D45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34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F27D9-2C41-789C-64F2-1B2C1213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31EB59-9205-14E7-749F-A656F64DD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D4542A-45B2-AADA-2E3B-8481D3E8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092-9670-4F0B-AEC0-5A0BD26D438A}" type="datetime1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6BF2C-9C4F-3E93-33A5-C2E1A0D8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de crédit - Probabilité de défaut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5BCDCE-3E1D-5E8D-2ED6-7459238F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A97-AD70-294B-B66E-C01AC3D45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3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3A581-D886-4D7A-3017-0277BCC7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30DA5-9696-35F3-C42B-A86B691A7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CBDC86-2F5B-3AD4-E8DA-8553AC631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D32E98-EB82-494A-A576-987428C6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103-C8C0-4E58-8E95-AECEC4399D93}" type="datetime1">
              <a:rPr lang="fr-FR" smtClean="0"/>
              <a:t>19/01/2023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839E76-0327-629C-611C-92A6DCD9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de crédit - Probabilité de défaut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9BFAF2-722C-A027-F6A6-C84FCFED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A97-AD70-294B-B66E-C01AC3D45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86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B22D2-ED73-4540-15E2-C9FADFAC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8E8235-2A50-6579-245C-D9ACA518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F75A3-F6EC-0C7A-85CA-447098C9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E3BEE0-5939-962C-04FC-75EC11C48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29B47C-E78B-1D57-3961-E3CF642E9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2C1639-315F-2B1D-105D-1F73D527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B753-9E0F-412D-B099-0AA6B40062A1}" type="datetime1">
              <a:rPr lang="fr-FR" smtClean="0"/>
              <a:t>19/01/2023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505380-9F6A-6349-2EB2-7C421B90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de crédit - Probabilité de défaut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2ABA3A-4CB4-F2B6-AFFB-08AFC064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A97-AD70-294B-B66E-C01AC3D45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4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1782B-15D8-D7A2-A463-1870146D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9A2A2B-88A5-8400-28D1-93860D0A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D83D-9B5B-4150-ACAF-9F8E2B0A84B4}" type="datetime1">
              <a:rPr lang="fr-FR" smtClean="0"/>
              <a:t>19/01/2023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C67FC3-37FF-DF0A-533C-DC6AB0BE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de crédit - Probabilité de défaut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1516F8-A2A5-0009-BCE1-BDBC6C87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A97-AD70-294B-B66E-C01AC3D45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13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18EFD0-E98C-450D-D032-F153926F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6623-D814-428E-946D-131FC0AAE05F}" type="datetime1">
              <a:rPr lang="fr-FR" smtClean="0"/>
              <a:t>19/01/2023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00413F-6750-9D47-C08D-381DBE7F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de crédit - Probabilité de défaut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B27299-E06C-989D-854F-12944BEA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A97-AD70-294B-B66E-C01AC3D45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536B9-4B4F-07DC-719B-86C39AD0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B270EA-C3FC-EDFD-124D-691A6D2B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705335-9D46-C659-99E3-6DF4F3E52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C1B6E7-E08A-DED1-56EC-31878763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18EA-FF10-4E88-BD47-1FC9337F5B0F}" type="datetime1">
              <a:rPr lang="fr-FR" smtClean="0"/>
              <a:t>19/01/2023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EF2058-992E-5E60-4BA4-A922B602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de crédit - Probabilité de défaut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34FA14-6028-A9C6-B9A1-6882A410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A97-AD70-294B-B66E-C01AC3D45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15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C1FC3-C135-90E2-F1BA-475907BF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C07F7B-6F1B-D843-A3A1-F029A8AFC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5EAD06-DA09-DB94-9AFC-BED4A919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75FA74-4454-3C04-7B20-23531ED8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BB02-C1E7-4DD4-A231-FBC0640FE80B}" type="datetime1">
              <a:rPr lang="fr-FR" smtClean="0"/>
              <a:t>19/01/2023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DAD0B2-45F9-9A0C-A9DD-DF063E95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de crédit - Probabilité de défaut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8E808A-D68C-AFD4-6EEC-DC9B6961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A97-AD70-294B-B66E-C01AC3D45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85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FA2DEA-A3EB-6A51-2477-8A2BCD0F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D95E7A-F1B2-0FE0-965D-C2EED751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EA4227-60F6-3B6A-5341-6C0B255C2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704DF-EADE-4997-8004-0708FD6C2346}" type="datetime1">
              <a:rPr lang="fr-FR" smtClean="0"/>
              <a:t>19/01/2023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A9FAE-B069-0DD8-7BB3-A34EEC2AF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Risque de crédit - Probabilité de défaut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ADE57B-6E0A-4281-5269-E8431EE03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BA97-AD70-294B-B66E-C01AC3D45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26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FFEB99-D8D9-D5B0-C88B-0D661E7743AE}"/>
              </a:ext>
            </a:extLst>
          </p:cNvPr>
          <p:cNvSpPr/>
          <p:nvPr/>
        </p:nvSpPr>
        <p:spPr>
          <a:xfrm>
            <a:off x="0" y="5568113"/>
            <a:ext cx="8963199" cy="130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6" name="Image 5" descr="Une image contenant personne, intérieur, plat&#10;&#10;Description générée automatiquement">
            <a:extLst>
              <a:ext uri="{FF2B5EF4-FFF2-40B4-BE49-F238E27FC236}">
                <a16:creationId xmlns:a16="http://schemas.microsoft.com/office/drawing/2014/main" id="{4A2CA860-58A8-6492-0CB9-A3C3C699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963199" cy="55578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193D867-7BAE-2F1A-2769-17C6F92E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8" y="-1"/>
            <a:ext cx="3228800" cy="16430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2B994B-2240-F4AD-A003-3B75C8579AD8}"/>
              </a:ext>
            </a:extLst>
          </p:cNvPr>
          <p:cNvSpPr/>
          <p:nvPr/>
        </p:nvSpPr>
        <p:spPr>
          <a:xfrm>
            <a:off x="8963199" y="-1"/>
            <a:ext cx="3228800" cy="6857999"/>
          </a:xfrm>
          <a:prstGeom prst="rect">
            <a:avLst/>
          </a:prstGeom>
          <a:solidFill>
            <a:srgbClr val="9411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Avenir Next Condensed" panose="020B0506020202020204" pitchFamily="34" charset="0"/>
                <a:cs typeface="Angsana New" panose="02020603050405020304" pitchFamily="18" charset="-34"/>
              </a:rPr>
              <a:t>Challenge </a:t>
            </a:r>
            <a:r>
              <a:rPr lang="fr-FR" sz="3600" dirty="0" err="1">
                <a:solidFill>
                  <a:schemeClr val="bg1"/>
                </a:solidFill>
                <a:latin typeface="Avenir Next Condensed" panose="020B0506020202020204" pitchFamily="34" charset="0"/>
                <a:cs typeface="Angsana New" panose="02020603050405020304" pitchFamily="18" charset="-34"/>
              </a:rPr>
              <a:t>Nexialog</a:t>
            </a:r>
            <a:r>
              <a:rPr lang="fr-FR" sz="3600" dirty="0">
                <a:solidFill>
                  <a:schemeClr val="bg1"/>
                </a:solidFill>
                <a:latin typeface="Avenir Next Condensed" panose="020B0506020202020204" pitchFamily="34" charset="0"/>
                <a:cs typeface="Angsana New" panose="02020603050405020304" pitchFamily="18" charset="-34"/>
              </a:rPr>
              <a:t>/MOSEF</a:t>
            </a:r>
            <a:endParaRPr lang="fr-FR" sz="2400" i="1" dirty="0">
              <a:solidFill>
                <a:schemeClr val="bg1"/>
              </a:solidFill>
              <a:latin typeface="Avenir Next Condensed" panose="020B0506020202020204" pitchFamily="34" charset="0"/>
              <a:cs typeface="Angsana New" panose="02020603050405020304" pitchFamily="18" charset="-34"/>
            </a:endParaRPr>
          </a:p>
          <a:p>
            <a:pPr algn="ctr"/>
            <a:endParaRPr lang="fr-FR" sz="2400" i="1" dirty="0">
              <a:solidFill>
                <a:schemeClr val="bg1"/>
              </a:solidFill>
              <a:latin typeface="Avenir Next Condensed" panose="020B0506020202020204" pitchFamily="34" charset="0"/>
              <a:cs typeface="Angsana New" panose="02020603050405020304" pitchFamily="18" charset="-34"/>
            </a:endParaRPr>
          </a:p>
          <a:p>
            <a:pPr algn="ctr"/>
            <a:endParaRPr lang="fr-FR" sz="2400" i="1" dirty="0">
              <a:solidFill>
                <a:schemeClr val="bg1"/>
              </a:solidFill>
              <a:latin typeface="Avenir Next Condensed" panose="020B0506020202020204" pitchFamily="34" charset="0"/>
              <a:cs typeface="Angsana New" panose="02020603050405020304" pitchFamily="18" charset="-34"/>
            </a:endParaRPr>
          </a:p>
          <a:p>
            <a:pPr algn="ctr"/>
            <a:endParaRPr lang="fr-FR" sz="2400" i="1" dirty="0">
              <a:solidFill>
                <a:schemeClr val="bg1"/>
              </a:solidFill>
              <a:latin typeface="Avenir Next Condensed" panose="020B0506020202020204" pitchFamily="34" charset="0"/>
              <a:cs typeface="Angsana New" panose="02020603050405020304" pitchFamily="18" charset="-34"/>
            </a:endParaRPr>
          </a:p>
          <a:p>
            <a:pPr algn="ctr"/>
            <a:endParaRPr lang="fr-FR" sz="2400" i="1" dirty="0">
              <a:solidFill>
                <a:schemeClr val="bg1"/>
              </a:solidFill>
              <a:latin typeface="Avenir Next Condensed" panose="020B0506020202020204" pitchFamily="34" charset="0"/>
              <a:cs typeface="Angsana New" panose="02020603050405020304" pitchFamily="18" charset="-34"/>
            </a:endParaRPr>
          </a:p>
          <a:p>
            <a:pPr algn="ctr"/>
            <a:r>
              <a:rPr lang="fr-FR" i="1" dirty="0">
                <a:solidFill>
                  <a:schemeClr val="bg1"/>
                </a:solidFill>
                <a:latin typeface="Avenir Next Condensed" panose="020B0506020202020204" pitchFamily="34" charset="0"/>
                <a:cs typeface="Angsana New" panose="02020603050405020304" pitchFamily="18" charset="-34"/>
              </a:rPr>
              <a:t>19 Janvier 2023 </a:t>
            </a:r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id="{5379E782-965B-D2DF-027A-3270009E7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4550" y="5679280"/>
            <a:ext cx="2867199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9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A48C14F-CC5A-7186-A89D-529767BB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136525"/>
            <a:ext cx="10031627" cy="775931"/>
          </a:xfrm>
        </p:spPr>
        <p:txBody>
          <a:bodyPr>
            <a:normAutofit fontScale="90000"/>
          </a:bodyPr>
          <a:lstStyle/>
          <a:p>
            <a:r>
              <a:rPr lang="fr-FR" sz="2800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Objectif </a:t>
            </a:r>
            <a:br>
              <a:rPr lang="fr-FR" sz="1400" b="0" i="0" u="none" strike="noStrike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fr-FR" sz="2800" i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57EB60A-9653-9546-5A23-C46B583EDBF0}"/>
              </a:ext>
            </a:extLst>
          </p:cNvPr>
          <p:cNvCxnSpPr/>
          <p:nvPr/>
        </p:nvCxnSpPr>
        <p:spPr>
          <a:xfrm>
            <a:off x="478970" y="780021"/>
            <a:ext cx="10900230" cy="0"/>
          </a:xfrm>
          <a:prstGeom prst="line">
            <a:avLst/>
          </a:prstGeom>
          <a:ln w="28575">
            <a:solidFill>
              <a:srgbClr val="9411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1CB716B-2E54-A748-E5F6-67A28DFF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de crédit - Probabilité de défaut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A97751-641B-1CC3-5709-E72A322D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A97-AD70-294B-B66E-C01AC3D45299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91A4483-AA54-2EFC-94CC-4652E6AF9CCC}"/>
                  </a:ext>
                </a:extLst>
              </p:cNvPr>
              <p:cNvSpPr txBox="1"/>
              <p:nvPr/>
            </p:nvSpPr>
            <p:spPr>
              <a:xfrm>
                <a:off x="478970" y="912456"/>
                <a:ext cx="10822898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ü"/>
                </a:pPr>
                <a:r>
                  <a:rPr lang="fr-FR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L’objectif du challenge consiste à mettre en place la méthodologie </a:t>
                </a:r>
                <a:r>
                  <a:rPr lang="fr-FR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Foward</a:t>
                </a:r>
                <a:r>
                  <a:rPr lang="fr-FR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fr-FR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Looking</a:t>
                </a:r>
                <a:r>
                  <a:rPr lang="fr-FR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pour la probabilité de défaut en application web (</a:t>
                </a:r>
                <a:r>
                  <a:rPr lang="fr-FR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Dash, </a:t>
                </a:r>
                <a:r>
                  <a:rPr lang="fr-FR" b="1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Streamlit</a:t>
                </a:r>
                <a:r>
                  <a:rPr lang="fr-FR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ou Django</a:t>
                </a:r>
                <a:r>
                  <a:rPr lang="fr-FR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);</a:t>
                </a:r>
              </a:p>
              <a:p>
                <a:endParaRPr lang="fr-FR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fr-FR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La démarche méthodologique s’articule autour des points majeurs suivants :</a:t>
                </a:r>
              </a:p>
              <a:p>
                <a:pPr marL="285750" indent="-285750">
                  <a:buFont typeface="Wingdings" pitchFamily="2" charset="2"/>
                  <a:buChar char="ü"/>
                </a:pPr>
                <a:endParaRPr lang="fr-FR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742950" lvl="1" indent="-285750" algn="just">
                  <a:buFont typeface="Wingdings" pitchFamily="2" charset="2"/>
                  <a:buChar char="Ø"/>
                </a:pPr>
                <a:r>
                  <a:rPr lang="fr-FR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Construction d’une matrice de migration de rating TTC appelée matrice de référence ;</a:t>
                </a:r>
                <a:endParaRPr lang="fr-FR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742950" lvl="1" indent="-285750" algn="just">
                  <a:buFont typeface="Wingdings" pitchFamily="2" charset="2"/>
                  <a:buChar char="Ø"/>
                </a:pPr>
                <a:r>
                  <a:rPr lang="fr-FR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Construction d’une série de taux de défaut (</a:t>
                </a:r>
                <a14:m>
                  <m:oMath xmlns:m="http://schemas.openxmlformats.org/officeDocument/2006/math">
                    <m:r>
                      <a:rPr lang="fr-F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m:t>𝐷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et d’un modèle économétrique reliant le taux de défaut aux variables macroéconomiques ;</a:t>
                </a:r>
                <a:endParaRPr lang="fr-FR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742950" lvl="1" indent="-285750" algn="just">
                  <a:buFont typeface="Wingdings" pitchFamily="2" charset="2"/>
                  <a:buChar char="Ø"/>
                </a:pPr>
                <a:r>
                  <a:rPr lang="fr-FR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Transformation de la série de taux de défaut (</a:t>
                </a:r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m:t>𝐷</m:t>
                    </m:r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 en une série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  <m:t>𝑍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 Light" panose="020F03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caractérisant la position dans le cycle du risque de crédit et un paramètre de corrélation </a:t>
                </a:r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m:t>𝜌</m:t>
                    </m:r>
                  </m:oMath>
                </a14:m>
                <a:r>
                  <a:rPr lang="fr-FR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caractérisant la sensibilité de la probabilité de défaut à 1 an à l’environnement économique.</a:t>
                </a:r>
                <a:endParaRPr lang="fr-FR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742950" lvl="1" indent="-285750" algn="just">
                  <a:buFont typeface="Wingdings" pitchFamily="2" charset="2"/>
                  <a:buChar char="Ø"/>
                </a:pPr>
                <a:r>
                  <a:rPr lang="fr-FR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Projection de la matrice à l’aide de l’information </a:t>
                </a:r>
                <a:r>
                  <a:rPr lang="fr-FR" sz="1800" dirty="0" err="1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Forward-Looking</a:t>
                </a:r>
                <a:r>
                  <a:rPr lang="fr-FR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m:t>𝑍</m:t>
                    </m:r>
                  </m:oMath>
                </a14:m>
                <a:r>
                  <a:rPr lang="fr-FR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projetés, </a:t>
                </a:r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 Light" panose="020F0302020204030204" pitchFamily="34" charset="0"/>
                      </a:rPr>
                      <m:t>𝜌</m:t>
                    </m:r>
                  </m:oMath>
                </a14:m>
                <a:r>
                  <a:rPr lang="fr-FR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 ;</a:t>
                </a:r>
                <a:endParaRPr lang="fr-FR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742950" lvl="1" indent="-285750" algn="just">
                  <a:buFont typeface="Wingdings" pitchFamily="2" charset="2"/>
                  <a:buChar char="Ø"/>
                </a:pPr>
                <a:r>
                  <a:rPr lang="fr-FR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Construction des structures par terme de PD </a:t>
                </a:r>
                <a:r>
                  <a:rPr lang="fr-FR" sz="1800" dirty="0" err="1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Forward-Looking</a:t>
                </a:r>
                <a:r>
                  <a:rPr lang="fr-FR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 ;</a:t>
                </a:r>
                <a:endParaRPr lang="fr-FR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742950" lvl="1" indent="-285750" algn="just">
                  <a:buFont typeface="Wingdings" pitchFamily="2" charset="2"/>
                  <a:buChar char="Ø"/>
                </a:pPr>
                <a:r>
                  <a:rPr lang="en-US" sz="1800" dirty="0" err="1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Calcul</a:t>
                </a:r>
                <a:r>
                  <a:rPr lang="en-US" sz="180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des PD Forward-Looking.</a:t>
                </a:r>
                <a:endParaRPr lang="fr-FR" sz="18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>
                  <a:buFont typeface="Wingdings" pitchFamily="2" charset="2"/>
                  <a:buChar char="ü"/>
                </a:pPr>
                <a:endParaRPr lang="fr-FR" dirty="0"/>
              </a:p>
              <a:p>
                <a:pPr marL="285750" indent="-285750">
                  <a:buFont typeface="Wingdings" pitchFamily="2" charset="2"/>
                  <a:buChar char="ü"/>
                </a:pPr>
                <a:endParaRPr lang="fr-FR" dirty="0"/>
              </a:p>
              <a:p>
                <a:endParaRPr lang="fr-FR" dirty="0"/>
              </a:p>
              <a:p>
                <a:pPr marL="285750" indent="-285750">
                  <a:buFont typeface="Wingdings" pitchFamily="2" charset="2"/>
                  <a:buChar char="ü"/>
                </a:pPr>
                <a:endParaRPr lang="fr-FR" dirty="0"/>
              </a:p>
              <a:p>
                <a:pPr marL="285750" indent="-285750">
                  <a:buFont typeface="Wingdings" pitchFamily="2" charset="2"/>
                  <a:buChar char="ü"/>
                </a:pPr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91A4483-AA54-2EFC-94CC-4652E6AF9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0" y="912456"/>
                <a:ext cx="10822898" cy="5909310"/>
              </a:xfrm>
              <a:prstGeom prst="rect">
                <a:avLst/>
              </a:prstGeom>
              <a:blipFill>
                <a:blip r:embed="rId2"/>
                <a:stretch>
                  <a:fillRect l="-352" t="-644" r="-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A48C14F-CC5A-7186-A89D-529767BB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136525"/>
            <a:ext cx="10031627" cy="775931"/>
          </a:xfrm>
        </p:spPr>
        <p:txBody>
          <a:bodyPr>
            <a:normAutofit fontScale="90000"/>
          </a:bodyPr>
          <a:lstStyle/>
          <a:p>
            <a:r>
              <a:rPr lang="fr-FR" sz="2800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Données </a:t>
            </a:r>
            <a:br>
              <a:rPr lang="fr-FR" sz="1400" b="0" i="0" u="none" strike="noStrike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fr-FR" sz="2800" i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57EB60A-9653-9546-5A23-C46B583EDBF0}"/>
              </a:ext>
            </a:extLst>
          </p:cNvPr>
          <p:cNvCxnSpPr/>
          <p:nvPr/>
        </p:nvCxnSpPr>
        <p:spPr>
          <a:xfrm>
            <a:off x="453570" y="680008"/>
            <a:ext cx="10900230" cy="0"/>
          </a:xfrm>
          <a:prstGeom prst="line">
            <a:avLst/>
          </a:prstGeom>
          <a:ln w="28575">
            <a:solidFill>
              <a:srgbClr val="9411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1CB716B-2E54-A748-E5F6-67A28DFF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de crédit - Probabilité de défaut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A97751-641B-1CC3-5709-E72A322D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A97-AD70-294B-B66E-C01AC3D45299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91A4483-AA54-2EFC-94CC-4652E6AF9CCC}"/>
              </a:ext>
            </a:extLst>
          </p:cNvPr>
          <p:cNvSpPr txBox="1"/>
          <p:nvPr/>
        </p:nvSpPr>
        <p:spPr>
          <a:xfrm>
            <a:off x="236537" y="825134"/>
            <a:ext cx="1147649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Historique des notations : </a:t>
            </a:r>
          </a:p>
          <a:p>
            <a:pPr marL="285750" indent="-285750">
              <a:buFont typeface="Wingdings" pitchFamily="2" charset="2"/>
              <a:buChar char="ü"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Table 1 (base_1.cvv ou format sas) : historiques de notation sur la période 201001 à 201712;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Table 2 (base_2.csv ou format sas) : historiques de notation sur la période 201801 à 202012;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 mensuel -&gt; l’idée est de les prendre en pas trimestriel;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Granularité : niveau tiers;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Pays :  Italie ;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Périmètre : Grand Public (particulier );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et données: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 tiers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Classe de risque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Date de traitement</a:t>
            </a:r>
          </a:p>
          <a:p>
            <a:pPr lvl="2"/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Séries des taux de passage en défaut sur la période 201001 à 201912 (WE12 201001-201912.xlsx)</a:t>
            </a:r>
          </a:p>
          <a:p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Série temporelle des taux de défaut sur un pas trimestrielle (format Excel 201001 à 201912)</a:t>
            </a:r>
          </a:p>
          <a:p>
            <a:pPr lvl="1"/>
            <a:endParaRPr lang="fr-F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Séries des variables macroéconomiques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Scénario Macroéconomiques </a:t>
            </a:r>
          </a:p>
          <a:p>
            <a:pPr marL="285750" indent="-285750">
              <a:buFont typeface="Wingdings" pitchFamily="2" charset="2"/>
              <a:buChar char="ü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itchFamily="2" charset="2"/>
              <a:buChar char="ü"/>
            </a:pPr>
            <a:endParaRPr lang="fr-FR" dirty="0"/>
          </a:p>
          <a:p>
            <a:pPr marL="285750" indent="-285750">
              <a:buFont typeface="Wingdings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89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A48C14F-CC5A-7186-A89D-529767BB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136525"/>
            <a:ext cx="10031627" cy="775931"/>
          </a:xfrm>
        </p:spPr>
        <p:txBody>
          <a:bodyPr>
            <a:normAutofit fontScale="90000"/>
          </a:bodyPr>
          <a:lstStyle/>
          <a:p>
            <a:r>
              <a:rPr lang="fr-FR" sz="2800" cap="small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RENDU  </a:t>
            </a:r>
            <a:br>
              <a:rPr lang="fr-FR" sz="1400" b="0" i="0" u="none" strike="noStrike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fr-FR" sz="2800" i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57EB60A-9653-9546-5A23-C46B583EDBF0}"/>
              </a:ext>
            </a:extLst>
          </p:cNvPr>
          <p:cNvCxnSpPr/>
          <p:nvPr/>
        </p:nvCxnSpPr>
        <p:spPr>
          <a:xfrm>
            <a:off x="478970" y="780021"/>
            <a:ext cx="10900230" cy="0"/>
          </a:xfrm>
          <a:prstGeom prst="line">
            <a:avLst/>
          </a:prstGeom>
          <a:ln w="28575">
            <a:solidFill>
              <a:srgbClr val="9411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1CB716B-2E54-A748-E5F6-67A28DFF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Risque de crédit - Probabilité de défaut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A97751-641B-1CC3-5709-E72A322D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0BA97-AD70-294B-B66E-C01AC3D45299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91A4483-AA54-2EFC-94CC-4652E6AF9CCC}"/>
              </a:ext>
            </a:extLst>
          </p:cNvPr>
          <p:cNvSpPr txBox="1"/>
          <p:nvPr/>
        </p:nvSpPr>
        <p:spPr>
          <a:xfrm>
            <a:off x="478970" y="881937"/>
            <a:ext cx="1090023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285750" indent="-285750">
              <a:buFont typeface="Wingdings" pitchFamily="2" charset="2"/>
              <a:buChar char="ü"/>
            </a:pPr>
            <a:r>
              <a:rPr lang="fr-FR" sz="2000" dirty="0"/>
              <a:t>Le rendu doit contenir : </a:t>
            </a:r>
          </a:p>
          <a:p>
            <a:pPr marL="285750" indent="-285750">
              <a:buFont typeface="Wingdings" pitchFamily="2" charset="2"/>
              <a:buChar char="ü"/>
            </a:pPr>
            <a:endParaRPr lang="fr-FR" sz="2000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fr-FR" sz="2000" dirty="0"/>
              <a:t>Un </a:t>
            </a:r>
            <a:r>
              <a:rPr lang="fr-FR" sz="2000" dirty="0" err="1"/>
              <a:t>Requirements.txt</a:t>
            </a:r>
            <a:endParaRPr lang="fr-FR" sz="2000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fr-FR" sz="2000" dirty="0"/>
              <a:t>Un </a:t>
            </a:r>
            <a:r>
              <a:rPr lang="fr-FR" sz="2000" dirty="0" err="1"/>
              <a:t>Readme</a:t>
            </a:r>
            <a:endParaRPr lang="fr-FR" sz="2000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fr-FR" sz="2000" dirty="0"/>
              <a:t>Les scripts python 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fr-FR" sz="2000" dirty="0"/>
              <a:t>Un script main permettant de lancer l’application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fr-FR" sz="2000" dirty="0"/>
              <a:t>Un power point pour présenter le projet </a:t>
            </a:r>
          </a:p>
          <a:p>
            <a:endParaRPr lang="fr-FR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fr-FR" sz="2000" dirty="0"/>
              <a:t>Date de rendu le 13 avril 2023</a:t>
            </a:r>
          </a:p>
          <a:p>
            <a:pPr marL="285750" indent="-285750">
              <a:buFont typeface="Wingdings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904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22824</TotalTime>
  <Words>357</Words>
  <Application>Microsoft Macintosh PowerPoint</Application>
  <PresentationFormat>Grand écran</PresentationFormat>
  <Paragraphs>59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Avenir Next Condensed</vt:lpstr>
      <vt:lpstr>Calibri</vt:lpstr>
      <vt:lpstr>Calibri Light</vt:lpstr>
      <vt:lpstr>Cambria Math</vt:lpstr>
      <vt:lpstr>Verdana</vt:lpstr>
      <vt:lpstr>Wingdings</vt:lpstr>
      <vt:lpstr>Thème Office</vt:lpstr>
      <vt:lpstr>Présentation PowerPoint</vt:lpstr>
      <vt:lpstr>Objectif  </vt:lpstr>
      <vt:lpstr>Données  </vt:lpstr>
      <vt:lpstr>RENDU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Cheddad</dc:creator>
  <cp:lastModifiedBy>AR Razaghi</cp:lastModifiedBy>
  <cp:revision>131</cp:revision>
  <dcterms:created xsi:type="dcterms:W3CDTF">2022-09-20T23:20:29Z</dcterms:created>
  <dcterms:modified xsi:type="dcterms:W3CDTF">2023-01-19T13:11:17Z</dcterms:modified>
</cp:coreProperties>
</file>