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256" r:id="rId2"/>
    <p:sldId id="272" r:id="rId3"/>
    <p:sldId id="295" r:id="rId4"/>
    <p:sldId id="367" r:id="rId5"/>
    <p:sldId id="289" r:id="rId6"/>
    <p:sldId id="290" r:id="rId7"/>
    <p:sldId id="386" r:id="rId8"/>
    <p:sldId id="363" r:id="rId9"/>
    <p:sldId id="296" r:id="rId10"/>
    <p:sldId id="369" r:id="rId11"/>
    <p:sldId id="336" r:id="rId12"/>
    <p:sldId id="370" r:id="rId13"/>
    <p:sldId id="375" r:id="rId14"/>
    <p:sldId id="371" r:id="rId15"/>
    <p:sldId id="373" r:id="rId16"/>
    <p:sldId id="376" r:id="rId17"/>
    <p:sldId id="374" r:id="rId18"/>
    <p:sldId id="359" r:id="rId19"/>
    <p:sldId id="378" r:id="rId20"/>
    <p:sldId id="335" r:id="rId21"/>
    <p:sldId id="339" r:id="rId22"/>
    <p:sldId id="379" r:id="rId23"/>
    <p:sldId id="380" r:id="rId24"/>
    <p:sldId id="382" r:id="rId25"/>
    <p:sldId id="383" r:id="rId26"/>
    <p:sldId id="390" r:id="rId27"/>
    <p:sldId id="391" r:id="rId28"/>
    <p:sldId id="392" r:id="rId29"/>
    <p:sldId id="393" r:id="rId30"/>
    <p:sldId id="394" r:id="rId31"/>
    <p:sldId id="395" r:id="rId32"/>
    <p:sldId id="397" r:id="rId33"/>
    <p:sldId id="398" r:id="rId34"/>
    <p:sldId id="399" r:id="rId35"/>
    <p:sldId id="401" r:id="rId36"/>
    <p:sldId id="318"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C5D75C8-6426-709C-5A90-6CE93096BD1B}" name="Feriel Guedidi" initials="FG" userId="f32ab39fcbfd820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100"/>
    <a:srgbClr val="0432FF"/>
    <a:srgbClr val="941651"/>
    <a:srgbClr val="009193"/>
    <a:srgbClr val="FF9300"/>
    <a:srgbClr val="EDAAEB"/>
    <a:srgbClr val="FF2F92"/>
    <a:srgbClr val="7A81FF"/>
    <a:srgbClr val="8FAADC"/>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06A1AD-3A36-4953-A969-03EA5843ADC6}" v="2" dt="2024-06-19T12:19:03.74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4" autoAdjust="0"/>
    <p:restoredTop sz="93792" autoAdjust="0"/>
  </p:normalViewPr>
  <p:slideViewPr>
    <p:cSldViewPr snapToGrid="0" snapToObjects="1">
      <p:cViewPr varScale="1">
        <p:scale>
          <a:sx n="60" d="100"/>
          <a:sy n="60" d="100"/>
        </p:scale>
        <p:origin x="1068" y="7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3" d="100"/>
          <a:sy n="83" d="100"/>
        </p:scale>
        <p:origin x="2784"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oussou Diakité" userId="c741a56d69e4d2a5" providerId="LiveId" clId="{9006A1AD-3A36-4953-A969-03EA5843ADC6}"/>
    <pc:docChg chg="addSld delSld modSld">
      <pc:chgData name="Gaoussou Diakité" userId="c741a56d69e4d2a5" providerId="LiveId" clId="{9006A1AD-3A36-4953-A969-03EA5843ADC6}" dt="2024-06-19T12:19:03.496" v="2"/>
      <pc:docMkLst>
        <pc:docMk/>
      </pc:docMkLst>
      <pc:sldChg chg="addSp delSp add del setBg delDesignElem">
        <pc:chgData name="Gaoussou Diakité" userId="c741a56d69e4d2a5" providerId="LiveId" clId="{9006A1AD-3A36-4953-A969-03EA5843ADC6}" dt="2024-06-19T12:19:03.496" v="2"/>
        <pc:sldMkLst>
          <pc:docMk/>
          <pc:sldMk cId="351251407" sldId="258"/>
        </pc:sldMkLst>
        <pc:spChg chg="add del">
          <ac:chgData name="Gaoussou Diakité" userId="c741a56d69e4d2a5" providerId="LiveId" clId="{9006A1AD-3A36-4953-A969-03EA5843ADC6}" dt="2024-06-19T12:19:03.496" v="2"/>
          <ac:spMkLst>
            <pc:docMk/>
            <pc:sldMk cId="351251407" sldId="258"/>
            <ac:spMk id="12" creationId="{F5258B98-3BD5-0A20-B0E7-944EAEB2654A}"/>
          </ac:spMkLst>
        </pc:spChg>
        <pc:spChg chg="add del">
          <ac:chgData name="Gaoussou Diakité" userId="c741a56d69e4d2a5" providerId="LiveId" clId="{9006A1AD-3A36-4953-A969-03EA5843ADC6}" dt="2024-06-19T12:19:03.496" v="2"/>
          <ac:spMkLst>
            <pc:docMk/>
            <pc:sldMk cId="351251407" sldId="258"/>
            <ac:spMk id="16" creationId="{736ACF6A-FC06-4E10-819E-2E7BC6978872}"/>
          </ac:spMkLst>
        </pc:spChg>
        <pc:spChg chg="add del">
          <ac:chgData name="Gaoussou Diakité" userId="c741a56d69e4d2a5" providerId="LiveId" clId="{9006A1AD-3A36-4953-A969-03EA5843ADC6}" dt="2024-06-19T12:19:03.496" v="2"/>
          <ac:spMkLst>
            <pc:docMk/>
            <pc:sldMk cId="351251407" sldId="258"/>
            <ac:spMk id="18" creationId="{55F12CF4-2DA8-61EA-0A5C-3753DDDAD188}"/>
          </ac:spMkLst>
        </pc:spChg>
        <pc:cxnChg chg="add del">
          <ac:chgData name="Gaoussou Diakité" userId="c741a56d69e4d2a5" providerId="LiveId" clId="{9006A1AD-3A36-4953-A969-03EA5843ADC6}" dt="2024-06-19T12:19:03.496" v="2"/>
          <ac:cxnSpMkLst>
            <pc:docMk/>
            <pc:sldMk cId="351251407" sldId="258"/>
            <ac:cxnSpMk id="14" creationId="{1C74AEE6-9CA7-5247-DC34-99634247DF50}"/>
          </ac:cxnSpMkLst>
        </pc:cxnChg>
        <pc:cxnChg chg="add del">
          <ac:chgData name="Gaoussou Diakité" userId="c741a56d69e4d2a5" providerId="LiveId" clId="{9006A1AD-3A36-4953-A969-03EA5843ADC6}" dt="2024-06-19T12:19:03.496" v="2"/>
          <ac:cxnSpMkLst>
            <pc:docMk/>
            <pc:sldMk cId="351251407" sldId="258"/>
            <ac:cxnSpMk id="20" creationId="{7B9466E0-3884-B930-091B-5BB027876F11}"/>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PD TTC</a:t>
            </a:r>
            <a:r>
              <a:rPr lang="fr-FR" baseline="0"/>
              <a:t> versus PIT</a:t>
            </a:r>
            <a:endParaRPr lang="fr-F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ndard"/>
        <c:varyColors val="0"/>
        <c:ser>
          <c:idx val="0"/>
          <c:order val="0"/>
          <c:tx>
            <c:strRef>
              <c:f>Feuil1!$B$1</c:f>
              <c:strCache>
                <c:ptCount val="1"/>
                <c:pt idx="0">
                  <c:v>PD PIT</c:v>
                </c:pt>
              </c:strCache>
            </c:strRef>
          </c:tx>
          <c:spPr>
            <a:ln w="28575" cap="rnd">
              <a:solidFill>
                <a:schemeClr val="accent1"/>
              </a:solidFill>
              <a:round/>
            </a:ln>
            <a:effectLst/>
          </c:spPr>
          <c:marker>
            <c:symbol val="none"/>
          </c:marker>
          <c:cat>
            <c:numRef>
              <c:f>Feuil1!$A$2:$A$121</c:f>
              <c:numCache>
                <c:formatCode>m/d/yyyy</c:formatCode>
                <c:ptCount val="120"/>
                <c:pt idx="0">
                  <c:v>40209</c:v>
                </c:pt>
                <c:pt idx="1">
                  <c:v>40237</c:v>
                </c:pt>
                <c:pt idx="2">
                  <c:v>40268</c:v>
                </c:pt>
                <c:pt idx="3">
                  <c:v>40298</c:v>
                </c:pt>
                <c:pt idx="4">
                  <c:v>40329</c:v>
                </c:pt>
                <c:pt idx="5">
                  <c:v>40359</c:v>
                </c:pt>
                <c:pt idx="6">
                  <c:v>40390</c:v>
                </c:pt>
                <c:pt idx="7">
                  <c:v>40421</c:v>
                </c:pt>
                <c:pt idx="8">
                  <c:v>40451</c:v>
                </c:pt>
                <c:pt idx="9">
                  <c:v>40482</c:v>
                </c:pt>
                <c:pt idx="10">
                  <c:v>40512</c:v>
                </c:pt>
                <c:pt idx="11">
                  <c:v>40543</c:v>
                </c:pt>
                <c:pt idx="12">
                  <c:v>40574</c:v>
                </c:pt>
                <c:pt idx="13">
                  <c:v>40602</c:v>
                </c:pt>
                <c:pt idx="14">
                  <c:v>40633</c:v>
                </c:pt>
                <c:pt idx="15">
                  <c:v>40663</c:v>
                </c:pt>
                <c:pt idx="16">
                  <c:v>40694</c:v>
                </c:pt>
                <c:pt idx="17">
                  <c:v>40724</c:v>
                </c:pt>
                <c:pt idx="18">
                  <c:v>40755</c:v>
                </c:pt>
                <c:pt idx="19">
                  <c:v>40786</c:v>
                </c:pt>
                <c:pt idx="20">
                  <c:v>40816</c:v>
                </c:pt>
                <c:pt idx="21">
                  <c:v>40847</c:v>
                </c:pt>
                <c:pt idx="22">
                  <c:v>40877</c:v>
                </c:pt>
                <c:pt idx="23">
                  <c:v>40908</c:v>
                </c:pt>
                <c:pt idx="24">
                  <c:v>40939</c:v>
                </c:pt>
                <c:pt idx="25">
                  <c:v>40968</c:v>
                </c:pt>
                <c:pt idx="26">
                  <c:v>40999</c:v>
                </c:pt>
                <c:pt idx="27">
                  <c:v>41029</c:v>
                </c:pt>
                <c:pt idx="28">
                  <c:v>41060</c:v>
                </c:pt>
                <c:pt idx="29">
                  <c:v>41090</c:v>
                </c:pt>
                <c:pt idx="30">
                  <c:v>41121</c:v>
                </c:pt>
                <c:pt idx="31">
                  <c:v>41152</c:v>
                </c:pt>
                <c:pt idx="32">
                  <c:v>41182</c:v>
                </c:pt>
                <c:pt idx="33">
                  <c:v>41213</c:v>
                </c:pt>
                <c:pt idx="34">
                  <c:v>41243</c:v>
                </c:pt>
                <c:pt idx="35">
                  <c:v>41274</c:v>
                </c:pt>
                <c:pt idx="36">
                  <c:v>41305</c:v>
                </c:pt>
                <c:pt idx="37">
                  <c:v>41333</c:v>
                </c:pt>
                <c:pt idx="38">
                  <c:v>41364</c:v>
                </c:pt>
                <c:pt idx="39">
                  <c:v>41394</c:v>
                </c:pt>
                <c:pt idx="40">
                  <c:v>41425</c:v>
                </c:pt>
                <c:pt idx="41">
                  <c:v>41455</c:v>
                </c:pt>
                <c:pt idx="42">
                  <c:v>41486</c:v>
                </c:pt>
                <c:pt idx="43">
                  <c:v>41517</c:v>
                </c:pt>
                <c:pt idx="44">
                  <c:v>41547</c:v>
                </c:pt>
                <c:pt idx="45">
                  <c:v>41578</c:v>
                </c:pt>
                <c:pt idx="46">
                  <c:v>41608</c:v>
                </c:pt>
                <c:pt idx="47">
                  <c:v>41639</c:v>
                </c:pt>
                <c:pt idx="48">
                  <c:v>41670</c:v>
                </c:pt>
                <c:pt idx="49">
                  <c:v>41698</c:v>
                </c:pt>
                <c:pt idx="50">
                  <c:v>41729</c:v>
                </c:pt>
                <c:pt idx="51">
                  <c:v>41759</c:v>
                </c:pt>
                <c:pt idx="52">
                  <c:v>41790</c:v>
                </c:pt>
                <c:pt idx="53">
                  <c:v>41820</c:v>
                </c:pt>
                <c:pt idx="54">
                  <c:v>41851</c:v>
                </c:pt>
                <c:pt idx="55">
                  <c:v>41882</c:v>
                </c:pt>
                <c:pt idx="56">
                  <c:v>41912</c:v>
                </c:pt>
                <c:pt idx="57">
                  <c:v>41943</c:v>
                </c:pt>
                <c:pt idx="58">
                  <c:v>41973</c:v>
                </c:pt>
                <c:pt idx="59">
                  <c:v>42004</c:v>
                </c:pt>
                <c:pt idx="60">
                  <c:v>42035</c:v>
                </c:pt>
                <c:pt idx="61">
                  <c:v>42063</c:v>
                </c:pt>
                <c:pt idx="62">
                  <c:v>42094</c:v>
                </c:pt>
                <c:pt idx="63">
                  <c:v>42124</c:v>
                </c:pt>
                <c:pt idx="64">
                  <c:v>42155</c:v>
                </c:pt>
                <c:pt idx="65">
                  <c:v>42185</c:v>
                </c:pt>
                <c:pt idx="66">
                  <c:v>42216</c:v>
                </c:pt>
                <c:pt idx="67">
                  <c:v>42247</c:v>
                </c:pt>
                <c:pt idx="68">
                  <c:v>42277</c:v>
                </c:pt>
                <c:pt idx="69">
                  <c:v>42308</c:v>
                </c:pt>
                <c:pt idx="70">
                  <c:v>42338</c:v>
                </c:pt>
                <c:pt idx="71">
                  <c:v>42369</c:v>
                </c:pt>
                <c:pt idx="72">
                  <c:v>42400</c:v>
                </c:pt>
                <c:pt idx="73">
                  <c:v>42429</c:v>
                </c:pt>
                <c:pt idx="74">
                  <c:v>42460</c:v>
                </c:pt>
                <c:pt idx="75">
                  <c:v>42490</c:v>
                </c:pt>
                <c:pt idx="76">
                  <c:v>42521</c:v>
                </c:pt>
                <c:pt idx="77">
                  <c:v>42551</c:v>
                </c:pt>
                <c:pt idx="78">
                  <c:v>42582</c:v>
                </c:pt>
                <c:pt idx="79">
                  <c:v>42613</c:v>
                </c:pt>
                <c:pt idx="80">
                  <c:v>42643</c:v>
                </c:pt>
                <c:pt idx="81">
                  <c:v>42674</c:v>
                </c:pt>
                <c:pt idx="82">
                  <c:v>42704</c:v>
                </c:pt>
                <c:pt idx="83">
                  <c:v>42735</c:v>
                </c:pt>
                <c:pt idx="84">
                  <c:v>42766</c:v>
                </c:pt>
                <c:pt idx="85">
                  <c:v>42794</c:v>
                </c:pt>
                <c:pt idx="86">
                  <c:v>42825</c:v>
                </c:pt>
                <c:pt idx="87">
                  <c:v>42855</c:v>
                </c:pt>
                <c:pt idx="88">
                  <c:v>42886</c:v>
                </c:pt>
                <c:pt idx="89">
                  <c:v>42916</c:v>
                </c:pt>
                <c:pt idx="90">
                  <c:v>42947</c:v>
                </c:pt>
                <c:pt idx="91">
                  <c:v>42978</c:v>
                </c:pt>
                <c:pt idx="92">
                  <c:v>43008</c:v>
                </c:pt>
                <c:pt idx="93">
                  <c:v>43039</c:v>
                </c:pt>
                <c:pt idx="94">
                  <c:v>43069</c:v>
                </c:pt>
                <c:pt idx="95">
                  <c:v>43100</c:v>
                </c:pt>
                <c:pt idx="96">
                  <c:v>43131</c:v>
                </c:pt>
                <c:pt idx="97">
                  <c:v>43159</c:v>
                </c:pt>
                <c:pt idx="98">
                  <c:v>43190</c:v>
                </c:pt>
                <c:pt idx="99">
                  <c:v>43220</c:v>
                </c:pt>
                <c:pt idx="100">
                  <c:v>43251</c:v>
                </c:pt>
                <c:pt idx="101">
                  <c:v>43281</c:v>
                </c:pt>
                <c:pt idx="102">
                  <c:v>43312</c:v>
                </c:pt>
                <c:pt idx="103">
                  <c:v>43343</c:v>
                </c:pt>
                <c:pt idx="104">
                  <c:v>43373</c:v>
                </c:pt>
                <c:pt idx="105">
                  <c:v>43404</c:v>
                </c:pt>
                <c:pt idx="106">
                  <c:v>43434</c:v>
                </c:pt>
                <c:pt idx="107">
                  <c:v>43465</c:v>
                </c:pt>
                <c:pt idx="108">
                  <c:v>43496</c:v>
                </c:pt>
                <c:pt idx="109">
                  <c:v>43524</c:v>
                </c:pt>
                <c:pt idx="110">
                  <c:v>43555</c:v>
                </c:pt>
                <c:pt idx="111">
                  <c:v>43585</c:v>
                </c:pt>
                <c:pt idx="112">
                  <c:v>43616</c:v>
                </c:pt>
                <c:pt idx="113">
                  <c:v>43646</c:v>
                </c:pt>
                <c:pt idx="114">
                  <c:v>43677</c:v>
                </c:pt>
                <c:pt idx="115">
                  <c:v>43708</c:v>
                </c:pt>
                <c:pt idx="116">
                  <c:v>43738</c:v>
                </c:pt>
                <c:pt idx="117">
                  <c:v>43769</c:v>
                </c:pt>
                <c:pt idx="118">
                  <c:v>43799</c:v>
                </c:pt>
                <c:pt idx="119">
                  <c:v>43830</c:v>
                </c:pt>
              </c:numCache>
            </c:numRef>
          </c:cat>
          <c:val>
            <c:numRef>
              <c:f>Feuil1!$B$2:$B$121</c:f>
              <c:numCache>
                <c:formatCode>0.00%</c:formatCode>
                <c:ptCount val="120"/>
                <c:pt idx="0">
                  <c:v>5.9661213726834271E-2</c:v>
                </c:pt>
                <c:pt idx="1">
                  <c:v>5.2414825907899663E-2</c:v>
                </c:pt>
                <c:pt idx="2">
                  <c:v>5.1614124103346523E-2</c:v>
                </c:pt>
                <c:pt idx="3">
                  <c:v>4.9994563942343459E-2</c:v>
                </c:pt>
                <c:pt idx="4">
                  <c:v>4.9791588583370246E-2</c:v>
                </c:pt>
                <c:pt idx="5">
                  <c:v>4.9417199635820024E-2</c:v>
                </c:pt>
                <c:pt idx="6">
                  <c:v>4.9433521880182477E-2</c:v>
                </c:pt>
                <c:pt idx="7">
                  <c:v>5.0061248119207299E-2</c:v>
                </c:pt>
                <c:pt idx="8">
                  <c:v>5.0174549173948813E-2</c:v>
                </c:pt>
                <c:pt idx="9">
                  <c:v>4.9465657200645038E-2</c:v>
                </c:pt>
                <c:pt idx="10">
                  <c:v>4.8831506834582664E-2</c:v>
                </c:pt>
                <c:pt idx="11">
                  <c:v>4.8626187517002629E-2</c:v>
                </c:pt>
                <c:pt idx="12">
                  <c:v>4.7990023084883385E-2</c:v>
                </c:pt>
                <c:pt idx="13">
                  <c:v>4.7452793591880815E-2</c:v>
                </c:pt>
                <c:pt idx="14">
                  <c:v>4.7274639673414977E-2</c:v>
                </c:pt>
                <c:pt idx="15">
                  <c:v>4.7581668087583955E-2</c:v>
                </c:pt>
                <c:pt idx="16">
                  <c:v>4.7999833406218113E-2</c:v>
                </c:pt>
                <c:pt idx="17">
                  <c:v>4.837697204251986E-2</c:v>
                </c:pt>
                <c:pt idx="18">
                  <c:v>4.8629974282969952E-2</c:v>
                </c:pt>
                <c:pt idx="19">
                  <c:v>4.3603221045545169E-2</c:v>
                </c:pt>
                <c:pt idx="20">
                  <c:v>4.3614650826085614E-2</c:v>
                </c:pt>
                <c:pt idx="21">
                  <c:v>4.348597169510162E-2</c:v>
                </c:pt>
                <c:pt idx="22">
                  <c:v>4.3144515612489991E-2</c:v>
                </c:pt>
                <c:pt idx="23">
                  <c:v>4.3109852124045445E-2</c:v>
                </c:pt>
                <c:pt idx="24">
                  <c:v>4.3241619134872081E-2</c:v>
                </c:pt>
                <c:pt idx="25">
                  <c:v>4.3091970002545478E-2</c:v>
                </c:pt>
                <c:pt idx="26">
                  <c:v>4.4542219916504748E-2</c:v>
                </c:pt>
                <c:pt idx="27">
                  <c:v>4.0473442526336466E-2</c:v>
                </c:pt>
                <c:pt idx="28">
                  <c:v>4.2189101025151103E-2</c:v>
                </c:pt>
                <c:pt idx="29">
                  <c:v>4.2611520009535442E-2</c:v>
                </c:pt>
                <c:pt idx="30">
                  <c:v>4.4703985043887354E-2</c:v>
                </c:pt>
                <c:pt idx="31">
                  <c:v>4.5198726507137722E-2</c:v>
                </c:pt>
                <c:pt idx="32">
                  <c:v>4.49640748308726E-2</c:v>
                </c:pt>
                <c:pt idx="33">
                  <c:v>4.5476925601862776E-2</c:v>
                </c:pt>
                <c:pt idx="34">
                  <c:v>4.6389083956553161E-2</c:v>
                </c:pt>
                <c:pt idx="35">
                  <c:v>4.6813015148712257E-2</c:v>
                </c:pt>
                <c:pt idx="36">
                  <c:v>4.7935214265320422E-2</c:v>
                </c:pt>
                <c:pt idx="37">
                  <c:v>4.4533841853661084E-2</c:v>
                </c:pt>
                <c:pt idx="38">
                  <c:v>4.6166891909796753E-2</c:v>
                </c:pt>
                <c:pt idx="39">
                  <c:v>4.6121593291404611E-2</c:v>
                </c:pt>
                <c:pt idx="40">
                  <c:v>4.756325154284987E-2</c:v>
                </c:pt>
                <c:pt idx="41">
                  <c:v>4.8113491983729433E-2</c:v>
                </c:pt>
                <c:pt idx="42">
                  <c:v>4.9015469683219723E-2</c:v>
                </c:pt>
                <c:pt idx="43">
                  <c:v>4.9679622291543712E-2</c:v>
                </c:pt>
                <c:pt idx="44">
                  <c:v>5.0226331754841202E-2</c:v>
                </c:pt>
                <c:pt idx="45">
                  <c:v>5.0864478724505641E-2</c:v>
                </c:pt>
                <c:pt idx="46">
                  <c:v>5.1820064498181481E-2</c:v>
                </c:pt>
                <c:pt idx="47">
                  <c:v>5.2771256507094008E-2</c:v>
                </c:pt>
                <c:pt idx="48">
                  <c:v>5.2875569388465438E-2</c:v>
                </c:pt>
                <c:pt idx="49">
                  <c:v>5.2149667654161166E-2</c:v>
                </c:pt>
                <c:pt idx="50">
                  <c:v>5.2709437077955903E-2</c:v>
                </c:pt>
                <c:pt idx="51">
                  <c:v>5.0363891071855675E-2</c:v>
                </c:pt>
                <c:pt idx="52">
                  <c:v>5.0748760201491661E-2</c:v>
                </c:pt>
                <c:pt idx="53">
                  <c:v>5.1065801668211307E-2</c:v>
                </c:pt>
                <c:pt idx="54">
                  <c:v>5.0834483928009107E-2</c:v>
                </c:pt>
                <c:pt idx="55">
                  <c:v>4.7763713080168774E-2</c:v>
                </c:pt>
                <c:pt idx="56">
                  <c:v>4.7201927858317713E-2</c:v>
                </c:pt>
                <c:pt idx="57">
                  <c:v>4.6937178362226384E-2</c:v>
                </c:pt>
                <c:pt idx="58">
                  <c:v>4.6527506368631955E-2</c:v>
                </c:pt>
                <c:pt idx="59">
                  <c:v>4.5782674772036472E-2</c:v>
                </c:pt>
                <c:pt idx="60">
                  <c:v>4.5279070936145131E-2</c:v>
                </c:pt>
                <c:pt idx="61">
                  <c:v>4.4483117117931563E-2</c:v>
                </c:pt>
                <c:pt idx="62">
                  <c:v>4.3524524386945748E-2</c:v>
                </c:pt>
                <c:pt idx="63">
                  <c:v>4.2670654361613797E-2</c:v>
                </c:pt>
                <c:pt idx="64">
                  <c:v>3.823708102650112E-2</c:v>
                </c:pt>
                <c:pt idx="65">
                  <c:v>3.7984102824285472E-2</c:v>
                </c:pt>
                <c:pt idx="66">
                  <c:v>3.7858249823511964E-2</c:v>
                </c:pt>
                <c:pt idx="67">
                  <c:v>3.808949262549146E-2</c:v>
                </c:pt>
                <c:pt idx="68">
                  <c:v>3.7594230997345372E-2</c:v>
                </c:pt>
                <c:pt idx="69">
                  <c:v>3.7455513498446759E-2</c:v>
                </c:pt>
                <c:pt idx="70">
                  <c:v>3.7106671267814577E-2</c:v>
                </c:pt>
                <c:pt idx="71">
                  <c:v>3.6644559038240501E-2</c:v>
                </c:pt>
                <c:pt idx="72">
                  <c:v>3.623136017898794E-2</c:v>
                </c:pt>
                <c:pt idx="73">
                  <c:v>3.4952153021554258E-2</c:v>
                </c:pt>
                <c:pt idx="74">
                  <c:v>3.0627550338117458E-2</c:v>
                </c:pt>
                <c:pt idx="75">
                  <c:v>2.9713234798106929E-2</c:v>
                </c:pt>
                <c:pt idx="76">
                  <c:v>3.0048897371243888E-2</c:v>
                </c:pt>
                <c:pt idx="77">
                  <c:v>3.0262384052662534E-2</c:v>
                </c:pt>
                <c:pt idx="78">
                  <c:v>3.0604309774415573E-2</c:v>
                </c:pt>
                <c:pt idx="79">
                  <c:v>3.0890361257858222E-2</c:v>
                </c:pt>
                <c:pt idx="80">
                  <c:v>3.0965580078965899E-2</c:v>
                </c:pt>
                <c:pt idx="81">
                  <c:v>3.0966998600938194E-2</c:v>
                </c:pt>
                <c:pt idx="82">
                  <c:v>3.0921627658541322E-2</c:v>
                </c:pt>
                <c:pt idx="83">
                  <c:v>3.0735609408001834E-2</c:v>
                </c:pt>
                <c:pt idx="84">
                  <c:v>3.0708590097166828E-2</c:v>
                </c:pt>
                <c:pt idx="85">
                  <c:v>3.0022587143642025E-2</c:v>
                </c:pt>
                <c:pt idx="86">
                  <c:v>2.9941243772793363E-2</c:v>
                </c:pt>
                <c:pt idx="87">
                  <c:v>2.6359754965658067E-2</c:v>
                </c:pt>
                <c:pt idx="88">
                  <c:v>2.7172599724576457E-2</c:v>
                </c:pt>
                <c:pt idx="89">
                  <c:v>2.7415045888462823E-2</c:v>
                </c:pt>
                <c:pt idx="90">
                  <c:v>2.7693368002255567E-2</c:v>
                </c:pt>
                <c:pt idx="91">
                  <c:v>2.7934192050042522E-2</c:v>
                </c:pt>
                <c:pt idx="92">
                  <c:v>2.7895861385918253E-2</c:v>
                </c:pt>
                <c:pt idx="93">
                  <c:v>2.7913906200543542E-2</c:v>
                </c:pt>
                <c:pt idx="94">
                  <c:v>2.759604295274716E-2</c:v>
                </c:pt>
                <c:pt idx="95">
                  <c:v>2.7461524051260809E-2</c:v>
                </c:pt>
                <c:pt idx="96">
                  <c:v>2.7727969647358436E-2</c:v>
                </c:pt>
                <c:pt idx="97">
                  <c:v>2.7279544707429323E-2</c:v>
                </c:pt>
                <c:pt idx="98">
                  <c:v>2.7513423346228534E-2</c:v>
                </c:pt>
                <c:pt idx="99">
                  <c:v>2.7448554392900344E-2</c:v>
                </c:pt>
                <c:pt idx="100">
                  <c:v>2.7897379359663889E-2</c:v>
                </c:pt>
                <c:pt idx="101">
                  <c:v>2.8017422101208004E-2</c:v>
                </c:pt>
                <c:pt idx="102">
                  <c:v>2.803393311167612E-2</c:v>
                </c:pt>
                <c:pt idx="103">
                  <c:v>2.8044192615296434E-2</c:v>
                </c:pt>
                <c:pt idx="104">
                  <c:v>2.7964776363592618E-2</c:v>
                </c:pt>
                <c:pt idx="105">
                  <c:v>2.8087466373659681E-2</c:v>
                </c:pt>
                <c:pt idx="106">
                  <c:v>2.7844223866811641E-2</c:v>
                </c:pt>
                <c:pt idx="107">
                  <c:v>2.7814480653663435E-2</c:v>
                </c:pt>
                <c:pt idx="108">
                  <c:v>2.8018062254202364E-2</c:v>
                </c:pt>
                <c:pt idx="109">
                  <c:v>2.7946965082770468E-2</c:v>
                </c:pt>
                <c:pt idx="110">
                  <c:v>2.7893598168463568E-2</c:v>
                </c:pt>
                <c:pt idx="111">
                  <c:v>2.8055901814396326E-2</c:v>
                </c:pt>
                <c:pt idx="112">
                  <c:v>2.8613945294514102E-2</c:v>
                </c:pt>
                <c:pt idx="113">
                  <c:v>2.9390750988493097E-2</c:v>
                </c:pt>
                <c:pt idx="114">
                  <c:v>2.9807694431376708E-2</c:v>
                </c:pt>
                <c:pt idx="115">
                  <c:v>2.9778536572487139E-2</c:v>
                </c:pt>
                <c:pt idx="116">
                  <c:v>2.7923039620440637E-2</c:v>
                </c:pt>
                <c:pt idx="117">
                  <c:v>2.794750556112691E-2</c:v>
                </c:pt>
                <c:pt idx="118">
                  <c:v>2.7662606475242289E-2</c:v>
                </c:pt>
                <c:pt idx="119">
                  <c:v>2.7384359116730022E-2</c:v>
                </c:pt>
              </c:numCache>
            </c:numRef>
          </c:val>
          <c:smooth val="0"/>
          <c:extLst>
            <c:ext xmlns:c16="http://schemas.microsoft.com/office/drawing/2014/chart" uri="{C3380CC4-5D6E-409C-BE32-E72D297353CC}">
              <c16:uniqueId val="{00000000-D851-404D-B364-49EA199849D7}"/>
            </c:ext>
          </c:extLst>
        </c:ser>
        <c:ser>
          <c:idx val="1"/>
          <c:order val="1"/>
          <c:tx>
            <c:strRef>
              <c:f>Feuil1!$C$1</c:f>
              <c:strCache>
                <c:ptCount val="1"/>
                <c:pt idx="0">
                  <c:v>PD TTC</c:v>
                </c:pt>
              </c:strCache>
            </c:strRef>
          </c:tx>
          <c:spPr>
            <a:ln w="28575" cap="rnd">
              <a:solidFill>
                <a:schemeClr val="accent2"/>
              </a:solidFill>
              <a:round/>
            </a:ln>
            <a:effectLst/>
          </c:spPr>
          <c:marker>
            <c:symbol val="none"/>
          </c:marker>
          <c:cat>
            <c:numRef>
              <c:f>Feuil1!$A$2:$A$121</c:f>
              <c:numCache>
                <c:formatCode>m/d/yyyy</c:formatCode>
                <c:ptCount val="120"/>
                <c:pt idx="0">
                  <c:v>40209</c:v>
                </c:pt>
                <c:pt idx="1">
                  <c:v>40237</c:v>
                </c:pt>
                <c:pt idx="2">
                  <c:v>40268</c:v>
                </c:pt>
                <c:pt idx="3">
                  <c:v>40298</c:v>
                </c:pt>
                <c:pt idx="4">
                  <c:v>40329</c:v>
                </c:pt>
                <c:pt idx="5">
                  <c:v>40359</c:v>
                </c:pt>
                <c:pt idx="6">
                  <c:v>40390</c:v>
                </c:pt>
                <c:pt idx="7">
                  <c:v>40421</c:v>
                </c:pt>
                <c:pt idx="8">
                  <c:v>40451</c:v>
                </c:pt>
                <c:pt idx="9">
                  <c:v>40482</c:v>
                </c:pt>
                <c:pt idx="10">
                  <c:v>40512</c:v>
                </c:pt>
                <c:pt idx="11">
                  <c:v>40543</c:v>
                </c:pt>
                <c:pt idx="12">
                  <c:v>40574</c:v>
                </c:pt>
                <c:pt idx="13">
                  <c:v>40602</c:v>
                </c:pt>
                <c:pt idx="14">
                  <c:v>40633</c:v>
                </c:pt>
                <c:pt idx="15">
                  <c:v>40663</c:v>
                </c:pt>
                <c:pt idx="16">
                  <c:v>40694</c:v>
                </c:pt>
                <c:pt idx="17">
                  <c:v>40724</c:v>
                </c:pt>
                <c:pt idx="18">
                  <c:v>40755</c:v>
                </c:pt>
                <c:pt idx="19">
                  <c:v>40786</c:v>
                </c:pt>
                <c:pt idx="20">
                  <c:v>40816</c:v>
                </c:pt>
                <c:pt idx="21">
                  <c:v>40847</c:v>
                </c:pt>
                <c:pt idx="22">
                  <c:v>40877</c:v>
                </c:pt>
                <c:pt idx="23">
                  <c:v>40908</c:v>
                </c:pt>
                <c:pt idx="24">
                  <c:v>40939</c:v>
                </c:pt>
                <c:pt idx="25">
                  <c:v>40968</c:v>
                </c:pt>
                <c:pt idx="26">
                  <c:v>40999</c:v>
                </c:pt>
                <c:pt idx="27">
                  <c:v>41029</c:v>
                </c:pt>
                <c:pt idx="28">
                  <c:v>41060</c:v>
                </c:pt>
                <c:pt idx="29">
                  <c:v>41090</c:v>
                </c:pt>
                <c:pt idx="30">
                  <c:v>41121</c:v>
                </c:pt>
                <c:pt idx="31">
                  <c:v>41152</c:v>
                </c:pt>
                <c:pt idx="32">
                  <c:v>41182</c:v>
                </c:pt>
                <c:pt idx="33">
                  <c:v>41213</c:v>
                </c:pt>
                <c:pt idx="34">
                  <c:v>41243</c:v>
                </c:pt>
                <c:pt idx="35">
                  <c:v>41274</c:v>
                </c:pt>
                <c:pt idx="36">
                  <c:v>41305</c:v>
                </c:pt>
                <c:pt idx="37">
                  <c:v>41333</c:v>
                </c:pt>
                <c:pt idx="38">
                  <c:v>41364</c:v>
                </c:pt>
                <c:pt idx="39">
                  <c:v>41394</c:v>
                </c:pt>
                <c:pt idx="40">
                  <c:v>41425</c:v>
                </c:pt>
                <c:pt idx="41">
                  <c:v>41455</c:v>
                </c:pt>
                <c:pt idx="42">
                  <c:v>41486</c:v>
                </c:pt>
                <c:pt idx="43">
                  <c:v>41517</c:v>
                </c:pt>
                <c:pt idx="44">
                  <c:v>41547</c:v>
                </c:pt>
                <c:pt idx="45">
                  <c:v>41578</c:v>
                </c:pt>
                <c:pt idx="46">
                  <c:v>41608</c:v>
                </c:pt>
                <c:pt idx="47">
                  <c:v>41639</c:v>
                </c:pt>
                <c:pt idx="48">
                  <c:v>41670</c:v>
                </c:pt>
                <c:pt idx="49">
                  <c:v>41698</c:v>
                </c:pt>
                <c:pt idx="50">
                  <c:v>41729</c:v>
                </c:pt>
                <c:pt idx="51">
                  <c:v>41759</c:v>
                </c:pt>
                <c:pt idx="52">
                  <c:v>41790</c:v>
                </c:pt>
                <c:pt idx="53">
                  <c:v>41820</c:v>
                </c:pt>
                <c:pt idx="54">
                  <c:v>41851</c:v>
                </c:pt>
                <c:pt idx="55">
                  <c:v>41882</c:v>
                </c:pt>
                <c:pt idx="56">
                  <c:v>41912</c:v>
                </c:pt>
                <c:pt idx="57">
                  <c:v>41943</c:v>
                </c:pt>
                <c:pt idx="58">
                  <c:v>41973</c:v>
                </c:pt>
                <c:pt idx="59">
                  <c:v>42004</c:v>
                </c:pt>
                <c:pt idx="60">
                  <c:v>42035</c:v>
                </c:pt>
                <c:pt idx="61">
                  <c:v>42063</c:v>
                </c:pt>
                <c:pt idx="62">
                  <c:v>42094</c:v>
                </c:pt>
                <c:pt idx="63">
                  <c:v>42124</c:v>
                </c:pt>
                <c:pt idx="64">
                  <c:v>42155</c:v>
                </c:pt>
                <c:pt idx="65">
                  <c:v>42185</c:v>
                </c:pt>
                <c:pt idx="66">
                  <c:v>42216</c:v>
                </c:pt>
                <c:pt idx="67">
                  <c:v>42247</c:v>
                </c:pt>
                <c:pt idx="68">
                  <c:v>42277</c:v>
                </c:pt>
                <c:pt idx="69">
                  <c:v>42308</c:v>
                </c:pt>
                <c:pt idx="70">
                  <c:v>42338</c:v>
                </c:pt>
                <c:pt idx="71">
                  <c:v>42369</c:v>
                </c:pt>
                <c:pt idx="72">
                  <c:v>42400</c:v>
                </c:pt>
                <c:pt idx="73">
                  <c:v>42429</c:v>
                </c:pt>
                <c:pt idx="74">
                  <c:v>42460</c:v>
                </c:pt>
                <c:pt idx="75">
                  <c:v>42490</c:v>
                </c:pt>
                <c:pt idx="76">
                  <c:v>42521</c:v>
                </c:pt>
                <c:pt idx="77">
                  <c:v>42551</c:v>
                </c:pt>
                <c:pt idx="78">
                  <c:v>42582</c:v>
                </c:pt>
                <c:pt idx="79">
                  <c:v>42613</c:v>
                </c:pt>
                <c:pt idx="80">
                  <c:v>42643</c:v>
                </c:pt>
                <c:pt idx="81">
                  <c:v>42674</c:v>
                </c:pt>
                <c:pt idx="82">
                  <c:v>42704</c:v>
                </c:pt>
                <c:pt idx="83">
                  <c:v>42735</c:v>
                </c:pt>
                <c:pt idx="84">
                  <c:v>42766</c:v>
                </c:pt>
                <c:pt idx="85">
                  <c:v>42794</c:v>
                </c:pt>
                <c:pt idx="86">
                  <c:v>42825</c:v>
                </c:pt>
                <c:pt idx="87">
                  <c:v>42855</c:v>
                </c:pt>
                <c:pt idx="88">
                  <c:v>42886</c:v>
                </c:pt>
                <c:pt idx="89">
                  <c:v>42916</c:v>
                </c:pt>
                <c:pt idx="90">
                  <c:v>42947</c:v>
                </c:pt>
                <c:pt idx="91">
                  <c:v>42978</c:v>
                </c:pt>
                <c:pt idx="92">
                  <c:v>43008</c:v>
                </c:pt>
                <c:pt idx="93">
                  <c:v>43039</c:v>
                </c:pt>
                <c:pt idx="94">
                  <c:v>43069</c:v>
                </c:pt>
                <c:pt idx="95">
                  <c:v>43100</c:v>
                </c:pt>
                <c:pt idx="96">
                  <c:v>43131</c:v>
                </c:pt>
                <c:pt idx="97">
                  <c:v>43159</c:v>
                </c:pt>
                <c:pt idx="98">
                  <c:v>43190</c:v>
                </c:pt>
                <c:pt idx="99">
                  <c:v>43220</c:v>
                </c:pt>
                <c:pt idx="100">
                  <c:v>43251</c:v>
                </c:pt>
                <c:pt idx="101">
                  <c:v>43281</c:v>
                </c:pt>
                <c:pt idx="102">
                  <c:v>43312</c:v>
                </c:pt>
                <c:pt idx="103">
                  <c:v>43343</c:v>
                </c:pt>
                <c:pt idx="104">
                  <c:v>43373</c:v>
                </c:pt>
                <c:pt idx="105">
                  <c:v>43404</c:v>
                </c:pt>
                <c:pt idx="106">
                  <c:v>43434</c:v>
                </c:pt>
                <c:pt idx="107">
                  <c:v>43465</c:v>
                </c:pt>
                <c:pt idx="108">
                  <c:v>43496</c:v>
                </c:pt>
                <c:pt idx="109">
                  <c:v>43524</c:v>
                </c:pt>
                <c:pt idx="110">
                  <c:v>43555</c:v>
                </c:pt>
                <c:pt idx="111">
                  <c:v>43585</c:v>
                </c:pt>
                <c:pt idx="112">
                  <c:v>43616</c:v>
                </c:pt>
                <c:pt idx="113">
                  <c:v>43646</c:v>
                </c:pt>
                <c:pt idx="114">
                  <c:v>43677</c:v>
                </c:pt>
                <c:pt idx="115">
                  <c:v>43708</c:v>
                </c:pt>
                <c:pt idx="116">
                  <c:v>43738</c:v>
                </c:pt>
                <c:pt idx="117">
                  <c:v>43769</c:v>
                </c:pt>
                <c:pt idx="118">
                  <c:v>43799</c:v>
                </c:pt>
                <c:pt idx="119">
                  <c:v>43830</c:v>
                </c:pt>
              </c:numCache>
            </c:numRef>
          </c:cat>
          <c:val>
            <c:numRef>
              <c:f>Feuil1!$C$2:$C$121</c:f>
              <c:numCache>
                <c:formatCode>0.00%</c:formatCode>
                <c:ptCount val="120"/>
                <c:pt idx="0">
                  <c:v>3.9477304067816993E-2</c:v>
                </c:pt>
                <c:pt idx="1">
                  <c:v>3.9477304067816993E-2</c:v>
                </c:pt>
                <c:pt idx="2">
                  <c:v>3.9477304067816993E-2</c:v>
                </c:pt>
                <c:pt idx="3">
                  <c:v>3.9477304067816993E-2</c:v>
                </c:pt>
                <c:pt idx="4">
                  <c:v>3.9477304067816993E-2</c:v>
                </c:pt>
                <c:pt idx="5">
                  <c:v>3.9477304067816993E-2</c:v>
                </c:pt>
                <c:pt idx="6">
                  <c:v>3.9477304067816993E-2</c:v>
                </c:pt>
                <c:pt idx="7">
                  <c:v>3.9477304067816993E-2</c:v>
                </c:pt>
                <c:pt idx="8">
                  <c:v>3.9477304067816993E-2</c:v>
                </c:pt>
                <c:pt idx="9">
                  <c:v>3.9477304067816993E-2</c:v>
                </c:pt>
                <c:pt idx="10">
                  <c:v>3.9477304067816993E-2</c:v>
                </c:pt>
                <c:pt idx="11">
                  <c:v>3.9477304067816993E-2</c:v>
                </c:pt>
                <c:pt idx="12">
                  <c:v>3.9477304067816993E-2</c:v>
                </c:pt>
                <c:pt idx="13">
                  <c:v>3.9477304067816993E-2</c:v>
                </c:pt>
                <c:pt idx="14">
                  <c:v>3.9477304067816993E-2</c:v>
                </c:pt>
                <c:pt idx="15">
                  <c:v>3.9477304067816993E-2</c:v>
                </c:pt>
                <c:pt idx="16">
                  <c:v>3.9477304067816993E-2</c:v>
                </c:pt>
                <c:pt idx="17">
                  <c:v>3.9477304067816993E-2</c:v>
                </c:pt>
                <c:pt idx="18">
                  <c:v>3.9477304067816993E-2</c:v>
                </c:pt>
                <c:pt idx="19">
                  <c:v>3.9477304067816993E-2</c:v>
                </c:pt>
                <c:pt idx="20">
                  <c:v>3.9477304067816993E-2</c:v>
                </c:pt>
                <c:pt idx="21">
                  <c:v>3.9477304067816993E-2</c:v>
                </c:pt>
                <c:pt idx="22">
                  <c:v>3.9477304067816993E-2</c:v>
                </c:pt>
                <c:pt idx="23">
                  <c:v>3.9477304067816993E-2</c:v>
                </c:pt>
                <c:pt idx="24">
                  <c:v>3.9477304067816993E-2</c:v>
                </c:pt>
                <c:pt idx="25">
                  <c:v>3.9477304067816993E-2</c:v>
                </c:pt>
                <c:pt idx="26">
                  <c:v>3.9477304067816993E-2</c:v>
                </c:pt>
                <c:pt idx="27">
                  <c:v>3.9477304067816993E-2</c:v>
                </c:pt>
                <c:pt idx="28">
                  <c:v>3.9477304067816993E-2</c:v>
                </c:pt>
                <c:pt idx="29">
                  <c:v>3.9477304067816993E-2</c:v>
                </c:pt>
                <c:pt idx="30">
                  <c:v>3.9477304067816993E-2</c:v>
                </c:pt>
                <c:pt idx="31">
                  <c:v>3.9477304067816993E-2</c:v>
                </c:pt>
                <c:pt idx="32">
                  <c:v>3.9477304067816993E-2</c:v>
                </c:pt>
                <c:pt idx="33">
                  <c:v>3.9477304067816993E-2</c:v>
                </c:pt>
                <c:pt idx="34">
                  <c:v>3.9477304067816993E-2</c:v>
                </c:pt>
                <c:pt idx="35">
                  <c:v>3.9477304067816993E-2</c:v>
                </c:pt>
                <c:pt idx="36">
                  <c:v>3.9477304067816993E-2</c:v>
                </c:pt>
                <c:pt idx="37">
                  <c:v>3.9477304067816993E-2</c:v>
                </c:pt>
                <c:pt idx="38">
                  <c:v>3.9477304067816993E-2</c:v>
                </c:pt>
                <c:pt idx="39">
                  <c:v>3.9477304067816993E-2</c:v>
                </c:pt>
                <c:pt idx="40">
                  <c:v>3.9477304067816993E-2</c:v>
                </c:pt>
                <c:pt idx="41">
                  <c:v>3.9477304067816993E-2</c:v>
                </c:pt>
                <c:pt idx="42">
                  <c:v>3.9477304067816993E-2</c:v>
                </c:pt>
                <c:pt idx="43">
                  <c:v>3.9477304067816993E-2</c:v>
                </c:pt>
                <c:pt idx="44">
                  <c:v>3.9477304067816993E-2</c:v>
                </c:pt>
                <c:pt idx="45">
                  <c:v>3.9477304067816993E-2</c:v>
                </c:pt>
                <c:pt idx="46">
                  <c:v>3.9477304067816993E-2</c:v>
                </c:pt>
                <c:pt idx="47">
                  <c:v>3.9477304067816993E-2</c:v>
                </c:pt>
                <c:pt idx="48">
                  <c:v>3.9477304067816993E-2</c:v>
                </c:pt>
                <c:pt idx="49">
                  <c:v>3.9477304067816993E-2</c:v>
                </c:pt>
                <c:pt idx="50">
                  <c:v>3.9477304067816993E-2</c:v>
                </c:pt>
                <c:pt idx="51">
                  <c:v>3.9477304067816993E-2</c:v>
                </c:pt>
                <c:pt idx="52">
                  <c:v>3.9477304067816993E-2</c:v>
                </c:pt>
                <c:pt idx="53">
                  <c:v>3.9477304067816993E-2</c:v>
                </c:pt>
                <c:pt idx="54">
                  <c:v>3.9477304067816993E-2</c:v>
                </c:pt>
                <c:pt idx="55">
                  <c:v>3.9477304067816993E-2</c:v>
                </c:pt>
                <c:pt idx="56">
                  <c:v>3.9477304067816993E-2</c:v>
                </c:pt>
                <c:pt idx="57">
                  <c:v>3.9477304067816993E-2</c:v>
                </c:pt>
                <c:pt idx="58">
                  <c:v>3.9477304067816993E-2</c:v>
                </c:pt>
                <c:pt idx="59">
                  <c:v>3.9477304067816993E-2</c:v>
                </c:pt>
                <c:pt idx="60">
                  <c:v>3.9477304067816993E-2</c:v>
                </c:pt>
                <c:pt idx="61">
                  <c:v>3.9477304067816993E-2</c:v>
                </c:pt>
                <c:pt idx="62">
                  <c:v>3.9477304067816993E-2</c:v>
                </c:pt>
                <c:pt idx="63">
                  <c:v>3.9477304067816993E-2</c:v>
                </c:pt>
                <c:pt idx="64">
                  <c:v>3.9477304067816993E-2</c:v>
                </c:pt>
                <c:pt idx="65">
                  <c:v>3.9477304067816993E-2</c:v>
                </c:pt>
                <c:pt idx="66">
                  <c:v>3.9477304067816993E-2</c:v>
                </c:pt>
                <c:pt idx="67">
                  <c:v>3.9477304067816993E-2</c:v>
                </c:pt>
                <c:pt idx="68">
                  <c:v>3.9477304067816993E-2</c:v>
                </c:pt>
                <c:pt idx="69">
                  <c:v>3.9477304067816993E-2</c:v>
                </c:pt>
                <c:pt idx="70">
                  <c:v>3.9477304067816993E-2</c:v>
                </c:pt>
                <c:pt idx="71">
                  <c:v>3.9477304067816993E-2</c:v>
                </c:pt>
                <c:pt idx="72">
                  <c:v>3.9477304067816993E-2</c:v>
                </c:pt>
                <c:pt idx="73">
                  <c:v>3.9477304067816993E-2</c:v>
                </c:pt>
                <c:pt idx="74">
                  <c:v>3.9477304067816993E-2</c:v>
                </c:pt>
                <c:pt idx="75">
                  <c:v>3.9477304067816993E-2</c:v>
                </c:pt>
                <c:pt idx="76">
                  <c:v>3.9477304067816993E-2</c:v>
                </c:pt>
                <c:pt idx="77">
                  <c:v>3.9477304067816993E-2</c:v>
                </c:pt>
                <c:pt idx="78">
                  <c:v>3.9477304067816993E-2</c:v>
                </c:pt>
                <c:pt idx="79">
                  <c:v>3.9477304067816993E-2</c:v>
                </c:pt>
                <c:pt idx="80">
                  <c:v>3.9477304067816993E-2</c:v>
                </c:pt>
                <c:pt idx="81">
                  <c:v>3.9477304067816993E-2</c:v>
                </c:pt>
                <c:pt idx="82">
                  <c:v>3.9477304067816993E-2</c:v>
                </c:pt>
                <c:pt idx="83">
                  <c:v>3.9477304067816993E-2</c:v>
                </c:pt>
                <c:pt idx="84">
                  <c:v>3.9477304067816993E-2</c:v>
                </c:pt>
                <c:pt idx="85">
                  <c:v>3.9477304067816993E-2</c:v>
                </c:pt>
                <c:pt idx="86">
                  <c:v>3.9477304067816993E-2</c:v>
                </c:pt>
                <c:pt idx="87">
                  <c:v>3.9477304067816993E-2</c:v>
                </c:pt>
                <c:pt idx="88">
                  <c:v>3.9477304067816993E-2</c:v>
                </c:pt>
                <c:pt idx="89">
                  <c:v>3.9477304067816993E-2</c:v>
                </c:pt>
                <c:pt idx="90">
                  <c:v>3.9477304067816993E-2</c:v>
                </c:pt>
                <c:pt idx="91">
                  <c:v>3.9477304067816993E-2</c:v>
                </c:pt>
                <c:pt idx="92">
                  <c:v>3.9477304067816993E-2</c:v>
                </c:pt>
                <c:pt idx="93">
                  <c:v>3.9477304067816993E-2</c:v>
                </c:pt>
                <c:pt idx="94">
                  <c:v>3.9477304067816993E-2</c:v>
                </c:pt>
                <c:pt idx="95">
                  <c:v>3.9477304067816993E-2</c:v>
                </c:pt>
                <c:pt idx="96">
                  <c:v>3.9477304067816993E-2</c:v>
                </c:pt>
                <c:pt idx="97">
                  <c:v>3.9477304067816993E-2</c:v>
                </c:pt>
                <c:pt idx="98">
                  <c:v>3.9477304067816993E-2</c:v>
                </c:pt>
                <c:pt idx="99">
                  <c:v>3.9477304067816993E-2</c:v>
                </c:pt>
                <c:pt idx="100">
                  <c:v>3.9477304067816993E-2</c:v>
                </c:pt>
                <c:pt idx="101">
                  <c:v>3.9477304067816993E-2</c:v>
                </c:pt>
                <c:pt idx="102">
                  <c:v>3.9477304067816993E-2</c:v>
                </c:pt>
                <c:pt idx="103">
                  <c:v>3.9477304067816993E-2</c:v>
                </c:pt>
                <c:pt idx="104">
                  <c:v>3.9477304067816993E-2</c:v>
                </c:pt>
                <c:pt idx="105">
                  <c:v>3.9477304067816993E-2</c:v>
                </c:pt>
                <c:pt idx="106">
                  <c:v>3.9477304067816993E-2</c:v>
                </c:pt>
                <c:pt idx="107">
                  <c:v>3.9477304067816993E-2</c:v>
                </c:pt>
                <c:pt idx="108">
                  <c:v>3.9477304067816993E-2</c:v>
                </c:pt>
                <c:pt idx="109">
                  <c:v>3.9477304067816993E-2</c:v>
                </c:pt>
                <c:pt idx="110">
                  <c:v>3.9477304067816993E-2</c:v>
                </c:pt>
                <c:pt idx="111">
                  <c:v>3.9477304067816993E-2</c:v>
                </c:pt>
                <c:pt idx="112">
                  <c:v>3.9477304067816993E-2</c:v>
                </c:pt>
                <c:pt idx="113">
                  <c:v>3.9477304067816993E-2</c:v>
                </c:pt>
                <c:pt idx="114">
                  <c:v>3.9477304067816993E-2</c:v>
                </c:pt>
                <c:pt idx="115">
                  <c:v>3.9477304067816993E-2</c:v>
                </c:pt>
                <c:pt idx="116">
                  <c:v>3.9477304067816993E-2</c:v>
                </c:pt>
                <c:pt idx="117">
                  <c:v>3.9477304067816993E-2</c:v>
                </c:pt>
                <c:pt idx="118">
                  <c:v>3.9477304067816993E-2</c:v>
                </c:pt>
                <c:pt idx="119">
                  <c:v>3.9477304067816993E-2</c:v>
                </c:pt>
              </c:numCache>
            </c:numRef>
          </c:val>
          <c:smooth val="0"/>
          <c:extLst>
            <c:ext xmlns:c16="http://schemas.microsoft.com/office/drawing/2014/chart" uri="{C3380CC4-5D6E-409C-BE32-E72D297353CC}">
              <c16:uniqueId val="{00000001-D851-404D-B364-49EA199849D7}"/>
            </c:ext>
          </c:extLst>
        </c:ser>
        <c:dLbls>
          <c:showLegendKey val="0"/>
          <c:showVal val="0"/>
          <c:showCatName val="0"/>
          <c:showSerName val="0"/>
          <c:showPercent val="0"/>
          <c:showBubbleSize val="0"/>
        </c:dLbls>
        <c:smooth val="0"/>
        <c:axId val="1170211327"/>
        <c:axId val="1056815999"/>
      </c:lineChart>
      <c:dateAx>
        <c:axId val="1170211327"/>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56815999"/>
        <c:crosses val="autoZero"/>
        <c:auto val="1"/>
        <c:lblOffset val="100"/>
        <c:baseTimeUnit val="months"/>
        <c:majorUnit val="4"/>
        <c:majorTimeUnit val="years"/>
      </c:dateAx>
      <c:valAx>
        <c:axId val="105681599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70211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A78D7-0761-174D-92C2-F7E6A8BAAC4F}" type="datetimeFigureOut">
              <a:rPr lang="fr-FR" smtClean="0"/>
              <a:t>19/06/2024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1C6E1-102C-4249-9170-6F6B373E0361}" type="slidenum">
              <a:rPr lang="fr-FR" smtClean="0"/>
              <a:t>‹N°›</a:t>
            </a:fld>
            <a:endParaRPr lang="fr-FR"/>
          </a:p>
        </p:txBody>
      </p:sp>
    </p:spTree>
    <p:extLst>
      <p:ext uri="{BB962C8B-B14F-4D97-AF65-F5344CB8AC3E}">
        <p14:creationId xmlns:p14="http://schemas.microsoft.com/office/powerpoint/2010/main" val="44904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7c6baf9ff5_0_98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g17c6baf9ff5_0_9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7c6baf9ff5_0_9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17c6baf9ff5_0_9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691C6E1-102C-4249-9170-6F6B373E0361}" type="slidenum">
              <a:rPr lang="fr-FR" smtClean="0"/>
              <a:t>7</a:t>
            </a:fld>
            <a:endParaRPr lang="fr-FR"/>
          </a:p>
        </p:txBody>
      </p:sp>
    </p:spTree>
    <p:extLst>
      <p:ext uri="{BB962C8B-B14F-4D97-AF65-F5344CB8AC3E}">
        <p14:creationId xmlns:p14="http://schemas.microsoft.com/office/powerpoint/2010/main" val="4259446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691C6E1-102C-4249-9170-6F6B373E0361}" type="slidenum">
              <a:rPr lang="fr-FR" smtClean="0"/>
              <a:t>21</a:t>
            </a:fld>
            <a:endParaRPr lang="fr-FR"/>
          </a:p>
        </p:txBody>
      </p:sp>
    </p:spTree>
    <p:extLst>
      <p:ext uri="{BB962C8B-B14F-4D97-AF65-F5344CB8AC3E}">
        <p14:creationId xmlns:p14="http://schemas.microsoft.com/office/powerpoint/2010/main" val="204996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7C28F-7383-BDE2-741A-C20B3C73DD6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0312117-CEA0-2B4A-AE16-F2AF6DE83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BC7C5AB-7448-541C-6C78-6BEC37143839}"/>
              </a:ext>
            </a:extLst>
          </p:cNvPr>
          <p:cNvSpPr>
            <a:spLocks noGrp="1"/>
          </p:cNvSpPr>
          <p:nvPr>
            <p:ph type="dt" sz="half" idx="10"/>
          </p:nvPr>
        </p:nvSpPr>
        <p:spPr/>
        <p:txBody>
          <a:bodyPr/>
          <a:lstStyle/>
          <a:p>
            <a:fld id="{388F93E0-7BFA-43E5-86F2-40AB104E564C}" type="datetime1">
              <a:rPr lang="fr-FR" smtClean="0"/>
              <a:t>19/06/2024</a:t>
            </a:fld>
            <a:endParaRPr lang="fr-FR"/>
          </a:p>
        </p:txBody>
      </p:sp>
      <p:sp>
        <p:nvSpPr>
          <p:cNvPr id="5" name="Espace réservé du pied de page 4">
            <a:extLst>
              <a:ext uri="{FF2B5EF4-FFF2-40B4-BE49-F238E27FC236}">
                <a16:creationId xmlns:a16="http://schemas.microsoft.com/office/drawing/2014/main" id="{3DBF1284-D745-1031-2D33-13F89742B304}"/>
              </a:ext>
            </a:extLst>
          </p:cNvPr>
          <p:cNvSpPr>
            <a:spLocks noGrp="1"/>
          </p:cNvSpPr>
          <p:nvPr>
            <p:ph type="ftr" sz="quarter" idx="11"/>
          </p:nvPr>
        </p:nvSpPr>
        <p:spPr/>
        <p:txBody>
          <a:bodyPr/>
          <a:lstStyle/>
          <a:p>
            <a:r>
              <a:rPr lang="fr-FR"/>
              <a:t>Risque de crédit - Probabilité de défaut</a:t>
            </a:r>
          </a:p>
        </p:txBody>
      </p:sp>
      <p:sp>
        <p:nvSpPr>
          <p:cNvPr id="6" name="Espace réservé du numéro de diapositive 5">
            <a:extLst>
              <a:ext uri="{FF2B5EF4-FFF2-40B4-BE49-F238E27FC236}">
                <a16:creationId xmlns:a16="http://schemas.microsoft.com/office/drawing/2014/main" id="{3D9DF270-E26E-729D-EAF2-3BDDBC588F66}"/>
              </a:ext>
            </a:extLst>
          </p:cNvPr>
          <p:cNvSpPr>
            <a:spLocks noGrp="1"/>
          </p:cNvSpPr>
          <p:nvPr>
            <p:ph type="sldNum" sz="quarter" idx="12"/>
          </p:nvPr>
        </p:nvSpPr>
        <p:spPr/>
        <p:txBody>
          <a:bodyPr/>
          <a:lstStyle/>
          <a:p>
            <a:fld id="{AC10BA97-AD70-294B-B66E-C01AC3D45299}" type="slidenum">
              <a:rPr lang="fr-FR" smtClean="0"/>
              <a:t>‹N°›</a:t>
            </a:fld>
            <a:endParaRPr lang="fr-FR"/>
          </a:p>
        </p:txBody>
      </p:sp>
    </p:spTree>
    <p:extLst>
      <p:ext uri="{BB962C8B-B14F-4D97-AF65-F5344CB8AC3E}">
        <p14:creationId xmlns:p14="http://schemas.microsoft.com/office/powerpoint/2010/main" val="344753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7E82D-1607-C1C9-EFD4-64ACE580ECE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9A2BCBA-6F50-C013-6985-6A65650A034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EDC65C-C5C7-89BB-4481-1F02D8ABCBCF}"/>
              </a:ext>
            </a:extLst>
          </p:cNvPr>
          <p:cNvSpPr>
            <a:spLocks noGrp="1"/>
          </p:cNvSpPr>
          <p:nvPr>
            <p:ph type="dt" sz="half" idx="10"/>
          </p:nvPr>
        </p:nvSpPr>
        <p:spPr/>
        <p:txBody>
          <a:bodyPr/>
          <a:lstStyle/>
          <a:p>
            <a:fld id="{7770C431-911C-4FE1-9BE2-66704A8919A5}" type="datetime1">
              <a:rPr lang="fr-FR" smtClean="0"/>
              <a:t>19/06/2024</a:t>
            </a:fld>
            <a:endParaRPr lang="fr-FR"/>
          </a:p>
        </p:txBody>
      </p:sp>
      <p:sp>
        <p:nvSpPr>
          <p:cNvPr id="5" name="Espace réservé du pied de page 4">
            <a:extLst>
              <a:ext uri="{FF2B5EF4-FFF2-40B4-BE49-F238E27FC236}">
                <a16:creationId xmlns:a16="http://schemas.microsoft.com/office/drawing/2014/main" id="{C8147A2F-0BEF-99C6-DDC8-DF574B7CCF55}"/>
              </a:ext>
            </a:extLst>
          </p:cNvPr>
          <p:cNvSpPr>
            <a:spLocks noGrp="1"/>
          </p:cNvSpPr>
          <p:nvPr>
            <p:ph type="ftr" sz="quarter" idx="11"/>
          </p:nvPr>
        </p:nvSpPr>
        <p:spPr/>
        <p:txBody>
          <a:bodyPr/>
          <a:lstStyle/>
          <a:p>
            <a:r>
              <a:rPr lang="fr-FR"/>
              <a:t>Risque de crédit - Probabilité de défaut</a:t>
            </a:r>
          </a:p>
        </p:txBody>
      </p:sp>
      <p:sp>
        <p:nvSpPr>
          <p:cNvPr id="6" name="Espace réservé du numéro de diapositive 5">
            <a:extLst>
              <a:ext uri="{FF2B5EF4-FFF2-40B4-BE49-F238E27FC236}">
                <a16:creationId xmlns:a16="http://schemas.microsoft.com/office/drawing/2014/main" id="{5103857B-E186-2732-C46B-BDC7F3EFF62F}"/>
              </a:ext>
            </a:extLst>
          </p:cNvPr>
          <p:cNvSpPr>
            <a:spLocks noGrp="1"/>
          </p:cNvSpPr>
          <p:nvPr>
            <p:ph type="sldNum" sz="quarter" idx="12"/>
          </p:nvPr>
        </p:nvSpPr>
        <p:spPr/>
        <p:txBody>
          <a:bodyPr/>
          <a:lstStyle/>
          <a:p>
            <a:fld id="{AC10BA97-AD70-294B-B66E-C01AC3D45299}" type="slidenum">
              <a:rPr lang="fr-FR" smtClean="0"/>
              <a:t>‹N°›</a:t>
            </a:fld>
            <a:endParaRPr lang="fr-FR"/>
          </a:p>
        </p:txBody>
      </p:sp>
    </p:spTree>
    <p:extLst>
      <p:ext uri="{BB962C8B-B14F-4D97-AF65-F5344CB8AC3E}">
        <p14:creationId xmlns:p14="http://schemas.microsoft.com/office/powerpoint/2010/main" val="297998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9EE817F-C257-75E3-398A-81DD9A84A01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97F4B90-FB64-4A1D-5FAC-56CFBF168A4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0267A4-B32A-4CB1-3698-E5D74984B4F4}"/>
              </a:ext>
            </a:extLst>
          </p:cNvPr>
          <p:cNvSpPr>
            <a:spLocks noGrp="1"/>
          </p:cNvSpPr>
          <p:nvPr>
            <p:ph type="dt" sz="half" idx="10"/>
          </p:nvPr>
        </p:nvSpPr>
        <p:spPr/>
        <p:txBody>
          <a:bodyPr/>
          <a:lstStyle/>
          <a:p>
            <a:fld id="{6DE08305-4191-412C-AEDD-0037225F63AC}" type="datetime1">
              <a:rPr lang="fr-FR" smtClean="0"/>
              <a:t>19/06/2024</a:t>
            </a:fld>
            <a:endParaRPr lang="fr-FR"/>
          </a:p>
        </p:txBody>
      </p:sp>
      <p:sp>
        <p:nvSpPr>
          <p:cNvPr id="5" name="Espace réservé du pied de page 4">
            <a:extLst>
              <a:ext uri="{FF2B5EF4-FFF2-40B4-BE49-F238E27FC236}">
                <a16:creationId xmlns:a16="http://schemas.microsoft.com/office/drawing/2014/main" id="{B8703AA5-065D-6402-F827-3E526526A551}"/>
              </a:ext>
            </a:extLst>
          </p:cNvPr>
          <p:cNvSpPr>
            <a:spLocks noGrp="1"/>
          </p:cNvSpPr>
          <p:nvPr>
            <p:ph type="ftr" sz="quarter" idx="11"/>
          </p:nvPr>
        </p:nvSpPr>
        <p:spPr/>
        <p:txBody>
          <a:bodyPr/>
          <a:lstStyle/>
          <a:p>
            <a:r>
              <a:rPr lang="fr-FR"/>
              <a:t>Risque de crédit - Probabilité de défaut</a:t>
            </a:r>
          </a:p>
        </p:txBody>
      </p:sp>
      <p:sp>
        <p:nvSpPr>
          <p:cNvPr id="6" name="Espace réservé du numéro de diapositive 5">
            <a:extLst>
              <a:ext uri="{FF2B5EF4-FFF2-40B4-BE49-F238E27FC236}">
                <a16:creationId xmlns:a16="http://schemas.microsoft.com/office/drawing/2014/main" id="{102E9BEA-3306-C717-20C7-65AECD23B36C}"/>
              </a:ext>
            </a:extLst>
          </p:cNvPr>
          <p:cNvSpPr>
            <a:spLocks noGrp="1"/>
          </p:cNvSpPr>
          <p:nvPr>
            <p:ph type="sldNum" sz="quarter" idx="12"/>
          </p:nvPr>
        </p:nvSpPr>
        <p:spPr/>
        <p:txBody>
          <a:bodyPr/>
          <a:lstStyle/>
          <a:p>
            <a:fld id="{AC10BA97-AD70-294B-B66E-C01AC3D45299}" type="slidenum">
              <a:rPr lang="fr-FR" smtClean="0"/>
              <a:t>‹N°›</a:t>
            </a:fld>
            <a:endParaRPr lang="fr-FR"/>
          </a:p>
        </p:txBody>
      </p:sp>
    </p:spTree>
    <p:extLst>
      <p:ext uri="{BB962C8B-B14F-4D97-AF65-F5344CB8AC3E}">
        <p14:creationId xmlns:p14="http://schemas.microsoft.com/office/powerpoint/2010/main" val="424989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DCD3F2-7258-59D0-A0B7-3A990823C0B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166E8A1-2428-77C5-EE98-7729D2E0F30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F5BE05-5F56-489D-2F50-684EF84D8F76}"/>
              </a:ext>
            </a:extLst>
          </p:cNvPr>
          <p:cNvSpPr>
            <a:spLocks noGrp="1"/>
          </p:cNvSpPr>
          <p:nvPr>
            <p:ph type="dt" sz="half" idx="10"/>
          </p:nvPr>
        </p:nvSpPr>
        <p:spPr/>
        <p:txBody>
          <a:bodyPr/>
          <a:lstStyle/>
          <a:p>
            <a:fld id="{C8272E2F-84B6-45A2-9A5B-391DAADC80B5}" type="datetime1">
              <a:rPr lang="fr-FR" smtClean="0"/>
              <a:t>19/06/2024</a:t>
            </a:fld>
            <a:endParaRPr lang="fr-FR"/>
          </a:p>
        </p:txBody>
      </p:sp>
      <p:sp>
        <p:nvSpPr>
          <p:cNvPr id="5" name="Espace réservé du pied de page 4">
            <a:extLst>
              <a:ext uri="{FF2B5EF4-FFF2-40B4-BE49-F238E27FC236}">
                <a16:creationId xmlns:a16="http://schemas.microsoft.com/office/drawing/2014/main" id="{5A7CB0DD-51F5-6A31-15F2-3F087189FEC7}"/>
              </a:ext>
            </a:extLst>
          </p:cNvPr>
          <p:cNvSpPr>
            <a:spLocks noGrp="1"/>
          </p:cNvSpPr>
          <p:nvPr>
            <p:ph type="ftr" sz="quarter" idx="11"/>
          </p:nvPr>
        </p:nvSpPr>
        <p:spPr/>
        <p:txBody>
          <a:bodyPr/>
          <a:lstStyle/>
          <a:p>
            <a:r>
              <a:rPr lang="fr-FR"/>
              <a:t>Risque de crédit - Probabilité de défaut</a:t>
            </a:r>
          </a:p>
        </p:txBody>
      </p:sp>
      <p:sp>
        <p:nvSpPr>
          <p:cNvPr id="6" name="Espace réservé du numéro de diapositive 5">
            <a:extLst>
              <a:ext uri="{FF2B5EF4-FFF2-40B4-BE49-F238E27FC236}">
                <a16:creationId xmlns:a16="http://schemas.microsoft.com/office/drawing/2014/main" id="{B294F695-0CD7-5B66-469E-FF9A8F418B50}"/>
              </a:ext>
            </a:extLst>
          </p:cNvPr>
          <p:cNvSpPr>
            <a:spLocks noGrp="1"/>
          </p:cNvSpPr>
          <p:nvPr>
            <p:ph type="sldNum" sz="quarter" idx="12"/>
          </p:nvPr>
        </p:nvSpPr>
        <p:spPr/>
        <p:txBody>
          <a:bodyPr/>
          <a:lstStyle/>
          <a:p>
            <a:fld id="{AC10BA97-AD70-294B-B66E-C01AC3D45299}" type="slidenum">
              <a:rPr lang="fr-FR" smtClean="0"/>
              <a:t>‹N°›</a:t>
            </a:fld>
            <a:endParaRPr lang="fr-FR"/>
          </a:p>
        </p:txBody>
      </p:sp>
    </p:spTree>
    <p:extLst>
      <p:ext uri="{BB962C8B-B14F-4D97-AF65-F5344CB8AC3E}">
        <p14:creationId xmlns:p14="http://schemas.microsoft.com/office/powerpoint/2010/main" val="172134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F27D9-2C41-789C-64F2-1B2C12132B9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F31EB59-9205-14E7-749F-A656F64DD8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BD4542A-45B2-AADA-2E3B-8481D3E885B6}"/>
              </a:ext>
            </a:extLst>
          </p:cNvPr>
          <p:cNvSpPr>
            <a:spLocks noGrp="1"/>
          </p:cNvSpPr>
          <p:nvPr>
            <p:ph type="dt" sz="half" idx="10"/>
          </p:nvPr>
        </p:nvSpPr>
        <p:spPr/>
        <p:txBody>
          <a:bodyPr/>
          <a:lstStyle/>
          <a:p>
            <a:fld id="{3D2C6092-9670-4F0B-AEC0-5A0BD26D438A}" type="datetime1">
              <a:rPr lang="fr-FR" smtClean="0"/>
              <a:t>19/06/2024</a:t>
            </a:fld>
            <a:endParaRPr lang="fr-FR"/>
          </a:p>
        </p:txBody>
      </p:sp>
      <p:sp>
        <p:nvSpPr>
          <p:cNvPr id="5" name="Espace réservé du pied de page 4">
            <a:extLst>
              <a:ext uri="{FF2B5EF4-FFF2-40B4-BE49-F238E27FC236}">
                <a16:creationId xmlns:a16="http://schemas.microsoft.com/office/drawing/2014/main" id="{E316BF2C-9C4F-3E93-33A5-C2E1A0D8549E}"/>
              </a:ext>
            </a:extLst>
          </p:cNvPr>
          <p:cNvSpPr>
            <a:spLocks noGrp="1"/>
          </p:cNvSpPr>
          <p:nvPr>
            <p:ph type="ftr" sz="quarter" idx="11"/>
          </p:nvPr>
        </p:nvSpPr>
        <p:spPr/>
        <p:txBody>
          <a:bodyPr/>
          <a:lstStyle/>
          <a:p>
            <a:r>
              <a:rPr lang="fr-FR"/>
              <a:t>Risque de crédit - Probabilité de défaut</a:t>
            </a:r>
          </a:p>
        </p:txBody>
      </p:sp>
      <p:sp>
        <p:nvSpPr>
          <p:cNvPr id="6" name="Espace réservé du numéro de diapositive 5">
            <a:extLst>
              <a:ext uri="{FF2B5EF4-FFF2-40B4-BE49-F238E27FC236}">
                <a16:creationId xmlns:a16="http://schemas.microsoft.com/office/drawing/2014/main" id="{C85BCDCE-3E1D-5E8D-2ED6-7459238F8880}"/>
              </a:ext>
            </a:extLst>
          </p:cNvPr>
          <p:cNvSpPr>
            <a:spLocks noGrp="1"/>
          </p:cNvSpPr>
          <p:nvPr>
            <p:ph type="sldNum" sz="quarter" idx="12"/>
          </p:nvPr>
        </p:nvSpPr>
        <p:spPr/>
        <p:txBody>
          <a:bodyPr/>
          <a:lstStyle/>
          <a:p>
            <a:fld id="{AC10BA97-AD70-294B-B66E-C01AC3D45299}" type="slidenum">
              <a:rPr lang="fr-FR" smtClean="0"/>
              <a:t>‹N°›</a:t>
            </a:fld>
            <a:endParaRPr lang="fr-FR"/>
          </a:p>
        </p:txBody>
      </p:sp>
    </p:spTree>
    <p:extLst>
      <p:ext uri="{BB962C8B-B14F-4D97-AF65-F5344CB8AC3E}">
        <p14:creationId xmlns:p14="http://schemas.microsoft.com/office/powerpoint/2010/main" val="46123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83A581-D886-4D7A-3017-0277BCC77DA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7E30DA5-9696-35F3-C42B-A86B691A7CC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DCBDC86-2F5B-3AD4-E8DA-8553AC631E5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AD32E98-EB82-494A-A576-987428C6E83F}"/>
              </a:ext>
            </a:extLst>
          </p:cNvPr>
          <p:cNvSpPr>
            <a:spLocks noGrp="1"/>
          </p:cNvSpPr>
          <p:nvPr>
            <p:ph type="dt" sz="half" idx="10"/>
          </p:nvPr>
        </p:nvSpPr>
        <p:spPr/>
        <p:txBody>
          <a:bodyPr/>
          <a:lstStyle/>
          <a:p>
            <a:fld id="{5A0E2103-C8C0-4E58-8E95-AECEC4399D93}" type="datetime1">
              <a:rPr lang="fr-FR" smtClean="0"/>
              <a:t>19/06/2024</a:t>
            </a:fld>
            <a:endParaRPr lang="fr-FR"/>
          </a:p>
        </p:txBody>
      </p:sp>
      <p:sp>
        <p:nvSpPr>
          <p:cNvPr id="6" name="Espace réservé du pied de page 5">
            <a:extLst>
              <a:ext uri="{FF2B5EF4-FFF2-40B4-BE49-F238E27FC236}">
                <a16:creationId xmlns:a16="http://schemas.microsoft.com/office/drawing/2014/main" id="{B5839E76-0327-629C-611C-92A6DCD920AF}"/>
              </a:ext>
            </a:extLst>
          </p:cNvPr>
          <p:cNvSpPr>
            <a:spLocks noGrp="1"/>
          </p:cNvSpPr>
          <p:nvPr>
            <p:ph type="ftr" sz="quarter" idx="11"/>
          </p:nvPr>
        </p:nvSpPr>
        <p:spPr/>
        <p:txBody>
          <a:bodyPr/>
          <a:lstStyle/>
          <a:p>
            <a:r>
              <a:rPr lang="fr-FR"/>
              <a:t>Risque de crédit - Probabilité de défaut</a:t>
            </a:r>
          </a:p>
        </p:txBody>
      </p:sp>
      <p:sp>
        <p:nvSpPr>
          <p:cNvPr id="7" name="Espace réservé du numéro de diapositive 6">
            <a:extLst>
              <a:ext uri="{FF2B5EF4-FFF2-40B4-BE49-F238E27FC236}">
                <a16:creationId xmlns:a16="http://schemas.microsoft.com/office/drawing/2014/main" id="{029BFAF2-722C-A027-F6A6-C84FCFED534A}"/>
              </a:ext>
            </a:extLst>
          </p:cNvPr>
          <p:cNvSpPr>
            <a:spLocks noGrp="1"/>
          </p:cNvSpPr>
          <p:nvPr>
            <p:ph type="sldNum" sz="quarter" idx="12"/>
          </p:nvPr>
        </p:nvSpPr>
        <p:spPr/>
        <p:txBody>
          <a:bodyPr/>
          <a:lstStyle/>
          <a:p>
            <a:fld id="{AC10BA97-AD70-294B-B66E-C01AC3D45299}" type="slidenum">
              <a:rPr lang="fr-FR" smtClean="0"/>
              <a:t>‹N°›</a:t>
            </a:fld>
            <a:endParaRPr lang="fr-FR"/>
          </a:p>
        </p:txBody>
      </p:sp>
    </p:spTree>
    <p:extLst>
      <p:ext uri="{BB962C8B-B14F-4D97-AF65-F5344CB8AC3E}">
        <p14:creationId xmlns:p14="http://schemas.microsoft.com/office/powerpoint/2010/main" val="358186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B22D2-ED73-4540-15E2-C9FADFACEA2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68E8235-2A50-6579-245C-D9ACA518B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44F75A3-F6EC-0C7A-85CA-447098C9724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7E3BEE0-5939-962C-04FC-75EC11C48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129B47C-E78B-1D57-3961-E3CF642E947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B2C1639-315F-2B1D-105D-1F73D527224D}"/>
              </a:ext>
            </a:extLst>
          </p:cNvPr>
          <p:cNvSpPr>
            <a:spLocks noGrp="1"/>
          </p:cNvSpPr>
          <p:nvPr>
            <p:ph type="dt" sz="half" idx="10"/>
          </p:nvPr>
        </p:nvSpPr>
        <p:spPr/>
        <p:txBody>
          <a:bodyPr/>
          <a:lstStyle/>
          <a:p>
            <a:fld id="{5D93B753-9E0F-412D-B099-0AA6B40062A1}" type="datetime1">
              <a:rPr lang="fr-FR" smtClean="0"/>
              <a:t>19/06/2024</a:t>
            </a:fld>
            <a:endParaRPr lang="fr-FR"/>
          </a:p>
        </p:txBody>
      </p:sp>
      <p:sp>
        <p:nvSpPr>
          <p:cNvPr id="8" name="Espace réservé du pied de page 7">
            <a:extLst>
              <a:ext uri="{FF2B5EF4-FFF2-40B4-BE49-F238E27FC236}">
                <a16:creationId xmlns:a16="http://schemas.microsoft.com/office/drawing/2014/main" id="{83505380-9F6A-6349-2EB2-7C421B9076B1}"/>
              </a:ext>
            </a:extLst>
          </p:cNvPr>
          <p:cNvSpPr>
            <a:spLocks noGrp="1"/>
          </p:cNvSpPr>
          <p:nvPr>
            <p:ph type="ftr" sz="quarter" idx="11"/>
          </p:nvPr>
        </p:nvSpPr>
        <p:spPr/>
        <p:txBody>
          <a:bodyPr/>
          <a:lstStyle/>
          <a:p>
            <a:r>
              <a:rPr lang="fr-FR"/>
              <a:t>Risque de crédit - Probabilité de défaut</a:t>
            </a:r>
          </a:p>
        </p:txBody>
      </p:sp>
      <p:sp>
        <p:nvSpPr>
          <p:cNvPr id="9" name="Espace réservé du numéro de diapositive 8">
            <a:extLst>
              <a:ext uri="{FF2B5EF4-FFF2-40B4-BE49-F238E27FC236}">
                <a16:creationId xmlns:a16="http://schemas.microsoft.com/office/drawing/2014/main" id="{672ABA3A-4CB4-F2B6-AFFB-08AFC064AF48}"/>
              </a:ext>
            </a:extLst>
          </p:cNvPr>
          <p:cNvSpPr>
            <a:spLocks noGrp="1"/>
          </p:cNvSpPr>
          <p:nvPr>
            <p:ph type="sldNum" sz="quarter" idx="12"/>
          </p:nvPr>
        </p:nvSpPr>
        <p:spPr/>
        <p:txBody>
          <a:bodyPr/>
          <a:lstStyle/>
          <a:p>
            <a:fld id="{AC10BA97-AD70-294B-B66E-C01AC3D45299}" type="slidenum">
              <a:rPr lang="fr-FR" smtClean="0"/>
              <a:t>‹N°›</a:t>
            </a:fld>
            <a:endParaRPr lang="fr-FR"/>
          </a:p>
        </p:txBody>
      </p:sp>
    </p:spTree>
    <p:extLst>
      <p:ext uri="{BB962C8B-B14F-4D97-AF65-F5344CB8AC3E}">
        <p14:creationId xmlns:p14="http://schemas.microsoft.com/office/powerpoint/2010/main" val="120474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11782B-15D8-D7A2-A463-1870146D239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E9A2A2B-88A5-8400-28D1-93860D0A80F2}"/>
              </a:ext>
            </a:extLst>
          </p:cNvPr>
          <p:cNvSpPr>
            <a:spLocks noGrp="1"/>
          </p:cNvSpPr>
          <p:nvPr>
            <p:ph type="dt" sz="half" idx="10"/>
          </p:nvPr>
        </p:nvSpPr>
        <p:spPr/>
        <p:txBody>
          <a:bodyPr/>
          <a:lstStyle/>
          <a:p>
            <a:fld id="{44AED83D-9B5B-4150-ACAF-9F8E2B0A84B4}" type="datetime1">
              <a:rPr lang="fr-FR" smtClean="0"/>
              <a:t>19/06/2024</a:t>
            </a:fld>
            <a:endParaRPr lang="fr-FR"/>
          </a:p>
        </p:txBody>
      </p:sp>
      <p:sp>
        <p:nvSpPr>
          <p:cNvPr id="4" name="Espace réservé du pied de page 3">
            <a:extLst>
              <a:ext uri="{FF2B5EF4-FFF2-40B4-BE49-F238E27FC236}">
                <a16:creationId xmlns:a16="http://schemas.microsoft.com/office/drawing/2014/main" id="{B8C67FC3-37FF-DF0A-533C-DC6AB0BEEC72}"/>
              </a:ext>
            </a:extLst>
          </p:cNvPr>
          <p:cNvSpPr>
            <a:spLocks noGrp="1"/>
          </p:cNvSpPr>
          <p:nvPr>
            <p:ph type="ftr" sz="quarter" idx="11"/>
          </p:nvPr>
        </p:nvSpPr>
        <p:spPr/>
        <p:txBody>
          <a:bodyPr/>
          <a:lstStyle/>
          <a:p>
            <a:r>
              <a:rPr lang="fr-FR"/>
              <a:t>Risque de crédit - Probabilité de défaut</a:t>
            </a:r>
          </a:p>
        </p:txBody>
      </p:sp>
      <p:sp>
        <p:nvSpPr>
          <p:cNvPr id="5" name="Espace réservé du numéro de diapositive 4">
            <a:extLst>
              <a:ext uri="{FF2B5EF4-FFF2-40B4-BE49-F238E27FC236}">
                <a16:creationId xmlns:a16="http://schemas.microsoft.com/office/drawing/2014/main" id="{321516F8-A2A5-0009-BCE1-BDBC6C87080D}"/>
              </a:ext>
            </a:extLst>
          </p:cNvPr>
          <p:cNvSpPr>
            <a:spLocks noGrp="1"/>
          </p:cNvSpPr>
          <p:nvPr>
            <p:ph type="sldNum" sz="quarter" idx="12"/>
          </p:nvPr>
        </p:nvSpPr>
        <p:spPr/>
        <p:txBody>
          <a:bodyPr/>
          <a:lstStyle/>
          <a:p>
            <a:fld id="{AC10BA97-AD70-294B-B66E-C01AC3D45299}" type="slidenum">
              <a:rPr lang="fr-FR" smtClean="0"/>
              <a:t>‹N°›</a:t>
            </a:fld>
            <a:endParaRPr lang="fr-FR"/>
          </a:p>
        </p:txBody>
      </p:sp>
    </p:spTree>
    <p:extLst>
      <p:ext uri="{BB962C8B-B14F-4D97-AF65-F5344CB8AC3E}">
        <p14:creationId xmlns:p14="http://schemas.microsoft.com/office/powerpoint/2010/main" val="131813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218EFD0-E98C-450D-D032-F153926F4289}"/>
              </a:ext>
            </a:extLst>
          </p:cNvPr>
          <p:cNvSpPr>
            <a:spLocks noGrp="1"/>
          </p:cNvSpPr>
          <p:nvPr>
            <p:ph type="dt" sz="half" idx="10"/>
          </p:nvPr>
        </p:nvSpPr>
        <p:spPr/>
        <p:txBody>
          <a:bodyPr/>
          <a:lstStyle/>
          <a:p>
            <a:fld id="{2BCB6623-D814-428E-946D-131FC0AAE05F}" type="datetime1">
              <a:rPr lang="fr-FR" smtClean="0"/>
              <a:t>19/06/2024</a:t>
            </a:fld>
            <a:endParaRPr lang="fr-FR"/>
          </a:p>
        </p:txBody>
      </p:sp>
      <p:sp>
        <p:nvSpPr>
          <p:cNvPr id="3" name="Espace réservé du pied de page 2">
            <a:extLst>
              <a:ext uri="{FF2B5EF4-FFF2-40B4-BE49-F238E27FC236}">
                <a16:creationId xmlns:a16="http://schemas.microsoft.com/office/drawing/2014/main" id="{4C00413F-6750-9D47-C08D-381DBE7F40D4}"/>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79B27299-E06C-989D-854F-12944BEAD6EF}"/>
              </a:ext>
            </a:extLst>
          </p:cNvPr>
          <p:cNvSpPr>
            <a:spLocks noGrp="1"/>
          </p:cNvSpPr>
          <p:nvPr>
            <p:ph type="sldNum" sz="quarter" idx="12"/>
          </p:nvPr>
        </p:nvSpPr>
        <p:spPr/>
        <p:txBody>
          <a:bodyPr/>
          <a:lstStyle/>
          <a:p>
            <a:fld id="{AC10BA97-AD70-294B-B66E-C01AC3D45299}" type="slidenum">
              <a:rPr lang="fr-FR" smtClean="0"/>
              <a:t>‹N°›</a:t>
            </a:fld>
            <a:endParaRPr lang="fr-FR"/>
          </a:p>
        </p:txBody>
      </p:sp>
    </p:spTree>
    <p:extLst>
      <p:ext uri="{BB962C8B-B14F-4D97-AF65-F5344CB8AC3E}">
        <p14:creationId xmlns:p14="http://schemas.microsoft.com/office/powerpoint/2010/main" val="21066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536B9-4B4F-07DC-719B-86C39AD0EA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5B270EA-C3FC-EDFD-124D-691A6D2BE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2705335-9D46-C659-99E3-6DF4F3E52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AC1B6E7-E08A-DED1-56EC-31878763A1B8}"/>
              </a:ext>
            </a:extLst>
          </p:cNvPr>
          <p:cNvSpPr>
            <a:spLocks noGrp="1"/>
          </p:cNvSpPr>
          <p:nvPr>
            <p:ph type="dt" sz="half" idx="10"/>
          </p:nvPr>
        </p:nvSpPr>
        <p:spPr/>
        <p:txBody>
          <a:bodyPr/>
          <a:lstStyle/>
          <a:p>
            <a:fld id="{563718EA-FF10-4E88-BD47-1FC9337F5B0F}" type="datetime1">
              <a:rPr lang="fr-FR" smtClean="0"/>
              <a:t>19/06/2024</a:t>
            </a:fld>
            <a:endParaRPr lang="fr-FR"/>
          </a:p>
        </p:txBody>
      </p:sp>
      <p:sp>
        <p:nvSpPr>
          <p:cNvPr id="6" name="Espace réservé du pied de page 5">
            <a:extLst>
              <a:ext uri="{FF2B5EF4-FFF2-40B4-BE49-F238E27FC236}">
                <a16:creationId xmlns:a16="http://schemas.microsoft.com/office/drawing/2014/main" id="{8FEF2058-992E-5E60-4BA4-A922B60226DE}"/>
              </a:ext>
            </a:extLst>
          </p:cNvPr>
          <p:cNvSpPr>
            <a:spLocks noGrp="1"/>
          </p:cNvSpPr>
          <p:nvPr>
            <p:ph type="ftr" sz="quarter" idx="11"/>
          </p:nvPr>
        </p:nvSpPr>
        <p:spPr/>
        <p:txBody>
          <a:bodyPr/>
          <a:lstStyle/>
          <a:p>
            <a:r>
              <a:rPr lang="fr-FR"/>
              <a:t>Risque de crédit - Probabilité de défaut</a:t>
            </a:r>
          </a:p>
        </p:txBody>
      </p:sp>
      <p:sp>
        <p:nvSpPr>
          <p:cNvPr id="7" name="Espace réservé du numéro de diapositive 6">
            <a:extLst>
              <a:ext uri="{FF2B5EF4-FFF2-40B4-BE49-F238E27FC236}">
                <a16:creationId xmlns:a16="http://schemas.microsoft.com/office/drawing/2014/main" id="{D534FA14-6028-A9C6-B9A1-6882A410912B}"/>
              </a:ext>
            </a:extLst>
          </p:cNvPr>
          <p:cNvSpPr>
            <a:spLocks noGrp="1"/>
          </p:cNvSpPr>
          <p:nvPr>
            <p:ph type="sldNum" sz="quarter" idx="12"/>
          </p:nvPr>
        </p:nvSpPr>
        <p:spPr/>
        <p:txBody>
          <a:bodyPr/>
          <a:lstStyle/>
          <a:p>
            <a:fld id="{AC10BA97-AD70-294B-B66E-C01AC3D45299}" type="slidenum">
              <a:rPr lang="fr-FR" smtClean="0"/>
              <a:t>‹N°›</a:t>
            </a:fld>
            <a:endParaRPr lang="fr-FR"/>
          </a:p>
        </p:txBody>
      </p:sp>
    </p:spTree>
    <p:extLst>
      <p:ext uri="{BB962C8B-B14F-4D97-AF65-F5344CB8AC3E}">
        <p14:creationId xmlns:p14="http://schemas.microsoft.com/office/powerpoint/2010/main" val="419915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C1FC3-C135-90E2-F1BA-475907BFCC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FC07F7B-6F1B-D843-A3A1-F029A8AFC1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D5EAD06-DA09-DB94-9AFC-BED4A919E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F75FA74-4454-3C04-7B20-23531ED879FE}"/>
              </a:ext>
            </a:extLst>
          </p:cNvPr>
          <p:cNvSpPr>
            <a:spLocks noGrp="1"/>
          </p:cNvSpPr>
          <p:nvPr>
            <p:ph type="dt" sz="half" idx="10"/>
          </p:nvPr>
        </p:nvSpPr>
        <p:spPr/>
        <p:txBody>
          <a:bodyPr/>
          <a:lstStyle/>
          <a:p>
            <a:fld id="{5C99BB02-C1E7-4DD4-A231-FBC0640FE80B}" type="datetime1">
              <a:rPr lang="fr-FR" smtClean="0"/>
              <a:t>19/06/2024</a:t>
            </a:fld>
            <a:endParaRPr lang="fr-FR"/>
          </a:p>
        </p:txBody>
      </p:sp>
      <p:sp>
        <p:nvSpPr>
          <p:cNvPr id="6" name="Espace réservé du pied de page 5">
            <a:extLst>
              <a:ext uri="{FF2B5EF4-FFF2-40B4-BE49-F238E27FC236}">
                <a16:creationId xmlns:a16="http://schemas.microsoft.com/office/drawing/2014/main" id="{4DDAD0B2-45F9-9A0C-A9DD-DF063E9500C8}"/>
              </a:ext>
            </a:extLst>
          </p:cNvPr>
          <p:cNvSpPr>
            <a:spLocks noGrp="1"/>
          </p:cNvSpPr>
          <p:nvPr>
            <p:ph type="ftr" sz="quarter" idx="11"/>
          </p:nvPr>
        </p:nvSpPr>
        <p:spPr/>
        <p:txBody>
          <a:bodyPr/>
          <a:lstStyle/>
          <a:p>
            <a:r>
              <a:rPr lang="fr-FR"/>
              <a:t>Risque de crédit - Probabilité de défaut</a:t>
            </a:r>
          </a:p>
        </p:txBody>
      </p:sp>
      <p:sp>
        <p:nvSpPr>
          <p:cNvPr id="7" name="Espace réservé du numéro de diapositive 6">
            <a:extLst>
              <a:ext uri="{FF2B5EF4-FFF2-40B4-BE49-F238E27FC236}">
                <a16:creationId xmlns:a16="http://schemas.microsoft.com/office/drawing/2014/main" id="{DF8E808A-D68C-AFD4-6EEC-DC9B696143D4}"/>
              </a:ext>
            </a:extLst>
          </p:cNvPr>
          <p:cNvSpPr>
            <a:spLocks noGrp="1"/>
          </p:cNvSpPr>
          <p:nvPr>
            <p:ph type="sldNum" sz="quarter" idx="12"/>
          </p:nvPr>
        </p:nvSpPr>
        <p:spPr/>
        <p:txBody>
          <a:bodyPr/>
          <a:lstStyle/>
          <a:p>
            <a:fld id="{AC10BA97-AD70-294B-B66E-C01AC3D45299}" type="slidenum">
              <a:rPr lang="fr-FR" smtClean="0"/>
              <a:t>‹N°›</a:t>
            </a:fld>
            <a:endParaRPr lang="fr-FR"/>
          </a:p>
        </p:txBody>
      </p:sp>
    </p:spTree>
    <p:extLst>
      <p:ext uri="{BB962C8B-B14F-4D97-AF65-F5344CB8AC3E}">
        <p14:creationId xmlns:p14="http://schemas.microsoft.com/office/powerpoint/2010/main" val="251985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DFA2DEA-A3EB-6A51-2477-8A2BCD0F3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FD95E7A-F1B2-0FE0-965D-C2EED751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DEA4227-60F6-3B6A-5341-6C0B255C2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704DF-EADE-4997-8004-0708FD6C2346}" type="datetime1">
              <a:rPr lang="fr-FR" smtClean="0"/>
              <a:t>19/06/2024</a:t>
            </a:fld>
            <a:endParaRPr lang="fr-FR"/>
          </a:p>
        </p:txBody>
      </p:sp>
      <p:sp>
        <p:nvSpPr>
          <p:cNvPr id="5" name="Espace réservé du pied de page 4">
            <a:extLst>
              <a:ext uri="{FF2B5EF4-FFF2-40B4-BE49-F238E27FC236}">
                <a16:creationId xmlns:a16="http://schemas.microsoft.com/office/drawing/2014/main" id="{5CDA9FAE-B069-0DD8-7BB3-A34EEC2AF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Risque de crédit - Probabilité de défaut</a:t>
            </a:r>
          </a:p>
        </p:txBody>
      </p:sp>
      <p:sp>
        <p:nvSpPr>
          <p:cNvPr id="6" name="Espace réservé du numéro de diapositive 5">
            <a:extLst>
              <a:ext uri="{FF2B5EF4-FFF2-40B4-BE49-F238E27FC236}">
                <a16:creationId xmlns:a16="http://schemas.microsoft.com/office/drawing/2014/main" id="{B2ADE57B-6E0A-4281-5269-E8431EE03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0BA97-AD70-294B-B66E-C01AC3D45299}" type="slidenum">
              <a:rPr lang="fr-FR" smtClean="0"/>
              <a:t>‹N°›</a:t>
            </a:fld>
            <a:endParaRPr lang="fr-FR"/>
          </a:p>
        </p:txBody>
      </p:sp>
    </p:spTree>
    <p:extLst>
      <p:ext uri="{BB962C8B-B14F-4D97-AF65-F5344CB8AC3E}">
        <p14:creationId xmlns:p14="http://schemas.microsoft.com/office/powerpoint/2010/main" val="3156268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FEB99-D8D9-D5B0-C88B-0D661E7743AE}"/>
              </a:ext>
            </a:extLst>
          </p:cNvPr>
          <p:cNvSpPr/>
          <p:nvPr/>
        </p:nvSpPr>
        <p:spPr>
          <a:xfrm>
            <a:off x="0" y="5568113"/>
            <a:ext cx="8963199" cy="1300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ndParaRPr>
          </a:p>
        </p:txBody>
      </p:sp>
      <p:pic>
        <p:nvPicPr>
          <p:cNvPr id="6" name="Image 5" descr="Une image contenant personne, intérieur, plat&#10;&#10;Description générée automatiquement">
            <a:extLst>
              <a:ext uri="{FF2B5EF4-FFF2-40B4-BE49-F238E27FC236}">
                <a16:creationId xmlns:a16="http://schemas.microsoft.com/office/drawing/2014/main" id="{4A2CA860-58A8-6492-0CB9-A3C3C699B993}"/>
              </a:ext>
            </a:extLst>
          </p:cNvPr>
          <p:cNvPicPr>
            <a:picLocks noChangeAspect="1"/>
          </p:cNvPicPr>
          <p:nvPr/>
        </p:nvPicPr>
        <p:blipFill>
          <a:blip r:embed="rId2"/>
          <a:stretch>
            <a:fillRect/>
          </a:stretch>
        </p:blipFill>
        <p:spPr>
          <a:xfrm>
            <a:off x="0" y="1"/>
            <a:ext cx="8963199" cy="5557838"/>
          </a:xfrm>
          <a:prstGeom prst="rect">
            <a:avLst/>
          </a:prstGeom>
        </p:spPr>
      </p:pic>
      <p:pic>
        <p:nvPicPr>
          <p:cNvPr id="8" name="Image 7">
            <a:extLst>
              <a:ext uri="{FF2B5EF4-FFF2-40B4-BE49-F238E27FC236}">
                <a16:creationId xmlns:a16="http://schemas.microsoft.com/office/drawing/2014/main" id="{C193D867-7BAE-2F1A-2769-17C6F92E49BD}"/>
              </a:ext>
            </a:extLst>
          </p:cNvPr>
          <p:cNvPicPr>
            <a:picLocks noChangeAspect="1"/>
          </p:cNvPicPr>
          <p:nvPr/>
        </p:nvPicPr>
        <p:blipFill>
          <a:blip r:embed="rId3"/>
          <a:stretch>
            <a:fillRect/>
          </a:stretch>
        </p:blipFill>
        <p:spPr>
          <a:xfrm>
            <a:off x="161568" y="-1"/>
            <a:ext cx="3228800" cy="1643063"/>
          </a:xfrm>
          <a:prstGeom prst="rect">
            <a:avLst/>
          </a:prstGeom>
        </p:spPr>
      </p:pic>
      <p:sp>
        <p:nvSpPr>
          <p:cNvPr id="9" name="Rectangle 8">
            <a:extLst>
              <a:ext uri="{FF2B5EF4-FFF2-40B4-BE49-F238E27FC236}">
                <a16:creationId xmlns:a16="http://schemas.microsoft.com/office/drawing/2014/main" id="{3A2B994B-2240-F4AD-A003-3B75C8579AD8}"/>
              </a:ext>
            </a:extLst>
          </p:cNvPr>
          <p:cNvSpPr/>
          <p:nvPr/>
        </p:nvSpPr>
        <p:spPr>
          <a:xfrm>
            <a:off x="8963199" y="-1"/>
            <a:ext cx="3228800" cy="6857999"/>
          </a:xfrm>
          <a:prstGeom prst="rect">
            <a:avLst/>
          </a:prstGeom>
          <a:solidFill>
            <a:srgbClr val="9411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solidFill>
                  <a:schemeClr val="bg1"/>
                </a:solidFill>
                <a:latin typeface="Avenir Next Condensed" panose="020B0506020202020204" pitchFamily="34" charset="0"/>
                <a:cs typeface="Angsana New" panose="02020603050405020304" pitchFamily="18" charset="-34"/>
              </a:rPr>
              <a:t>Risque de Crédit </a:t>
            </a:r>
          </a:p>
          <a:p>
            <a:pPr algn="ctr"/>
            <a:endParaRPr lang="fr-FR" sz="4400" dirty="0">
              <a:solidFill>
                <a:schemeClr val="bg1"/>
              </a:solidFill>
              <a:latin typeface="Avenir Next Condensed" panose="020B0506020202020204" pitchFamily="34" charset="0"/>
              <a:cs typeface="Angsana New" panose="02020603050405020304" pitchFamily="18" charset="-34"/>
            </a:endParaRPr>
          </a:p>
          <a:p>
            <a:pPr algn="ctr"/>
            <a:r>
              <a:rPr lang="fr-FR" sz="2400" i="1" dirty="0">
                <a:solidFill>
                  <a:schemeClr val="bg1"/>
                </a:solidFill>
                <a:latin typeface="Avenir Next Condensed" panose="020B0506020202020204" pitchFamily="34" charset="0"/>
                <a:cs typeface="Angsana New" panose="02020603050405020304" pitchFamily="18" charset="-34"/>
              </a:rPr>
              <a:t>PD </a:t>
            </a:r>
            <a:r>
              <a:rPr lang="fr-FR" sz="2400" i="1" dirty="0" err="1">
                <a:solidFill>
                  <a:schemeClr val="bg1"/>
                </a:solidFill>
                <a:latin typeface="Avenir Next Condensed" panose="020B0506020202020204" pitchFamily="34" charset="0"/>
                <a:cs typeface="Angsana New" panose="02020603050405020304" pitchFamily="18" charset="-34"/>
              </a:rPr>
              <a:t>Foward</a:t>
            </a:r>
            <a:r>
              <a:rPr lang="fr-FR" sz="2400" i="1" dirty="0">
                <a:solidFill>
                  <a:schemeClr val="bg1"/>
                </a:solidFill>
                <a:latin typeface="Avenir Next Condensed" panose="020B0506020202020204" pitchFamily="34" charset="0"/>
                <a:cs typeface="Angsana New" panose="02020603050405020304" pitchFamily="18" charset="-34"/>
              </a:rPr>
              <a:t> </a:t>
            </a:r>
            <a:r>
              <a:rPr lang="fr-FR" sz="2400" i="1" dirty="0" err="1">
                <a:solidFill>
                  <a:schemeClr val="bg1"/>
                </a:solidFill>
                <a:latin typeface="Avenir Next Condensed" panose="020B0506020202020204" pitchFamily="34" charset="0"/>
                <a:cs typeface="Angsana New" panose="02020603050405020304" pitchFamily="18" charset="-34"/>
              </a:rPr>
              <a:t>Looking</a:t>
            </a:r>
            <a:r>
              <a:rPr lang="fr-FR" sz="2400" i="1" dirty="0">
                <a:solidFill>
                  <a:schemeClr val="bg1"/>
                </a:solidFill>
                <a:latin typeface="Avenir Next Condensed" panose="020B0506020202020204" pitchFamily="34" charset="0"/>
                <a:cs typeface="Angsana New" panose="02020603050405020304" pitchFamily="18" charset="-34"/>
              </a:rPr>
              <a:t> – Partie 1 </a:t>
            </a:r>
          </a:p>
          <a:p>
            <a:pPr algn="ctr"/>
            <a:endParaRPr lang="fr-FR" sz="2400" i="1" dirty="0">
              <a:solidFill>
                <a:schemeClr val="bg1"/>
              </a:solidFill>
              <a:latin typeface="Avenir Next Condensed" panose="020B0506020202020204" pitchFamily="34" charset="0"/>
              <a:cs typeface="Angsana New" panose="02020603050405020304" pitchFamily="18" charset="-34"/>
            </a:endParaRPr>
          </a:p>
          <a:p>
            <a:pPr algn="ctr"/>
            <a:endParaRPr lang="fr-FR" sz="2400" i="1" dirty="0">
              <a:solidFill>
                <a:schemeClr val="bg1"/>
              </a:solidFill>
              <a:latin typeface="Avenir Next Condensed" panose="020B0506020202020204" pitchFamily="34" charset="0"/>
              <a:cs typeface="Angsana New" panose="02020603050405020304" pitchFamily="18" charset="-34"/>
            </a:endParaRPr>
          </a:p>
          <a:p>
            <a:pPr algn="ctr"/>
            <a:endParaRPr lang="fr-FR" sz="2400" i="1" dirty="0">
              <a:solidFill>
                <a:schemeClr val="bg1"/>
              </a:solidFill>
              <a:latin typeface="Avenir Next Condensed" panose="020B0506020202020204" pitchFamily="34" charset="0"/>
              <a:cs typeface="Angsana New" panose="02020603050405020304" pitchFamily="18" charset="-34"/>
            </a:endParaRPr>
          </a:p>
          <a:p>
            <a:pPr algn="ctr"/>
            <a:endParaRPr lang="fr-FR" sz="2400" i="1" dirty="0">
              <a:solidFill>
                <a:schemeClr val="bg1"/>
              </a:solidFill>
              <a:latin typeface="Avenir Next Condensed" panose="020B0506020202020204" pitchFamily="34" charset="0"/>
              <a:cs typeface="Angsana New" panose="02020603050405020304" pitchFamily="18" charset="-34"/>
            </a:endParaRPr>
          </a:p>
          <a:p>
            <a:pPr algn="ctr"/>
            <a:endParaRPr lang="fr-FR" sz="2400" i="1" dirty="0">
              <a:solidFill>
                <a:schemeClr val="bg1"/>
              </a:solidFill>
              <a:latin typeface="Avenir Next Condensed" panose="020B0506020202020204" pitchFamily="34" charset="0"/>
              <a:cs typeface="Angsana New" panose="02020603050405020304" pitchFamily="18" charset="-34"/>
            </a:endParaRPr>
          </a:p>
          <a:p>
            <a:pPr algn="ctr"/>
            <a:r>
              <a:rPr lang="fr-FR" i="1" dirty="0">
                <a:solidFill>
                  <a:schemeClr val="bg1"/>
                </a:solidFill>
                <a:latin typeface="Avenir Next Condensed" panose="020B0506020202020204" pitchFamily="34" charset="0"/>
                <a:cs typeface="Angsana New" panose="02020603050405020304" pitchFamily="18" charset="-34"/>
              </a:rPr>
              <a:t>1er Décembre 2022 </a:t>
            </a:r>
          </a:p>
        </p:txBody>
      </p:sp>
      <p:pic>
        <p:nvPicPr>
          <p:cNvPr id="14" name="Graphique 13">
            <a:extLst>
              <a:ext uri="{FF2B5EF4-FFF2-40B4-BE49-F238E27FC236}">
                <a16:creationId xmlns:a16="http://schemas.microsoft.com/office/drawing/2014/main" id="{5379E782-965B-D2DF-027A-3270009E7C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24550" y="5679280"/>
            <a:ext cx="2867199" cy="985837"/>
          </a:xfrm>
          <a:prstGeom prst="rect">
            <a:avLst/>
          </a:prstGeom>
        </p:spPr>
      </p:pic>
      <p:sp>
        <p:nvSpPr>
          <p:cNvPr id="15" name="ZoneTexte 14">
            <a:extLst>
              <a:ext uri="{FF2B5EF4-FFF2-40B4-BE49-F238E27FC236}">
                <a16:creationId xmlns:a16="http://schemas.microsoft.com/office/drawing/2014/main" id="{4E7ADA95-CA35-2B0F-15F6-AE11286688BF}"/>
              </a:ext>
            </a:extLst>
          </p:cNvPr>
          <p:cNvSpPr txBox="1"/>
          <p:nvPr/>
        </p:nvSpPr>
        <p:spPr>
          <a:xfrm>
            <a:off x="371387" y="5938598"/>
            <a:ext cx="4157663" cy="369332"/>
          </a:xfrm>
          <a:prstGeom prst="rect">
            <a:avLst/>
          </a:prstGeom>
          <a:noFill/>
        </p:spPr>
        <p:txBody>
          <a:bodyPr wrap="square" rtlCol="0">
            <a:spAutoFit/>
          </a:bodyPr>
          <a:lstStyle/>
          <a:p>
            <a:r>
              <a:rPr lang="fr-FR" i="1" dirty="0">
                <a:solidFill>
                  <a:srgbClr val="002060"/>
                </a:solidFill>
              </a:rPr>
              <a:t>Présenté par : M. </a:t>
            </a:r>
            <a:r>
              <a:rPr lang="fr-FR" i="1" dirty="0" err="1">
                <a:solidFill>
                  <a:srgbClr val="002060"/>
                </a:solidFill>
              </a:rPr>
              <a:t>Aryan</a:t>
            </a:r>
            <a:r>
              <a:rPr lang="fr-FR" i="1" dirty="0">
                <a:solidFill>
                  <a:srgbClr val="002060"/>
                </a:solidFill>
              </a:rPr>
              <a:t> RAZAGHI</a:t>
            </a:r>
          </a:p>
        </p:txBody>
      </p:sp>
    </p:spTree>
    <p:extLst>
      <p:ext uri="{BB962C8B-B14F-4D97-AF65-F5344CB8AC3E}">
        <p14:creationId xmlns:p14="http://schemas.microsoft.com/office/powerpoint/2010/main" val="1267097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04201" y="122237"/>
            <a:ext cx="10031627" cy="77593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300" dirty="0">
                <a:solidFill>
                  <a:srgbClr val="002060"/>
                </a:solidFill>
                <a:latin typeface="Verdana" panose="020B0604030504040204" pitchFamily="34" charset="0"/>
                <a:ea typeface="Verdana" panose="020B0604030504040204" pitchFamily="34" charset="0"/>
                <a:cs typeface="Verdana" panose="020B0604030504040204" pitchFamily="34" charset="0"/>
              </a:rPr>
              <a:t>1.</a:t>
            </a:r>
            <a:r>
              <a:rPr lang="fr-FR" sz="2600" i="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3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Sélection et analyse des variables macroéconomiques   </a:t>
            </a:r>
            <a:endParaRPr lang="fr-FR" sz="18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endParaRPr>
          </a:p>
          <a:p>
            <a:endParaRPr lang="fr-FR" sz="2800" i="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Espace réservé du pied de page 2">
            <a:extLst>
              <a:ext uri="{FF2B5EF4-FFF2-40B4-BE49-F238E27FC236}">
                <a16:creationId xmlns:a16="http://schemas.microsoft.com/office/drawing/2014/main" id="{E639D08D-8047-515D-5E3B-2B03803CAFFE}"/>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FD2D6920-C6E1-3A67-63B1-5A13493E0263}"/>
              </a:ext>
            </a:extLst>
          </p:cNvPr>
          <p:cNvSpPr>
            <a:spLocks noGrp="1"/>
          </p:cNvSpPr>
          <p:nvPr>
            <p:ph type="sldNum" sz="quarter" idx="12"/>
          </p:nvPr>
        </p:nvSpPr>
        <p:spPr/>
        <p:txBody>
          <a:bodyPr/>
          <a:lstStyle/>
          <a:p>
            <a:fld id="{AC10BA97-AD70-294B-B66E-C01AC3D45299}" type="slidenum">
              <a:rPr lang="fr-FR" smtClean="0"/>
              <a:t>10</a:t>
            </a:fld>
            <a:endParaRPr lang="fr-FR"/>
          </a:p>
        </p:txBody>
      </p:sp>
      <p:sp>
        <p:nvSpPr>
          <p:cNvPr id="5" name="ZoneTexte 4">
            <a:extLst>
              <a:ext uri="{FF2B5EF4-FFF2-40B4-BE49-F238E27FC236}">
                <a16:creationId xmlns:a16="http://schemas.microsoft.com/office/drawing/2014/main" id="{0025CC03-B645-54D0-F3CE-E87C406D7897}"/>
              </a:ext>
            </a:extLst>
          </p:cNvPr>
          <p:cNvSpPr txBox="1"/>
          <p:nvPr/>
        </p:nvSpPr>
        <p:spPr>
          <a:xfrm>
            <a:off x="4572000" y="13495283"/>
            <a:ext cx="184731" cy="369332"/>
          </a:xfrm>
          <a:prstGeom prst="rect">
            <a:avLst/>
          </a:prstGeom>
          <a:noFill/>
        </p:spPr>
        <p:txBody>
          <a:bodyPr wrap="none" rtlCol="0">
            <a:spAutoFit/>
          </a:bodyPr>
          <a:lstStyle/>
          <a:p>
            <a:endParaRPr lang="fr-FR" dirty="0"/>
          </a:p>
        </p:txBody>
      </p:sp>
      <p:graphicFrame>
        <p:nvGraphicFramePr>
          <p:cNvPr id="7" name="Tableau 6">
            <a:extLst>
              <a:ext uri="{FF2B5EF4-FFF2-40B4-BE49-F238E27FC236}">
                <a16:creationId xmlns:a16="http://schemas.microsoft.com/office/drawing/2014/main" id="{240DD8DF-F223-A86B-F87D-FAD5C5CDD89E}"/>
              </a:ext>
            </a:extLst>
          </p:cNvPr>
          <p:cNvGraphicFramePr>
            <a:graphicFrameLocks noGrp="1"/>
          </p:cNvGraphicFramePr>
          <p:nvPr>
            <p:extLst>
              <p:ext uri="{D42A27DB-BD31-4B8C-83A1-F6EECF244321}">
                <p14:modId xmlns:p14="http://schemas.microsoft.com/office/powerpoint/2010/main" val="3456113094"/>
              </p:ext>
            </p:extLst>
          </p:nvPr>
        </p:nvGraphicFramePr>
        <p:xfrm>
          <a:off x="2007098" y="1222107"/>
          <a:ext cx="7843974" cy="4692157"/>
        </p:xfrm>
        <a:graphic>
          <a:graphicData uri="http://schemas.openxmlformats.org/drawingml/2006/table">
            <a:tbl>
              <a:tblPr firstRow="1" bandRow="1">
                <a:tableStyleId>{EB344D84-9AFB-497E-A393-DC336BA19D2E}</a:tableStyleId>
              </a:tblPr>
              <a:tblGrid>
                <a:gridCol w="3907927">
                  <a:extLst>
                    <a:ext uri="{9D8B030D-6E8A-4147-A177-3AD203B41FA5}">
                      <a16:colId xmlns:a16="http://schemas.microsoft.com/office/drawing/2014/main" val="1145858440"/>
                    </a:ext>
                  </a:extLst>
                </a:gridCol>
                <a:gridCol w="3936047">
                  <a:extLst>
                    <a:ext uri="{9D8B030D-6E8A-4147-A177-3AD203B41FA5}">
                      <a16:colId xmlns:a16="http://schemas.microsoft.com/office/drawing/2014/main" val="2423402540"/>
                    </a:ext>
                  </a:extLst>
                </a:gridCol>
              </a:tblGrid>
              <a:tr h="468154">
                <a:tc>
                  <a:txBody>
                    <a:bodyPr/>
                    <a:lstStyle/>
                    <a:p>
                      <a:pPr algn="ctr"/>
                      <a:r>
                        <a:rPr lang="fr-FR" sz="1400" dirty="0">
                          <a:latin typeface="Verdana" panose="020B0604030504040204" pitchFamily="34" charset="0"/>
                          <a:ea typeface="Verdana" panose="020B0604030504040204" pitchFamily="34" charset="0"/>
                        </a:rPr>
                        <a:t>Variables Macroéconomiques </a:t>
                      </a:r>
                    </a:p>
                  </a:txBody>
                  <a:tcPr anchor="ctr">
                    <a:solidFill>
                      <a:srgbClr val="941100"/>
                    </a:solidFill>
                  </a:tcPr>
                </a:tc>
                <a:tc>
                  <a:txBody>
                    <a:bodyPr/>
                    <a:lstStyle/>
                    <a:p>
                      <a:pPr algn="ctr"/>
                      <a:r>
                        <a:rPr lang="fr-FR" sz="1400" dirty="0">
                          <a:latin typeface="Verdana" panose="020B0604030504040204" pitchFamily="34" charset="0"/>
                          <a:ea typeface="Verdana" panose="020B0604030504040204" pitchFamily="34" charset="0"/>
                        </a:rPr>
                        <a:t>Stationnarité </a:t>
                      </a:r>
                    </a:p>
                  </a:txBody>
                  <a:tcPr anchor="ctr">
                    <a:solidFill>
                      <a:srgbClr val="941100"/>
                    </a:solidFill>
                  </a:tcPr>
                </a:tc>
                <a:extLst>
                  <a:ext uri="{0D108BD9-81ED-4DB2-BD59-A6C34878D82A}">
                    <a16:rowId xmlns:a16="http://schemas.microsoft.com/office/drawing/2014/main" val="1417701856"/>
                  </a:ext>
                </a:extLst>
              </a:tr>
              <a:tr h="4224003">
                <a:tc>
                  <a:txBody>
                    <a:bodyPr/>
                    <a:lstStyle/>
                    <a:p>
                      <a:endParaRPr lang="fr-FR" sz="1400" dirty="0">
                        <a:solidFill>
                          <a:srgbClr val="011C5D"/>
                        </a:solidFill>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fr-FR" sz="1400" dirty="0">
                          <a:latin typeface="Verdana" panose="020B0604030504040204" pitchFamily="34" charset="0"/>
                          <a:ea typeface="Verdana" panose="020B0604030504040204" pitchFamily="34" charset="0"/>
                          <a:cs typeface="Verdana" panose="020B0604030504040204" pitchFamily="34" charset="0"/>
                        </a:rPr>
                        <a:t>Intégration des variables macroéconomiques/financières considérées pour l'étude.</a:t>
                      </a:r>
                    </a:p>
                    <a:p>
                      <a:pPr marL="285750" indent="-285750" algn="just">
                        <a:buFont typeface="Arial" panose="020B0604020202020204" pitchFamily="34" charset="0"/>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fr-FR" sz="1400" dirty="0">
                          <a:latin typeface="Verdana" panose="020B0604030504040204" pitchFamily="34" charset="0"/>
                          <a:ea typeface="Verdana" panose="020B0604030504040204" pitchFamily="34" charset="0"/>
                          <a:cs typeface="Verdana" panose="020B0604030504040204" pitchFamily="34" charset="0"/>
                        </a:rPr>
                        <a:t>Le nombre de variables candidates est souvent importante.  </a:t>
                      </a:r>
                    </a:p>
                    <a:p>
                      <a:pPr marL="285750" indent="-285750" algn="just">
                        <a:buFont typeface="Arial" panose="020B0604020202020204" pitchFamily="34" charset="0"/>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fr-FR" sz="1400" dirty="0">
                          <a:latin typeface="Verdana" panose="020B0604030504040204" pitchFamily="34" charset="0"/>
                          <a:ea typeface="Verdana" panose="020B0604030504040204" pitchFamily="34" charset="0"/>
                          <a:cs typeface="Verdana" panose="020B0604030504040204" pitchFamily="34" charset="0"/>
                        </a:rPr>
                        <a:t>Déterminer la probabilité d’inclusion de ces variables lors de l’étude.  </a:t>
                      </a:r>
                    </a:p>
                    <a:p>
                      <a:pPr marL="285750" indent="-285750" algn="just">
                        <a:buFont typeface="Arial" panose="020B0604020202020204" pitchFamily="34" charset="0"/>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fr-FR" sz="1400" dirty="0">
                          <a:latin typeface="Verdana" panose="020B0604030504040204" pitchFamily="34" charset="0"/>
                          <a:ea typeface="Verdana" panose="020B0604030504040204" pitchFamily="34" charset="0"/>
                          <a:cs typeface="Verdana" panose="020B0604030504040204" pitchFamily="34" charset="0"/>
                        </a:rPr>
                        <a:t>Pour cela, on étudie la stationnarité des variables candidates pour le modèle et en particulier celles qui ont subi des transformations. </a:t>
                      </a:r>
                    </a:p>
                    <a:p>
                      <a:pPr marL="285750" indent="-285750" algn="just">
                        <a:buFont typeface="Arial" panose="020B0604020202020204" pitchFamily="34" charset="0"/>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fr-FR" sz="1400" dirty="0">
                          <a:latin typeface="Verdana" panose="020B0604030504040204" pitchFamily="34" charset="0"/>
                          <a:ea typeface="Verdana" panose="020B0604030504040204" pitchFamily="34" charset="0"/>
                          <a:cs typeface="Verdana" panose="020B0604030504040204" pitchFamily="34" charset="0"/>
                        </a:rPr>
                        <a:t>Les variables sont transmises par les équipes d’économistes des banques. </a:t>
                      </a:r>
                      <a:endParaRPr lang="fr-FR" sz="1400" dirty="0"/>
                    </a:p>
                    <a:p>
                      <a:endParaRPr lang="fr-FR" sz="1400" dirty="0">
                        <a:latin typeface="Verdana" panose="020B0604030504040204" pitchFamily="34" charset="0"/>
                        <a:ea typeface="Verdana" panose="020B0604030504040204" pitchFamily="34" charset="0"/>
                      </a:endParaRPr>
                    </a:p>
                  </a:txBody>
                  <a:tcPr/>
                </a:tc>
                <a:tc>
                  <a:txBody>
                    <a:bodyPr/>
                    <a:lstStyle/>
                    <a:p>
                      <a:pPr marL="285750" indent="-285750" algn="just">
                        <a:buFont typeface="Arial" panose="020B0604020202020204" pitchFamily="34" charset="0"/>
                        <a:buChar char="•"/>
                      </a:pPr>
                      <a:endParaRPr lang="fr-FR"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fr-FR" sz="1400" dirty="0">
                          <a:effectLst/>
                          <a:latin typeface="Verdana" panose="020B0604030504040204" pitchFamily="34" charset="0"/>
                          <a:ea typeface="Verdana" panose="020B0604030504040204" pitchFamily="34" charset="0"/>
                          <a:cs typeface="Verdana" panose="020B0604030504040204" pitchFamily="34" charset="0"/>
                        </a:rPr>
                        <a:t>Etudier les caractéristiques stochastiques telles que l’espérance et la variance. </a:t>
                      </a:r>
                    </a:p>
                    <a:p>
                      <a:pPr marL="285750" indent="-285750" algn="just">
                        <a:buFont typeface="Arial" panose="020B0604020202020204" pitchFamily="34" charset="0"/>
                        <a:buChar char="•"/>
                      </a:pPr>
                      <a:endParaRPr lang="fr-FR" sz="1400" dirty="0">
                        <a:effectLst/>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endParaRPr lang="fr-FR" sz="1400" dirty="0">
                        <a:effectLst/>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fr-FR" sz="14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La non-stationnarité d’une série peut mener à des régressions fallacieuses. </a:t>
                      </a:r>
                      <a:endParaRPr lang="fr-FR" sz="1400" dirty="0">
                        <a:effectLst/>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043903157"/>
                  </a:ext>
                </a:extLst>
              </a:tr>
            </a:tbl>
          </a:graphicData>
        </a:graphic>
      </p:graphicFrame>
    </p:spTree>
    <p:extLst>
      <p:ext uri="{BB962C8B-B14F-4D97-AF65-F5344CB8AC3E}">
        <p14:creationId xmlns:p14="http://schemas.microsoft.com/office/powerpoint/2010/main" val="315384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1.1 Stationnarité </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458DC60-294E-3B54-7826-3648803C72D8}"/>
                  </a:ext>
                </a:extLst>
              </p:cNvPr>
              <p:cNvSpPr txBox="1"/>
              <p:nvPr/>
            </p:nvSpPr>
            <p:spPr>
              <a:xfrm>
                <a:off x="478970" y="1170440"/>
                <a:ext cx="11234060" cy="5504392"/>
              </a:xfrm>
              <a:prstGeom prst="rect">
                <a:avLst/>
              </a:prstGeom>
              <a:noFill/>
            </p:spPr>
            <p:txBody>
              <a:bodyPr wrap="square" rtlCol="0">
                <a:spAutoFit/>
              </a:bodyPr>
              <a:lstStyle/>
              <a:p>
                <a:pPr algn="just">
                  <a:lnSpc>
                    <a:spcPct val="107000"/>
                  </a:lnSpc>
                  <a:spcAft>
                    <a:spcPts val="800"/>
                  </a:spcAft>
                </a:pPr>
                <a:r>
                  <a:rPr lang="fr-FR" sz="1800" dirty="0">
                    <a:effectLst/>
                    <a:latin typeface="Verdana" panose="020B0604030504040204" pitchFamily="34" charset="0"/>
                    <a:ea typeface="Verdana" panose="020B0604030504040204" pitchFamily="34" charset="0"/>
                    <a:cs typeface="Times New Roman" panose="02020603050405020304" pitchFamily="18" charset="0"/>
                  </a:rPr>
                  <a:t>Un processus</a:t>
                </a:r>
                <a14:m>
                  <m:oMath xmlns:m="http://schemas.openxmlformats.org/officeDocument/2006/math">
                    <m:r>
                      <a:rPr lang="fr-FR" sz="1800" i="1" dirty="0" smtClean="0">
                        <a:effectLst/>
                        <a:latin typeface="Cambria Math" panose="02040503050406030204" pitchFamily="18" charset="0"/>
                        <a:ea typeface="Calibri" panose="020F0502020204030204" pitchFamily="34" charset="0"/>
                        <a:cs typeface="Times New Roman" panose="02020603050405020304" pitchFamily="18" charset="0"/>
                      </a:rPr>
                      <m:t> </m:t>
                    </m:r>
                    <m:r>
                      <a:rPr lang="fr-FR" sz="1800" i="1" dirty="0" err="1" smtClean="0">
                        <a:effectLst/>
                        <a:latin typeface="Cambria Math" panose="02040503050406030204" pitchFamily="18" charset="0"/>
                        <a:ea typeface="Calibri" panose="020F0502020204030204" pitchFamily="34" charset="0"/>
                        <a:cs typeface="Times New Roman" panose="02020603050405020304" pitchFamily="18" charset="0"/>
                      </a:rPr>
                      <m:t>𝑋</m:t>
                    </m:r>
                    <m:r>
                      <a:rPr lang="fr-FR" sz="1800" i="1" baseline="-25000" dirty="0" err="1">
                        <a:effectLst/>
                        <a:latin typeface="Cambria Math" panose="02040503050406030204" pitchFamily="18" charset="0"/>
                        <a:ea typeface="Calibri" panose="020F0502020204030204" pitchFamily="34" charset="0"/>
                        <a:cs typeface="Times New Roman" panose="02020603050405020304" pitchFamily="18" charset="0"/>
                      </a:rPr>
                      <m:t>𝑡</m:t>
                    </m:r>
                    <m:r>
                      <a:rPr lang="fr-FR" sz="1800" i="1" dirty="0">
                        <a:effectLst/>
                        <a:latin typeface="Cambria Math" panose="02040503050406030204" pitchFamily="18" charset="0"/>
                        <a:ea typeface="Calibri" panose="020F0502020204030204" pitchFamily="34" charset="0"/>
                        <a:cs typeface="Times New Roman" panose="02020603050405020304" pitchFamily="18" charset="0"/>
                      </a:rPr>
                      <m:t> </m:t>
                    </m:r>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est stationnaire au second ordre si :</a:t>
                </a:r>
              </a:p>
              <a:p>
                <a:pPr algn="just">
                  <a:lnSpc>
                    <a:spcPct val="107000"/>
                  </a:lnSpc>
                  <a:spcAft>
                    <a:spcPts val="800"/>
                  </a:spcAft>
                </a:pPr>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14:m>
                  <m:oMath xmlns:m="http://schemas.openxmlformats.org/officeDocument/2006/math">
                    <m:r>
                      <a:rPr lang="fr-FR" sz="1800" i="1">
                        <a:effectLst/>
                        <a:latin typeface="Cambria Math" panose="02040503050406030204" pitchFamily="18" charset="0"/>
                        <a:ea typeface="Calibri" panose="020F0502020204030204" pitchFamily="34" charset="0"/>
                        <a:cs typeface="Arial" panose="020B0604020202020204" pitchFamily="34" charset="0"/>
                      </a:rPr>
                      <m:t>𝐸</m:t>
                    </m:r>
                    <m:d>
                      <m:dPr>
                        <m:ctrlPr>
                          <a:rPr lang="fr-FR"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800" i="1">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effectLst/>
                                <a:latin typeface="Cambria Math" panose="02040503050406030204" pitchFamily="18" charset="0"/>
                                <a:ea typeface="Calibri" panose="020F0502020204030204" pitchFamily="34" charset="0"/>
                                <a:cs typeface="Arial" panose="020B0604020202020204" pitchFamily="34" charset="0"/>
                              </a:rPr>
                              <m:t>𝑋</m:t>
                            </m:r>
                          </m:e>
                          <m:sub>
                            <m:r>
                              <a:rPr lang="fr-FR" sz="1800" i="1">
                                <a:effectLst/>
                                <a:latin typeface="Cambria Math" panose="02040503050406030204" pitchFamily="18" charset="0"/>
                                <a:ea typeface="Calibri" panose="020F0502020204030204" pitchFamily="34" charset="0"/>
                                <a:cs typeface="Arial" panose="020B0604020202020204" pitchFamily="34" charset="0"/>
                              </a:rPr>
                              <m:t>𝑡</m:t>
                            </m:r>
                          </m:sub>
                        </m:sSub>
                      </m:e>
                    </m:d>
                    <m:r>
                      <a:rPr lang="fr-FR" sz="1800" i="1">
                        <a:effectLst/>
                        <a:latin typeface="Cambria Math" panose="02040503050406030204" pitchFamily="18" charset="0"/>
                        <a:ea typeface="Calibri" panose="020F0502020204030204" pitchFamily="34" charset="0"/>
                        <a:cs typeface="Arial" panose="020B0604020202020204" pitchFamily="34" charset="0"/>
                      </a:rPr>
                      <m:t>= </m:t>
                    </m:r>
                    <m:r>
                      <a:rPr lang="fr-FR" sz="1800" i="1">
                        <a:effectLst/>
                        <a:latin typeface="Cambria Math" panose="02040503050406030204" pitchFamily="18" charset="0"/>
                        <a:ea typeface="Calibri" panose="020F0502020204030204" pitchFamily="34" charset="0"/>
                        <a:cs typeface="Arial" panose="020B0604020202020204" pitchFamily="34" charset="0"/>
                      </a:rPr>
                      <m:t>𝑚</m:t>
                    </m:r>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 (Ne dépend pas du temps)</a:t>
                </a:r>
              </a:p>
              <a:p>
                <a:pPr marL="342900" lvl="0" indent="-342900" algn="just">
                  <a:lnSpc>
                    <a:spcPct val="107000"/>
                  </a:lnSpc>
                  <a:spcAft>
                    <a:spcPts val="800"/>
                  </a:spcAft>
                  <a:buFont typeface="Arial" panose="020B0604020202020204" pitchFamily="34" charset="0"/>
                  <a:buChar char="•"/>
                </a:pPr>
                <a14:m>
                  <m:oMath xmlns:m="http://schemas.openxmlformats.org/officeDocument/2006/math">
                    <m:r>
                      <a:rPr lang="fr-FR" sz="1800" i="1">
                        <a:effectLst/>
                        <a:latin typeface="Cambria Math" panose="02040503050406030204" pitchFamily="18" charset="0"/>
                        <a:ea typeface="Calibri" panose="020F0502020204030204" pitchFamily="34" charset="0"/>
                        <a:cs typeface="Arial" panose="020B0604020202020204" pitchFamily="34" charset="0"/>
                      </a:rPr>
                      <m:t>𝑉</m:t>
                    </m:r>
                    <m:d>
                      <m:dPr>
                        <m:ctrlPr>
                          <a:rPr lang="fr-FR"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800" i="1">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effectLst/>
                                <a:latin typeface="Cambria Math" panose="02040503050406030204" pitchFamily="18" charset="0"/>
                                <a:ea typeface="Calibri" panose="020F0502020204030204" pitchFamily="34" charset="0"/>
                                <a:cs typeface="Arial" panose="020B0604020202020204" pitchFamily="34" charset="0"/>
                              </a:rPr>
                              <m:t>𝑋</m:t>
                            </m:r>
                          </m:e>
                          <m:sub>
                            <m:r>
                              <a:rPr lang="fr-FR" sz="1800" i="1">
                                <a:effectLst/>
                                <a:latin typeface="Cambria Math" panose="02040503050406030204" pitchFamily="18" charset="0"/>
                                <a:ea typeface="Calibri" panose="020F0502020204030204" pitchFamily="34" charset="0"/>
                                <a:cs typeface="Arial" panose="020B0604020202020204" pitchFamily="34" charset="0"/>
                              </a:rPr>
                              <m:t>𝑡</m:t>
                            </m:r>
                          </m:sub>
                        </m:sSub>
                      </m:e>
                    </m:d>
                    <m:r>
                      <a:rPr lang="fr-FR"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𝜎</m:t>
                        </m:r>
                      </m:e>
                      <m:sup>
                        <m:r>
                          <a:rPr lang="fr-FR" sz="1800" i="1">
                            <a:effectLst/>
                            <a:latin typeface="Cambria Math" panose="02040503050406030204" pitchFamily="18" charset="0"/>
                            <a:ea typeface="Calibri" panose="020F0502020204030204" pitchFamily="34" charset="0"/>
                            <a:cs typeface="Arial" panose="020B0604020202020204" pitchFamily="34" charset="0"/>
                          </a:rPr>
                          <m:t>2</m:t>
                        </m:r>
                      </m:sup>
                    </m:sSup>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 (Ne dépend pas du temps </a:t>
                </a:r>
                <a:r>
                  <a:rPr lang="fr-FR" sz="1800" dirty="0">
                    <a:effectLst/>
                    <a:latin typeface="Verdana" panose="020B0604030504040204" pitchFamily="34" charset="0"/>
                    <a:ea typeface="Verdana" panose="020B0604030504040204" pitchFamily="34" charset="0"/>
                    <a:cs typeface="Arial" panose="020B0604020202020204" pitchFamily="34" charset="0"/>
                    <a:sym typeface="Wingdings" pitchFamily="2" charset="2"/>
                  </a:rPr>
                  <a:t></a:t>
                </a:r>
                <a:r>
                  <a:rPr lang="fr-FR" sz="1800" dirty="0">
                    <a:effectLst/>
                    <a:latin typeface="Verdana" panose="020B0604030504040204" pitchFamily="34" charset="0"/>
                    <a:ea typeface="Verdana" panose="020B0604030504040204" pitchFamily="34" charset="0"/>
                    <a:cs typeface="Times New Roman" panose="02020603050405020304" pitchFamily="18" charset="0"/>
                  </a:rPr>
                  <a:t> homoscédasticité)</a:t>
                </a:r>
              </a:p>
              <a:p>
                <a:pPr marL="342900" lvl="0" indent="-342900" algn="just">
                  <a:lnSpc>
                    <a:spcPct val="107000"/>
                  </a:lnSpc>
                  <a:spcAft>
                    <a:spcPts val="800"/>
                  </a:spcAft>
                  <a:buFont typeface="Arial" panose="020B0604020202020204" pitchFamily="34" charset="0"/>
                  <a:buChar char="•"/>
                </a:pPr>
                <a14:m>
                  <m:oMath xmlns:m="http://schemas.openxmlformats.org/officeDocument/2006/math">
                    <m:r>
                      <a:rPr lang="fr-FR" sz="1800" i="1">
                        <a:effectLst/>
                        <a:latin typeface="Cambria Math" panose="02040503050406030204" pitchFamily="18" charset="0"/>
                        <a:ea typeface="Calibri" panose="020F0502020204030204" pitchFamily="34" charset="0"/>
                        <a:cs typeface="Arial" panose="020B0604020202020204" pitchFamily="34" charset="0"/>
                      </a:rPr>
                      <m:t>𝐶𝑜𝑣</m:t>
                    </m:r>
                    <m:d>
                      <m:dPr>
                        <m:ctrlPr>
                          <a:rPr lang="fr-FR"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800" i="1">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effectLst/>
                                <a:latin typeface="Cambria Math" panose="02040503050406030204" pitchFamily="18" charset="0"/>
                                <a:ea typeface="Calibri" panose="020F0502020204030204" pitchFamily="34" charset="0"/>
                                <a:cs typeface="Arial" panose="020B0604020202020204" pitchFamily="34" charset="0"/>
                              </a:rPr>
                              <m:t>𝑋</m:t>
                            </m:r>
                          </m:e>
                          <m:sub>
                            <m:r>
                              <a:rPr lang="fr-FR" sz="1800" i="1">
                                <a:effectLst/>
                                <a:latin typeface="Cambria Math" panose="02040503050406030204" pitchFamily="18" charset="0"/>
                                <a:ea typeface="Calibri" panose="020F0502020204030204" pitchFamily="34" charset="0"/>
                                <a:cs typeface="Arial" panose="020B0604020202020204" pitchFamily="34" charset="0"/>
                              </a:rPr>
                              <m:t>𝑡</m:t>
                            </m:r>
                          </m:sub>
                        </m:sSub>
                        <m:r>
                          <a:rPr lang="fr-FR"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800" i="1">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effectLst/>
                                <a:latin typeface="Cambria Math" panose="02040503050406030204" pitchFamily="18" charset="0"/>
                                <a:ea typeface="Calibri" panose="020F0502020204030204" pitchFamily="34" charset="0"/>
                                <a:cs typeface="Arial" panose="020B0604020202020204" pitchFamily="34" charset="0"/>
                              </a:rPr>
                              <m:t>𝑋</m:t>
                            </m:r>
                          </m:e>
                          <m:sub>
                            <m:r>
                              <a:rPr lang="fr-FR" sz="1800" i="1">
                                <a:effectLst/>
                                <a:latin typeface="Cambria Math" panose="02040503050406030204" pitchFamily="18" charset="0"/>
                                <a:ea typeface="Calibri" panose="020F0502020204030204" pitchFamily="34" charset="0"/>
                                <a:cs typeface="Arial" panose="020B0604020202020204" pitchFamily="34" charset="0"/>
                              </a:rPr>
                              <m:t>𝑡</m:t>
                            </m:r>
                            <m:r>
                              <a:rPr lang="fr-FR" sz="1800" i="1">
                                <a:effectLst/>
                                <a:latin typeface="Cambria Math" panose="02040503050406030204" pitchFamily="18" charset="0"/>
                                <a:ea typeface="Calibri" panose="020F0502020204030204" pitchFamily="34" charset="0"/>
                                <a:cs typeface="Arial" panose="020B0604020202020204" pitchFamily="34" charset="0"/>
                              </a:rPr>
                              <m:t>+</m:t>
                            </m:r>
                            <m:r>
                              <a:rPr lang="fr-FR" sz="1800" i="1">
                                <a:effectLst/>
                                <a:latin typeface="Cambria Math" panose="02040503050406030204" pitchFamily="18" charset="0"/>
                                <a:ea typeface="Calibri" panose="020F0502020204030204" pitchFamily="34" charset="0"/>
                                <a:cs typeface="Arial" panose="020B0604020202020204" pitchFamily="34" charset="0"/>
                              </a:rPr>
                              <m:t>h</m:t>
                            </m:r>
                          </m:sub>
                        </m:sSub>
                      </m:e>
                    </m:d>
                    <m:r>
                      <a:rPr lang="fr-FR" sz="1800" i="1">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800">
                        <a:effectLst/>
                        <a:latin typeface="Cambria Math" panose="02040503050406030204" pitchFamily="18" charset="0"/>
                        <a:ea typeface="Calibri" panose="020F0502020204030204" pitchFamily="34" charset="0"/>
                        <a:cs typeface="Arial" panose="020B0604020202020204" pitchFamily="34" charset="0"/>
                      </a:rPr>
                      <m:t>Γ</m:t>
                    </m:r>
                    <m:d>
                      <m:dPr>
                        <m:ctrlPr>
                          <a:rPr lang="fr-FR" sz="1800" i="1">
                            <a:effectLst/>
                            <a:latin typeface="Cambria Math" panose="02040503050406030204" pitchFamily="18" charset="0"/>
                            <a:ea typeface="Calibri" panose="020F0502020204030204" pitchFamily="34" charset="0"/>
                            <a:cs typeface="Arial" panose="020B0604020202020204" pitchFamily="34" charset="0"/>
                          </a:rPr>
                        </m:ctrlPr>
                      </m:dPr>
                      <m:e>
                        <m:r>
                          <a:rPr lang="fr-FR" sz="1800" i="1">
                            <a:effectLst/>
                            <a:latin typeface="Cambria Math" panose="02040503050406030204" pitchFamily="18" charset="0"/>
                            <a:ea typeface="Calibri" panose="020F0502020204030204" pitchFamily="34" charset="0"/>
                            <a:cs typeface="Arial" panose="020B0604020202020204" pitchFamily="34" charset="0"/>
                          </a:rPr>
                          <m:t>h</m:t>
                        </m:r>
                      </m:e>
                    </m:d>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 (La covariance entre 2 périodes </a:t>
                </a:r>
                <a14:m>
                  <m:oMath xmlns:m="http://schemas.openxmlformats.org/officeDocument/2006/math">
                    <m:r>
                      <a:rPr lang="fr-FR" sz="1800" i="1" dirty="0" smtClean="0">
                        <a:effectLst/>
                        <a:latin typeface="Cambria Math" panose="02040503050406030204" pitchFamily="18" charset="0"/>
                        <a:ea typeface="Calibri" panose="020F0502020204030204" pitchFamily="34" charset="0"/>
                        <a:cs typeface="Times New Roman" panose="02020603050405020304" pitchFamily="18" charset="0"/>
                      </a:rPr>
                      <m:t>𝑡</m:t>
                    </m:r>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 et </a:t>
                </a:r>
                <a14:m>
                  <m:oMath xmlns:m="http://schemas.openxmlformats.org/officeDocument/2006/math">
                    <m:r>
                      <a:rPr lang="fr-FR" sz="1800" i="1" dirty="0" smtClean="0">
                        <a:effectLst/>
                        <a:latin typeface="Cambria Math" panose="02040503050406030204" pitchFamily="18" charset="0"/>
                        <a:ea typeface="Calibri" panose="020F0502020204030204" pitchFamily="34" charset="0"/>
                        <a:cs typeface="Times New Roman" panose="02020603050405020304" pitchFamily="18" charset="0"/>
                      </a:rPr>
                      <m:t>𝑡</m:t>
                    </m:r>
                    <m:r>
                      <a:rPr lang="fr-FR" sz="1800" i="1" dirty="0" smtClean="0">
                        <a:effectLst/>
                        <a:latin typeface="Cambria Math" panose="02040503050406030204" pitchFamily="18" charset="0"/>
                        <a:ea typeface="Calibri" panose="020F0502020204030204" pitchFamily="34" charset="0"/>
                        <a:cs typeface="Times New Roman" panose="02020603050405020304" pitchFamily="18" charset="0"/>
                      </a:rPr>
                      <m:t>+</m:t>
                    </m:r>
                    <m:r>
                      <a:rPr lang="fr-FR" sz="1800" i="1" dirty="0" smtClean="0">
                        <a:effectLst/>
                        <a:latin typeface="Cambria Math" panose="02040503050406030204" pitchFamily="18" charset="0"/>
                        <a:ea typeface="Calibri" panose="020F0502020204030204" pitchFamily="34" charset="0"/>
                        <a:cs typeface="Times New Roman" panose="02020603050405020304" pitchFamily="18" charset="0"/>
                      </a:rPr>
                      <m:t>h</m:t>
                    </m:r>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 est uniquement fonction de la différence des temps h)</a:t>
                </a:r>
                <a:r>
                  <a:rPr lang="fr-FR" dirty="0">
                    <a:latin typeface="Verdana" panose="020B0604030504040204" pitchFamily="34" charset="0"/>
                    <a:ea typeface="Verdana" panose="020B0604030504040204" pitchFamily="34" charset="0"/>
                    <a:cs typeface="Times New Roman" panose="02020603050405020304" pitchFamily="18" charset="0"/>
                  </a:rPr>
                  <a:t> </a:t>
                </a:r>
                <a14:m>
                  <m:oMath xmlns:m="http://schemas.openxmlformats.org/officeDocument/2006/math">
                    <m:r>
                      <m:rPr>
                        <m:sty m:val="p"/>
                      </m:rPr>
                      <a:rPr lang="fr-FR">
                        <a:latin typeface="Cambria Math" panose="02040503050406030204" pitchFamily="18" charset="0"/>
                        <a:ea typeface="Calibri" panose="020F0502020204030204" pitchFamily="34" charset="0"/>
                        <a:cs typeface="Arial" panose="020B0604020202020204" pitchFamily="34" charset="0"/>
                      </a:rPr>
                      <m:t>Γ</m:t>
                    </m:r>
                    <m:d>
                      <m:dPr>
                        <m:ctrlPr>
                          <a:rPr lang="fr-FR" i="1">
                            <a:latin typeface="Cambria Math" panose="02040503050406030204" pitchFamily="18" charset="0"/>
                            <a:ea typeface="Calibri" panose="020F0502020204030204" pitchFamily="34" charset="0"/>
                            <a:cs typeface="Arial" panose="020B0604020202020204" pitchFamily="34" charset="0"/>
                          </a:rPr>
                        </m:ctrlPr>
                      </m:dPr>
                      <m:e>
                        <m:r>
                          <a:rPr lang="fr-FR" i="1">
                            <a:latin typeface="Cambria Math" panose="02040503050406030204" pitchFamily="18" charset="0"/>
                            <a:ea typeface="Calibri" panose="020F0502020204030204" pitchFamily="34" charset="0"/>
                            <a:cs typeface="Arial" panose="020B0604020202020204" pitchFamily="34" charset="0"/>
                          </a:rPr>
                          <m:t>h</m:t>
                        </m:r>
                      </m:e>
                    </m:d>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 est la fonction d’auto - covariance du processus.</a:t>
                </a:r>
                <a:endParaRPr lang="fr-FR" dirty="0">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r>
                  <a:rPr lang="fr-FR" sz="1800" dirty="0">
                    <a:effectLst/>
                    <a:latin typeface="Verdana" panose="020B0604030504040204" pitchFamily="34" charset="0"/>
                    <a:ea typeface="Verdana" panose="020B0604030504040204" pitchFamily="34" charset="0"/>
                    <a:cs typeface="Times New Roman" panose="02020603050405020304" pitchFamily="18" charset="0"/>
                  </a:rPr>
                  <a:t>Exemple de processus stationnaire : le bruit blanc </a:t>
                </a:r>
                <a14:m>
                  <m:oMath xmlns:m="http://schemas.openxmlformats.org/officeDocument/2006/math">
                    <m:sSub>
                      <m:sSubPr>
                        <m:ctrlPr>
                          <a:rPr lang="fr-FR" sz="1800" i="1">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effectLst/>
                            <a:latin typeface="Cambria Math" panose="02040503050406030204" pitchFamily="18" charset="0"/>
                            <a:ea typeface="Calibri" panose="020F0502020204030204" pitchFamily="34" charset="0"/>
                            <a:cs typeface="Arial" panose="020B0604020202020204" pitchFamily="34" charset="0"/>
                          </a:rPr>
                          <m:t>ℇ</m:t>
                        </m:r>
                      </m:e>
                      <m:sub>
                        <m:r>
                          <a:rPr lang="fr-FR" sz="1800" i="1">
                            <a:effectLst/>
                            <a:latin typeface="Cambria Math" panose="02040503050406030204" pitchFamily="18" charset="0"/>
                            <a:ea typeface="Calibri" panose="020F0502020204030204" pitchFamily="34" charset="0"/>
                            <a:cs typeface="Arial" panose="020B0604020202020204" pitchFamily="34" charset="0"/>
                          </a:rPr>
                          <m:t>𝑡</m:t>
                        </m:r>
                      </m:sub>
                    </m:sSub>
                    <m:r>
                      <a:rPr lang="fr-FR" sz="1800" i="1">
                        <a:effectLst/>
                        <a:latin typeface="Cambria Math" panose="02040503050406030204" pitchFamily="18" charset="0"/>
                        <a:ea typeface="Calibri" panose="020F0502020204030204" pitchFamily="34" charset="0"/>
                        <a:cs typeface="Arial" panose="020B0604020202020204" pitchFamily="34" charset="0"/>
                      </a:rPr>
                      <m:t>~ </m:t>
                    </m:r>
                    <m:r>
                      <a:rPr lang="fr-FR" sz="1800" i="1">
                        <a:effectLst/>
                        <a:latin typeface="Cambria Math" panose="02040503050406030204" pitchFamily="18" charset="0"/>
                        <a:ea typeface="Calibri" panose="020F0502020204030204" pitchFamily="34" charset="0"/>
                        <a:cs typeface="Arial" panose="020B0604020202020204" pitchFamily="34" charset="0"/>
                      </a:rPr>
                      <m:t>𝐵𝐵</m:t>
                    </m:r>
                    <m:r>
                      <a:rPr lang="fr-FR" sz="1800" i="1">
                        <a:effectLst/>
                        <a:latin typeface="Cambria Math" panose="02040503050406030204" pitchFamily="18" charset="0"/>
                        <a:ea typeface="Calibri" panose="020F0502020204030204" pitchFamily="34" charset="0"/>
                        <a:cs typeface="Arial" panose="020B0604020202020204" pitchFamily="34" charset="0"/>
                      </a:rPr>
                      <m:t>(0, </m:t>
                    </m:r>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𝜎</m:t>
                        </m:r>
                      </m:e>
                      <m:sup>
                        <m:r>
                          <a:rPr lang="fr-FR" sz="1800" i="1">
                            <a:effectLst/>
                            <a:latin typeface="Cambria Math" panose="02040503050406030204" pitchFamily="18" charset="0"/>
                            <a:ea typeface="Calibri" panose="020F0502020204030204" pitchFamily="34" charset="0"/>
                            <a:cs typeface="Arial" panose="020B0604020202020204" pitchFamily="34" charset="0"/>
                          </a:rPr>
                          <m:t>2</m:t>
                        </m:r>
                      </m:sup>
                    </m:sSup>
                    <m:r>
                      <a:rPr lang="fr-FR" sz="1800" i="1">
                        <a:effectLst/>
                        <a:latin typeface="Cambria Math" panose="02040503050406030204" pitchFamily="18" charset="0"/>
                        <a:ea typeface="Calibri" panose="020F0502020204030204" pitchFamily="34" charset="0"/>
                        <a:cs typeface="Arial" panose="020B0604020202020204" pitchFamily="34" charset="0"/>
                      </a:rPr>
                      <m:t>)</m:t>
                    </m:r>
                  </m:oMath>
                </a14:m>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14:m>
                  <m:oMath xmlns:m="http://schemas.openxmlformats.org/officeDocument/2006/math">
                    <m:r>
                      <a:rPr lang="fr-FR" sz="1800" i="1">
                        <a:effectLst/>
                        <a:latin typeface="Cambria Math" panose="02040503050406030204" pitchFamily="18" charset="0"/>
                        <a:ea typeface="Calibri" panose="020F0502020204030204" pitchFamily="34" charset="0"/>
                        <a:cs typeface="Arial" panose="020B0604020202020204" pitchFamily="34" charset="0"/>
                      </a:rPr>
                      <m:t>𝐸</m:t>
                    </m:r>
                    <m:d>
                      <m:dPr>
                        <m:ctrlPr>
                          <a:rPr lang="fr-FR"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800" i="1">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effectLst/>
                                <a:latin typeface="Cambria Math" panose="02040503050406030204" pitchFamily="18" charset="0"/>
                                <a:ea typeface="Calibri" panose="020F0502020204030204" pitchFamily="34" charset="0"/>
                                <a:cs typeface="Arial" panose="020B0604020202020204" pitchFamily="34" charset="0"/>
                              </a:rPr>
                              <m:t>ℇ</m:t>
                            </m:r>
                          </m:e>
                          <m:sub>
                            <m:r>
                              <a:rPr lang="fr-FR" sz="1800" i="1">
                                <a:effectLst/>
                                <a:latin typeface="Cambria Math" panose="02040503050406030204" pitchFamily="18" charset="0"/>
                                <a:ea typeface="Calibri" panose="020F0502020204030204" pitchFamily="34" charset="0"/>
                                <a:cs typeface="Arial" panose="020B0604020202020204" pitchFamily="34" charset="0"/>
                              </a:rPr>
                              <m:t>𝑡</m:t>
                            </m:r>
                          </m:sub>
                        </m:sSub>
                      </m:e>
                    </m:d>
                    <m:r>
                      <a:rPr lang="fr-FR" sz="1800" i="1">
                        <a:effectLst/>
                        <a:latin typeface="Cambria Math" panose="02040503050406030204" pitchFamily="18" charset="0"/>
                        <a:ea typeface="Calibri" panose="020F0502020204030204" pitchFamily="34" charset="0"/>
                        <a:cs typeface="Arial" panose="020B0604020202020204" pitchFamily="34" charset="0"/>
                      </a:rPr>
                      <m:t>=0 ∀</m:t>
                    </m:r>
                    <m:r>
                      <a:rPr lang="fr-FR" sz="1800" i="1">
                        <a:effectLst/>
                        <a:latin typeface="Cambria Math" panose="02040503050406030204" pitchFamily="18" charset="0"/>
                        <a:ea typeface="Calibri" panose="020F0502020204030204" pitchFamily="34" charset="0"/>
                        <a:cs typeface="Arial" panose="020B0604020202020204" pitchFamily="34" charset="0"/>
                      </a:rPr>
                      <m:t>𝑡</m:t>
                    </m:r>
                    <m:r>
                      <a:rPr lang="fr-FR" sz="1800" i="1">
                        <a:effectLst/>
                        <a:latin typeface="Cambria Math" panose="02040503050406030204" pitchFamily="18" charset="0"/>
                        <a:ea typeface="Calibri" panose="020F0502020204030204" pitchFamily="34" charset="0"/>
                        <a:cs typeface="Arial" panose="020B0604020202020204" pitchFamily="34" charset="0"/>
                      </a:rPr>
                      <m:t>∈</m:t>
                    </m:r>
                    <m:r>
                      <a:rPr lang="fr-FR" sz="1800" i="1">
                        <a:effectLst/>
                        <a:latin typeface="Cambria Math" panose="02040503050406030204" pitchFamily="18" charset="0"/>
                        <a:ea typeface="Calibri" panose="020F0502020204030204" pitchFamily="34" charset="0"/>
                        <a:cs typeface="Arial" panose="020B0604020202020204" pitchFamily="34" charset="0"/>
                      </a:rPr>
                      <m:t>ℤ</m:t>
                    </m:r>
                  </m:oMath>
                </a14:m>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14:m>
                  <m:oMath xmlns:m="http://schemas.openxmlformats.org/officeDocument/2006/math">
                    <m:r>
                      <a:rPr lang="fr-FR" sz="1800" i="1">
                        <a:effectLst/>
                        <a:latin typeface="Cambria Math" panose="02040503050406030204" pitchFamily="18" charset="0"/>
                        <a:ea typeface="Calibri" panose="020F0502020204030204" pitchFamily="34" charset="0"/>
                        <a:cs typeface="Arial" panose="020B0604020202020204" pitchFamily="34" charset="0"/>
                      </a:rPr>
                      <m:t>𝑉𝑎𝑟</m:t>
                    </m:r>
                    <m:d>
                      <m:dPr>
                        <m:ctrlPr>
                          <a:rPr lang="fr-FR"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800" i="1">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effectLst/>
                                <a:latin typeface="Cambria Math" panose="02040503050406030204" pitchFamily="18" charset="0"/>
                                <a:ea typeface="Calibri" panose="020F0502020204030204" pitchFamily="34" charset="0"/>
                                <a:cs typeface="Arial" panose="020B0604020202020204" pitchFamily="34" charset="0"/>
                              </a:rPr>
                              <m:t>ℇ</m:t>
                            </m:r>
                          </m:e>
                          <m:sub>
                            <m:r>
                              <a:rPr lang="fr-FR" sz="1800" i="1">
                                <a:effectLst/>
                                <a:latin typeface="Cambria Math" panose="02040503050406030204" pitchFamily="18" charset="0"/>
                                <a:ea typeface="Calibri" panose="020F0502020204030204" pitchFamily="34" charset="0"/>
                                <a:cs typeface="Arial" panose="020B0604020202020204" pitchFamily="34" charset="0"/>
                              </a:rPr>
                              <m:t>𝑡</m:t>
                            </m:r>
                          </m:sub>
                        </m:sSub>
                      </m:e>
                    </m:d>
                    <m:r>
                      <a:rPr lang="fr-FR"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fr-FR" sz="1800" i="1">
                            <a:effectLst/>
                            <a:latin typeface="Cambria Math" panose="02040503050406030204" pitchFamily="18" charset="0"/>
                            <a:ea typeface="Calibri" panose="020F0502020204030204" pitchFamily="34" charset="0"/>
                            <a:cs typeface="Arial" panose="020B0604020202020204" pitchFamily="34" charset="0"/>
                          </a:rPr>
                        </m:ctrlPr>
                      </m:sSupPr>
                      <m:e>
                        <m:r>
                          <a:rPr lang="fr-FR" sz="1800" i="1">
                            <a:effectLst/>
                            <a:latin typeface="Cambria Math" panose="02040503050406030204" pitchFamily="18" charset="0"/>
                            <a:ea typeface="Calibri" panose="020F0502020204030204" pitchFamily="34" charset="0"/>
                            <a:cs typeface="Arial" panose="020B0604020202020204" pitchFamily="34" charset="0"/>
                          </a:rPr>
                          <m:t>𝜎</m:t>
                        </m:r>
                      </m:e>
                      <m:sup>
                        <m:r>
                          <a:rPr lang="fr-FR" sz="1800" i="1">
                            <a:effectLst/>
                            <a:latin typeface="Cambria Math" panose="02040503050406030204" pitchFamily="18" charset="0"/>
                            <a:ea typeface="Calibri" panose="020F0502020204030204" pitchFamily="34" charset="0"/>
                            <a:cs typeface="Arial" panose="020B0604020202020204" pitchFamily="34" charset="0"/>
                          </a:rPr>
                          <m:t>2</m:t>
                        </m:r>
                      </m:sup>
                    </m:sSup>
                    <m:r>
                      <a:rPr lang="fr-FR" sz="1800" i="1">
                        <a:effectLst/>
                        <a:latin typeface="Cambria Math" panose="02040503050406030204" pitchFamily="18" charset="0"/>
                        <a:ea typeface="Times New Roman" panose="02020603050405020304" pitchFamily="18" charset="0"/>
                        <a:cs typeface="Arial" panose="020B0604020202020204" pitchFamily="34" charset="0"/>
                      </a:rPr>
                      <m:t> ∀</m:t>
                    </m:r>
                    <m:r>
                      <a:rPr lang="fr-FR" sz="1800" i="1">
                        <a:effectLst/>
                        <a:latin typeface="Cambria Math" panose="02040503050406030204" pitchFamily="18" charset="0"/>
                        <a:ea typeface="Times New Roman" panose="02020603050405020304" pitchFamily="18" charset="0"/>
                        <a:cs typeface="Arial" panose="020B0604020202020204" pitchFamily="34" charset="0"/>
                      </a:rPr>
                      <m:t>𝑡</m:t>
                    </m:r>
                    <m:r>
                      <a:rPr lang="fr-FR" sz="1800" i="1">
                        <a:effectLst/>
                        <a:latin typeface="Cambria Math" panose="02040503050406030204" pitchFamily="18" charset="0"/>
                        <a:ea typeface="Times New Roman" panose="02020603050405020304" pitchFamily="18" charset="0"/>
                        <a:cs typeface="Arial" panose="020B0604020202020204" pitchFamily="34" charset="0"/>
                      </a:rPr>
                      <m:t>∈</m:t>
                    </m:r>
                    <m:r>
                      <a:rPr lang="fr-FR" sz="1800" i="1">
                        <a:effectLst/>
                        <a:latin typeface="Cambria Math" panose="02040503050406030204" pitchFamily="18" charset="0"/>
                        <a:ea typeface="Times New Roman" panose="02020603050405020304" pitchFamily="18" charset="0"/>
                        <a:cs typeface="Arial" panose="020B0604020202020204" pitchFamily="34" charset="0"/>
                      </a:rPr>
                      <m:t>ℤ</m:t>
                    </m:r>
                  </m:oMath>
                </a14:m>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14:m>
                  <m:oMath xmlns:m="http://schemas.openxmlformats.org/officeDocument/2006/math">
                    <m:r>
                      <a:rPr lang="fr-FR" sz="1800" i="1">
                        <a:effectLst/>
                        <a:latin typeface="Cambria Math" panose="02040503050406030204" pitchFamily="18" charset="0"/>
                        <a:ea typeface="Calibri" panose="020F0502020204030204" pitchFamily="34" charset="0"/>
                        <a:cs typeface="Arial" panose="020B0604020202020204" pitchFamily="34" charset="0"/>
                      </a:rPr>
                      <m:t>𝐶𝑜𝑣</m:t>
                    </m:r>
                    <m:d>
                      <m:dPr>
                        <m:ctrlPr>
                          <a:rPr lang="fr-FR"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800" i="1">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effectLst/>
                                <a:latin typeface="Cambria Math" panose="02040503050406030204" pitchFamily="18" charset="0"/>
                                <a:ea typeface="Calibri" panose="020F0502020204030204" pitchFamily="34" charset="0"/>
                                <a:cs typeface="Arial" panose="020B0604020202020204" pitchFamily="34" charset="0"/>
                              </a:rPr>
                              <m:t>ℇ</m:t>
                            </m:r>
                          </m:e>
                          <m:sub>
                            <m:r>
                              <a:rPr lang="fr-FR" sz="1800" i="1">
                                <a:effectLst/>
                                <a:latin typeface="Cambria Math" panose="02040503050406030204" pitchFamily="18" charset="0"/>
                                <a:ea typeface="Calibri" panose="020F0502020204030204" pitchFamily="34" charset="0"/>
                                <a:cs typeface="Arial" panose="020B0604020202020204" pitchFamily="34" charset="0"/>
                              </a:rPr>
                              <m:t>𝑡</m:t>
                            </m:r>
                          </m:sub>
                        </m:sSub>
                        <m:r>
                          <a:rPr lang="fr-FR"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800" i="1">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effectLst/>
                                <a:latin typeface="Cambria Math" panose="02040503050406030204" pitchFamily="18" charset="0"/>
                                <a:ea typeface="Calibri" panose="020F0502020204030204" pitchFamily="34" charset="0"/>
                                <a:cs typeface="Arial" panose="020B0604020202020204" pitchFamily="34" charset="0"/>
                              </a:rPr>
                              <m:t>ℇ</m:t>
                            </m:r>
                          </m:e>
                          <m:sub>
                            <m:r>
                              <a:rPr lang="fr-FR" sz="1800" i="1">
                                <a:effectLst/>
                                <a:latin typeface="Cambria Math" panose="02040503050406030204" pitchFamily="18" charset="0"/>
                                <a:ea typeface="Calibri" panose="020F0502020204030204" pitchFamily="34" charset="0"/>
                                <a:cs typeface="Arial" panose="020B0604020202020204" pitchFamily="34" charset="0"/>
                              </a:rPr>
                              <m:t>𝑗</m:t>
                            </m:r>
                          </m:sub>
                        </m:sSub>
                      </m:e>
                    </m:d>
                    <m:r>
                      <a:rPr lang="fr-FR" sz="1800" i="1">
                        <a:effectLst/>
                        <a:latin typeface="Cambria Math" panose="02040503050406030204" pitchFamily="18" charset="0"/>
                        <a:ea typeface="Calibri" panose="020F0502020204030204" pitchFamily="34" charset="0"/>
                        <a:cs typeface="Arial" panose="020B0604020202020204" pitchFamily="34" charset="0"/>
                      </a:rPr>
                      <m:t>=</m:t>
                    </m:r>
                    <m:r>
                      <a:rPr lang="fr-FR" sz="1800">
                        <a:effectLst/>
                        <a:latin typeface="Cambria Math" panose="02040503050406030204" pitchFamily="18" charset="0"/>
                        <a:ea typeface="Calibri" panose="020F0502020204030204" pitchFamily="34" charset="0"/>
                        <a:cs typeface="Arial" panose="020B0604020202020204" pitchFamily="34" charset="0"/>
                      </a:rPr>
                      <m:t>0 ∀</m:t>
                    </m:r>
                    <m:r>
                      <m:rPr>
                        <m:sty m:val="p"/>
                      </m:rPr>
                      <a:rPr lang="fr-FR" sz="1800">
                        <a:effectLst/>
                        <a:latin typeface="Cambria Math" panose="02040503050406030204" pitchFamily="18" charset="0"/>
                        <a:ea typeface="Calibri" panose="020F0502020204030204" pitchFamily="34" charset="0"/>
                        <a:cs typeface="Arial" panose="020B0604020202020204" pitchFamily="34" charset="0"/>
                      </a:rPr>
                      <m:t>t</m:t>
                    </m:r>
                    <m:r>
                      <a:rPr lang="fr-FR"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800">
                        <a:effectLst/>
                        <a:latin typeface="Cambria Math" panose="02040503050406030204" pitchFamily="18" charset="0"/>
                        <a:ea typeface="Calibri" panose="020F0502020204030204" pitchFamily="34" charset="0"/>
                        <a:cs typeface="Arial" panose="020B0604020202020204" pitchFamily="34" charset="0"/>
                      </a:rPr>
                      <m:t>j</m:t>
                    </m:r>
                  </m:oMath>
                </a14:m>
                <a:endParaRPr lang="fr-FR" dirty="0">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lvl="0" algn="just">
                  <a:lnSpc>
                    <a:spcPct val="107000"/>
                  </a:lnSpc>
                  <a:spcAft>
                    <a:spcPts val="800"/>
                  </a:spcAft>
                </a:pPr>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F458DC60-294E-3B54-7826-3648803C72D8}"/>
                  </a:ext>
                </a:extLst>
              </p:cNvPr>
              <p:cNvSpPr txBox="1">
                <a:spLocks noRot="1" noChangeAspect="1" noMove="1" noResize="1" noEditPoints="1" noAdjustHandles="1" noChangeArrowheads="1" noChangeShapeType="1" noTextEdit="1"/>
              </p:cNvSpPr>
              <p:nvPr/>
            </p:nvSpPr>
            <p:spPr>
              <a:xfrm>
                <a:off x="478970" y="1170440"/>
                <a:ext cx="11234060" cy="5504392"/>
              </a:xfrm>
              <a:prstGeom prst="rect">
                <a:avLst/>
              </a:prstGeom>
              <a:blipFill>
                <a:blip r:embed="rId2"/>
                <a:stretch>
                  <a:fillRect l="-451" t="-922" r="-451"/>
                </a:stretch>
              </a:blipFill>
            </p:spPr>
            <p:txBody>
              <a:bodyPr/>
              <a:lstStyle/>
              <a:p>
                <a:r>
                  <a:rPr lang="fr-FR">
                    <a:noFill/>
                  </a:rPr>
                  <a:t> </a:t>
                </a:r>
              </a:p>
            </p:txBody>
          </p:sp>
        </mc:Fallback>
      </mc:AlternateContent>
      <p:sp>
        <p:nvSpPr>
          <p:cNvPr id="3" name="Espace réservé du pied de page 2">
            <a:extLst>
              <a:ext uri="{FF2B5EF4-FFF2-40B4-BE49-F238E27FC236}">
                <a16:creationId xmlns:a16="http://schemas.microsoft.com/office/drawing/2014/main" id="{E639D08D-8047-515D-5E3B-2B03803CAFFE}"/>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FD2D6920-C6E1-3A67-63B1-5A13493E0263}"/>
              </a:ext>
            </a:extLst>
          </p:cNvPr>
          <p:cNvSpPr>
            <a:spLocks noGrp="1"/>
          </p:cNvSpPr>
          <p:nvPr>
            <p:ph type="sldNum" sz="quarter" idx="12"/>
          </p:nvPr>
        </p:nvSpPr>
        <p:spPr/>
        <p:txBody>
          <a:bodyPr/>
          <a:lstStyle/>
          <a:p>
            <a:fld id="{AC10BA97-AD70-294B-B66E-C01AC3D45299}" type="slidenum">
              <a:rPr lang="fr-FR" smtClean="0"/>
              <a:t>11</a:t>
            </a:fld>
            <a:endParaRPr lang="fr-FR"/>
          </a:p>
        </p:txBody>
      </p:sp>
      <p:sp>
        <p:nvSpPr>
          <p:cNvPr id="5" name="ZoneTexte 4">
            <a:extLst>
              <a:ext uri="{FF2B5EF4-FFF2-40B4-BE49-F238E27FC236}">
                <a16:creationId xmlns:a16="http://schemas.microsoft.com/office/drawing/2014/main" id="{0025CC03-B645-54D0-F3CE-E87C406D7897}"/>
              </a:ext>
            </a:extLst>
          </p:cNvPr>
          <p:cNvSpPr txBox="1"/>
          <p:nvPr/>
        </p:nvSpPr>
        <p:spPr>
          <a:xfrm>
            <a:off x="4572000" y="13495283"/>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34265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1.2 Non - Stationnarité </a:t>
            </a:r>
          </a:p>
        </p:txBody>
      </p:sp>
      <p:sp>
        <p:nvSpPr>
          <p:cNvPr id="2" name="ZoneTexte 1">
            <a:extLst>
              <a:ext uri="{FF2B5EF4-FFF2-40B4-BE49-F238E27FC236}">
                <a16:creationId xmlns:a16="http://schemas.microsoft.com/office/drawing/2014/main" id="{F458DC60-294E-3B54-7826-3648803C72D8}"/>
              </a:ext>
            </a:extLst>
          </p:cNvPr>
          <p:cNvSpPr txBox="1"/>
          <p:nvPr/>
        </p:nvSpPr>
        <p:spPr>
          <a:xfrm>
            <a:off x="591884" y="1157685"/>
            <a:ext cx="11008232" cy="4044249"/>
          </a:xfrm>
          <a:prstGeom prst="rect">
            <a:avLst/>
          </a:prstGeom>
          <a:noFill/>
        </p:spPr>
        <p:txBody>
          <a:bodyPr wrap="square" rtlCol="0">
            <a:spAutoFit/>
          </a:bodyPr>
          <a:lstStyle/>
          <a:p>
            <a:pPr marL="285750" indent="-285750" algn="just">
              <a:lnSpc>
                <a:spcPct val="107000"/>
              </a:lnSpc>
              <a:spcAft>
                <a:spcPts val="800"/>
              </a:spcAft>
              <a:buFont typeface="Wingdings" pitchFamily="2" charset="2"/>
              <a:buChar char="§"/>
            </a:pPr>
            <a:r>
              <a:rPr lang="fr-FR" sz="1800" dirty="0">
                <a:effectLst/>
                <a:latin typeface="Verdana" panose="020B0604030504040204" pitchFamily="34" charset="0"/>
                <a:ea typeface="Verdana" panose="020B0604030504040204" pitchFamily="34" charset="0"/>
                <a:cs typeface="Times New Roman" panose="02020603050405020304" pitchFamily="18" charset="0"/>
              </a:rPr>
              <a:t>La non-stationnarité : Présence d’une tendance ou d’une partie saisonnière déterministe.</a:t>
            </a:r>
          </a:p>
          <a:p>
            <a:pPr marL="285750" indent="-285750" algn="just">
              <a:lnSpc>
                <a:spcPct val="107000"/>
              </a:lnSpc>
              <a:spcAft>
                <a:spcPts val="800"/>
              </a:spcAft>
              <a:buFont typeface="Wingdings" pitchFamily="2" charset="2"/>
              <a:buChar char="§"/>
            </a:pPr>
            <a:r>
              <a:rPr lang="fr-FR" sz="1800" dirty="0">
                <a:effectLst/>
                <a:latin typeface="Verdana" panose="020B0604030504040204" pitchFamily="34" charset="0"/>
                <a:ea typeface="Verdana" panose="020B0604030504040204" pitchFamily="34" charset="0"/>
                <a:cs typeface="Times New Roman" panose="02020603050405020304" pitchFamily="18" charset="0"/>
              </a:rPr>
              <a:t>Les variables macroéconomiques et financières sont rarement des réalisations de processus stationnaires. La non-stationnarité peut aussi bien concerner l’espérance que les moments de second ordre. </a:t>
            </a:r>
          </a:p>
          <a:p>
            <a:pPr algn="just">
              <a:lnSpc>
                <a:spcPct val="107000"/>
              </a:lnSpc>
              <a:spcAft>
                <a:spcPts val="800"/>
              </a:spcAft>
            </a:pPr>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r>
              <a:rPr lang="fr-FR" sz="1800" dirty="0">
                <a:effectLst/>
                <a:latin typeface="Verdana" panose="020B0604030504040204" pitchFamily="34" charset="0"/>
                <a:ea typeface="Verdana" panose="020B0604030504040204" pitchFamily="34" charset="0"/>
                <a:cs typeface="Times New Roman" panose="02020603050405020304" pitchFamily="18" charset="0"/>
              </a:rPr>
              <a:t>Elle peut être repérée graphiquement : </a:t>
            </a:r>
          </a:p>
          <a:p>
            <a:pPr marL="742950" lvl="1" indent="-285750" algn="just">
              <a:lnSpc>
                <a:spcPct val="107000"/>
              </a:lnSpc>
              <a:spcAft>
                <a:spcPts val="800"/>
              </a:spcAft>
              <a:buFont typeface="Wingdings" pitchFamily="2" charset="2"/>
              <a:buChar char="§"/>
            </a:pPr>
            <a:r>
              <a:rPr lang="fr-FR" dirty="0">
                <a:effectLst/>
                <a:latin typeface="Verdana" panose="020B0604030504040204" pitchFamily="34" charset="0"/>
                <a:ea typeface="Verdana" panose="020B0604030504040204" pitchFamily="34" charset="0"/>
                <a:cs typeface="Times New Roman" panose="02020603050405020304" pitchFamily="18" charset="0"/>
              </a:rPr>
              <a:t>soit par la représentation graphique de la série ; </a:t>
            </a:r>
          </a:p>
          <a:p>
            <a:pPr marL="742950" lvl="1" indent="-285750" algn="just">
              <a:lnSpc>
                <a:spcPct val="107000"/>
              </a:lnSpc>
              <a:spcAft>
                <a:spcPts val="800"/>
              </a:spcAft>
              <a:buFont typeface="Wingdings" pitchFamily="2" charset="2"/>
              <a:buChar char="§"/>
            </a:pPr>
            <a:r>
              <a:rPr lang="fr-FR" dirty="0">
                <a:effectLst/>
                <a:latin typeface="Verdana" panose="020B0604030504040204" pitchFamily="34" charset="0"/>
                <a:ea typeface="Verdana" panose="020B0604030504040204" pitchFamily="34" charset="0"/>
                <a:cs typeface="Times New Roman" panose="02020603050405020304" pitchFamily="18" charset="0"/>
              </a:rPr>
              <a:t>soit par le corrélogramme (les autocorrélations diminuent très lentement) ; </a:t>
            </a:r>
          </a:p>
          <a:p>
            <a:pPr marL="742950" lvl="1" indent="-285750" algn="just">
              <a:lnSpc>
                <a:spcPct val="107000"/>
              </a:lnSpc>
              <a:spcAft>
                <a:spcPts val="800"/>
              </a:spcAft>
              <a:buFont typeface="Wingdings" pitchFamily="2" charset="2"/>
              <a:buChar char="§"/>
            </a:pPr>
            <a:r>
              <a:rPr lang="fr-FR" dirty="0">
                <a:effectLst/>
                <a:latin typeface="Verdana" panose="020B0604030504040204" pitchFamily="34" charset="0"/>
                <a:ea typeface="Verdana" panose="020B0604030504040204" pitchFamily="34" charset="0"/>
                <a:cs typeface="Times New Roman" panose="02020603050405020304" pitchFamily="18" charset="0"/>
              </a:rPr>
              <a:t>soit encore par la fonction de densité spectrale (elle présente des valeurs très élevées pour des fréquences très basses).</a:t>
            </a:r>
          </a:p>
          <a:p>
            <a:pPr lvl="0" algn="just">
              <a:lnSpc>
                <a:spcPct val="107000"/>
              </a:lnSpc>
              <a:spcAft>
                <a:spcPts val="800"/>
              </a:spcAft>
            </a:pPr>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3" name="Espace réservé du pied de page 2">
            <a:extLst>
              <a:ext uri="{FF2B5EF4-FFF2-40B4-BE49-F238E27FC236}">
                <a16:creationId xmlns:a16="http://schemas.microsoft.com/office/drawing/2014/main" id="{E639D08D-8047-515D-5E3B-2B03803CAFFE}"/>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FD2D6920-C6E1-3A67-63B1-5A13493E0263}"/>
              </a:ext>
            </a:extLst>
          </p:cNvPr>
          <p:cNvSpPr>
            <a:spLocks noGrp="1"/>
          </p:cNvSpPr>
          <p:nvPr>
            <p:ph type="sldNum" sz="quarter" idx="12"/>
          </p:nvPr>
        </p:nvSpPr>
        <p:spPr/>
        <p:txBody>
          <a:bodyPr/>
          <a:lstStyle/>
          <a:p>
            <a:fld id="{AC10BA97-AD70-294B-B66E-C01AC3D45299}" type="slidenum">
              <a:rPr lang="fr-FR" smtClean="0"/>
              <a:t>12</a:t>
            </a:fld>
            <a:endParaRPr lang="fr-FR"/>
          </a:p>
        </p:txBody>
      </p:sp>
      <p:sp>
        <p:nvSpPr>
          <p:cNvPr id="5" name="ZoneTexte 4">
            <a:extLst>
              <a:ext uri="{FF2B5EF4-FFF2-40B4-BE49-F238E27FC236}">
                <a16:creationId xmlns:a16="http://schemas.microsoft.com/office/drawing/2014/main" id="{0025CC03-B645-54D0-F3CE-E87C406D7897}"/>
              </a:ext>
            </a:extLst>
          </p:cNvPr>
          <p:cNvSpPr txBox="1"/>
          <p:nvPr/>
        </p:nvSpPr>
        <p:spPr>
          <a:xfrm>
            <a:off x="4572000" y="13495283"/>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93213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46114" y="136525"/>
            <a:ext cx="10214008" cy="64349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fr-FR" sz="2200" cap="small" dirty="0">
                <a:solidFill>
                  <a:srgbClr val="002060"/>
                </a:solidFill>
                <a:latin typeface="Verdana" panose="020B0604030504040204" pitchFamily="34" charset="0"/>
                <a:ea typeface="Verdana" panose="020B0604030504040204" pitchFamily="34" charset="0"/>
              </a:rPr>
              <a:t>II. Méthodologies de modélisation de projection du taux de défaut </a:t>
            </a:r>
          </a:p>
          <a:p>
            <a:br>
              <a:rPr lang="fr-FR" sz="11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1600" i="1" dirty="0">
                <a:solidFill>
                  <a:srgbClr val="002060"/>
                </a:solidFill>
                <a:latin typeface="Verdana" panose="020B0604030504040204" pitchFamily="34" charset="0"/>
                <a:ea typeface="Verdana" panose="020B0604030504040204" pitchFamily="34" charset="0"/>
              </a:rPr>
              <a:t>1.2 Non - Stationnarité : Corrélogramme et fonction d’autocorrélation </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458DC60-294E-3B54-7826-3648803C72D8}"/>
                  </a:ext>
                </a:extLst>
              </p:cNvPr>
              <p:cNvSpPr txBox="1"/>
              <p:nvPr/>
            </p:nvSpPr>
            <p:spPr>
              <a:xfrm>
                <a:off x="478970" y="1166842"/>
                <a:ext cx="10900230" cy="4524315"/>
              </a:xfrm>
              <a:prstGeom prst="rect">
                <a:avLst/>
              </a:prstGeom>
              <a:noFill/>
            </p:spPr>
            <p:txBody>
              <a:bodyPr wrap="square" rtlCol="0">
                <a:spAutoFit/>
              </a:bodyPr>
              <a:lstStyle/>
              <a:p>
                <a:pPr algn="just"/>
                <a:r>
                  <a:rPr lang="fr-FR" sz="1600" dirty="0">
                    <a:effectLst/>
                    <a:latin typeface="Verdana" panose="020B0604030504040204" pitchFamily="34" charset="0"/>
                    <a:ea typeface="Verdana" panose="020B0604030504040204" pitchFamily="34" charset="0"/>
                    <a:cs typeface="Times New Roman" panose="02020603050405020304" pitchFamily="18" charset="0"/>
                  </a:rPr>
                  <a:t>On appelle coefficient d’autocorrélation d’ordre 1 le coefficient de corrélation linéaire simple calculé entre la série chronologique et cette même série décalée d’une période de temps. On le note </a:t>
                </a:r>
                <a14:m>
                  <m:oMath xmlns:m="http://schemas.openxmlformats.org/officeDocument/2006/math">
                    <m:r>
                      <a:rPr lang="fr-FR" sz="1600" i="1">
                        <a:effectLst/>
                        <a:latin typeface="Cambria Math" panose="02040503050406030204" pitchFamily="18" charset="0"/>
                        <a:ea typeface="Calibri" panose="020F0502020204030204" pitchFamily="34" charset="0"/>
                        <a:cs typeface="Times New Roman" panose="02020603050405020304" pitchFamily="18" charset="0"/>
                      </a:rPr>
                      <m:t>𝜌</m:t>
                    </m:r>
                    <m:r>
                      <a:rPr lang="fr-FR" sz="1600" i="1">
                        <a:effectLst/>
                        <a:latin typeface="Cambria Math" panose="02040503050406030204" pitchFamily="18" charset="0"/>
                        <a:ea typeface="Calibri" panose="020F0502020204030204" pitchFamily="34" charset="0"/>
                        <a:cs typeface="Times New Roman" panose="02020603050405020304" pitchFamily="18" charset="0"/>
                      </a:rPr>
                      <m:t>(</m:t>
                    </m:r>
                    <m:r>
                      <a:rPr lang="fr-FR" sz="1600" i="1">
                        <a:effectLst/>
                        <a:latin typeface="Cambria Math" panose="02040503050406030204" pitchFamily="18" charset="0"/>
                        <a:ea typeface="Calibri" panose="020F0502020204030204" pitchFamily="34" charset="0"/>
                        <a:cs typeface="Times New Roman" panose="02020603050405020304" pitchFamily="18" charset="0"/>
                      </a:rPr>
                      <m:t>h</m:t>
                    </m:r>
                    <m:r>
                      <a:rPr lang="fr-FR" sz="16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a:t>
                </a:r>
              </a:p>
              <a:p>
                <a:pPr algn="just"/>
                <a:endParaRPr lang="fr-FR" sz="1600" dirty="0">
                  <a:effectLst/>
                  <a:latin typeface="Verdana" panose="020B0604030504040204" pitchFamily="34" charset="0"/>
                  <a:ea typeface="Verdana" panose="020B060403050404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Times New Roman" panose="02020603050405020304" pitchFamily="18" charset="0"/>
                        </a:rPr>
                        <m:t>𝜌</m:t>
                      </m:r>
                      <m:d>
                        <m:dPr>
                          <m:ctrlPr>
                            <a:rPr lang="fr-FR"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fr-FR" sz="1600" i="1">
                              <a:effectLst/>
                              <a:latin typeface="Cambria Math" panose="02040503050406030204" pitchFamily="18" charset="0"/>
                              <a:ea typeface="Calibri" panose="020F0502020204030204" pitchFamily="34" charset="0"/>
                              <a:cs typeface="Times New Roman" panose="02020603050405020304" pitchFamily="18" charset="0"/>
                            </a:rPr>
                            <m:t>h</m:t>
                          </m:r>
                        </m:e>
                      </m:d>
                      <m:r>
                        <a:rPr lang="fr-FR" sz="1600" i="1">
                          <a:effectLst/>
                          <a:latin typeface="Cambria Math" panose="02040503050406030204" pitchFamily="18" charset="0"/>
                          <a:ea typeface="Calibri" panose="020F0502020204030204" pitchFamily="34" charset="0"/>
                          <a:cs typeface="Times New Roman" panose="02020603050405020304" pitchFamily="18" charset="0"/>
                        </a:rPr>
                        <m:t>=</m:t>
                      </m:r>
                      <m:r>
                        <a:rPr lang="fr-FR" sz="1600" i="1">
                          <a:effectLst/>
                          <a:latin typeface="Cambria Math" panose="02040503050406030204" pitchFamily="18" charset="0"/>
                          <a:ea typeface="Calibri" panose="020F0502020204030204" pitchFamily="34" charset="0"/>
                          <a:cs typeface="Times New Roman" panose="02020603050405020304" pitchFamily="18" charset="0"/>
                        </a:rPr>
                        <m:t>𝐶𝑜𝑟𝑟</m:t>
                      </m:r>
                      <m:d>
                        <m:dPr>
                          <m:ctrlPr>
                            <a:rPr lang="fr-FR" sz="16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FR"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16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fr-FR"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1600" i="1">
                                  <a:effectLst/>
                                  <a:latin typeface="Cambria Math" panose="02040503050406030204" pitchFamily="18" charset="0"/>
                                  <a:ea typeface="Calibri" panose="020F0502020204030204" pitchFamily="34" charset="0"/>
                                  <a:cs typeface="Times New Roman" panose="02020603050405020304" pitchFamily="18" charset="0"/>
                                </a:rPr>
                                <m:t>𝑡</m:t>
                              </m:r>
                              <m:r>
                                <a:rPr lang="fr-FR" sz="1600" i="1">
                                  <a:effectLst/>
                                  <a:latin typeface="Cambria Math" panose="02040503050406030204" pitchFamily="18" charset="0"/>
                                  <a:ea typeface="Calibri" panose="020F0502020204030204" pitchFamily="34" charset="0"/>
                                  <a:cs typeface="Times New Roman" panose="02020603050405020304" pitchFamily="18" charset="0"/>
                                </a:rPr>
                                <m:t>+</m:t>
                              </m:r>
                              <m:r>
                                <a:rPr lang="fr-FR" sz="1600" i="1">
                                  <a:effectLst/>
                                  <a:latin typeface="Cambria Math" panose="02040503050406030204" pitchFamily="18" charset="0"/>
                                  <a:ea typeface="Calibri" panose="020F0502020204030204" pitchFamily="34" charset="0"/>
                                  <a:cs typeface="Times New Roman" panose="02020603050405020304" pitchFamily="18" charset="0"/>
                                </a:rPr>
                                <m:t>h</m:t>
                              </m:r>
                            </m:sub>
                          </m:sSub>
                        </m:e>
                      </m:d>
                      <m:r>
                        <a:rPr lang="fr-FR" sz="1600" i="1">
                          <a:effectLst/>
                          <a:latin typeface="Cambria Math" panose="02040503050406030204" pitchFamily="18" charset="0"/>
                          <a:ea typeface="Calibri" panose="020F0502020204030204" pitchFamily="34" charset="0"/>
                          <a:cs typeface="Times New Roman" panose="02020603050405020304" pitchFamily="18" charset="0"/>
                        </a:rPr>
                        <m:t>=</m:t>
                      </m:r>
                      <m:r>
                        <a:rPr lang="fr-FR" sz="1600" i="1">
                          <a:effectLst/>
                          <a:latin typeface="Cambria Math" panose="02040503050406030204" pitchFamily="18" charset="0"/>
                          <a:ea typeface="Calibri" panose="020F0502020204030204" pitchFamily="34" charset="0"/>
                          <a:cs typeface="Times New Roman" panose="02020603050405020304" pitchFamily="18" charset="0"/>
                        </a:rPr>
                        <m:t>𝐶𝑜𝑟𝑟</m:t>
                      </m:r>
                      <m:d>
                        <m:dPr>
                          <m:ctrlPr>
                            <a:rPr lang="fr-FR" sz="16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FR"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16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fr-FR"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1600" i="1">
                                  <a:effectLst/>
                                  <a:latin typeface="Cambria Math" panose="02040503050406030204" pitchFamily="18" charset="0"/>
                                  <a:ea typeface="Calibri" panose="020F0502020204030204" pitchFamily="34" charset="0"/>
                                  <a:cs typeface="Times New Roman" panose="02020603050405020304" pitchFamily="18" charset="0"/>
                                </a:rPr>
                                <m:t>𝑡</m:t>
                              </m:r>
                              <m:r>
                                <a:rPr lang="fr-FR" sz="1600" i="1">
                                  <a:effectLst/>
                                  <a:latin typeface="Cambria Math" panose="02040503050406030204" pitchFamily="18" charset="0"/>
                                  <a:ea typeface="Calibri" panose="020F0502020204030204" pitchFamily="34" charset="0"/>
                                  <a:cs typeface="Times New Roman" panose="02020603050405020304" pitchFamily="18" charset="0"/>
                                </a:rPr>
                                <m:t>−</m:t>
                              </m:r>
                              <m:r>
                                <a:rPr lang="fr-FR" sz="1600" i="1">
                                  <a:effectLst/>
                                  <a:latin typeface="Cambria Math" panose="02040503050406030204" pitchFamily="18" charset="0"/>
                                  <a:ea typeface="Calibri" panose="020F0502020204030204" pitchFamily="34" charset="0"/>
                                  <a:cs typeface="Times New Roman" panose="02020603050405020304" pitchFamily="18" charset="0"/>
                                </a:rPr>
                                <m:t>h</m:t>
                              </m:r>
                            </m:sub>
                          </m:sSub>
                        </m:e>
                      </m:d>
                    </m:oMath>
                  </m:oMathPara>
                </a14:m>
                <a:endParaRPr lang="fr-FR" sz="1600" dirty="0">
                  <a:effectLst/>
                  <a:latin typeface="Verdana" panose="020B0604030504040204" pitchFamily="34" charset="0"/>
                  <a:ea typeface="Verdana" panose="020B0604030504040204" pitchFamily="34" charset="0"/>
                  <a:cs typeface="Times New Roman" panose="02020603050405020304" pitchFamily="18" charset="0"/>
                </a:endParaRPr>
              </a:p>
              <a:p>
                <a:pPr algn="just"/>
                <a:endParaRPr lang="fr-FR" sz="1600" dirty="0">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La représentation graphique de la fonction d’autocorrélation est appelée corrélogramme.</a:t>
                </a:r>
              </a:p>
              <a:p>
                <a:pPr marL="285750" indent="-285750" algn="just">
                  <a:buFont typeface="Wingdings" pitchFamily="2" charset="2"/>
                  <a:buChar char="§"/>
                </a:pPr>
                <a:endParaRPr lang="fr-FR" sz="1600" dirty="0">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Si la fonction d’autocorrélation décroit lentement (forte dépendance entre les observations), le processus aura une mémoire longue.</a:t>
                </a:r>
              </a:p>
              <a:p>
                <a:pPr marL="285750" indent="-285750" algn="just">
                  <a:buFont typeface="Wingdings" pitchFamily="2" charset="2"/>
                  <a:buChar char="§"/>
                </a:pPr>
                <a:endParaRPr lang="fr-FR" sz="1600" dirty="0">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S’il y a corrélation d’ordre 1 significative, le processus aura une mémoire courte.</a:t>
                </a:r>
              </a:p>
              <a:p>
                <a:pPr marL="285750" indent="-285750" algn="just">
                  <a:buFont typeface="Wingdings" pitchFamily="2" charset="2"/>
                  <a:buChar char="§"/>
                </a:pPr>
                <a:endParaRPr lang="fr-FR" sz="1600" dirty="0">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Si le processus est stationnaire, il n’a pas de mémoire.</a:t>
                </a:r>
              </a:p>
              <a:p>
                <a:pPr marL="285750" indent="-285750" algn="just">
                  <a:buFont typeface="Wingdings" pitchFamily="2" charset="2"/>
                  <a:buChar char="§"/>
                </a:pPr>
                <a:endParaRPr lang="fr-FR" sz="1600" dirty="0">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Cette représentation graphique permet de détecter les périodicités d’une série temporelle brute mais aussi d’analyser les résidus d’une corrélation (si on a retiré la tendance et la saisonnalité).</a:t>
                </a:r>
                <a:r>
                  <a:rPr lang="fr-FR" sz="1600" dirty="0">
                    <a:effectLst/>
                    <a:latin typeface="Verdana" panose="020B0604030504040204" pitchFamily="34" charset="0"/>
                    <a:ea typeface="Verdana" panose="020B0604030504040204" pitchFamily="34" charset="0"/>
                  </a:rPr>
                  <a:t> </a:t>
                </a:r>
              </a:p>
              <a:p>
                <a:pPr marL="285750" indent="-285750" algn="just">
                  <a:buFont typeface="Wingdings" pitchFamily="2" charset="2"/>
                  <a:buChar char="§"/>
                </a:pPr>
                <a:endParaRPr lang="fr-FR" sz="1600" dirty="0">
                  <a:effectLst/>
                  <a:latin typeface="Verdana" panose="020B0604030504040204" pitchFamily="34" charset="0"/>
                  <a:ea typeface="Verdana" panose="020B0604030504040204" pitchFamily="34" charset="0"/>
                </a:endParaRPr>
              </a:p>
              <a:p>
                <a:pPr marL="285750" indent="-285750" algn="just">
                  <a:buFont typeface="Wingdings" pitchFamily="2" charset="2"/>
                  <a:buChar char="§"/>
                </a:pPr>
                <a:r>
                  <a:rPr lang="fr-FR" sz="1600" dirty="0">
                    <a:latin typeface="Verdana" panose="020B0604030504040204" pitchFamily="34" charset="0"/>
                    <a:ea typeface="Verdana" panose="020B0604030504040204" pitchFamily="34" charset="0"/>
                    <a:cs typeface="Times New Roman" panose="02020603050405020304" pitchFamily="18" charset="0"/>
                  </a:rPr>
                  <a:t>Utilisation du test portemanteau. </a:t>
                </a:r>
                <a:endParaRPr lang="fr-FR" sz="1600" b="0" i="0" u="none" strike="noStrike" dirty="0">
                  <a:solidFill>
                    <a:srgbClr val="000000"/>
                  </a:solidFill>
                  <a:effectLst/>
                  <a:latin typeface="Verdana" panose="020B0604030504040204" pitchFamily="34" charset="0"/>
                  <a:ea typeface="Verdana" panose="020B0604030504040204" pitchFamily="34" charset="0"/>
                </a:endParaRPr>
              </a:p>
            </p:txBody>
          </p:sp>
        </mc:Choice>
        <mc:Fallback xmlns="">
          <p:sp>
            <p:nvSpPr>
              <p:cNvPr id="2" name="ZoneTexte 1">
                <a:extLst>
                  <a:ext uri="{FF2B5EF4-FFF2-40B4-BE49-F238E27FC236}">
                    <a16:creationId xmlns:a16="http://schemas.microsoft.com/office/drawing/2014/main" id="{F458DC60-294E-3B54-7826-3648803C72D8}"/>
                  </a:ext>
                </a:extLst>
              </p:cNvPr>
              <p:cNvSpPr txBox="1">
                <a:spLocks noRot="1" noChangeAspect="1" noMove="1" noResize="1" noEditPoints="1" noAdjustHandles="1" noChangeArrowheads="1" noChangeShapeType="1" noTextEdit="1"/>
              </p:cNvSpPr>
              <p:nvPr/>
            </p:nvSpPr>
            <p:spPr>
              <a:xfrm>
                <a:off x="478970" y="1166842"/>
                <a:ext cx="10900230" cy="4524315"/>
              </a:xfrm>
              <a:prstGeom prst="rect">
                <a:avLst/>
              </a:prstGeom>
              <a:blipFill>
                <a:blip r:embed="rId2"/>
                <a:stretch>
                  <a:fillRect l="-233" t="-279" r="-233" b="-559"/>
                </a:stretch>
              </a:blipFill>
            </p:spPr>
            <p:txBody>
              <a:bodyPr/>
              <a:lstStyle/>
              <a:p>
                <a:r>
                  <a:rPr lang="fr-FR">
                    <a:noFill/>
                  </a:rPr>
                  <a:t> </a:t>
                </a:r>
              </a:p>
            </p:txBody>
          </p:sp>
        </mc:Fallback>
      </mc:AlternateContent>
      <p:sp>
        <p:nvSpPr>
          <p:cNvPr id="3" name="Espace réservé du pied de page 2">
            <a:extLst>
              <a:ext uri="{FF2B5EF4-FFF2-40B4-BE49-F238E27FC236}">
                <a16:creationId xmlns:a16="http://schemas.microsoft.com/office/drawing/2014/main" id="{E639D08D-8047-515D-5E3B-2B03803CAFFE}"/>
              </a:ext>
            </a:extLst>
          </p:cNvPr>
          <p:cNvSpPr>
            <a:spLocks noGrp="1"/>
          </p:cNvSpPr>
          <p:nvPr>
            <p:ph type="ftr" sz="quarter" idx="11"/>
          </p:nvPr>
        </p:nvSpPr>
        <p:spPr>
          <a:xfrm>
            <a:off x="3871685" y="6571055"/>
            <a:ext cx="4114800" cy="365125"/>
          </a:xfrm>
        </p:spPr>
        <p:txBody>
          <a:bodyPr/>
          <a:lstStyle/>
          <a:p>
            <a:r>
              <a:rPr lang="fr-FR" dirty="0"/>
              <a:t>Risque de crédit - Probabilité de défaut</a:t>
            </a:r>
          </a:p>
        </p:txBody>
      </p:sp>
      <p:sp>
        <p:nvSpPr>
          <p:cNvPr id="4" name="Espace réservé du numéro de diapositive 3">
            <a:extLst>
              <a:ext uri="{FF2B5EF4-FFF2-40B4-BE49-F238E27FC236}">
                <a16:creationId xmlns:a16="http://schemas.microsoft.com/office/drawing/2014/main" id="{FD2D6920-C6E1-3A67-63B1-5A13493E0263}"/>
              </a:ext>
            </a:extLst>
          </p:cNvPr>
          <p:cNvSpPr>
            <a:spLocks noGrp="1"/>
          </p:cNvSpPr>
          <p:nvPr>
            <p:ph type="sldNum" sz="quarter" idx="12"/>
          </p:nvPr>
        </p:nvSpPr>
        <p:spPr/>
        <p:txBody>
          <a:bodyPr/>
          <a:lstStyle/>
          <a:p>
            <a:fld id="{AC10BA97-AD70-294B-B66E-C01AC3D45299}" type="slidenum">
              <a:rPr lang="fr-FR" smtClean="0"/>
              <a:t>13</a:t>
            </a:fld>
            <a:endParaRPr lang="fr-FR"/>
          </a:p>
        </p:txBody>
      </p:sp>
      <p:sp>
        <p:nvSpPr>
          <p:cNvPr id="5" name="ZoneTexte 4">
            <a:extLst>
              <a:ext uri="{FF2B5EF4-FFF2-40B4-BE49-F238E27FC236}">
                <a16:creationId xmlns:a16="http://schemas.microsoft.com/office/drawing/2014/main" id="{0025CC03-B645-54D0-F3CE-E87C406D7897}"/>
              </a:ext>
            </a:extLst>
          </p:cNvPr>
          <p:cNvSpPr txBox="1"/>
          <p:nvPr/>
        </p:nvSpPr>
        <p:spPr>
          <a:xfrm>
            <a:off x="4572000" y="13495283"/>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61087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1.2 Non - Stationnarité </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458DC60-294E-3B54-7826-3648803C72D8}"/>
                  </a:ext>
                </a:extLst>
              </p:cNvPr>
              <p:cNvSpPr txBox="1"/>
              <p:nvPr/>
            </p:nvSpPr>
            <p:spPr>
              <a:xfrm>
                <a:off x="453570" y="878414"/>
                <a:ext cx="10900230" cy="5979586"/>
              </a:xfrm>
              <a:prstGeom prst="rect">
                <a:avLst/>
              </a:prstGeom>
              <a:noFill/>
            </p:spPr>
            <p:txBody>
              <a:bodyPr wrap="square" rtlCol="0">
                <a:spAutoFit/>
              </a:bodyPr>
              <a:lstStyle/>
              <a:p>
                <a:pPr marL="285750" indent="-285750" algn="just">
                  <a:lnSpc>
                    <a:spcPct val="107000"/>
                  </a:lnSpc>
                  <a:spcAft>
                    <a:spcPts val="800"/>
                  </a:spcAft>
                  <a:buFont typeface="Wingdings"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La non-stationnarité a des conséquences fondamentales sur le plan économétrique. </a:t>
                </a:r>
              </a:p>
              <a:p>
                <a:pPr marL="285750" indent="-285750" algn="just">
                  <a:lnSpc>
                    <a:spcPct val="107000"/>
                  </a:lnSpc>
                  <a:spcAft>
                    <a:spcPts val="800"/>
                  </a:spcAft>
                  <a:buFont typeface="Wingdings"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En présence d’une racine unitaire, les propriétés asymptotiques usuelles des estimateurs ne sont plus valables et il est nécessaire de développer une théorie asymptotique particulière. </a:t>
                </a:r>
              </a:p>
              <a:p>
                <a:pPr marL="285750" indent="-285750" algn="just">
                  <a:lnSpc>
                    <a:spcPct val="107000"/>
                  </a:lnSpc>
                  <a:spcAft>
                    <a:spcPts val="800"/>
                  </a:spcAft>
                  <a:buFont typeface="Wingdings" pitchFamily="2" charset="2"/>
                  <a:buChar char="§"/>
                </a:pPr>
                <a:r>
                  <a:rPr lang="fr-FR" sz="1600" dirty="0">
                    <a:latin typeface="Verdana" panose="020B0604030504040204" pitchFamily="34" charset="0"/>
                    <a:ea typeface="Verdana" panose="020B0604030504040204" pitchFamily="34" charset="0"/>
                    <a:cs typeface="Times New Roman" panose="02020603050405020304" pitchFamily="18" charset="0"/>
                  </a:rPr>
                  <a:t>Les variables non stationnaires sont exclus de l’étude.</a:t>
                </a:r>
              </a:p>
              <a:p>
                <a:pPr marL="285750" indent="-285750" algn="just">
                  <a:lnSpc>
                    <a:spcPct val="107000"/>
                  </a:lnSpc>
                  <a:spcAft>
                    <a:spcPts val="800"/>
                  </a:spcAft>
                  <a:buFont typeface="Wingdings" pitchFamily="2" charset="2"/>
                  <a:buChar char="§"/>
                </a:pPr>
                <a:endParaRPr lang="fr-FR" sz="1600"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r>
                  <a:rPr lang="fr-FR" sz="1600" dirty="0">
                    <a:effectLst/>
                    <a:latin typeface="Verdana" panose="020B0604030504040204" pitchFamily="34" charset="0"/>
                    <a:ea typeface="Verdana" panose="020B0604030504040204" pitchFamily="34" charset="0"/>
                    <a:cs typeface="Times New Roman" panose="02020603050405020304" pitchFamily="18" charset="0"/>
                  </a:rPr>
                  <a:t>Lorsqu’il y a non-stationnarité en moyenne, le processus peut se décomposer en :</a:t>
                </a:r>
              </a:p>
              <a:p>
                <a:pPr marL="800100" lvl="1" indent="-342900" algn="just">
                  <a:lnSpc>
                    <a:spcPct val="107000"/>
                  </a:lnSpc>
                  <a:spcAft>
                    <a:spcPts val="800"/>
                  </a:spcAft>
                  <a:buFont typeface="Symbol"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Une </a:t>
                </a:r>
                <a:r>
                  <a:rPr lang="fr-FR" sz="1600" b="1" dirty="0">
                    <a:effectLst/>
                    <a:latin typeface="Verdana" panose="020B0604030504040204" pitchFamily="34" charset="0"/>
                    <a:ea typeface="Verdana" panose="020B0604030504040204" pitchFamily="34" charset="0"/>
                    <a:cs typeface="Times New Roman" panose="02020603050405020304" pitchFamily="18" charset="0"/>
                  </a:rPr>
                  <a:t>tendance</a:t>
                </a:r>
                <a:r>
                  <a:rPr lang="fr-FR" sz="1600" dirty="0">
                    <a:effectLst/>
                    <a:latin typeface="Verdana" panose="020B0604030504040204" pitchFamily="34" charset="0"/>
                    <a:ea typeface="Verdana" panose="020B0604030504040204" pitchFamily="34" charset="0"/>
                    <a:cs typeface="Times New Roman" panose="02020603050405020304" pitchFamily="18" charset="0"/>
                  </a:rPr>
                  <a:t> (trend) </a:t>
                </a:r>
                <a14:m>
                  <m:oMath xmlns:m="http://schemas.openxmlformats.org/officeDocument/2006/math">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𝑇</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𝑓</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𝑡</m:t>
                    </m:r>
                    <m:r>
                      <a:rPr lang="fr-FR" sz="1600" i="1">
                        <a:effectLst/>
                        <a:latin typeface="Cambria Math" panose="02040503050406030204" pitchFamily="18" charset="0"/>
                        <a:ea typeface="Calibri" panose="020F0502020204030204" pitchFamily="34" charset="0"/>
                        <a:cs typeface="Arial" panose="020B0604020202020204" pitchFamily="34" charset="0"/>
                      </a:rPr>
                      <m:t>)</m:t>
                    </m:r>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qui est souvent une fonction polynomiale du temps = </a:t>
                </a:r>
                <a14:m>
                  <m:oMath xmlns:m="http://schemas.openxmlformats.org/officeDocument/2006/math">
                    <m:r>
                      <a:rPr lang="fr-FR" sz="1600" i="1">
                        <a:effectLst/>
                        <a:latin typeface="Cambria Math" panose="02040503050406030204" pitchFamily="18" charset="0"/>
                        <a:ea typeface="Times New Roman" panose="02020603050405020304" pitchFamily="18" charset="0"/>
                        <a:cs typeface="Arial" panose="020B0604020202020204" pitchFamily="34" charset="0"/>
                      </a:rPr>
                      <m:t>𝑓</m:t>
                    </m:r>
                    <m:d>
                      <m:d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dPr>
                      <m:e>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e>
                    </m:d>
                    <m:r>
                      <a:rPr lang="fr-FR" sz="1600" i="1">
                        <a:effectLst/>
                        <a:latin typeface="Cambria Math" panose="02040503050406030204" pitchFamily="18" charset="0"/>
                        <a:ea typeface="Times New Roman" panose="02020603050405020304" pitchFamily="18" charset="0"/>
                        <a:cs typeface="Arial" panose="020B0604020202020204" pitchFamily="34" charset="0"/>
                      </a:rPr>
                      <m:t>=</m:t>
                    </m:r>
                    <m:r>
                      <a:rPr lang="fr-FR" sz="1600" i="1">
                        <a:effectLst/>
                        <a:latin typeface="Cambria Math" panose="02040503050406030204" pitchFamily="18" charset="0"/>
                        <a:ea typeface="Times New Roman" panose="02020603050405020304" pitchFamily="18" charset="0"/>
                        <a:cs typeface="Arial" panose="020B0604020202020204" pitchFamily="34" charset="0"/>
                      </a:rPr>
                      <m:t>𝑎</m:t>
                    </m:r>
                    <m:r>
                      <a:rPr lang="fr-FR" sz="1600" i="1">
                        <a:effectLst/>
                        <a:latin typeface="Cambria Math" panose="02040503050406030204" pitchFamily="18" charset="0"/>
                        <a:ea typeface="Times New Roman" panose="02020603050405020304" pitchFamily="18" charset="0"/>
                        <a:cs typeface="Arial" panose="020B0604020202020204" pitchFamily="34" charset="0"/>
                      </a:rPr>
                      <m:t>+</m:t>
                    </m:r>
                    <m:r>
                      <a:rPr lang="fr-FR" sz="1600" i="1">
                        <a:effectLst/>
                        <a:latin typeface="Cambria Math" panose="02040503050406030204" pitchFamily="18" charset="0"/>
                        <a:ea typeface="Times New Roman" panose="02020603050405020304" pitchFamily="18" charset="0"/>
                        <a:cs typeface="Arial" panose="020B0604020202020204" pitchFamily="34" charset="0"/>
                      </a:rPr>
                      <m:t>𝑏𝑡</m:t>
                    </m:r>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ou </a:t>
                </a:r>
                <a14:m>
                  <m:oMath xmlns:m="http://schemas.openxmlformats.org/officeDocument/2006/math">
                    <m:r>
                      <a:rPr lang="fr-FR" sz="1600" i="1">
                        <a:effectLst/>
                        <a:latin typeface="Cambria Math" panose="02040503050406030204" pitchFamily="18" charset="0"/>
                        <a:ea typeface="Times New Roman" panose="02020603050405020304" pitchFamily="18" charset="0"/>
                        <a:cs typeface="Arial" panose="020B0604020202020204" pitchFamily="34" charset="0"/>
                      </a:rPr>
                      <m:t>𝑓</m:t>
                    </m:r>
                    <m:d>
                      <m:d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dPr>
                      <m:e>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e>
                    </m:d>
                    <m:r>
                      <a:rPr lang="fr-FR" sz="16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𝑎</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1</m:t>
                        </m:r>
                      </m:sub>
                    </m:sSub>
                    <m:r>
                      <a:rPr lang="fr-FR" sz="16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𝑏</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1</m:t>
                        </m:r>
                      </m:sub>
                    </m:sSub>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r>
                      <a:rPr lang="fr-FR" sz="16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𝑏</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2</m:t>
                        </m:r>
                      </m:sub>
                    </m:sSub>
                    <m:sSup>
                      <m:sSup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pPr>
                      <m:e>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e>
                      <m:sup>
                        <m:r>
                          <a:rPr lang="fr-FR" sz="1600" i="1">
                            <a:effectLst/>
                            <a:latin typeface="Cambria Math" panose="02040503050406030204" pitchFamily="18" charset="0"/>
                            <a:ea typeface="Times New Roman" panose="02020603050405020304" pitchFamily="18" charset="0"/>
                            <a:cs typeface="Arial" panose="020B0604020202020204" pitchFamily="34" charset="0"/>
                          </a:rPr>
                          <m:t>2</m:t>
                        </m:r>
                      </m:sup>
                    </m:sSup>
                  </m:oMath>
                </a14:m>
                <a:endParaRPr lang="fr-FR" sz="1600" dirty="0">
                  <a:effectLst/>
                  <a:latin typeface="Verdana" panose="020B0604030504040204" pitchFamily="34" charset="0"/>
                  <a:ea typeface="Verdana" panose="020B0604030504040204" pitchFamily="34" charset="0"/>
                  <a:cs typeface="Times New Roman" panose="02020603050405020304" pitchFamily="18" charset="0"/>
                </a:endParaRPr>
              </a:p>
              <a:p>
                <a:pPr marL="800100" lvl="1" indent="-342900" algn="just">
                  <a:lnSpc>
                    <a:spcPct val="107000"/>
                  </a:lnSpc>
                  <a:spcAft>
                    <a:spcPts val="800"/>
                  </a:spcAft>
                  <a:buFont typeface="Symbol"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Une </a:t>
                </a:r>
                <a:r>
                  <a:rPr lang="fr-FR" sz="1600" b="1" dirty="0">
                    <a:effectLst/>
                    <a:latin typeface="Verdana" panose="020B0604030504040204" pitchFamily="34" charset="0"/>
                    <a:ea typeface="Verdana" panose="020B0604030504040204" pitchFamily="34" charset="0"/>
                    <a:cs typeface="Times New Roman" panose="02020603050405020304" pitchFamily="18" charset="0"/>
                  </a:rPr>
                  <a:t>partie saisonnière</a:t>
                </a:r>
                <a:r>
                  <a:rPr lang="fr-FR" sz="1600" dirty="0">
                    <a:effectLst/>
                    <a:latin typeface="Verdana" panose="020B0604030504040204" pitchFamily="34" charset="0"/>
                    <a:ea typeface="Verdana" panose="020B0604030504040204" pitchFamily="34" charset="0"/>
                    <a:cs typeface="Times New Roman" panose="02020603050405020304" pitchFamily="18" charset="0"/>
                  </a:rPr>
                  <a:t> </a:t>
                </a:r>
                <a14:m>
                  <m:oMath xmlns:m="http://schemas.openxmlformats.org/officeDocument/2006/math">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𝑆</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dont on fait l’hypothèse qu’elle est strictement périodique : </a:t>
                </a:r>
                <a14:m>
                  <m:oMath xmlns:m="http://schemas.openxmlformats.org/officeDocument/2006/math">
                    <m:sSub>
                      <m:sSub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𝑆</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fr-FR" sz="16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𝑆</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r>
                          <a:rPr lang="fr-FR" sz="1600" i="1">
                            <a:effectLst/>
                            <a:latin typeface="Cambria Math" panose="02040503050406030204" pitchFamily="18" charset="0"/>
                            <a:ea typeface="Times New Roman" panose="02020603050405020304" pitchFamily="18" charset="0"/>
                            <a:cs typeface="Arial" panose="020B0604020202020204" pitchFamily="34" charset="0"/>
                          </a:rPr>
                          <m:t>+</m:t>
                        </m:r>
                        <m:r>
                          <a:rPr lang="fr-FR" sz="1600" i="1">
                            <a:effectLst/>
                            <a:latin typeface="Cambria Math" panose="02040503050406030204" pitchFamily="18" charset="0"/>
                            <a:ea typeface="Times New Roman" panose="02020603050405020304" pitchFamily="18" charset="0"/>
                            <a:cs typeface="Arial" panose="020B0604020202020204" pitchFamily="34" charset="0"/>
                          </a:rPr>
                          <m:t>𝑃</m:t>
                        </m:r>
                      </m:sub>
                    </m:sSub>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avec P la période (ex : en données mensuelles et saisonnalité annuelle, P = 12 ; en données trimestrielles et saisonnalité annuelle, P = 4)</a:t>
                </a:r>
              </a:p>
              <a:p>
                <a:pPr marL="800100" lvl="1" indent="-342900" algn="just">
                  <a:lnSpc>
                    <a:spcPct val="107000"/>
                  </a:lnSpc>
                  <a:spcAft>
                    <a:spcPts val="800"/>
                  </a:spcAft>
                  <a:buFont typeface="Symbol"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Une </a:t>
                </a:r>
                <a:r>
                  <a:rPr lang="fr-FR" sz="1600" b="1" dirty="0">
                    <a:effectLst/>
                    <a:latin typeface="Verdana" panose="020B0604030504040204" pitchFamily="34" charset="0"/>
                    <a:ea typeface="Verdana" panose="020B0604030504040204" pitchFamily="34" charset="0"/>
                    <a:cs typeface="Times New Roman" panose="02020603050405020304" pitchFamily="18" charset="0"/>
                  </a:rPr>
                  <a:t>partie stochastique</a:t>
                </a:r>
                <a:r>
                  <a:rPr lang="fr-FR" sz="1600" dirty="0">
                    <a:effectLst/>
                    <a:latin typeface="Verdana" panose="020B0604030504040204" pitchFamily="34" charset="0"/>
                    <a:ea typeface="Verdana" panose="020B0604030504040204" pitchFamily="34" charset="0"/>
                    <a:cs typeface="Times New Roman" panose="02020603050405020304" pitchFamily="18" charset="0"/>
                  </a:rPr>
                  <a:t> sans tendance ni saisonnalité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𝑈</m:t>
                    </m:r>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d>
                          <m:dPr>
                            <m:ctrlPr>
                              <a:rPr lang="fr-FR" sz="16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𝑈</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e>
                        </m:d>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oMath>
                </a14:m>
                <a:endParaRPr lang="fr-FR" sz="1600"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r>
                  <a:rPr lang="fr-FR" sz="1600" dirty="0">
                    <a:effectLst/>
                    <a:latin typeface="Verdana" panose="020B0604030504040204" pitchFamily="34" charset="0"/>
                    <a:ea typeface="Verdana" panose="020B0604030504040204" pitchFamily="34" charset="0"/>
                    <a:cs typeface="Times New Roman" panose="02020603050405020304" pitchFamily="18" charset="0"/>
                  </a:rPr>
                  <a:t>La décomposition peut être :</a:t>
                </a:r>
              </a:p>
              <a:p>
                <a:pPr marL="800100" lvl="1" indent="-342900" algn="just">
                  <a:lnSpc>
                    <a:spcPct val="107000"/>
                  </a:lnSpc>
                  <a:spcAft>
                    <a:spcPts val="800"/>
                  </a:spcAft>
                  <a:buFont typeface="Symbol"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Additive : </a:t>
                </a:r>
                <a14:m>
                  <m:oMath xmlns:m="http://schemas.openxmlformats.org/officeDocument/2006/math">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𝑋</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𝑓</m:t>
                    </m:r>
                    <m:d>
                      <m:dPr>
                        <m:ctrlPr>
                          <a:rPr lang="fr-FR"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𝑡</m:t>
                        </m:r>
                      </m:e>
                    </m:d>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𝑆</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𝑈</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lorsque la saisonnalité s’ajoute à la tendance</a:t>
                </a:r>
              </a:p>
              <a:p>
                <a:pPr marL="800100" lvl="1" indent="-342900" algn="just">
                  <a:lnSpc>
                    <a:spcPct val="107000"/>
                  </a:lnSpc>
                  <a:spcAft>
                    <a:spcPts val="800"/>
                  </a:spcAft>
                  <a:buFont typeface="Symbol"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Multiplicative : </a:t>
                </a:r>
                <a14:m>
                  <m:oMath xmlns:m="http://schemas.openxmlformats.org/officeDocument/2006/math">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𝑋</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𝑓</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𝑡</m:t>
                    </m:r>
                    <m:r>
                      <a:rPr lang="fr-FR" sz="1600" i="1">
                        <a:effectLst/>
                        <a:latin typeface="Cambria Math" panose="02040503050406030204" pitchFamily="18" charset="0"/>
                        <a:ea typeface="Calibri" panose="020F0502020204030204" pitchFamily="34" charset="0"/>
                        <a:cs typeface="Arial" panose="020B0604020202020204" pitchFamily="34" charset="0"/>
                      </a:rPr>
                      <m:t>)</m:t>
                    </m:r>
                    <m:d>
                      <m:dPr>
                        <m:ctrlPr>
                          <a:rPr lang="fr-FR"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m:t>
                        </m:r>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𝑆</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e>
                    </m:d>
                    <m:d>
                      <m:dPr>
                        <m:ctrlPr>
                          <a:rPr lang="fr-FR"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m:t>
                        </m:r>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𝑈</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e>
                    </m:d>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lorsque la saisonnalité présente une certaine proportionnalité avec la tendance.</a:t>
                </a:r>
              </a:p>
              <a:p>
                <a:pPr marL="742950" lvl="1" indent="-285750" algn="just">
                  <a:lnSpc>
                    <a:spcPct val="107000"/>
                  </a:lnSpc>
                  <a:spcAft>
                    <a:spcPts val="800"/>
                  </a:spcAft>
                  <a:buFont typeface="Wingdings" pitchFamily="2" charset="2"/>
                  <a:buChar char="§"/>
                </a:pPr>
                <a:endParaRPr lang="fr-FR" sz="1400" dirty="0">
                  <a:effectLst/>
                  <a:latin typeface="Verdana" panose="020B0604030504040204" pitchFamily="34" charset="0"/>
                  <a:ea typeface="Verdana" panose="020B0604030504040204" pitchFamily="34" charset="0"/>
                  <a:cs typeface="Times New Roman" panose="02020603050405020304" pitchFamily="18" charset="0"/>
                </a:endParaRPr>
              </a:p>
              <a:p>
                <a:pPr lvl="1" algn="just">
                  <a:lnSpc>
                    <a:spcPct val="107000"/>
                  </a:lnSpc>
                  <a:spcAft>
                    <a:spcPts val="800"/>
                  </a:spcAft>
                </a:pPr>
                <a:endParaRPr lang="fr-FR" sz="1400" dirty="0">
                  <a:effectLst/>
                  <a:latin typeface="Verdana" panose="020B0604030504040204" pitchFamily="34" charset="0"/>
                  <a:ea typeface="Verdana" panose="020B0604030504040204" pitchFamily="34"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F458DC60-294E-3B54-7826-3648803C72D8}"/>
                  </a:ext>
                </a:extLst>
              </p:cNvPr>
              <p:cNvSpPr txBox="1">
                <a:spLocks noRot="1" noChangeAspect="1" noMove="1" noResize="1" noEditPoints="1" noAdjustHandles="1" noChangeArrowheads="1" noChangeShapeType="1" noTextEdit="1"/>
              </p:cNvSpPr>
              <p:nvPr/>
            </p:nvSpPr>
            <p:spPr>
              <a:xfrm>
                <a:off x="453570" y="878414"/>
                <a:ext cx="10900230" cy="5979586"/>
              </a:xfrm>
              <a:prstGeom prst="rect">
                <a:avLst/>
              </a:prstGeom>
              <a:blipFill>
                <a:blip r:embed="rId2"/>
                <a:stretch>
                  <a:fillRect l="-233" t="-637" r="-233"/>
                </a:stretch>
              </a:blipFill>
            </p:spPr>
            <p:txBody>
              <a:bodyPr/>
              <a:lstStyle/>
              <a:p>
                <a:r>
                  <a:rPr lang="fr-FR">
                    <a:noFill/>
                  </a:rPr>
                  <a:t> </a:t>
                </a:r>
              </a:p>
            </p:txBody>
          </p:sp>
        </mc:Fallback>
      </mc:AlternateContent>
      <p:sp>
        <p:nvSpPr>
          <p:cNvPr id="3" name="Espace réservé du pied de page 2">
            <a:extLst>
              <a:ext uri="{FF2B5EF4-FFF2-40B4-BE49-F238E27FC236}">
                <a16:creationId xmlns:a16="http://schemas.microsoft.com/office/drawing/2014/main" id="{E639D08D-8047-515D-5E3B-2B03803CAFFE}"/>
              </a:ext>
            </a:extLst>
          </p:cNvPr>
          <p:cNvSpPr>
            <a:spLocks noGrp="1"/>
          </p:cNvSpPr>
          <p:nvPr>
            <p:ph type="ftr" sz="quarter" idx="11"/>
          </p:nvPr>
        </p:nvSpPr>
        <p:spPr>
          <a:xfrm>
            <a:off x="4038600" y="6372860"/>
            <a:ext cx="4114800" cy="365125"/>
          </a:xfrm>
        </p:spPr>
        <p:txBody>
          <a:bodyPr/>
          <a:lstStyle/>
          <a:p>
            <a:r>
              <a:rPr lang="fr-FR" dirty="0"/>
              <a:t>Risque de crédit - Probabilité de défaut</a:t>
            </a:r>
          </a:p>
        </p:txBody>
      </p:sp>
      <p:sp>
        <p:nvSpPr>
          <p:cNvPr id="4" name="Espace réservé du numéro de diapositive 3">
            <a:extLst>
              <a:ext uri="{FF2B5EF4-FFF2-40B4-BE49-F238E27FC236}">
                <a16:creationId xmlns:a16="http://schemas.microsoft.com/office/drawing/2014/main" id="{FD2D6920-C6E1-3A67-63B1-5A13493E0263}"/>
              </a:ext>
            </a:extLst>
          </p:cNvPr>
          <p:cNvSpPr>
            <a:spLocks noGrp="1"/>
          </p:cNvSpPr>
          <p:nvPr>
            <p:ph type="sldNum" sz="quarter" idx="12"/>
          </p:nvPr>
        </p:nvSpPr>
        <p:spPr/>
        <p:txBody>
          <a:bodyPr/>
          <a:lstStyle/>
          <a:p>
            <a:fld id="{AC10BA97-AD70-294B-B66E-C01AC3D45299}" type="slidenum">
              <a:rPr lang="fr-FR" smtClean="0"/>
              <a:t>14</a:t>
            </a:fld>
            <a:endParaRPr lang="fr-FR"/>
          </a:p>
        </p:txBody>
      </p:sp>
      <p:sp>
        <p:nvSpPr>
          <p:cNvPr id="5" name="ZoneTexte 4">
            <a:extLst>
              <a:ext uri="{FF2B5EF4-FFF2-40B4-BE49-F238E27FC236}">
                <a16:creationId xmlns:a16="http://schemas.microsoft.com/office/drawing/2014/main" id="{0025CC03-B645-54D0-F3CE-E87C406D7897}"/>
              </a:ext>
            </a:extLst>
          </p:cNvPr>
          <p:cNvSpPr txBox="1"/>
          <p:nvPr/>
        </p:nvSpPr>
        <p:spPr>
          <a:xfrm>
            <a:off x="4572000" y="13495283"/>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65969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1.3 Test de Stationnarité Dickey-Fuller Augmenté   </a:t>
            </a:r>
          </a:p>
        </p:txBody>
      </p:sp>
      <p:sp>
        <p:nvSpPr>
          <p:cNvPr id="3" name="Espace réservé du pied de page 2">
            <a:extLst>
              <a:ext uri="{FF2B5EF4-FFF2-40B4-BE49-F238E27FC236}">
                <a16:creationId xmlns:a16="http://schemas.microsoft.com/office/drawing/2014/main" id="{E639D08D-8047-515D-5E3B-2B03803CAFFE}"/>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FD2D6920-C6E1-3A67-63B1-5A13493E0263}"/>
              </a:ext>
            </a:extLst>
          </p:cNvPr>
          <p:cNvSpPr>
            <a:spLocks noGrp="1"/>
          </p:cNvSpPr>
          <p:nvPr>
            <p:ph type="sldNum" sz="quarter" idx="12"/>
          </p:nvPr>
        </p:nvSpPr>
        <p:spPr/>
        <p:txBody>
          <a:bodyPr/>
          <a:lstStyle/>
          <a:p>
            <a:fld id="{AC10BA97-AD70-294B-B66E-C01AC3D45299}" type="slidenum">
              <a:rPr lang="fr-FR" smtClean="0"/>
              <a:t>15</a:t>
            </a:fld>
            <a:endParaRPr lang="fr-FR"/>
          </a:p>
        </p:txBody>
      </p:sp>
      <p:sp>
        <p:nvSpPr>
          <p:cNvPr id="5" name="ZoneTexte 4">
            <a:extLst>
              <a:ext uri="{FF2B5EF4-FFF2-40B4-BE49-F238E27FC236}">
                <a16:creationId xmlns:a16="http://schemas.microsoft.com/office/drawing/2014/main" id="{0025CC03-B645-54D0-F3CE-E87C406D7897}"/>
              </a:ext>
            </a:extLst>
          </p:cNvPr>
          <p:cNvSpPr txBox="1"/>
          <p:nvPr/>
        </p:nvSpPr>
        <p:spPr>
          <a:xfrm>
            <a:off x="4572000" y="13495283"/>
            <a:ext cx="184731" cy="369332"/>
          </a:xfrm>
          <a:prstGeom prst="rect">
            <a:avLst/>
          </a:prstGeom>
          <a:noFill/>
        </p:spPr>
        <p:txBody>
          <a:bodyPr wrap="none" rtlCol="0">
            <a:spAutoFit/>
          </a:bodyPr>
          <a:lstStyle/>
          <a:p>
            <a:endParaRPr lang="fr-FR" dirty="0"/>
          </a:p>
        </p:txBody>
      </p:sp>
      <p:sp>
        <p:nvSpPr>
          <p:cNvPr id="7" name="ZoneTexte 6">
            <a:extLst>
              <a:ext uri="{FF2B5EF4-FFF2-40B4-BE49-F238E27FC236}">
                <a16:creationId xmlns:a16="http://schemas.microsoft.com/office/drawing/2014/main" id="{E61DAD44-E9FC-003C-86B3-1397591B9913}"/>
              </a:ext>
            </a:extLst>
          </p:cNvPr>
          <p:cNvSpPr txBox="1"/>
          <p:nvPr/>
        </p:nvSpPr>
        <p:spPr>
          <a:xfrm>
            <a:off x="6215063" y="958935"/>
            <a:ext cx="5338762" cy="375552"/>
          </a:xfrm>
          <a:prstGeom prst="rect">
            <a:avLst/>
          </a:prstGeom>
          <a:noFill/>
        </p:spPr>
        <p:txBody>
          <a:bodyPr wrap="square">
            <a:spAutoFit/>
          </a:bodyPr>
          <a:lstStyle/>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65566BD5-EE75-C585-5D5B-3890EE5E0EBB}"/>
                  </a:ext>
                </a:extLst>
              </p:cNvPr>
              <p:cNvSpPr txBox="1"/>
              <p:nvPr/>
            </p:nvSpPr>
            <p:spPr>
              <a:xfrm>
                <a:off x="661351" y="1146711"/>
                <a:ext cx="10265150" cy="3970318"/>
              </a:xfrm>
              <a:prstGeom prst="rect">
                <a:avLst/>
              </a:prstGeom>
              <a:noFill/>
            </p:spPr>
            <p:txBody>
              <a:bodyPr wrap="square">
                <a:spAutoFit/>
              </a:bodyPr>
              <a:lstStyle/>
              <a:p>
                <a:pPr marL="285750" indent="-285750" algn="just">
                  <a:buFont typeface="Wingdings" pitchFamily="2" charset="2"/>
                  <a:buChar char="§"/>
                </a:pPr>
                <a:r>
                  <a:rPr lang="fr-FR" sz="1800" dirty="0">
                    <a:effectLst/>
                    <a:latin typeface="Verdana" panose="020B0604030504040204" pitchFamily="34" charset="0"/>
                    <a:ea typeface="Verdana" panose="020B0604030504040204" pitchFamily="34" charset="0"/>
                    <a:cs typeface="Times New Roman" panose="02020603050405020304" pitchFamily="18" charset="0"/>
                  </a:rPr>
                  <a:t>Le test ADF consiste donc à estimer ces modèles avec des variables retardées.</a:t>
                </a:r>
              </a:p>
              <a:p>
                <a:pPr algn="just"/>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800" dirty="0">
                    <a:effectLst/>
                    <a:latin typeface="Verdana" panose="020B0604030504040204" pitchFamily="34" charset="0"/>
                    <a:ea typeface="Verdana" panose="020B0604030504040204" pitchFamily="34" charset="0"/>
                    <a:cs typeface="Times New Roman" panose="02020603050405020304" pitchFamily="18" charset="0"/>
                  </a:rPr>
                  <a:t>On met en œuvre la régression </a:t>
                </a:r>
                <a14:m>
                  <m:oMath xmlns:m="http://schemas.openxmlformats.org/officeDocument/2006/math">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a:t>
                </a:r>
              </a:p>
              <a:p>
                <a:pPr algn="just"/>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800" dirty="0">
                    <a:effectLst/>
                    <a:latin typeface="Verdana" panose="020B0604030504040204" pitchFamily="34" charset="0"/>
                    <a:ea typeface="Verdana" panose="020B0604030504040204" pitchFamily="34" charset="0"/>
                    <a:cs typeface="Times New Roman" panose="02020603050405020304" pitchFamily="18" charset="0"/>
                  </a:rPr>
                  <a:t>C’est un test unilatéral qui a pour hypothèses :</a:t>
                </a:r>
              </a:p>
              <a:p>
                <a:pPr algn="just"/>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algn="ctr"/>
                <a14:m>
                  <m:oMath xmlns:m="http://schemas.openxmlformats.org/officeDocument/2006/math">
                    <m:sSub>
                      <m:sSubPr>
                        <m:ctrlPr>
                          <a:rPr lang="fr-FR"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fr-FR">
                            <a:latin typeface="Cambria Math" panose="02040503050406030204" pitchFamily="18" charset="0"/>
                            <a:ea typeface="Calibri" panose="020F0502020204030204" pitchFamily="34" charset="0"/>
                            <a:cs typeface="Times New Roman" panose="02020603050405020304" pitchFamily="18" charset="0"/>
                          </a:rPr>
                          <m:t>H</m:t>
                        </m:r>
                      </m:e>
                      <m:sub>
                        <m:r>
                          <a:rPr lang="fr-FR" b="0" i="1" smtClean="0">
                            <a:latin typeface="Cambria Math" panose="02040503050406030204" pitchFamily="18" charset="0"/>
                            <a:ea typeface="Calibri" panose="020F0502020204030204" pitchFamily="34" charset="0"/>
                            <a:cs typeface="Times New Roman" panose="02020603050405020304" pitchFamily="18" charset="0"/>
                          </a:rPr>
                          <m:t>0</m:t>
                        </m:r>
                      </m:sub>
                    </m:sSub>
                    <m:sSub>
                      <m:sSub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nor/>
                          </m:rPr>
                          <a:rPr lang="fr-FR" dirty="0">
                            <a:latin typeface="Verdana" panose="020B0604030504040204" pitchFamily="34" charset="0"/>
                            <a:ea typeface="Verdana" panose="020B060403050404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fr-FR" sz="1800" b="0" i="1" smtClean="0">
                        <a:effectLst/>
                        <a:latin typeface="Cambria Math" panose="02040503050406030204" pitchFamily="18" charset="0"/>
                        <a:ea typeface="Calibri" panose="020F0502020204030204" pitchFamily="34" charset="0"/>
                        <a:cs typeface="Times New Roman" panose="02020603050405020304" pitchFamily="18" charset="0"/>
                      </a:rPr>
                      <m:t>=0 </m:t>
                    </m:r>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(racine unitaire </a:t>
                </a:r>
                <a:r>
                  <a:rPr lang="fr-FR" sz="1800" dirty="0">
                    <a:effectLst/>
                    <a:latin typeface="Verdana" panose="020B0604030504040204" pitchFamily="34" charset="0"/>
                    <a:ea typeface="Verdana" panose="020B0604030504040204" pitchFamily="34" charset="0"/>
                    <a:cs typeface="Times New Roman" panose="02020603050405020304" pitchFamily="18" charset="0"/>
                    <a:sym typeface="Wingdings" pitchFamily="2" charset="2"/>
                  </a:rPr>
                  <a:t></a:t>
                </a:r>
                <a:r>
                  <a:rPr lang="fr-FR" sz="1800" dirty="0">
                    <a:effectLst/>
                    <a:latin typeface="Verdana" panose="020B0604030504040204" pitchFamily="34" charset="0"/>
                    <a:ea typeface="Verdana" panose="020B0604030504040204" pitchFamily="34" charset="0"/>
                    <a:cs typeface="Times New Roman" panose="02020603050405020304" pitchFamily="18" charset="0"/>
                  </a:rPr>
                  <a:t> non-stationnarité)</a:t>
                </a:r>
              </a:p>
              <a:p>
                <a:pPr algn="ctr"/>
                <a14:m>
                  <m:oMath xmlns:m="http://schemas.openxmlformats.org/officeDocument/2006/math">
                    <m:sSub>
                      <m:sSubPr>
                        <m:ctrlPr>
                          <a:rPr lang="fr-FR" sz="18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fr-FR" sz="1800" b="0" i="0" smtClean="0">
                            <a:effectLst/>
                            <a:latin typeface="Cambria Math" panose="02040503050406030204" pitchFamily="18" charset="0"/>
                            <a:ea typeface="Calibri" panose="020F0502020204030204" pitchFamily="34" charset="0"/>
                            <a:cs typeface="Times New Roman" panose="02020603050405020304" pitchFamily="18" charset="0"/>
                          </a:rPr>
                          <m:t>H</m:t>
                        </m:r>
                      </m:e>
                      <m:sub>
                        <m:r>
                          <a:rPr lang="fr-FR" sz="1800" b="0" i="1" smtClean="0">
                            <a:effectLst/>
                            <a:latin typeface="Cambria Math" panose="02040503050406030204" pitchFamily="18" charset="0"/>
                            <a:ea typeface="Calibri" panose="020F0502020204030204" pitchFamily="34" charset="0"/>
                            <a:cs typeface="Times New Roman" panose="02020603050405020304" pitchFamily="18" charset="0"/>
                          </a:rPr>
                          <m:t>1</m:t>
                        </m:r>
                      </m:sub>
                    </m:sSub>
                    <m:r>
                      <a:rPr lang="fr-FR" sz="1800" b="0" i="0" smtClean="0">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fr-FR" sz="1800" i="1">
                        <a:effectLst/>
                        <a:latin typeface="Cambria Math" panose="02040503050406030204" pitchFamily="18" charset="0"/>
                        <a:ea typeface="Calibri" panose="020F0502020204030204" pitchFamily="34" charset="0"/>
                        <a:cs typeface="Times New Roman" panose="02020603050405020304" pitchFamily="18" charset="0"/>
                      </a:rPr>
                      <m:t>&lt;0</m:t>
                    </m:r>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 (pas de racine unitaire </a:t>
                </a:r>
                <a:r>
                  <a:rPr lang="fr-FR" sz="1800" dirty="0">
                    <a:effectLst/>
                    <a:latin typeface="Verdana" panose="020B0604030504040204" pitchFamily="34" charset="0"/>
                    <a:ea typeface="Verdana" panose="020B0604030504040204" pitchFamily="34" charset="0"/>
                    <a:cs typeface="Times New Roman" panose="02020603050405020304" pitchFamily="18" charset="0"/>
                    <a:sym typeface="Wingdings" pitchFamily="2" charset="2"/>
                  </a:rPr>
                  <a:t></a:t>
                </a:r>
                <a:r>
                  <a:rPr lang="fr-FR" sz="1800" dirty="0">
                    <a:effectLst/>
                    <a:latin typeface="Verdana" panose="020B0604030504040204" pitchFamily="34" charset="0"/>
                    <a:ea typeface="Verdana" panose="020B0604030504040204" pitchFamily="34" charset="0"/>
                    <a:cs typeface="Times New Roman" panose="02020603050405020304" pitchFamily="18" charset="0"/>
                  </a:rPr>
                  <a:t> stationnarité)</a:t>
                </a:r>
              </a:p>
              <a:p>
                <a:pPr algn="just"/>
                <a:endParaRPr lang="fr-FR" dirty="0">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800" dirty="0">
                    <a:effectLst/>
                    <a:latin typeface="Verdana" panose="020B0604030504040204" pitchFamily="34" charset="0"/>
                    <a:ea typeface="Verdana" panose="020B0604030504040204" pitchFamily="34" charset="0"/>
                    <a:cs typeface="Times New Roman" panose="02020603050405020304" pitchFamily="18" charset="0"/>
                  </a:rPr>
                  <a:t>Le test Dickey-Fuller standard est un test de stationnarité qui ne concerne que les processus AR(1).</a:t>
                </a:r>
              </a:p>
              <a:p>
                <a:pPr algn="just"/>
                <a:endParaRPr lang="fr-FR" dirty="0">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800" dirty="0">
                    <a:effectLst/>
                    <a:latin typeface="Verdana" panose="020B0604030504040204" pitchFamily="34" charset="0"/>
                    <a:ea typeface="Verdana" panose="020B0604030504040204" pitchFamily="34" charset="0"/>
                    <a:cs typeface="Times New Roman" panose="02020603050405020304" pitchFamily="18" charset="0"/>
                  </a:rPr>
                  <a:t>Il a donc été prolongé par le test ADF afin de détecter la présence d’une racine unitaire pour les processus de type AR(p).</a:t>
                </a:r>
                <a:endParaRPr lang="fr-FR" sz="2800" dirty="0">
                  <a:effectLst/>
                  <a:latin typeface="Verdana" panose="020B0604030504040204" pitchFamily="34" charset="0"/>
                  <a:ea typeface="Verdana" panose="020B0604030504040204" pitchFamily="34"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65566BD5-EE75-C585-5D5B-3890EE5E0EBB}"/>
                  </a:ext>
                </a:extLst>
              </p:cNvPr>
              <p:cNvSpPr txBox="1">
                <a:spLocks noRot="1" noChangeAspect="1" noMove="1" noResize="1" noEditPoints="1" noAdjustHandles="1" noChangeArrowheads="1" noChangeShapeType="1" noTextEdit="1"/>
              </p:cNvSpPr>
              <p:nvPr/>
            </p:nvSpPr>
            <p:spPr>
              <a:xfrm>
                <a:off x="661351" y="1146711"/>
                <a:ext cx="10265150" cy="3970318"/>
              </a:xfrm>
              <a:prstGeom prst="rect">
                <a:avLst/>
              </a:prstGeom>
              <a:blipFill>
                <a:blip r:embed="rId2"/>
                <a:stretch>
                  <a:fillRect l="-370" t="-639" r="-494" b="-2875"/>
                </a:stretch>
              </a:blipFill>
            </p:spPr>
            <p:txBody>
              <a:bodyPr/>
              <a:lstStyle/>
              <a:p>
                <a:r>
                  <a:rPr lang="fr-FR">
                    <a:noFill/>
                  </a:rPr>
                  <a:t> </a:t>
                </a:r>
              </a:p>
            </p:txBody>
          </p:sp>
        </mc:Fallback>
      </mc:AlternateContent>
    </p:spTree>
    <p:extLst>
      <p:ext uri="{BB962C8B-B14F-4D97-AF65-F5344CB8AC3E}">
        <p14:creationId xmlns:p14="http://schemas.microsoft.com/office/powerpoint/2010/main" val="1363746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1.3 Test de Stationnarité Philippe Perron </a:t>
            </a:r>
          </a:p>
        </p:txBody>
      </p:sp>
      <p:sp>
        <p:nvSpPr>
          <p:cNvPr id="3" name="Espace réservé du pied de page 2">
            <a:extLst>
              <a:ext uri="{FF2B5EF4-FFF2-40B4-BE49-F238E27FC236}">
                <a16:creationId xmlns:a16="http://schemas.microsoft.com/office/drawing/2014/main" id="{E639D08D-8047-515D-5E3B-2B03803CAFFE}"/>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FD2D6920-C6E1-3A67-63B1-5A13493E0263}"/>
              </a:ext>
            </a:extLst>
          </p:cNvPr>
          <p:cNvSpPr>
            <a:spLocks noGrp="1"/>
          </p:cNvSpPr>
          <p:nvPr>
            <p:ph type="sldNum" sz="quarter" idx="12"/>
          </p:nvPr>
        </p:nvSpPr>
        <p:spPr/>
        <p:txBody>
          <a:bodyPr/>
          <a:lstStyle/>
          <a:p>
            <a:fld id="{AC10BA97-AD70-294B-B66E-C01AC3D45299}" type="slidenum">
              <a:rPr lang="fr-FR" smtClean="0"/>
              <a:t>16</a:t>
            </a:fld>
            <a:endParaRPr lang="fr-FR"/>
          </a:p>
        </p:txBody>
      </p:sp>
      <p:sp>
        <p:nvSpPr>
          <p:cNvPr id="5" name="ZoneTexte 4">
            <a:extLst>
              <a:ext uri="{FF2B5EF4-FFF2-40B4-BE49-F238E27FC236}">
                <a16:creationId xmlns:a16="http://schemas.microsoft.com/office/drawing/2014/main" id="{0025CC03-B645-54D0-F3CE-E87C406D7897}"/>
              </a:ext>
            </a:extLst>
          </p:cNvPr>
          <p:cNvSpPr txBox="1"/>
          <p:nvPr/>
        </p:nvSpPr>
        <p:spPr>
          <a:xfrm>
            <a:off x="4572000" y="13495283"/>
            <a:ext cx="184731" cy="369332"/>
          </a:xfrm>
          <a:prstGeom prst="rect">
            <a:avLst/>
          </a:prstGeom>
          <a:noFill/>
        </p:spPr>
        <p:txBody>
          <a:bodyPr wrap="none" rtlCol="0">
            <a:spAutoFit/>
          </a:bodyPr>
          <a:lstStyle/>
          <a:p>
            <a:endParaRPr lang="fr-FR" dirty="0"/>
          </a:p>
        </p:txBody>
      </p:sp>
      <p:sp>
        <p:nvSpPr>
          <p:cNvPr id="7" name="ZoneTexte 6">
            <a:extLst>
              <a:ext uri="{FF2B5EF4-FFF2-40B4-BE49-F238E27FC236}">
                <a16:creationId xmlns:a16="http://schemas.microsoft.com/office/drawing/2014/main" id="{E61DAD44-E9FC-003C-86B3-1397591B9913}"/>
              </a:ext>
            </a:extLst>
          </p:cNvPr>
          <p:cNvSpPr txBox="1"/>
          <p:nvPr/>
        </p:nvSpPr>
        <p:spPr>
          <a:xfrm>
            <a:off x="6215063" y="958935"/>
            <a:ext cx="5338762" cy="375552"/>
          </a:xfrm>
          <a:prstGeom prst="rect">
            <a:avLst/>
          </a:prstGeom>
          <a:noFill/>
        </p:spPr>
        <p:txBody>
          <a:bodyPr wrap="square">
            <a:spAutoFit/>
          </a:bodyPr>
          <a:lstStyle/>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65566BD5-EE75-C585-5D5B-3890EE5E0EBB}"/>
                  </a:ext>
                </a:extLst>
              </p:cNvPr>
              <p:cNvSpPr txBox="1"/>
              <p:nvPr/>
            </p:nvSpPr>
            <p:spPr>
              <a:xfrm>
                <a:off x="661351" y="1334487"/>
                <a:ext cx="9608344" cy="3693319"/>
              </a:xfrm>
              <a:prstGeom prst="rect">
                <a:avLst/>
              </a:prstGeom>
              <a:noFill/>
            </p:spPr>
            <p:txBody>
              <a:bodyPr wrap="square">
                <a:spAutoFit/>
              </a:bodyPr>
              <a:lstStyle/>
              <a:p>
                <a:pPr marL="285750" indent="-285750" algn="just">
                  <a:buFont typeface="Wingdings" pitchFamily="2" charset="2"/>
                  <a:buChar char="§"/>
                </a:pPr>
                <a:r>
                  <a:rPr lang="fr-FR" sz="1800" dirty="0">
                    <a:effectLst/>
                    <a:latin typeface="Verdana" panose="020B0604030504040204" pitchFamily="34" charset="0"/>
                    <a:ea typeface="Verdana" panose="020B0604030504040204" pitchFamily="34" charset="0"/>
                    <a:cs typeface="Times New Roman" panose="02020603050405020304" pitchFamily="18" charset="0"/>
                  </a:rPr>
                  <a:t>Méthode non paramétrique pour corriger l’effet de la présence d’autocorrélation sans avoir à ajouter des endogènes retardées comme dans la méthode ADF.</a:t>
                </a:r>
              </a:p>
              <a:p>
                <a:pPr marL="285750" indent="-285750" algn="just">
                  <a:buFont typeface="Wingdings" pitchFamily="2" charset="2"/>
                  <a:buChar char="§"/>
                </a:pPr>
                <a:endParaRPr lang="fr-FR" dirty="0">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800" dirty="0">
                    <a:effectLst/>
                    <a:latin typeface="Verdana" panose="020B0604030504040204" pitchFamily="34" charset="0"/>
                    <a:ea typeface="Verdana" panose="020B0604030504040204" pitchFamily="34" charset="0"/>
                    <a:cs typeface="Times New Roman" panose="02020603050405020304" pitchFamily="18" charset="0"/>
                  </a:rPr>
                  <a:t>La procédure de test consiste à tester l’hypothèse de racine unitaire (H</a:t>
                </a:r>
                <a:r>
                  <a:rPr lang="fr-FR" sz="1800" baseline="-25000" dirty="0">
                    <a:effectLst/>
                    <a:latin typeface="Verdana" panose="020B0604030504040204" pitchFamily="34" charset="0"/>
                    <a:ea typeface="Verdana" panose="020B0604030504040204" pitchFamily="34" charset="0"/>
                    <a:cs typeface="Times New Roman" panose="02020603050405020304" pitchFamily="18" charset="0"/>
                  </a:rPr>
                  <a:t>0</a:t>
                </a:r>
                <a:r>
                  <a:rPr lang="fr-FR" sz="1800" dirty="0">
                    <a:effectLst/>
                    <a:latin typeface="Verdana" panose="020B0604030504040204" pitchFamily="34" charset="0"/>
                    <a:ea typeface="Verdana" panose="020B0604030504040204" pitchFamily="34" charset="0"/>
                    <a:cs typeface="Times New Roman" panose="02020603050405020304" pitchFamily="18" charset="0"/>
                  </a:rPr>
                  <a:t> : </a:t>
                </a:r>
                <a14:m>
                  <m:oMath xmlns:m="http://schemas.openxmlformats.org/officeDocument/2006/math">
                    <m:sSub>
                      <m:sSub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fr-FR" sz="18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a:t>
                </a:r>
                <a:endParaRPr lang="fr-FR" dirty="0">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800" dirty="0">
                    <a:effectLst/>
                    <a:latin typeface="Verdana" panose="020B0604030504040204" pitchFamily="34" charset="0"/>
                    <a:ea typeface="Verdana" panose="020B0604030504040204" pitchFamily="34" charset="0"/>
                    <a:cs typeface="Times New Roman" panose="02020603050405020304" pitchFamily="18" charset="0"/>
                  </a:rPr>
                  <a:t>La stat de test de Philippe Perron est une stat de </a:t>
                </a:r>
                <a:r>
                  <a:rPr lang="fr-FR" sz="1800" dirty="0" err="1">
                    <a:effectLst/>
                    <a:latin typeface="Verdana" panose="020B0604030504040204" pitchFamily="34" charset="0"/>
                    <a:ea typeface="Verdana" panose="020B0604030504040204" pitchFamily="34" charset="0"/>
                    <a:cs typeface="Times New Roman" panose="02020603050405020304" pitchFamily="18" charset="0"/>
                  </a:rPr>
                  <a:t>Student</a:t>
                </a:r>
                <a:r>
                  <a:rPr lang="fr-FR" sz="1800" dirty="0">
                    <a:effectLst/>
                    <a:latin typeface="Verdana" panose="020B0604030504040204" pitchFamily="34" charset="0"/>
                    <a:ea typeface="Verdana" panose="020B0604030504040204" pitchFamily="34" charset="0"/>
                    <a:cs typeface="Times New Roman" panose="02020603050405020304" pitchFamily="18" charset="0"/>
                  </a:rPr>
                  <a:t> corrigée de la présence d’autocorrélation par la prise en compte d’une estimation de la variance de long terme de </a:t>
                </a:r>
                <a14:m>
                  <m:oMath xmlns:m="http://schemas.openxmlformats.org/officeDocument/2006/math">
                    <m:sSub>
                      <m:sSub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ℇ</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fr-FR" sz="1800" i="1">
                            <a:effectLst/>
                            <a:latin typeface="Cambria Math" panose="02040503050406030204" pitchFamily="18" charset="0"/>
                            <a:ea typeface="Calibri" panose="020F0502020204030204" pitchFamily="34" charset="0"/>
                            <a:cs typeface="Times New Roman" panose="02020603050405020304" pitchFamily="18" charset="0"/>
                          </a:rPr>
                          <m:t>)</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fr-FR" sz="1800" dirty="0">
                    <a:effectLst/>
                    <a:latin typeface="Verdana" panose="020B0604030504040204" pitchFamily="34" charset="0"/>
                    <a:ea typeface="Verdana" panose="020B0604030504040204" pitchFamily="34" charset="0"/>
                    <a:cs typeface="Times New Roman" panose="02020603050405020304" pitchFamily="18" charset="0"/>
                  </a:rPr>
                  <a:t> robuste à la présence d’autocorrélation et d’hétéroscédasticité.</a:t>
                </a:r>
                <a:endParaRPr lang="fr-FR" dirty="0">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endParaRPr lang="fr-FR" sz="1800" dirty="0">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lgn="just">
                  <a:buFont typeface="Wingdings" pitchFamily="2" charset="2"/>
                  <a:buChar char="§"/>
                </a:pPr>
                <a:r>
                  <a:rPr lang="fr-FR" sz="1800" dirty="0">
                    <a:effectLst/>
                    <a:latin typeface="Verdana" panose="020B0604030504040204" pitchFamily="34" charset="0"/>
                    <a:ea typeface="Verdana" panose="020B0604030504040204" pitchFamily="34" charset="0"/>
                    <a:cs typeface="Times New Roman" panose="02020603050405020304" pitchFamily="18" charset="0"/>
                  </a:rPr>
                  <a:t>Les seuils critiques sont les seuils de DF.</a:t>
                </a:r>
              </a:p>
            </p:txBody>
          </p:sp>
        </mc:Choice>
        <mc:Fallback xmlns="">
          <p:sp>
            <p:nvSpPr>
              <p:cNvPr id="6" name="ZoneTexte 5">
                <a:extLst>
                  <a:ext uri="{FF2B5EF4-FFF2-40B4-BE49-F238E27FC236}">
                    <a16:creationId xmlns:a16="http://schemas.microsoft.com/office/drawing/2014/main" id="{65566BD5-EE75-C585-5D5B-3890EE5E0EBB}"/>
                  </a:ext>
                </a:extLst>
              </p:cNvPr>
              <p:cNvSpPr txBox="1">
                <a:spLocks noRot="1" noChangeAspect="1" noMove="1" noResize="1" noEditPoints="1" noAdjustHandles="1" noChangeArrowheads="1" noChangeShapeType="1" noTextEdit="1"/>
              </p:cNvSpPr>
              <p:nvPr/>
            </p:nvSpPr>
            <p:spPr>
              <a:xfrm>
                <a:off x="661351" y="1334487"/>
                <a:ext cx="9608344" cy="3693319"/>
              </a:xfrm>
              <a:prstGeom prst="rect">
                <a:avLst/>
              </a:prstGeom>
              <a:blipFill>
                <a:blip r:embed="rId2"/>
                <a:stretch>
                  <a:fillRect l="-396" t="-1031" r="-528" b="-1718"/>
                </a:stretch>
              </a:blipFill>
            </p:spPr>
            <p:txBody>
              <a:bodyPr/>
              <a:lstStyle/>
              <a:p>
                <a:r>
                  <a:rPr lang="fr-FR">
                    <a:noFill/>
                  </a:rPr>
                  <a:t> </a:t>
                </a:r>
              </a:p>
            </p:txBody>
          </p:sp>
        </mc:Fallback>
      </mc:AlternateContent>
    </p:spTree>
    <p:extLst>
      <p:ext uri="{BB962C8B-B14F-4D97-AF65-F5344CB8AC3E}">
        <p14:creationId xmlns:p14="http://schemas.microsoft.com/office/powerpoint/2010/main" val="2196604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1.3 Test de Stationnarité KPSS  </a:t>
            </a:r>
          </a:p>
        </p:txBody>
      </p:sp>
      <p:sp>
        <p:nvSpPr>
          <p:cNvPr id="3" name="Espace réservé du pied de page 2">
            <a:extLst>
              <a:ext uri="{FF2B5EF4-FFF2-40B4-BE49-F238E27FC236}">
                <a16:creationId xmlns:a16="http://schemas.microsoft.com/office/drawing/2014/main" id="{E639D08D-8047-515D-5E3B-2B03803CAFFE}"/>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FD2D6920-C6E1-3A67-63B1-5A13493E0263}"/>
              </a:ext>
            </a:extLst>
          </p:cNvPr>
          <p:cNvSpPr>
            <a:spLocks noGrp="1"/>
          </p:cNvSpPr>
          <p:nvPr>
            <p:ph type="sldNum" sz="quarter" idx="12"/>
          </p:nvPr>
        </p:nvSpPr>
        <p:spPr/>
        <p:txBody>
          <a:bodyPr/>
          <a:lstStyle/>
          <a:p>
            <a:fld id="{AC10BA97-AD70-294B-B66E-C01AC3D45299}" type="slidenum">
              <a:rPr lang="fr-FR" smtClean="0"/>
              <a:t>17</a:t>
            </a:fld>
            <a:endParaRPr lang="fr-FR"/>
          </a:p>
        </p:txBody>
      </p:sp>
      <p:sp>
        <p:nvSpPr>
          <p:cNvPr id="5" name="ZoneTexte 4">
            <a:extLst>
              <a:ext uri="{FF2B5EF4-FFF2-40B4-BE49-F238E27FC236}">
                <a16:creationId xmlns:a16="http://schemas.microsoft.com/office/drawing/2014/main" id="{0025CC03-B645-54D0-F3CE-E87C406D7897}"/>
              </a:ext>
            </a:extLst>
          </p:cNvPr>
          <p:cNvSpPr txBox="1"/>
          <p:nvPr/>
        </p:nvSpPr>
        <p:spPr>
          <a:xfrm>
            <a:off x="4572000" y="13495283"/>
            <a:ext cx="184731" cy="369332"/>
          </a:xfrm>
          <a:prstGeom prst="rect">
            <a:avLst/>
          </a:prstGeom>
          <a:noFill/>
        </p:spPr>
        <p:txBody>
          <a:bodyPr wrap="none" rtlCol="0">
            <a:spAutoFit/>
          </a:bodyPr>
          <a:lstStyle/>
          <a:p>
            <a:endParaRPr lang="fr-FR" dirty="0"/>
          </a:p>
        </p:txBody>
      </p:sp>
      <p:sp>
        <p:nvSpPr>
          <p:cNvPr id="7" name="ZoneTexte 6">
            <a:extLst>
              <a:ext uri="{FF2B5EF4-FFF2-40B4-BE49-F238E27FC236}">
                <a16:creationId xmlns:a16="http://schemas.microsoft.com/office/drawing/2014/main" id="{E61DAD44-E9FC-003C-86B3-1397591B9913}"/>
              </a:ext>
            </a:extLst>
          </p:cNvPr>
          <p:cNvSpPr txBox="1"/>
          <p:nvPr/>
        </p:nvSpPr>
        <p:spPr>
          <a:xfrm>
            <a:off x="6215063" y="958935"/>
            <a:ext cx="5338762" cy="375552"/>
          </a:xfrm>
          <a:prstGeom prst="rect">
            <a:avLst/>
          </a:prstGeom>
          <a:noFill/>
        </p:spPr>
        <p:txBody>
          <a:bodyPr wrap="square">
            <a:spAutoFit/>
          </a:bodyPr>
          <a:lstStyle/>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B5E1E1BA-D975-0CA6-5F94-C2CBC0F09CBC}"/>
                  </a:ext>
                </a:extLst>
              </p:cNvPr>
              <p:cNvSpPr txBox="1"/>
              <p:nvPr/>
            </p:nvSpPr>
            <p:spPr>
              <a:xfrm>
                <a:off x="1296125" y="1146711"/>
                <a:ext cx="9896131" cy="5198987"/>
              </a:xfrm>
              <a:prstGeom prst="rect">
                <a:avLst/>
              </a:prstGeom>
              <a:noFill/>
            </p:spPr>
            <p:txBody>
              <a:bodyPr wrap="square">
                <a:spAutoFit/>
              </a:bodyPr>
              <a:lstStyle/>
              <a:p>
                <a:pPr marL="285750" indent="-285750" algn="just">
                  <a:lnSpc>
                    <a:spcPct val="107000"/>
                  </a:lnSpc>
                  <a:spcAft>
                    <a:spcPts val="800"/>
                  </a:spcAft>
                  <a:buFont typeface="Wingdings"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Le test de KPSS détermine si une série chronologique est stationnaire autour d’une tendance moyenne ou linéaire, ou non stationnaire en raison de la présence d’une racine unitaire. </a:t>
                </a:r>
              </a:p>
              <a:p>
                <a:pPr marL="285750" indent="-285750" algn="just">
                  <a:lnSpc>
                    <a:spcPct val="107000"/>
                  </a:lnSpc>
                  <a:spcAft>
                    <a:spcPts val="800"/>
                  </a:spcAft>
                  <a:buFont typeface="Wingdings" pitchFamily="2" charset="2"/>
                  <a:buChar char="§"/>
                </a:pPr>
                <a:r>
                  <a:rPr lang="fr-FR" sz="1600" dirty="0">
                    <a:effectLst/>
                    <a:latin typeface="Verdana" panose="020B0604030504040204" pitchFamily="34" charset="0"/>
                    <a:ea typeface="Verdana" panose="020B0604030504040204" pitchFamily="34" charset="0"/>
                    <a:cs typeface="Times New Roman" panose="02020603050405020304" pitchFamily="18" charset="0"/>
                  </a:rPr>
                  <a:t>Le test KPSS est basé sur une régression linéaire. Il décompose une série en trois parties : une tendance déterministe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𝛽</m:t>
                    </m:r>
                    <m:r>
                      <a:rPr lang="fr-FR" sz="1600" i="1">
                        <a:effectLst/>
                        <a:latin typeface="Cambria Math" panose="02040503050406030204" pitchFamily="18" charset="0"/>
                        <a:ea typeface="Calibri" panose="020F0502020204030204" pitchFamily="34" charset="0"/>
                        <a:cs typeface="Arial" panose="020B0604020202020204" pitchFamily="34" charset="0"/>
                      </a:rPr>
                      <m:t>𝑡</m:t>
                    </m:r>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une marche aléatoire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𝛼</m:t>
                    </m:r>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et une erreur stationnaire (</a:t>
                </a:r>
                <a14:m>
                  <m:oMath xmlns:m="http://schemas.openxmlformats.org/officeDocument/2006/math">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𝜀</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avec l'équation de régression :</a:t>
                </a:r>
                <a:endParaRPr lang="fr-FR" sz="1400" dirty="0">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r>
                  <a:rPr lang="fr-FR" sz="1400" dirty="0">
                    <a:latin typeface="Verdana" panose="020B0604030504040204" pitchFamily="34" charset="0"/>
                    <a:ea typeface="Verdana" panose="020B0604030504040204" pitchFamily="34" charset="0"/>
                    <a:cs typeface="Times New Roman" panose="02020603050405020304" pitchFamily="18" charset="0"/>
                  </a:rPr>
                  <a:t>				</a:t>
                </a:r>
                <a14:m>
                  <m:oMath xmlns:m="http://schemas.openxmlformats.org/officeDocument/2006/math">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𝑋</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𝑋</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r>
                          <a:rPr lang="fr-FR" sz="1600" i="1">
                            <a:effectLst/>
                            <a:latin typeface="Cambria Math" panose="02040503050406030204" pitchFamily="18" charset="0"/>
                            <a:ea typeface="Calibri" panose="020F0502020204030204" pitchFamily="34" charset="0"/>
                            <a:cs typeface="Arial" panose="020B0604020202020204" pitchFamily="34" charset="0"/>
                          </a:rPr>
                          <m:t>−1</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𝛼</m:t>
                    </m:r>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𝛽</m:t>
                    </m:r>
                    <m:r>
                      <a:rPr lang="fr-FR" sz="1600" i="1">
                        <a:effectLst/>
                        <a:latin typeface="Cambria Math" panose="02040503050406030204" pitchFamily="18" charset="0"/>
                        <a:ea typeface="Calibri" panose="020F0502020204030204" pitchFamily="34" charset="0"/>
                        <a:cs typeface="Arial" panose="020B0604020202020204" pitchFamily="34" charset="0"/>
                      </a:rPr>
                      <m:t>𝑡</m:t>
                    </m:r>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 </a:t>
                </a:r>
                <a14:m>
                  <m:oMath xmlns:m="http://schemas.openxmlformats.org/officeDocument/2006/math">
                    <m:sSub>
                      <m:sSubPr>
                        <m:ctrlPr>
                          <a:rPr lang="fr-FR"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𝜀</m:t>
                        </m:r>
                      </m:e>
                      <m:sub>
                        <m:r>
                          <a:rPr lang="fr-FR" sz="16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a:t>
                </a:r>
                <a:endParaRPr lang="fr-FR" sz="1400"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r>
                  <a:rPr lang="fr-FR" sz="1600" dirty="0">
                    <a:effectLst/>
                    <a:latin typeface="Verdana" panose="020B0604030504040204" pitchFamily="34" charset="0"/>
                    <a:ea typeface="Verdana" panose="020B0604030504040204" pitchFamily="34" charset="0"/>
                    <a:cs typeface="Times New Roman" panose="02020603050405020304" pitchFamily="18" charset="0"/>
                  </a:rPr>
                  <a:t>Après avoir estimé le modèle, on calcul la somme partielle des résidus </a:t>
                </a:r>
                <a14:m>
                  <m:oMath xmlns:m="http://schemas.openxmlformats.org/officeDocument/2006/math">
                    <m:sSub>
                      <m:sSub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𝑆</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fr-FR" sz="1600" i="1">
                        <a:effectLst/>
                        <a:latin typeface="Cambria Math" panose="02040503050406030204" pitchFamily="18" charset="0"/>
                        <a:ea typeface="Times New Roman" panose="02020603050405020304" pitchFamily="18" charset="0"/>
                        <a:cs typeface="Arial" panose="020B0604020202020204" pitchFamily="34" charset="0"/>
                      </a:rPr>
                      <m:t>= </m:t>
                    </m:r>
                    <m:nary>
                      <m:naryPr>
                        <m:chr m:val="∑"/>
                        <m:limLoc m:val="subSup"/>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naryPr>
                      <m:sub>
                        <m:r>
                          <a:rPr lang="fr-FR" sz="1600" i="1">
                            <a:effectLst/>
                            <a:latin typeface="Cambria Math" panose="02040503050406030204" pitchFamily="18" charset="0"/>
                            <a:ea typeface="Times New Roman" panose="02020603050405020304" pitchFamily="18" charset="0"/>
                            <a:cs typeface="Arial" panose="020B0604020202020204" pitchFamily="34" charset="0"/>
                          </a:rPr>
                          <m:t>𝑖</m:t>
                        </m:r>
                        <m:r>
                          <a:rPr lang="fr-FR" sz="1600" i="1">
                            <a:effectLst/>
                            <a:latin typeface="Cambria Math" panose="02040503050406030204" pitchFamily="18" charset="0"/>
                            <a:ea typeface="Times New Roman" panose="02020603050405020304" pitchFamily="18" charset="0"/>
                            <a:cs typeface="Arial" panose="020B0604020202020204" pitchFamily="34" charset="0"/>
                          </a:rPr>
                          <m:t>=1</m:t>
                        </m:r>
                      </m:sub>
                      <m:sup>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sup>
                      <m:e>
                        <m:sSub>
                          <m:sSub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600" i="1">
                                <a:effectLst/>
                                <a:latin typeface="Cambria Math" panose="02040503050406030204" pitchFamily="18" charset="0"/>
                                <a:ea typeface="Times New Roman" panose="02020603050405020304" pitchFamily="18" charset="0"/>
                                <a:cs typeface="Arial" panose="020B0604020202020204" pitchFamily="34" charset="0"/>
                              </a:rPr>
                              <m:t>𝑒</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sub>
                        </m:sSub>
                      </m:e>
                    </m:nary>
                    <m:r>
                      <a:rPr lang="fr-FR" sz="1600" i="1">
                        <a:effectLst/>
                        <a:latin typeface="Cambria Math" panose="02040503050406030204" pitchFamily="18" charset="0"/>
                        <a:ea typeface="Times New Roman" panose="02020603050405020304" pitchFamily="18" charset="0"/>
                        <a:cs typeface="Arial" panose="020B0604020202020204" pitchFamily="34" charset="0"/>
                      </a:rPr>
                      <m:t> (</m:t>
                    </m:r>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r>
                      <a:rPr lang="fr-FR" sz="1600" i="1">
                        <a:effectLst/>
                        <a:latin typeface="Cambria Math" panose="02040503050406030204" pitchFamily="18" charset="0"/>
                        <a:ea typeface="Times New Roman" panose="02020603050405020304" pitchFamily="18" charset="0"/>
                        <a:cs typeface="Arial" panose="020B0604020202020204" pitchFamily="34" charset="0"/>
                      </a:rPr>
                      <m:t>=1,…, </m:t>
                    </m:r>
                    <m:r>
                      <m:rPr>
                        <m:nor/>
                      </m:rPr>
                      <a:rPr lang="fr-FR" sz="1600" b="0" i="0" smtClean="0">
                        <a:effectLst/>
                        <a:latin typeface="Verdana" panose="020B0604030504040204" pitchFamily="34" charset="0"/>
                        <a:ea typeface="Verdana" panose="020B0604030504040204" pitchFamily="34" charset="0"/>
                        <a:cs typeface="Arial" panose="020B0604020202020204" pitchFamily="34" charset="0"/>
                      </a:rPr>
                      <m:t>T</m:t>
                    </m:r>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et en ensuite on estime la variance de long terme </a:t>
                </a:r>
                <a14:m>
                  <m:oMath xmlns:m="http://schemas.openxmlformats.org/officeDocument/2006/math">
                    <m:sSubSup>
                      <m:sSubSup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fr-FR" sz="1600" i="1">
                            <a:effectLst/>
                            <a:latin typeface="Cambria Math" panose="02040503050406030204" pitchFamily="18" charset="0"/>
                            <a:ea typeface="Times New Roman" panose="02020603050405020304" pitchFamily="18" charset="0"/>
                            <a:cs typeface="Arial" panose="020B0604020202020204" pitchFamily="34" charset="0"/>
                          </a:rPr>
                          <m:t>𝑠</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sub>
                      <m:sup>
                        <m:r>
                          <a:rPr lang="fr-FR" sz="1600" i="1">
                            <a:effectLst/>
                            <a:latin typeface="Cambria Math" panose="02040503050406030204" pitchFamily="18" charset="0"/>
                            <a:ea typeface="Times New Roman" panose="02020603050405020304" pitchFamily="18" charset="0"/>
                            <a:cs typeface="Arial" panose="020B0604020202020204" pitchFamily="34" charset="0"/>
                          </a:rPr>
                          <m:t>2</m:t>
                        </m:r>
                      </m:sup>
                    </m:sSubSup>
                  </m:oMath>
                </a14:m>
                <a:r>
                  <a:rPr lang="fr-FR" sz="1600" dirty="0">
                    <a:effectLst/>
                    <a:latin typeface="Verdana" panose="020B0604030504040204" pitchFamily="34" charset="0"/>
                    <a:ea typeface="Verdana" panose="020B0604030504040204" pitchFamily="34" charset="0"/>
                    <a:cs typeface="Times New Roman" panose="02020603050405020304" pitchFamily="18" charset="0"/>
                  </a:rPr>
                  <a:t>. C’est un test unilatéral qui a pour hypothèses :</a:t>
                </a:r>
              </a:p>
              <a:p>
                <a:pPr algn="just">
                  <a:lnSpc>
                    <a:spcPct val="107000"/>
                  </a:lnSpc>
                  <a:spcAft>
                    <a:spcPts val="800"/>
                  </a:spcAft>
                </a:pPr>
                <a:endParaRPr lang="fr-FR" sz="1600" dirty="0">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d>
                        <m:dPr>
                          <m:begChr m:val="{"/>
                          <m:endChr m:val=""/>
                          <m:ctrlPr>
                            <a:rPr lang="fr-FR" sz="1400" i="1" smtClean="0">
                              <a:effectLst/>
                              <a:latin typeface="Cambria Math" panose="02040503050406030204" pitchFamily="18" charset="0"/>
                              <a:cs typeface="Times New Roman" panose="02020603050405020304" pitchFamily="18" charset="0"/>
                            </a:rPr>
                          </m:ctrlPr>
                        </m:dPr>
                        <m:e>
                          <m:eqArr>
                            <m:eqArrPr>
                              <m:ctrlPr>
                                <a:rPr lang="fr-FR" sz="1400" b="0" i="1" smtClean="0">
                                  <a:effectLst/>
                                  <a:latin typeface="Cambria Math" panose="02040503050406030204" pitchFamily="18" charset="0"/>
                                  <a:cs typeface="Times New Roman" panose="02020603050405020304" pitchFamily="18" charset="0"/>
                                </a:rPr>
                              </m:ctrlPr>
                            </m:eqArrPr>
                            <m:e>
                              <m:r>
                                <a:rPr lang="fr-FR" sz="1400" b="0" i="1" smtClean="0">
                                  <a:effectLst/>
                                  <a:latin typeface="Cambria Math" panose="02040503050406030204" pitchFamily="18" charset="0"/>
                                  <a:cs typeface="Times New Roman" panose="02020603050405020304" pitchFamily="18" charset="0"/>
                                </a:rPr>
                                <m:t>𝐻</m:t>
                              </m:r>
                              <m:r>
                                <a:rPr lang="fr-FR" sz="1400" b="0" i="1" smtClean="0">
                                  <a:effectLst/>
                                  <a:latin typeface="Cambria Math" panose="02040503050406030204" pitchFamily="18" charset="0"/>
                                  <a:cs typeface="Times New Roman" panose="02020603050405020304" pitchFamily="18" charset="0"/>
                                </a:rPr>
                                <m:t>0 :</m:t>
                              </m:r>
                              <m:r>
                                <a:rPr lang="fr-FR" sz="1400" b="0" i="1" smtClean="0">
                                  <a:effectLst/>
                                  <a:latin typeface="Cambria Math" panose="02040503050406030204" pitchFamily="18" charset="0"/>
                                  <a:cs typeface="Times New Roman" panose="02020603050405020304" pitchFamily="18" charset="0"/>
                                </a:rPr>
                                <m:t>𝐿𝑎</m:t>
                              </m:r>
                              <m:r>
                                <a:rPr lang="fr-FR" sz="1400" b="0" i="1" smtClean="0">
                                  <a:effectLst/>
                                  <a:latin typeface="Cambria Math" panose="02040503050406030204" pitchFamily="18" charset="0"/>
                                  <a:cs typeface="Times New Roman" panose="02020603050405020304" pitchFamily="18" charset="0"/>
                                </a:rPr>
                                <m:t> </m:t>
                              </m:r>
                              <m:r>
                                <a:rPr lang="fr-FR" sz="1400" b="0" i="1" smtClean="0">
                                  <a:effectLst/>
                                  <a:latin typeface="Cambria Math" panose="02040503050406030204" pitchFamily="18" charset="0"/>
                                  <a:cs typeface="Times New Roman" panose="02020603050405020304" pitchFamily="18" charset="0"/>
                                </a:rPr>
                                <m:t>𝑠</m:t>
                              </m:r>
                              <m:r>
                                <a:rPr lang="fr-FR" sz="1400" b="0" i="1" smtClean="0">
                                  <a:effectLst/>
                                  <a:latin typeface="Cambria Math" panose="02040503050406030204" pitchFamily="18" charset="0"/>
                                  <a:cs typeface="Times New Roman" panose="02020603050405020304" pitchFamily="18" charset="0"/>
                                </a:rPr>
                                <m:t>é</m:t>
                              </m:r>
                              <m:r>
                                <a:rPr lang="fr-FR" sz="1400" b="0" i="1" smtClean="0">
                                  <a:effectLst/>
                                  <a:latin typeface="Cambria Math" panose="02040503050406030204" pitchFamily="18" charset="0"/>
                                  <a:cs typeface="Times New Roman" panose="02020603050405020304" pitchFamily="18" charset="0"/>
                                </a:rPr>
                                <m:t>𝑟𝑖𝑒</m:t>
                              </m:r>
                              <m:r>
                                <a:rPr lang="fr-FR" sz="1400" b="0" i="1" smtClean="0">
                                  <a:effectLst/>
                                  <a:latin typeface="Cambria Math" panose="02040503050406030204" pitchFamily="18" charset="0"/>
                                  <a:cs typeface="Times New Roman" panose="02020603050405020304" pitchFamily="18" charset="0"/>
                                </a:rPr>
                                <m:t> </m:t>
                              </m:r>
                              <m:r>
                                <a:rPr lang="fr-FR" sz="1400" b="0" i="1" smtClean="0">
                                  <a:effectLst/>
                                  <a:latin typeface="Cambria Math" panose="02040503050406030204" pitchFamily="18" charset="0"/>
                                  <a:cs typeface="Times New Roman" panose="02020603050405020304" pitchFamily="18" charset="0"/>
                                </a:rPr>
                                <m:t>𝑒𝑠𝑡</m:t>
                              </m:r>
                              <m:r>
                                <a:rPr lang="fr-FR" sz="1400" b="0" i="1" smtClean="0">
                                  <a:effectLst/>
                                  <a:latin typeface="Cambria Math" panose="02040503050406030204" pitchFamily="18" charset="0"/>
                                  <a:cs typeface="Times New Roman" panose="02020603050405020304" pitchFamily="18" charset="0"/>
                                </a:rPr>
                                <m:t> </m:t>
                              </m:r>
                              <m:r>
                                <a:rPr lang="fr-FR" sz="1400" b="0" i="1" smtClean="0">
                                  <a:effectLst/>
                                  <a:latin typeface="Cambria Math" panose="02040503050406030204" pitchFamily="18" charset="0"/>
                                  <a:cs typeface="Times New Roman" panose="02020603050405020304" pitchFamily="18" charset="0"/>
                                </a:rPr>
                                <m:t>𝑠𝑡𝑎𝑡𝑖𝑜𝑛𝑛𝑎𝑖𝑟𝑒</m:t>
                              </m:r>
                              <m:r>
                                <a:rPr lang="fr-FR" sz="1400" b="0" i="1" smtClean="0">
                                  <a:effectLst/>
                                  <a:latin typeface="Cambria Math" panose="02040503050406030204" pitchFamily="18" charset="0"/>
                                  <a:cs typeface="Times New Roman" panose="02020603050405020304" pitchFamily="18" charset="0"/>
                                </a:rPr>
                                <m:t> </m:t>
                              </m:r>
                            </m:e>
                            <m:e>
                              <m:r>
                                <a:rPr lang="fr-FR" sz="1400" b="0" i="1" smtClean="0">
                                  <a:effectLst/>
                                  <a:latin typeface="Cambria Math" panose="02040503050406030204" pitchFamily="18" charset="0"/>
                                  <a:cs typeface="Times New Roman" panose="02020603050405020304" pitchFamily="18" charset="0"/>
                                </a:rPr>
                                <m:t>𝐻</m:t>
                              </m:r>
                              <m:r>
                                <a:rPr lang="fr-FR" sz="1400" b="0" i="1" smtClean="0">
                                  <a:effectLst/>
                                  <a:latin typeface="Cambria Math" panose="02040503050406030204" pitchFamily="18" charset="0"/>
                                  <a:cs typeface="Times New Roman" panose="02020603050405020304" pitchFamily="18" charset="0"/>
                                </a:rPr>
                                <m:t>1 :</m:t>
                              </m:r>
                              <m:r>
                                <a:rPr lang="fr-FR" sz="1400" b="0" i="1" smtClean="0">
                                  <a:effectLst/>
                                  <a:latin typeface="Cambria Math" panose="02040503050406030204" pitchFamily="18" charset="0"/>
                                  <a:cs typeface="Times New Roman" panose="02020603050405020304" pitchFamily="18" charset="0"/>
                                </a:rPr>
                                <m:t>𝐿𝑎</m:t>
                              </m:r>
                              <m:r>
                                <a:rPr lang="fr-FR" sz="1400" b="0" i="1" smtClean="0">
                                  <a:effectLst/>
                                  <a:latin typeface="Cambria Math" panose="02040503050406030204" pitchFamily="18" charset="0"/>
                                  <a:cs typeface="Times New Roman" panose="02020603050405020304" pitchFamily="18" charset="0"/>
                                </a:rPr>
                                <m:t> </m:t>
                              </m:r>
                              <m:r>
                                <a:rPr lang="fr-FR" sz="1400" b="0" i="1" smtClean="0">
                                  <a:effectLst/>
                                  <a:latin typeface="Cambria Math" panose="02040503050406030204" pitchFamily="18" charset="0"/>
                                  <a:cs typeface="Times New Roman" panose="02020603050405020304" pitchFamily="18" charset="0"/>
                                </a:rPr>
                                <m:t>𝑠</m:t>
                              </m:r>
                              <m:r>
                                <a:rPr lang="fr-FR" sz="1400" b="0" i="1" smtClean="0">
                                  <a:effectLst/>
                                  <a:latin typeface="Cambria Math" panose="02040503050406030204" pitchFamily="18" charset="0"/>
                                  <a:cs typeface="Times New Roman" panose="02020603050405020304" pitchFamily="18" charset="0"/>
                                </a:rPr>
                                <m:t>é</m:t>
                              </m:r>
                              <m:r>
                                <a:rPr lang="fr-FR" sz="1400" b="0" i="1" smtClean="0">
                                  <a:effectLst/>
                                  <a:latin typeface="Cambria Math" panose="02040503050406030204" pitchFamily="18" charset="0"/>
                                  <a:cs typeface="Times New Roman" panose="02020603050405020304" pitchFamily="18" charset="0"/>
                                </a:rPr>
                                <m:t>𝑟𝑖𝑒</m:t>
                              </m:r>
                              <m:r>
                                <a:rPr lang="fr-FR" sz="1400" b="0" i="1" smtClean="0">
                                  <a:effectLst/>
                                  <a:latin typeface="Cambria Math" panose="02040503050406030204" pitchFamily="18" charset="0"/>
                                  <a:cs typeface="Times New Roman" panose="02020603050405020304" pitchFamily="18" charset="0"/>
                                </a:rPr>
                                <m:t> </m:t>
                              </m:r>
                              <m:sSup>
                                <m:sSupPr>
                                  <m:ctrlPr>
                                    <a:rPr lang="fr-FR" sz="1400" b="0" i="1" smtClean="0">
                                      <a:effectLst/>
                                      <a:latin typeface="Cambria Math" panose="02040503050406030204" pitchFamily="18" charset="0"/>
                                      <a:cs typeface="Times New Roman" panose="02020603050405020304" pitchFamily="18" charset="0"/>
                                    </a:rPr>
                                  </m:ctrlPr>
                                </m:sSupPr>
                                <m:e>
                                  <m:r>
                                    <a:rPr lang="fr-FR" sz="1400" b="0" i="1" smtClean="0">
                                      <a:effectLst/>
                                      <a:latin typeface="Cambria Math" panose="02040503050406030204" pitchFamily="18" charset="0"/>
                                      <a:cs typeface="Times New Roman" panose="02020603050405020304" pitchFamily="18" charset="0"/>
                                    </a:rPr>
                                    <m:t>𝑛</m:t>
                                  </m:r>
                                </m:e>
                                <m:sup>
                                  <m:r>
                                    <a:rPr lang="fr-FR" sz="1400" b="0" i="1" smtClean="0">
                                      <a:effectLst/>
                                      <a:latin typeface="Cambria Math" panose="02040503050406030204" pitchFamily="18" charset="0"/>
                                      <a:cs typeface="Times New Roman" panose="02020603050405020304" pitchFamily="18" charset="0"/>
                                    </a:rPr>
                                    <m:t>′</m:t>
                                  </m:r>
                                </m:sup>
                              </m:sSup>
                              <m:r>
                                <a:rPr lang="fr-FR" sz="1400" b="0" i="1" smtClean="0">
                                  <a:effectLst/>
                                  <a:latin typeface="Cambria Math" panose="02040503050406030204" pitchFamily="18" charset="0"/>
                                  <a:cs typeface="Times New Roman" panose="02020603050405020304" pitchFamily="18" charset="0"/>
                                </a:rPr>
                                <m:t>𝑒𝑠𝑡</m:t>
                              </m:r>
                              <m:r>
                                <a:rPr lang="fr-FR" sz="1400" b="0" i="1" smtClean="0">
                                  <a:effectLst/>
                                  <a:latin typeface="Cambria Math" panose="02040503050406030204" pitchFamily="18" charset="0"/>
                                  <a:cs typeface="Times New Roman" panose="02020603050405020304" pitchFamily="18" charset="0"/>
                                </a:rPr>
                                <m:t> </m:t>
                              </m:r>
                              <m:r>
                                <a:rPr lang="fr-FR" sz="1400" b="0" i="1" smtClean="0">
                                  <a:effectLst/>
                                  <a:latin typeface="Cambria Math" panose="02040503050406030204" pitchFamily="18" charset="0"/>
                                  <a:cs typeface="Times New Roman" panose="02020603050405020304" pitchFamily="18" charset="0"/>
                                </a:rPr>
                                <m:t>𝑝𝑎𝑠</m:t>
                              </m:r>
                              <m:r>
                                <a:rPr lang="fr-FR" sz="1400" b="0" i="1" smtClean="0">
                                  <a:effectLst/>
                                  <a:latin typeface="Cambria Math" panose="02040503050406030204" pitchFamily="18" charset="0"/>
                                  <a:cs typeface="Times New Roman" panose="02020603050405020304" pitchFamily="18" charset="0"/>
                                </a:rPr>
                                <m:t> </m:t>
                              </m:r>
                              <m:r>
                                <a:rPr lang="fr-FR" sz="1400" b="0" i="1" smtClean="0">
                                  <a:effectLst/>
                                  <a:latin typeface="Cambria Math" panose="02040503050406030204" pitchFamily="18" charset="0"/>
                                  <a:cs typeface="Times New Roman" panose="02020603050405020304" pitchFamily="18" charset="0"/>
                                </a:rPr>
                                <m:t>𝑠𝑡𝑎𝑡𝑖𝑜𝑛𝑛𝑎𝑖𝑟𝑒</m:t>
                              </m:r>
                            </m:e>
                          </m:eqArr>
                        </m:e>
                      </m:d>
                    </m:oMath>
                  </m:oMathPara>
                </a14:m>
                <a:endParaRPr lang="fr-FR" sz="1400"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r>
                  <a:rPr lang="fr-FR" sz="1600" dirty="0">
                    <a:effectLst/>
                    <a:latin typeface="Verdana" panose="020B0604030504040204" pitchFamily="34" charset="0"/>
                    <a:ea typeface="Verdana" panose="020B0604030504040204" pitchFamily="34" charset="0"/>
                    <a:cs typeface="Times New Roman" panose="02020603050405020304" pitchFamily="18" charset="0"/>
                  </a:rPr>
                  <a:t>Avec comme statistique de test : </a:t>
                </a:r>
                <a:endParaRPr lang="fr-FR" sz="1400"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Times New Roman" panose="02020603050405020304" pitchFamily="18" charset="0"/>
                          <a:cs typeface="Arial" panose="020B0604020202020204" pitchFamily="34" charset="0"/>
                        </a:rPr>
                        <m:t>𝐿𝑀</m:t>
                      </m:r>
                      <m:r>
                        <a:rPr lang="fr-FR" sz="1600" i="1">
                          <a:effectLst/>
                          <a:latin typeface="Cambria Math" panose="02040503050406030204" pitchFamily="18" charset="0"/>
                          <a:ea typeface="Times New Roman" panose="02020603050405020304" pitchFamily="18" charset="0"/>
                          <a:cs typeface="Arial" panose="020B0604020202020204" pitchFamily="34" charset="0"/>
                        </a:rPr>
                        <m:t>=</m:t>
                      </m:r>
                      <m:f>
                        <m:f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fr-FR" sz="1600" i="1">
                              <a:effectLst/>
                              <a:latin typeface="Cambria Math" panose="02040503050406030204" pitchFamily="18" charset="0"/>
                              <a:ea typeface="Times New Roman" panose="02020603050405020304" pitchFamily="18" charset="0"/>
                              <a:cs typeface="Arial" panose="020B0604020202020204" pitchFamily="34" charset="0"/>
                            </a:rPr>
                            <m:t>1</m:t>
                          </m:r>
                        </m:num>
                        <m:den>
                          <m:sSubSup>
                            <m:sSubSup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fr-FR" sz="1600" i="1">
                                  <a:effectLst/>
                                  <a:latin typeface="Cambria Math" panose="02040503050406030204" pitchFamily="18" charset="0"/>
                                  <a:ea typeface="Times New Roman" panose="02020603050405020304" pitchFamily="18" charset="0"/>
                                  <a:cs typeface="Arial" panose="020B0604020202020204" pitchFamily="34" charset="0"/>
                                </a:rPr>
                                <m:t>𝑠</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sub>
                            <m:sup>
                              <m:r>
                                <a:rPr lang="fr-FR" sz="1600" i="1">
                                  <a:effectLst/>
                                  <a:latin typeface="Cambria Math" panose="02040503050406030204" pitchFamily="18" charset="0"/>
                                  <a:ea typeface="Times New Roman" panose="02020603050405020304" pitchFamily="18" charset="0"/>
                                  <a:cs typeface="Arial" panose="020B0604020202020204" pitchFamily="34" charset="0"/>
                                </a:rPr>
                                <m:t>2</m:t>
                              </m:r>
                            </m:sup>
                          </m:sSubSup>
                        </m:den>
                      </m:f>
                      <m:r>
                        <a:rPr lang="fr-FR" sz="1600" i="1">
                          <a:effectLst/>
                          <a:latin typeface="Cambria Math" panose="02040503050406030204" pitchFamily="18" charset="0"/>
                          <a:ea typeface="Times New Roman" panose="02020603050405020304" pitchFamily="18" charset="0"/>
                          <a:cs typeface="Arial" panose="020B0604020202020204" pitchFamily="34" charset="0"/>
                        </a:rPr>
                        <m:t> </m:t>
                      </m:r>
                      <m:f>
                        <m:f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fPr>
                        <m:num>
                          <m:nary>
                            <m:naryPr>
                              <m:chr m:val="∑"/>
                              <m:limLoc m:val="subSup"/>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naryPr>
                            <m:sub>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r>
                                <a:rPr lang="fr-FR" sz="1600" i="1">
                                  <a:effectLst/>
                                  <a:latin typeface="Cambria Math" panose="02040503050406030204" pitchFamily="18" charset="0"/>
                                  <a:ea typeface="Times New Roman" panose="02020603050405020304" pitchFamily="18" charset="0"/>
                                  <a:cs typeface="Arial" panose="020B0604020202020204" pitchFamily="34" charset="0"/>
                                </a:rPr>
                                <m:t>=1</m:t>
                              </m:r>
                            </m:sub>
                            <m:sup>
                              <m:r>
                                <a:rPr lang="fr-FR" sz="1600" i="1">
                                  <a:effectLst/>
                                  <a:latin typeface="Cambria Math" panose="02040503050406030204" pitchFamily="18" charset="0"/>
                                  <a:ea typeface="Times New Roman" panose="02020603050405020304" pitchFamily="18" charset="0"/>
                                  <a:cs typeface="Arial" panose="020B0604020202020204" pitchFamily="34" charset="0"/>
                                </a:rPr>
                                <m:t>𝑇</m:t>
                              </m:r>
                            </m:sup>
                            <m:e>
                              <m:sSubSup>
                                <m:sSubSup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fr-FR" sz="1600" i="1">
                                      <a:effectLst/>
                                      <a:latin typeface="Cambria Math" panose="02040503050406030204" pitchFamily="18" charset="0"/>
                                      <a:ea typeface="Times New Roman" panose="02020603050405020304" pitchFamily="18" charset="0"/>
                                      <a:cs typeface="Arial" panose="020B0604020202020204" pitchFamily="34" charset="0"/>
                                    </a:rPr>
                                    <m:t>𝑆</m:t>
                                  </m:r>
                                </m:e>
                                <m:sub>
                                  <m:r>
                                    <a:rPr lang="fr-FR" sz="1600" i="1">
                                      <a:effectLst/>
                                      <a:latin typeface="Cambria Math" panose="02040503050406030204" pitchFamily="18" charset="0"/>
                                      <a:ea typeface="Times New Roman" panose="02020603050405020304" pitchFamily="18" charset="0"/>
                                      <a:cs typeface="Arial" panose="020B0604020202020204" pitchFamily="34" charset="0"/>
                                    </a:rPr>
                                    <m:t>𝑡</m:t>
                                  </m:r>
                                </m:sub>
                                <m:sup>
                                  <m:r>
                                    <a:rPr lang="fr-FR" sz="1600" i="1">
                                      <a:effectLst/>
                                      <a:latin typeface="Cambria Math" panose="02040503050406030204" pitchFamily="18" charset="0"/>
                                      <a:ea typeface="Times New Roman" panose="02020603050405020304" pitchFamily="18" charset="0"/>
                                      <a:cs typeface="Arial" panose="020B0604020202020204" pitchFamily="34" charset="0"/>
                                    </a:rPr>
                                    <m:t>2</m:t>
                                  </m:r>
                                </m:sup>
                              </m:sSubSup>
                            </m:e>
                          </m:nary>
                        </m:num>
                        <m:den>
                          <m:sSup>
                            <m:sSupPr>
                              <m:ctrlPr>
                                <a:rPr lang="fr-FR" sz="1600" i="1">
                                  <a:effectLst/>
                                  <a:latin typeface="Cambria Math" panose="02040503050406030204" pitchFamily="18" charset="0"/>
                                  <a:ea typeface="Times New Roman" panose="02020603050405020304" pitchFamily="18" charset="0"/>
                                  <a:cs typeface="Arial" panose="020B0604020202020204" pitchFamily="34" charset="0"/>
                                </a:rPr>
                              </m:ctrlPr>
                            </m:sSupPr>
                            <m:e>
                              <m:r>
                                <a:rPr lang="fr-FR" sz="1600" i="1">
                                  <a:effectLst/>
                                  <a:latin typeface="Cambria Math" panose="02040503050406030204" pitchFamily="18" charset="0"/>
                                  <a:ea typeface="Times New Roman" panose="02020603050405020304" pitchFamily="18" charset="0"/>
                                  <a:cs typeface="Arial" panose="020B0604020202020204" pitchFamily="34" charset="0"/>
                                </a:rPr>
                                <m:t>𝑛</m:t>
                              </m:r>
                            </m:e>
                            <m:sup>
                              <m:r>
                                <a:rPr lang="fr-FR" sz="1600" i="1">
                                  <a:effectLst/>
                                  <a:latin typeface="Cambria Math" panose="02040503050406030204" pitchFamily="18" charset="0"/>
                                  <a:ea typeface="Times New Roman" panose="02020603050405020304" pitchFamily="18" charset="0"/>
                                  <a:cs typeface="Arial" panose="020B0604020202020204" pitchFamily="34" charset="0"/>
                                </a:rPr>
                                <m:t>2</m:t>
                              </m:r>
                            </m:sup>
                          </m:sSup>
                        </m:den>
                      </m:f>
                    </m:oMath>
                  </m:oMathPara>
                </a14:m>
                <a:endParaRPr lang="fr-FR" sz="1400" dirty="0">
                  <a:effectLst/>
                  <a:latin typeface="Verdana" panose="020B0604030504040204" pitchFamily="34" charset="0"/>
                  <a:ea typeface="Verdana" panose="020B0604030504040204" pitchFamily="34" charset="0"/>
                  <a:cs typeface="Times New Roman" panose="02020603050405020304" pitchFamily="18" charset="0"/>
                </a:endParaRPr>
              </a:p>
            </p:txBody>
          </p:sp>
        </mc:Choice>
        <mc:Fallback xmlns="">
          <p:sp>
            <p:nvSpPr>
              <p:cNvPr id="6" name="ZoneTexte 5">
                <a:extLst>
                  <a:ext uri="{FF2B5EF4-FFF2-40B4-BE49-F238E27FC236}">
                    <a16:creationId xmlns:a16="http://schemas.microsoft.com/office/drawing/2014/main" id="{B5E1E1BA-D975-0CA6-5F94-C2CBC0F09CBC}"/>
                  </a:ext>
                </a:extLst>
              </p:cNvPr>
              <p:cNvSpPr txBox="1">
                <a:spLocks noRot="1" noChangeAspect="1" noMove="1" noResize="1" noEditPoints="1" noAdjustHandles="1" noChangeArrowheads="1" noChangeShapeType="1" noTextEdit="1"/>
              </p:cNvSpPr>
              <p:nvPr/>
            </p:nvSpPr>
            <p:spPr>
              <a:xfrm>
                <a:off x="1296125" y="1146711"/>
                <a:ext cx="9896131" cy="5198987"/>
              </a:xfrm>
              <a:prstGeom prst="rect">
                <a:avLst/>
              </a:prstGeom>
              <a:blipFill>
                <a:blip r:embed="rId2"/>
                <a:stretch>
                  <a:fillRect l="-385" t="-732" r="-256" b="-5854"/>
                </a:stretch>
              </a:blipFill>
            </p:spPr>
            <p:txBody>
              <a:bodyPr/>
              <a:lstStyle/>
              <a:p>
                <a:r>
                  <a:rPr lang="fr-FR">
                    <a:noFill/>
                  </a:rPr>
                  <a:t> </a:t>
                </a:r>
              </a:p>
            </p:txBody>
          </p:sp>
        </mc:Fallback>
      </mc:AlternateContent>
    </p:spTree>
    <p:extLst>
      <p:ext uri="{BB962C8B-B14F-4D97-AF65-F5344CB8AC3E}">
        <p14:creationId xmlns:p14="http://schemas.microsoft.com/office/powerpoint/2010/main" val="280868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2. Analyse Univariée du Taux de défaut </a:t>
            </a:r>
          </a:p>
        </p:txBody>
      </p:sp>
      <p:sp>
        <p:nvSpPr>
          <p:cNvPr id="3" name="Espace réservé du pied de page 2">
            <a:extLst>
              <a:ext uri="{FF2B5EF4-FFF2-40B4-BE49-F238E27FC236}">
                <a16:creationId xmlns:a16="http://schemas.microsoft.com/office/drawing/2014/main" id="{65DEF1C7-D8D8-0BF0-6F46-EF69CE3DD46F}"/>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69602B9D-2146-90C7-04A1-FA91D77CFB39}"/>
              </a:ext>
            </a:extLst>
          </p:cNvPr>
          <p:cNvSpPr>
            <a:spLocks noGrp="1"/>
          </p:cNvSpPr>
          <p:nvPr>
            <p:ph type="sldNum" sz="quarter" idx="12"/>
          </p:nvPr>
        </p:nvSpPr>
        <p:spPr/>
        <p:txBody>
          <a:bodyPr/>
          <a:lstStyle/>
          <a:p>
            <a:fld id="{AC10BA97-AD70-294B-B66E-C01AC3D45299}" type="slidenum">
              <a:rPr lang="fr-FR" smtClean="0"/>
              <a:t>18</a:t>
            </a:fld>
            <a:endParaRPr lang="fr-F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4746EB55-7506-6940-AA4E-1CC5D0B5A204}"/>
                  </a:ext>
                </a:extLst>
              </p:cNvPr>
              <p:cNvSpPr txBox="1"/>
              <p:nvPr/>
            </p:nvSpPr>
            <p:spPr>
              <a:xfrm>
                <a:off x="478970" y="1102103"/>
                <a:ext cx="11040112" cy="5174045"/>
              </a:xfrm>
              <a:prstGeom prst="rect">
                <a:avLst/>
              </a:prstGeom>
              <a:noFill/>
            </p:spPr>
            <p:txBody>
              <a:bodyPr wrap="square" rtlCol="0">
                <a:spAutoFit/>
              </a:bodyPr>
              <a:lstStyle/>
              <a:p>
                <a:pPr marL="285750" indent="-285750">
                  <a:buFont typeface="Wingdings" pitchFamily="2" charset="2"/>
                  <a:buChar char="§"/>
                </a:pPr>
                <a:r>
                  <a:rPr lang="fr-FR" sz="1700" b="1" dirty="0">
                    <a:latin typeface="Verdana" panose="020B0604030504040204" pitchFamily="34" charset="0"/>
                    <a:ea typeface="Verdana" panose="020B0604030504040204" pitchFamily="34" charset="0"/>
                    <a:cs typeface="Verdana" panose="020B0604030504040204" pitchFamily="34" charset="0"/>
                  </a:rPr>
                  <a:t>Le Taux de Défaut</a:t>
                </a:r>
                <a:r>
                  <a:rPr lang="fr-FR" sz="1700" dirty="0">
                    <a:latin typeface="Verdana" panose="020B0604030504040204" pitchFamily="34" charset="0"/>
                    <a:ea typeface="Verdana" panose="020B0604030504040204" pitchFamily="34" charset="0"/>
                    <a:cs typeface="Verdana" panose="020B0604030504040204" pitchFamily="34" charset="0"/>
                  </a:rPr>
                  <a:t>, est calculé trimestriellement sur une période annuelle glissante :</a:t>
                </a:r>
              </a:p>
              <a:p>
                <a:pPr algn="just">
                  <a:spcBef>
                    <a:spcPts val="600"/>
                  </a:spcBef>
                  <a:spcAft>
                    <a:spcPts val="1200"/>
                  </a:spcAft>
                </a:pPr>
                <a:endParaRPr lang="fr-FR" sz="1700" b="0" i="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fr-FR" sz="1700" b="0" i="1" smtClean="0">
                          <a:solidFill>
                            <a:schemeClr val="tx1"/>
                          </a:solidFill>
                          <a:latin typeface="Cambria Math" panose="02040503050406030204" pitchFamily="18" charset="0"/>
                          <a:ea typeface="Varela Round"/>
                        </a:rPr>
                        <m:t>𝑇</m:t>
                      </m:r>
                      <m:sSub>
                        <m:sSubPr>
                          <m:ctrlPr>
                            <a:rPr lang="fr-FR" sz="1700" b="0" i="1" smtClean="0">
                              <a:solidFill>
                                <a:schemeClr val="tx1"/>
                              </a:solidFill>
                              <a:latin typeface="Cambria Math" panose="02040503050406030204" pitchFamily="18" charset="0"/>
                              <a:ea typeface="Varela Round"/>
                            </a:rPr>
                          </m:ctrlPr>
                        </m:sSubPr>
                        <m:e>
                          <m:r>
                            <a:rPr lang="fr-FR" sz="1700" b="0" i="1" smtClean="0">
                              <a:solidFill>
                                <a:schemeClr val="tx1"/>
                              </a:solidFill>
                              <a:latin typeface="Cambria Math" panose="02040503050406030204" pitchFamily="18" charset="0"/>
                              <a:ea typeface="Varela Round"/>
                            </a:rPr>
                            <m:t>𝐷</m:t>
                          </m:r>
                        </m:e>
                        <m:sub>
                          <m:r>
                            <a:rPr lang="fr-FR" sz="1700" b="0" i="1" smtClean="0">
                              <a:solidFill>
                                <a:schemeClr val="tx1"/>
                              </a:solidFill>
                              <a:latin typeface="Cambria Math" panose="02040503050406030204" pitchFamily="18" charset="0"/>
                              <a:ea typeface="Varela Round"/>
                            </a:rPr>
                            <m:t>𝑇</m:t>
                          </m:r>
                        </m:sub>
                      </m:sSub>
                      <m:r>
                        <a:rPr lang="fr-FR" sz="1700" b="0" i="1" smtClean="0">
                          <a:solidFill>
                            <a:schemeClr val="tx1"/>
                          </a:solidFill>
                          <a:latin typeface="Cambria Math" panose="02040503050406030204" pitchFamily="18" charset="0"/>
                          <a:ea typeface="Varela Round"/>
                        </a:rPr>
                        <m:t>= </m:t>
                      </m:r>
                      <m:f>
                        <m:fPr>
                          <m:ctrlPr>
                            <a:rPr lang="fr-FR" sz="1700" b="0" i="1" smtClean="0">
                              <a:solidFill>
                                <a:schemeClr val="tx1"/>
                              </a:solidFill>
                              <a:latin typeface="Cambria Math" panose="02040503050406030204" pitchFamily="18" charset="0"/>
                            </a:rPr>
                          </m:ctrlPr>
                        </m:fPr>
                        <m:num>
                          <m:r>
                            <a:rPr lang="fr-FR" sz="1700" b="0" i="1" smtClean="0">
                              <a:solidFill>
                                <a:schemeClr val="tx1"/>
                              </a:solidFill>
                              <a:latin typeface="Cambria Math" panose="02040503050406030204" pitchFamily="18" charset="0"/>
                              <a:ea typeface="Varela Round"/>
                            </a:rPr>
                            <m:t>𝐶𝑜𝑛𝑡𝑟𝑒𝑝𝑎𝑟𝑡𝑖𝑒𝑠</m:t>
                          </m:r>
                          <m:r>
                            <a:rPr lang="fr-FR" sz="1700" i="1">
                              <a:solidFill>
                                <a:schemeClr val="tx1"/>
                              </a:solidFill>
                              <a:latin typeface="Cambria Math" panose="02040503050406030204" pitchFamily="18" charset="0"/>
                              <a:ea typeface="Varela Round"/>
                            </a:rPr>
                            <m:t> </m:t>
                          </m:r>
                          <m:r>
                            <a:rPr lang="fr-FR" sz="1700" i="1">
                              <a:solidFill>
                                <a:schemeClr val="tx1"/>
                              </a:solidFill>
                              <a:latin typeface="Cambria Math" panose="02040503050406030204" pitchFamily="18" charset="0"/>
                              <a:ea typeface="Varela Round"/>
                            </a:rPr>
                            <m:t>𝑠𝑎𝑖𝑛𝑒𝑠</m:t>
                          </m:r>
                          <m:r>
                            <a:rPr lang="fr-FR" sz="1700" i="1">
                              <a:solidFill>
                                <a:schemeClr val="tx1"/>
                              </a:solidFill>
                              <a:latin typeface="Cambria Math" panose="02040503050406030204" pitchFamily="18" charset="0"/>
                              <a:ea typeface="Varela Round"/>
                            </a:rPr>
                            <m:t> </m:t>
                          </m:r>
                          <m:r>
                            <a:rPr lang="fr-FR" sz="1700" i="1">
                              <a:solidFill>
                                <a:schemeClr val="tx1"/>
                              </a:solidFill>
                              <a:latin typeface="Cambria Math" panose="02040503050406030204" pitchFamily="18" charset="0"/>
                              <a:ea typeface="Varela Round"/>
                            </a:rPr>
                            <m:t>𝑒𝑛</m:t>
                          </m:r>
                          <m:r>
                            <a:rPr lang="fr-FR" sz="1700" i="1">
                              <a:solidFill>
                                <a:schemeClr val="tx1"/>
                              </a:solidFill>
                              <a:latin typeface="Cambria Math" panose="02040503050406030204" pitchFamily="18" charset="0"/>
                              <a:ea typeface="Varela Round"/>
                            </a:rPr>
                            <m:t> </m:t>
                          </m:r>
                          <m:r>
                            <a:rPr lang="fr-FR" sz="1700" i="1">
                              <a:solidFill>
                                <a:schemeClr val="tx1"/>
                              </a:solidFill>
                              <a:latin typeface="Cambria Math" panose="02040503050406030204" pitchFamily="18" charset="0"/>
                              <a:ea typeface="Varela Round"/>
                            </a:rPr>
                            <m:t>𝑇</m:t>
                          </m:r>
                          <m:r>
                            <a:rPr lang="fr-FR" sz="1700" i="1">
                              <a:solidFill>
                                <a:schemeClr val="tx1"/>
                              </a:solidFill>
                              <a:latin typeface="Cambria Math" panose="02040503050406030204" pitchFamily="18" charset="0"/>
                              <a:ea typeface="Varela Round"/>
                            </a:rPr>
                            <m:t> </m:t>
                          </m:r>
                          <m:r>
                            <a:rPr lang="fr-FR" sz="1700" i="1">
                              <a:solidFill>
                                <a:schemeClr val="tx1"/>
                              </a:solidFill>
                              <a:latin typeface="Cambria Math" panose="02040503050406030204" pitchFamily="18" charset="0"/>
                              <a:ea typeface="Varela Round"/>
                            </a:rPr>
                            <m:t>𝑞𝑢𝑖</m:t>
                          </m:r>
                          <m:r>
                            <a:rPr lang="fr-FR" sz="1700" i="1">
                              <a:solidFill>
                                <a:schemeClr val="tx1"/>
                              </a:solidFill>
                              <a:latin typeface="Cambria Math" panose="02040503050406030204" pitchFamily="18" charset="0"/>
                              <a:ea typeface="Varela Round"/>
                            </a:rPr>
                            <m:t> </m:t>
                          </m:r>
                          <m:r>
                            <a:rPr lang="fr-FR" sz="1700" i="1">
                              <a:solidFill>
                                <a:schemeClr val="tx1"/>
                              </a:solidFill>
                              <a:latin typeface="Cambria Math" panose="02040503050406030204" pitchFamily="18" charset="0"/>
                              <a:ea typeface="Varela Round"/>
                            </a:rPr>
                            <m:t>𝑓𝑜𝑛𝑡</m:t>
                          </m:r>
                          <m:r>
                            <a:rPr lang="fr-FR" sz="1700" i="1">
                              <a:solidFill>
                                <a:schemeClr val="tx1"/>
                              </a:solidFill>
                              <a:latin typeface="Cambria Math" panose="02040503050406030204" pitchFamily="18" charset="0"/>
                              <a:ea typeface="Varela Round"/>
                            </a:rPr>
                            <m:t> </m:t>
                          </m:r>
                          <m:r>
                            <a:rPr lang="fr-FR" sz="1700" i="1">
                              <a:solidFill>
                                <a:schemeClr val="tx1"/>
                              </a:solidFill>
                              <a:latin typeface="Cambria Math" panose="02040503050406030204" pitchFamily="18" charset="0"/>
                              <a:ea typeface="Varela Round"/>
                            </a:rPr>
                            <m:t>𝑑</m:t>
                          </m:r>
                          <m:r>
                            <a:rPr lang="fr-FR" sz="1700" i="1">
                              <a:solidFill>
                                <a:schemeClr val="tx1"/>
                              </a:solidFill>
                              <a:latin typeface="Cambria Math" panose="02040503050406030204" pitchFamily="18" charset="0"/>
                              <a:ea typeface="Varela Round"/>
                            </a:rPr>
                            <m:t>é</m:t>
                          </m:r>
                          <m:r>
                            <a:rPr lang="fr-FR" sz="1700" i="1">
                              <a:solidFill>
                                <a:schemeClr val="tx1"/>
                              </a:solidFill>
                              <a:latin typeface="Cambria Math" panose="02040503050406030204" pitchFamily="18" charset="0"/>
                              <a:ea typeface="Varela Round"/>
                            </a:rPr>
                            <m:t>𝑓𝑎𝑢𝑡</m:t>
                          </m:r>
                          <m:r>
                            <a:rPr lang="fr-FR" sz="1700" i="1">
                              <a:solidFill>
                                <a:schemeClr val="tx1"/>
                              </a:solidFill>
                              <a:latin typeface="Cambria Math" panose="02040503050406030204" pitchFamily="18" charset="0"/>
                              <a:ea typeface="Varela Round"/>
                            </a:rPr>
                            <m:t> </m:t>
                          </m:r>
                          <m:r>
                            <a:rPr lang="fr-FR" sz="1700" i="1">
                              <a:solidFill>
                                <a:schemeClr val="tx1"/>
                              </a:solidFill>
                              <a:latin typeface="Cambria Math" panose="02040503050406030204" pitchFamily="18" charset="0"/>
                              <a:ea typeface="Varela Round"/>
                            </a:rPr>
                            <m:t>𝑒𝑛𝑡𝑟𝑒</m:t>
                          </m:r>
                          <m:r>
                            <a:rPr lang="fr-FR" sz="1700" i="1">
                              <a:solidFill>
                                <a:schemeClr val="tx1"/>
                              </a:solidFill>
                              <a:latin typeface="Cambria Math" panose="02040503050406030204" pitchFamily="18" charset="0"/>
                              <a:ea typeface="Varela Round"/>
                            </a:rPr>
                            <m:t> </m:t>
                          </m:r>
                          <m:r>
                            <a:rPr lang="fr-FR" sz="1700" i="1">
                              <a:solidFill>
                                <a:schemeClr val="tx1"/>
                              </a:solidFill>
                              <a:latin typeface="Cambria Math" panose="02040503050406030204" pitchFamily="18" charset="0"/>
                              <a:ea typeface="Varela Round"/>
                            </a:rPr>
                            <m:t>𝑇</m:t>
                          </m:r>
                          <m:r>
                            <a:rPr lang="fr-FR" sz="1700" b="0" i="1" smtClean="0">
                              <a:solidFill>
                                <a:schemeClr val="tx1"/>
                              </a:solidFill>
                              <a:latin typeface="Cambria Math" panose="02040503050406030204" pitchFamily="18" charset="0"/>
                              <a:ea typeface="Varela Round"/>
                            </a:rPr>
                            <m:t>+4</m:t>
                          </m:r>
                          <m:r>
                            <a:rPr lang="fr-FR" sz="1700" i="1">
                              <a:solidFill>
                                <a:schemeClr val="tx1"/>
                              </a:solidFill>
                              <a:latin typeface="Cambria Math" panose="02040503050406030204" pitchFamily="18" charset="0"/>
                              <a:ea typeface="Varela Round"/>
                            </a:rPr>
                            <m:t> </m:t>
                          </m:r>
                          <m:r>
                            <a:rPr lang="fr-FR" sz="1700" i="1">
                              <a:solidFill>
                                <a:schemeClr val="tx1"/>
                              </a:solidFill>
                              <a:latin typeface="Cambria Math" panose="02040503050406030204" pitchFamily="18" charset="0"/>
                              <a:ea typeface="Varela Round"/>
                            </a:rPr>
                            <m:t>𝑒𝑡</m:t>
                          </m:r>
                          <m:r>
                            <a:rPr lang="fr-FR" sz="1700" i="1">
                              <a:solidFill>
                                <a:schemeClr val="tx1"/>
                              </a:solidFill>
                              <a:latin typeface="Cambria Math" panose="02040503050406030204" pitchFamily="18" charset="0"/>
                              <a:ea typeface="Varela Round"/>
                            </a:rPr>
                            <m:t> </m:t>
                          </m:r>
                          <m:r>
                            <a:rPr lang="fr-FR" sz="1700" i="1">
                              <a:solidFill>
                                <a:schemeClr val="tx1"/>
                              </a:solidFill>
                              <a:latin typeface="Cambria Math" panose="02040503050406030204" pitchFamily="18" charset="0"/>
                              <a:ea typeface="Varela Round"/>
                            </a:rPr>
                            <m:t>𝑇</m:t>
                          </m:r>
                        </m:num>
                        <m:den>
                          <m:r>
                            <a:rPr lang="fr-FR" sz="1700" i="1">
                              <a:latin typeface="Cambria Math" panose="02040503050406030204" pitchFamily="18" charset="0"/>
                              <a:ea typeface="Varela Round"/>
                            </a:rPr>
                            <m:t>𝐶𝑜𝑛𝑡𝑟𝑒𝑝𝑎𝑟𝑡𝑖𝑒𝑠</m:t>
                          </m:r>
                          <m:r>
                            <a:rPr lang="fr-FR" sz="1700" i="1">
                              <a:latin typeface="Cambria Math" panose="02040503050406030204" pitchFamily="18" charset="0"/>
                              <a:ea typeface="Varela Round"/>
                            </a:rPr>
                            <m:t> </m:t>
                          </m:r>
                          <m:r>
                            <a:rPr lang="fr-FR" sz="1700" i="1">
                              <a:latin typeface="Cambria Math" panose="02040503050406030204" pitchFamily="18" charset="0"/>
                              <a:ea typeface="Varela Round"/>
                            </a:rPr>
                            <m:t>𝑠𝑎𝑖𝑛𝑒𝑠</m:t>
                          </m:r>
                          <m:r>
                            <a:rPr lang="fr-FR" sz="1700" b="0" i="1" smtClean="0">
                              <a:latin typeface="Cambria Math" panose="02040503050406030204" pitchFamily="18" charset="0"/>
                              <a:ea typeface="Varela Round"/>
                            </a:rPr>
                            <m:t> </m:t>
                          </m:r>
                          <m:r>
                            <a:rPr lang="fr-FR" sz="1700" b="0" i="1" smtClean="0">
                              <a:solidFill>
                                <a:schemeClr val="tx1"/>
                              </a:solidFill>
                              <a:latin typeface="Cambria Math" panose="02040503050406030204" pitchFamily="18" charset="0"/>
                            </a:rPr>
                            <m:t>𝑒𝑛</m:t>
                          </m:r>
                          <m:r>
                            <a:rPr lang="fr-FR" sz="1700" b="0" i="1" smtClean="0">
                              <a:solidFill>
                                <a:schemeClr val="tx1"/>
                              </a:solidFill>
                              <a:latin typeface="Cambria Math" panose="02040503050406030204" pitchFamily="18" charset="0"/>
                            </a:rPr>
                            <m:t> </m:t>
                          </m:r>
                          <m:r>
                            <a:rPr lang="fr-FR" sz="1700" b="0" i="1" smtClean="0">
                              <a:solidFill>
                                <a:schemeClr val="tx1"/>
                              </a:solidFill>
                              <a:latin typeface="Cambria Math" panose="02040503050406030204" pitchFamily="18" charset="0"/>
                            </a:rPr>
                            <m:t>𝑇</m:t>
                          </m:r>
                          <m:r>
                            <a:rPr lang="fr-FR" sz="1700" b="0" i="1" smtClean="0">
                              <a:solidFill>
                                <a:schemeClr val="tx1"/>
                              </a:solidFill>
                              <a:latin typeface="Cambria Math" panose="02040503050406030204" pitchFamily="18" charset="0"/>
                            </a:rPr>
                            <m:t>+4 </m:t>
                          </m:r>
                        </m:den>
                      </m:f>
                    </m:oMath>
                  </m:oMathPara>
                </a14:m>
                <a:endParaRPr lang="fr-FR" sz="17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spcBef>
                    <a:spcPts val="600"/>
                  </a:spcBef>
                  <a:spcAft>
                    <a:spcPts val="1200"/>
                  </a:spcAft>
                </a:pPr>
                <a:r>
                  <a:rPr lang="fr-FR" sz="1700" i="1" dirty="0">
                    <a:solidFill>
                      <a:schemeClr val="tx1"/>
                    </a:solidFill>
                    <a:latin typeface="Verdana" panose="020B0604030504040204" pitchFamily="34" charset="0"/>
                    <a:ea typeface="Verdana" panose="020B0604030504040204" pitchFamily="34" charset="0"/>
                    <a:cs typeface="Verdana" panose="020B0604030504040204" pitchFamily="34" charset="0"/>
                  </a:rPr>
                  <a:t>Une contrepartie  tombe en défaut si elle fait défaut au moins une fois au cours de l’année qui précède </a:t>
                </a:r>
                <a14:m>
                  <m:oMath xmlns:m="http://schemas.openxmlformats.org/officeDocument/2006/math">
                    <m:r>
                      <a:rPr lang="fr-FR" sz="1700" i="1" smtClean="0">
                        <a:solidFill>
                          <a:schemeClr val="tx1"/>
                        </a:solidFill>
                        <a:latin typeface="Cambria Math" panose="02040503050406030204" pitchFamily="18" charset="0"/>
                        <a:ea typeface="Varela Round"/>
                      </a:rPr>
                      <m:t>𝑇</m:t>
                    </m:r>
                  </m:oMath>
                </a14:m>
                <a:r>
                  <a:rPr lang="fr-FR" sz="17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285750" indent="-285750">
                  <a:buFont typeface="Wingdings" pitchFamily="2" charset="2"/>
                  <a:buChar char="§"/>
                </a:pPr>
                <a:r>
                  <a:rPr lang="fr-FR" sz="1700" dirty="0">
                    <a:solidFill>
                      <a:srgbClr val="000000"/>
                    </a:solidFill>
                    <a:latin typeface="Verdana" panose="020B0604030504040204" pitchFamily="34" charset="0"/>
                    <a:ea typeface="Verdana" panose="020B0604030504040204" pitchFamily="34" charset="0"/>
                    <a:cs typeface="Verdana" panose="020B0604030504040204" pitchFamily="34" charset="0"/>
                  </a:rPr>
                  <a:t>L'analyse univariée ne porte que sur la variable taux de défaut.</a:t>
                </a:r>
              </a:p>
              <a:p>
                <a:pPr marL="285750" indent="-285750">
                  <a:buFont typeface="Wingdings" pitchFamily="2" charset="2"/>
                  <a:buChar char="§"/>
                </a:pPr>
                <a:endParaRPr lang="fr-FR" sz="17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itchFamily="2" charset="2"/>
                  <a:buChar char="§"/>
                </a:pPr>
                <a:r>
                  <a:rPr lang="fr-FR" sz="1700" dirty="0">
                    <a:solidFill>
                      <a:srgbClr val="000000"/>
                    </a:solidFill>
                    <a:latin typeface="Verdana" panose="020B0604030504040204" pitchFamily="34" charset="0"/>
                    <a:ea typeface="Verdana" panose="020B0604030504040204" pitchFamily="34" charset="0"/>
                    <a:cs typeface="Verdana" panose="020B0604030504040204" pitchFamily="34" charset="0"/>
                  </a:rPr>
                  <a:t>elle se fait en 4 approches : </a:t>
                </a:r>
              </a:p>
              <a:p>
                <a:pPr marL="285750" indent="-285750">
                  <a:buFont typeface="Arial" panose="020B0604020202020204" pitchFamily="34" charset="0"/>
                  <a:buChar char="•"/>
                </a:pPr>
                <a:endParaRPr lang="fr-FR" sz="17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itchFamily="2" charset="2"/>
                  <a:buChar char="§"/>
                </a:pPr>
                <a:r>
                  <a:rPr lang="fr-FR" sz="1700" dirty="0">
                    <a:solidFill>
                      <a:srgbClr val="000000"/>
                    </a:solidFill>
                    <a:latin typeface="Verdana" panose="020B0604030504040204" pitchFamily="34" charset="0"/>
                    <a:ea typeface="Verdana" panose="020B0604030504040204" pitchFamily="34" charset="0"/>
                    <a:cs typeface="Verdana" panose="020B0604030504040204" pitchFamily="34" charset="0"/>
                  </a:rPr>
                  <a:t>Analyse visuelle de la série du taux de défaut à l’aide d’un graphique; </a:t>
                </a:r>
              </a:p>
              <a:p>
                <a:pPr marL="742950" lvl="1" indent="-285750">
                  <a:buFont typeface="Wingdings" pitchFamily="2" charset="2"/>
                  <a:buChar char="§"/>
                </a:pPr>
                <a:endParaRPr lang="fr-FR" sz="17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itchFamily="2" charset="2"/>
                  <a:buChar char="§"/>
                </a:pPr>
                <a:r>
                  <a:rPr lang="fr-FR" sz="1700" dirty="0">
                    <a:solidFill>
                      <a:srgbClr val="000000"/>
                    </a:solidFill>
                    <a:latin typeface="Verdana" panose="020B0604030504040204" pitchFamily="34" charset="0"/>
                    <a:ea typeface="Verdana" panose="020B0604030504040204" pitchFamily="34" charset="0"/>
                    <a:cs typeface="Verdana" panose="020B0604030504040204" pitchFamily="34" charset="0"/>
                  </a:rPr>
                  <a:t>Autocorrélogramme ; </a:t>
                </a:r>
              </a:p>
              <a:p>
                <a:pPr marL="742950" lvl="1" indent="-285750">
                  <a:buFont typeface="Wingdings" pitchFamily="2" charset="2"/>
                  <a:buChar char="§"/>
                </a:pPr>
                <a:endParaRPr lang="fr-FR" sz="17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itchFamily="2" charset="2"/>
                  <a:buChar char="§"/>
                </a:pPr>
                <a:r>
                  <a:rPr lang="fr-FR" sz="1700" dirty="0">
                    <a:solidFill>
                      <a:srgbClr val="000000"/>
                    </a:solidFill>
                    <a:latin typeface="Verdana" panose="020B0604030504040204" pitchFamily="34" charset="0"/>
                    <a:ea typeface="Verdana" panose="020B0604030504040204" pitchFamily="34" charset="0"/>
                    <a:cs typeface="Verdana" panose="020B0604030504040204" pitchFamily="34" charset="0"/>
                  </a:rPr>
                  <a:t>Test portemanteau ;</a:t>
                </a:r>
              </a:p>
              <a:p>
                <a:pPr marL="742950" lvl="1" indent="-285750">
                  <a:buFont typeface="Wingdings" pitchFamily="2" charset="2"/>
                  <a:buChar char="§"/>
                </a:pPr>
                <a:endParaRPr lang="fr-FR" sz="17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itchFamily="2" charset="2"/>
                  <a:buChar char="§"/>
                </a:pPr>
                <a:r>
                  <a:rPr lang="fr-FR" sz="1700" dirty="0">
                    <a:solidFill>
                      <a:srgbClr val="000000"/>
                    </a:solidFill>
                    <a:latin typeface="Verdana" panose="020B0604030504040204" pitchFamily="34" charset="0"/>
                    <a:ea typeface="Verdana" panose="020B0604030504040204" pitchFamily="34" charset="0"/>
                    <a:cs typeface="Verdana" panose="020B0604030504040204" pitchFamily="34" charset="0"/>
                  </a:rPr>
                  <a:t>Test de stationnarité.  </a:t>
                </a:r>
              </a:p>
            </p:txBody>
          </p:sp>
        </mc:Choice>
        <mc:Fallback xmlns="">
          <p:sp>
            <p:nvSpPr>
              <p:cNvPr id="5" name="ZoneTexte 4">
                <a:extLst>
                  <a:ext uri="{FF2B5EF4-FFF2-40B4-BE49-F238E27FC236}">
                    <a16:creationId xmlns:a16="http://schemas.microsoft.com/office/drawing/2014/main" id="{4746EB55-7506-6940-AA4E-1CC5D0B5A204}"/>
                  </a:ext>
                </a:extLst>
              </p:cNvPr>
              <p:cNvSpPr txBox="1">
                <a:spLocks noRot="1" noChangeAspect="1" noMove="1" noResize="1" noEditPoints="1" noAdjustHandles="1" noChangeArrowheads="1" noChangeShapeType="1" noTextEdit="1"/>
              </p:cNvSpPr>
              <p:nvPr/>
            </p:nvSpPr>
            <p:spPr>
              <a:xfrm>
                <a:off x="478970" y="1102103"/>
                <a:ext cx="11040112" cy="5174045"/>
              </a:xfrm>
              <a:prstGeom prst="rect">
                <a:avLst/>
              </a:prstGeom>
              <a:blipFill>
                <a:blip r:embed="rId2"/>
                <a:stretch>
                  <a:fillRect l="-344" t="-489" r="-344" b="-733"/>
                </a:stretch>
              </a:blipFill>
            </p:spPr>
            <p:txBody>
              <a:bodyPr/>
              <a:lstStyle/>
              <a:p>
                <a:r>
                  <a:rPr lang="fr-FR">
                    <a:noFill/>
                  </a:rPr>
                  <a:t> </a:t>
                </a:r>
              </a:p>
            </p:txBody>
          </p:sp>
        </mc:Fallback>
      </mc:AlternateContent>
    </p:spTree>
    <p:extLst>
      <p:ext uri="{BB962C8B-B14F-4D97-AF65-F5344CB8AC3E}">
        <p14:creationId xmlns:p14="http://schemas.microsoft.com/office/powerpoint/2010/main" val="115095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38202"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3. Analyse Multivariée </a:t>
            </a:r>
          </a:p>
        </p:txBody>
      </p:sp>
      <p:sp>
        <p:nvSpPr>
          <p:cNvPr id="3" name="Espace réservé du pied de page 2">
            <a:extLst>
              <a:ext uri="{FF2B5EF4-FFF2-40B4-BE49-F238E27FC236}">
                <a16:creationId xmlns:a16="http://schemas.microsoft.com/office/drawing/2014/main" id="{65DEF1C7-D8D8-0BF0-6F46-EF69CE3DD46F}"/>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69602B9D-2146-90C7-04A1-FA91D77CFB39}"/>
              </a:ext>
            </a:extLst>
          </p:cNvPr>
          <p:cNvSpPr>
            <a:spLocks noGrp="1"/>
          </p:cNvSpPr>
          <p:nvPr>
            <p:ph type="sldNum" sz="quarter" idx="12"/>
          </p:nvPr>
        </p:nvSpPr>
        <p:spPr/>
        <p:txBody>
          <a:bodyPr/>
          <a:lstStyle/>
          <a:p>
            <a:fld id="{AC10BA97-AD70-294B-B66E-C01AC3D45299}" type="slidenum">
              <a:rPr lang="fr-FR" smtClean="0"/>
              <a:t>19</a:t>
            </a:fld>
            <a:endParaRPr lang="fr-FR"/>
          </a:p>
        </p:txBody>
      </p:sp>
      <p:sp>
        <p:nvSpPr>
          <p:cNvPr id="5" name="ZoneTexte 4">
            <a:extLst>
              <a:ext uri="{FF2B5EF4-FFF2-40B4-BE49-F238E27FC236}">
                <a16:creationId xmlns:a16="http://schemas.microsoft.com/office/drawing/2014/main" id="{4746EB55-7506-6940-AA4E-1CC5D0B5A204}"/>
              </a:ext>
            </a:extLst>
          </p:cNvPr>
          <p:cNvSpPr txBox="1"/>
          <p:nvPr/>
        </p:nvSpPr>
        <p:spPr>
          <a:xfrm>
            <a:off x="427603" y="780021"/>
            <a:ext cx="11336793" cy="1077218"/>
          </a:xfrm>
          <a:prstGeom prst="rect">
            <a:avLst/>
          </a:prstGeom>
          <a:noFill/>
        </p:spPr>
        <p:txBody>
          <a:bodyPr wrap="square" rtlCol="0">
            <a:spAutoFit/>
          </a:bodyPr>
          <a:lstStyle/>
          <a:p>
            <a:pPr marL="285750" indent="-285750" algn="just">
              <a:buFont typeface="Wingdings" pitchFamily="2" charset="2"/>
              <a:buChar char="§"/>
            </a:pPr>
            <a:r>
              <a:rPr lang="fr-FR" sz="1600" dirty="0">
                <a:latin typeface="Verdana" panose="020B0604030504040204" pitchFamily="34" charset="0"/>
                <a:ea typeface="Verdana" panose="020B0604030504040204" pitchFamily="34" charset="0"/>
                <a:cs typeface="Verdana" panose="020B0604030504040204" pitchFamily="34" charset="0"/>
              </a:rPr>
              <a:t>L’analyse multivariée permet de détecter la corrélation entre les variables macroéconomiques et la variable dépendante. </a:t>
            </a:r>
          </a:p>
          <a:p>
            <a:pPr marL="285750" indent="-285750" algn="just">
              <a:buFont typeface="Wingdings" pitchFamily="2" charset="2"/>
              <a:buChar char="§"/>
            </a:pPr>
            <a:r>
              <a:rPr lang="fr-FR" sz="1600" dirty="0">
                <a:latin typeface="Verdana" panose="020B0604030504040204" pitchFamily="34" charset="0"/>
                <a:ea typeface="Verdana" panose="020B0604030504040204" pitchFamily="34" charset="0"/>
                <a:cs typeface="Verdana" panose="020B0604030504040204" pitchFamily="34" charset="0"/>
              </a:rPr>
              <a:t>Les variables non-corrélées avec le taux de défaut sont exclues pour la suite de la partie de modélisation  On utilise deux approches : </a:t>
            </a:r>
          </a:p>
        </p:txBody>
      </p:sp>
      <mc:AlternateContent xmlns:mc="http://schemas.openxmlformats.org/markup-compatibility/2006" xmlns:a14="http://schemas.microsoft.com/office/drawing/2010/main">
        <mc:Choice Requires="a14">
          <p:graphicFrame>
            <p:nvGraphicFramePr>
              <p:cNvPr id="2" name="Tableau 1">
                <a:extLst>
                  <a:ext uri="{FF2B5EF4-FFF2-40B4-BE49-F238E27FC236}">
                    <a16:creationId xmlns:a16="http://schemas.microsoft.com/office/drawing/2014/main" id="{A064F5F9-367E-151A-1797-D3F2E7DAAA71}"/>
                  </a:ext>
                </a:extLst>
              </p:cNvPr>
              <p:cNvGraphicFramePr>
                <a:graphicFrameLocks noGrp="1"/>
              </p:cNvGraphicFramePr>
              <p:nvPr>
                <p:extLst>
                  <p:ext uri="{D42A27DB-BD31-4B8C-83A1-F6EECF244321}">
                    <p14:modId xmlns:p14="http://schemas.microsoft.com/office/powerpoint/2010/main" val="1646230677"/>
                  </p:ext>
                </p:extLst>
              </p:nvPr>
            </p:nvGraphicFramePr>
            <p:xfrm>
              <a:off x="427603" y="1898707"/>
              <a:ext cx="11336793" cy="4770184"/>
            </p:xfrm>
            <a:graphic>
              <a:graphicData uri="http://schemas.openxmlformats.org/drawingml/2006/table">
                <a:tbl>
                  <a:tblPr firstRow="1" bandRow="1">
                    <a:tableStyleId>{EB344D84-9AFB-497E-A393-DC336BA19D2E}</a:tableStyleId>
                  </a:tblPr>
                  <a:tblGrid>
                    <a:gridCol w="5648076">
                      <a:extLst>
                        <a:ext uri="{9D8B030D-6E8A-4147-A177-3AD203B41FA5}">
                          <a16:colId xmlns:a16="http://schemas.microsoft.com/office/drawing/2014/main" val="1145858440"/>
                        </a:ext>
                      </a:extLst>
                    </a:gridCol>
                    <a:gridCol w="5688717">
                      <a:extLst>
                        <a:ext uri="{9D8B030D-6E8A-4147-A177-3AD203B41FA5}">
                          <a16:colId xmlns:a16="http://schemas.microsoft.com/office/drawing/2014/main" val="2423402540"/>
                        </a:ext>
                      </a:extLst>
                    </a:gridCol>
                  </a:tblGrid>
                  <a:tr h="279664">
                    <a:tc>
                      <a:txBody>
                        <a:bodyPr/>
                        <a:lstStyle/>
                        <a:p>
                          <a:pPr algn="ctr"/>
                          <a:r>
                            <a:rPr lang="fr-FR" sz="1400" dirty="0">
                              <a:latin typeface="Verdana" panose="020B0604030504040204" pitchFamily="34" charset="0"/>
                              <a:ea typeface="Verdana" panose="020B0604030504040204" pitchFamily="34" charset="0"/>
                            </a:rPr>
                            <a:t>Approche Graphique </a:t>
                          </a:r>
                        </a:p>
                      </a:txBody>
                      <a:tcPr anchor="ctr">
                        <a:solidFill>
                          <a:srgbClr val="941100"/>
                        </a:solidFill>
                      </a:tcPr>
                    </a:tc>
                    <a:tc>
                      <a:txBody>
                        <a:bodyPr/>
                        <a:lstStyle/>
                        <a:p>
                          <a:pPr algn="ctr"/>
                          <a:r>
                            <a:rPr lang="fr-FR" sz="1400" dirty="0">
                              <a:latin typeface="Verdana" panose="020B0604030504040204" pitchFamily="34" charset="0"/>
                              <a:ea typeface="Verdana" panose="020B0604030504040204" pitchFamily="34" charset="0"/>
                            </a:rPr>
                            <a:t>Tau de </a:t>
                          </a:r>
                          <a:r>
                            <a:rPr lang="fr-FR" sz="1400" dirty="0" err="1">
                              <a:latin typeface="Verdana" panose="020B0604030504040204" pitchFamily="34" charset="0"/>
                              <a:ea typeface="Verdana" panose="020B0604030504040204" pitchFamily="34" charset="0"/>
                            </a:rPr>
                            <a:t>kendall</a:t>
                          </a:r>
                          <a:endParaRPr lang="fr-FR" sz="1400" dirty="0">
                            <a:latin typeface="Verdana" panose="020B0604030504040204" pitchFamily="34" charset="0"/>
                            <a:ea typeface="Verdana" panose="020B0604030504040204" pitchFamily="34" charset="0"/>
                          </a:endParaRPr>
                        </a:p>
                      </a:txBody>
                      <a:tcPr anchor="ctr">
                        <a:solidFill>
                          <a:srgbClr val="941100"/>
                        </a:solidFill>
                      </a:tcPr>
                    </a:tc>
                    <a:extLst>
                      <a:ext uri="{0D108BD9-81ED-4DB2-BD59-A6C34878D82A}">
                        <a16:rowId xmlns:a16="http://schemas.microsoft.com/office/drawing/2014/main" val="1417701856"/>
                      </a:ext>
                    </a:extLst>
                  </a:tr>
                  <a:tr h="4097130">
                    <a:tc>
                      <a:txBody>
                        <a:bodyPr/>
                        <a:lstStyle/>
                        <a:p>
                          <a:pPr marL="457200" lvl="1" indent="0" algn="just">
                            <a:buFontTx/>
                            <a:buNone/>
                          </a:pPr>
                          <a:endParaRPr lang="fr-FR" sz="1400" b="0" i="0" u="none" strike="noStrike" dirty="0">
                            <a:solidFill>
                              <a:srgbClr val="011C5D"/>
                            </a:solidFill>
                            <a:effectLst/>
                            <a:latin typeface="Verdana" panose="020B0604030504040204" pitchFamily="34" charset="0"/>
                            <a:ea typeface="Verdana" panose="020B0604030504040204" pitchFamily="34" charset="0"/>
                            <a:cs typeface="+mn-cs"/>
                          </a:endParaRPr>
                        </a:p>
                        <a:p>
                          <a:pPr marL="457200" lvl="1" indent="0" algn="just">
                            <a:buFontTx/>
                            <a:buNone/>
                          </a:pPr>
                          <a:r>
                            <a:rPr lang="fr-FR" sz="14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Cette approche permet une reconnaissance intuitive et rapide des variables qu'il est effectivement pertinent d'incorporer dans le modèle.</a:t>
                          </a:r>
                          <a:endParaRPr lang="fr-FR" sz="1400" b="1"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endParaRPr>
                        </a:p>
                      </a:txBody>
                      <a:tcPr anchor="ctr"/>
                    </a:tc>
                    <a:tc>
                      <a:txBody>
                        <a:bodyPr/>
                        <a:lstStyle/>
                        <a:p>
                          <a:pPr lvl="1" algn="just"/>
                          <a:endParaRPr lang="fr-FR"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lgn="just"/>
                          <a:r>
                            <a:rPr lang="fr-FR" sz="1400" dirty="0">
                              <a:latin typeface="Verdana" panose="020B0604030504040204" pitchFamily="34" charset="0"/>
                              <a:ea typeface="Verdana" panose="020B0604030504040204" pitchFamily="34" charset="0"/>
                              <a:cs typeface="Verdana" panose="020B0604030504040204" pitchFamily="34" charset="0"/>
                            </a:rPr>
                            <a:t>Approche non-paramétrique, contrairement au coefficient de Pearson, le tau de Kendall est plus puissant en présence d’un échantillon de petite taille.  </a:t>
                          </a:r>
                        </a:p>
                        <a:p>
                          <a:pPr lvl="1"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lvl="1"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lvl="1" algn="just"/>
                          <a:r>
                            <a:rPr lang="fr-FR" sz="1400" dirty="0">
                              <a:latin typeface="Verdana" panose="020B0604030504040204" pitchFamily="34" charset="0"/>
                              <a:ea typeface="Verdana" panose="020B0604030504040204" pitchFamily="34" charset="0"/>
                              <a:cs typeface="Verdana" panose="020B0604030504040204" pitchFamily="34" charset="0"/>
                            </a:rPr>
                            <a:t>La formule du tau de Kendall s’écrit comme suis :</a:t>
                          </a:r>
                        </a:p>
                        <a:p>
                          <a:pPr lvl="1" algn="just"/>
                          <a:r>
                            <a:rPr lang="fr-FR" sz="1400" dirty="0">
                              <a:latin typeface="Verdana" panose="020B0604030504040204" pitchFamily="34" charset="0"/>
                              <a:ea typeface="Verdana" panose="020B0604030504040204" pitchFamily="34" charset="0"/>
                              <a:cs typeface="Verdana" panose="020B0604030504040204" pitchFamily="34" charset="0"/>
                            </a:rPr>
                            <a:t> </a:t>
                          </a:r>
                        </a:p>
                        <a:p>
                          <a:pPr lvl="1" algn="just"/>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ea typeface="Cambria Math" panose="02040503050406030204" pitchFamily="18" charset="0"/>
                                    <a:cs typeface="Verdana" panose="020B0604030504040204" pitchFamily="34" charset="0"/>
                                  </a:rPr>
                                  <m:t>𝜏</m:t>
                                </m:r>
                                <m:r>
                                  <a:rPr lang="fr-FR" sz="1200" b="0" i="1" smtClean="0">
                                    <a:latin typeface="Cambria Math" panose="02040503050406030204" pitchFamily="18" charset="0"/>
                                    <a:ea typeface="Cambria Math" panose="02040503050406030204" pitchFamily="18" charset="0"/>
                                    <a:cs typeface="Verdana" panose="020B0604030504040204" pitchFamily="34" charset="0"/>
                                  </a:rPr>
                                  <m:t>= </m:t>
                                </m:r>
                                <m:f>
                                  <m:fPr>
                                    <m:ctrlPr>
                                      <a:rPr lang="fr-FR" sz="1200" b="0" i="1" smtClean="0">
                                        <a:latin typeface="Cambria Math" panose="02040503050406030204" pitchFamily="18" charset="0"/>
                                        <a:ea typeface="Cambria Math" panose="02040503050406030204" pitchFamily="18" charset="0"/>
                                        <a:cs typeface="Verdana" panose="020B0604030504040204" pitchFamily="34" charset="0"/>
                                      </a:rPr>
                                    </m:ctrlPr>
                                  </m:fPr>
                                  <m:num>
                                    <m:r>
                                      <a:rPr lang="fr-FR" sz="1200" b="0" i="1" smtClean="0">
                                        <a:latin typeface="Cambria Math" panose="02040503050406030204" pitchFamily="18" charset="0"/>
                                        <a:ea typeface="Cambria Math" panose="02040503050406030204" pitchFamily="18" charset="0"/>
                                        <a:cs typeface="Verdana" panose="020B0604030504040204" pitchFamily="34" charset="0"/>
                                      </a:rPr>
                                      <m:t>𝑛𝑜𝑚𝑏𝑟𝑒𝑠</m:t>
                                    </m:r>
                                    <m:r>
                                      <a:rPr lang="fr-FR" sz="1200" b="0" i="1" smtClean="0">
                                        <a:latin typeface="Cambria Math" panose="02040503050406030204" pitchFamily="18" charset="0"/>
                                        <a:ea typeface="Cambria Math" panose="02040503050406030204" pitchFamily="18" charset="0"/>
                                        <a:cs typeface="Verdana" panose="020B0604030504040204" pitchFamily="34" charset="0"/>
                                      </a:rPr>
                                      <m:t> </m:t>
                                    </m:r>
                                    <m:r>
                                      <a:rPr lang="fr-FR" sz="1200" b="0" i="1" smtClean="0">
                                        <a:latin typeface="Cambria Math" panose="02040503050406030204" pitchFamily="18" charset="0"/>
                                        <a:ea typeface="Cambria Math" panose="02040503050406030204" pitchFamily="18" charset="0"/>
                                        <a:cs typeface="Verdana" panose="020B0604030504040204" pitchFamily="34" charset="0"/>
                                      </a:rPr>
                                      <m:t>𝑑𝑒</m:t>
                                    </m:r>
                                    <m:r>
                                      <a:rPr lang="fr-FR" sz="1200" b="0" i="1" smtClean="0">
                                        <a:latin typeface="Cambria Math" panose="02040503050406030204" pitchFamily="18" charset="0"/>
                                        <a:ea typeface="Cambria Math" panose="02040503050406030204" pitchFamily="18" charset="0"/>
                                        <a:cs typeface="Verdana" panose="020B0604030504040204" pitchFamily="34" charset="0"/>
                                      </a:rPr>
                                      <m:t> </m:t>
                                    </m:r>
                                    <m:r>
                                      <a:rPr lang="fr-FR" sz="1200" b="0" i="1" smtClean="0">
                                        <a:latin typeface="Cambria Math" panose="02040503050406030204" pitchFamily="18" charset="0"/>
                                        <a:ea typeface="Cambria Math" panose="02040503050406030204" pitchFamily="18" charset="0"/>
                                        <a:cs typeface="Verdana" panose="020B0604030504040204" pitchFamily="34" charset="0"/>
                                      </a:rPr>
                                      <m:t>𝑝𝑎𝑖𝑟𝑒𝑠</m:t>
                                    </m:r>
                                    <m:r>
                                      <a:rPr lang="fr-FR" sz="1200" b="0" i="1" smtClean="0">
                                        <a:latin typeface="Cambria Math" panose="02040503050406030204" pitchFamily="18" charset="0"/>
                                        <a:ea typeface="Cambria Math" panose="02040503050406030204" pitchFamily="18" charset="0"/>
                                        <a:cs typeface="Verdana" panose="020B0604030504040204" pitchFamily="34" charset="0"/>
                                      </a:rPr>
                                      <m:t> </m:t>
                                    </m:r>
                                    <m:r>
                                      <a:rPr lang="fr-FR" sz="1200" b="0" i="1" smtClean="0">
                                        <a:latin typeface="Cambria Math" panose="02040503050406030204" pitchFamily="18" charset="0"/>
                                        <a:ea typeface="Cambria Math" panose="02040503050406030204" pitchFamily="18" charset="0"/>
                                        <a:cs typeface="Verdana" panose="020B0604030504040204" pitchFamily="34" charset="0"/>
                                      </a:rPr>
                                      <m:t>𝑐𝑜𝑛𝑐𝑜𝑟𝑑𝑎𝑛𝑡𝑒𝑠</m:t>
                                    </m:r>
                                    <m:r>
                                      <a:rPr lang="fr-FR" sz="1200" b="0" i="1" smtClean="0">
                                        <a:latin typeface="Cambria Math" panose="02040503050406030204" pitchFamily="18" charset="0"/>
                                        <a:ea typeface="Cambria Math" panose="02040503050406030204" pitchFamily="18" charset="0"/>
                                        <a:cs typeface="Verdana" panose="020B0604030504040204" pitchFamily="34" charset="0"/>
                                      </a:rPr>
                                      <m:t> −</m:t>
                                    </m:r>
                                    <m:r>
                                      <a:rPr lang="fr-FR" sz="1200" b="0" i="1" smtClean="0">
                                        <a:latin typeface="Cambria Math" panose="02040503050406030204" pitchFamily="18" charset="0"/>
                                        <a:ea typeface="Cambria Math" panose="02040503050406030204" pitchFamily="18" charset="0"/>
                                        <a:cs typeface="Verdana" panose="020B0604030504040204" pitchFamily="34" charset="0"/>
                                      </a:rPr>
                                      <m:t>𝑛𝑜𝑚𝑏𝑟𝑒𝑠</m:t>
                                    </m:r>
                                    <m:r>
                                      <a:rPr lang="fr-FR" sz="1200" b="0" i="1" smtClean="0">
                                        <a:latin typeface="Cambria Math" panose="02040503050406030204" pitchFamily="18" charset="0"/>
                                        <a:ea typeface="Cambria Math" panose="02040503050406030204" pitchFamily="18" charset="0"/>
                                        <a:cs typeface="Verdana" panose="020B0604030504040204" pitchFamily="34" charset="0"/>
                                      </a:rPr>
                                      <m:t> </m:t>
                                    </m:r>
                                    <m:r>
                                      <a:rPr lang="fr-FR" sz="1200" b="0" i="1" smtClean="0">
                                        <a:latin typeface="Cambria Math" panose="02040503050406030204" pitchFamily="18" charset="0"/>
                                        <a:ea typeface="Cambria Math" panose="02040503050406030204" pitchFamily="18" charset="0"/>
                                        <a:cs typeface="Verdana" panose="020B0604030504040204" pitchFamily="34" charset="0"/>
                                      </a:rPr>
                                      <m:t>𝑑𝑒</m:t>
                                    </m:r>
                                    <m:r>
                                      <a:rPr lang="fr-FR" sz="1200" b="0" i="1" smtClean="0">
                                        <a:latin typeface="Cambria Math" panose="02040503050406030204" pitchFamily="18" charset="0"/>
                                        <a:ea typeface="Cambria Math" panose="02040503050406030204" pitchFamily="18" charset="0"/>
                                        <a:cs typeface="Verdana" panose="020B0604030504040204" pitchFamily="34" charset="0"/>
                                      </a:rPr>
                                      <m:t> </m:t>
                                    </m:r>
                                    <m:r>
                                      <a:rPr lang="fr-FR" sz="1200" b="0" i="1" smtClean="0">
                                        <a:latin typeface="Cambria Math" panose="02040503050406030204" pitchFamily="18" charset="0"/>
                                        <a:ea typeface="Cambria Math" panose="02040503050406030204" pitchFamily="18" charset="0"/>
                                        <a:cs typeface="Verdana" panose="020B0604030504040204" pitchFamily="34" charset="0"/>
                                      </a:rPr>
                                      <m:t>𝑝𝑎𝑖𝑟𝑒𝑠</m:t>
                                    </m:r>
                                    <m:r>
                                      <a:rPr lang="fr-FR" sz="1200" b="0" i="1" smtClean="0">
                                        <a:latin typeface="Cambria Math" panose="02040503050406030204" pitchFamily="18" charset="0"/>
                                        <a:ea typeface="Cambria Math" panose="02040503050406030204" pitchFamily="18" charset="0"/>
                                        <a:cs typeface="Verdana" panose="020B0604030504040204" pitchFamily="34" charset="0"/>
                                      </a:rPr>
                                      <m:t> </m:t>
                                    </m:r>
                                    <m:r>
                                      <a:rPr lang="fr-FR" sz="1200" b="0" i="1" smtClean="0">
                                        <a:latin typeface="Cambria Math" panose="02040503050406030204" pitchFamily="18" charset="0"/>
                                        <a:ea typeface="Cambria Math" panose="02040503050406030204" pitchFamily="18" charset="0"/>
                                        <a:cs typeface="Verdana" panose="020B0604030504040204" pitchFamily="34" charset="0"/>
                                      </a:rPr>
                                      <m:t>𝑑𝑖𝑠𝑐𝑜𝑟𝑑𝑎𝑛𝑡𝑒𝑠</m:t>
                                    </m:r>
                                    <m:r>
                                      <a:rPr lang="fr-FR" sz="1200" b="0" i="1" smtClean="0">
                                        <a:latin typeface="Cambria Math" panose="02040503050406030204" pitchFamily="18" charset="0"/>
                                        <a:ea typeface="Cambria Math" panose="02040503050406030204" pitchFamily="18" charset="0"/>
                                        <a:cs typeface="Verdana" panose="020B0604030504040204" pitchFamily="34" charset="0"/>
                                      </a:rPr>
                                      <m:t> </m:t>
                                    </m:r>
                                  </m:num>
                                  <m:den>
                                    <m:f>
                                      <m:fPr>
                                        <m:ctrlPr>
                                          <a:rPr lang="fr-FR" sz="1200" b="0" i="1" smtClean="0">
                                            <a:latin typeface="Cambria Math" panose="02040503050406030204" pitchFamily="18" charset="0"/>
                                            <a:ea typeface="Cambria Math" panose="02040503050406030204" pitchFamily="18" charset="0"/>
                                            <a:cs typeface="Verdana" panose="020B0604030504040204" pitchFamily="34" charset="0"/>
                                          </a:rPr>
                                        </m:ctrlPr>
                                      </m:fPr>
                                      <m:num>
                                        <m:r>
                                          <a:rPr lang="fr-FR" sz="1200" i="1">
                                            <a:latin typeface="Cambria Math" panose="02040503050406030204" pitchFamily="18" charset="0"/>
                                            <a:ea typeface="Cambria Math" panose="02040503050406030204" pitchFamily="18" charset="0"/>
                                            <a:cs typeface="Verdana" panose="020B0604030504040204" pitchFamily="34" charset="0"/>
                                          </a:rPr>
                                          <m:t>𝑛</m:t>
                                        </m:r>
                                        <m:r>
                                          <a:rPr lang="fr-FR" sz="1200" i="1">
                                            <a:latin typeface="Cambria Math" panose="02040503050406030204" pitchFamily="18" charset="0"/>
                                            <a:ea typeface="Cambria Math" panose="02040503050406030204" pitchFamily="18" charset="0"/>
                                            <a:cs typeface="Verdana" panose="020B0604030504040204" pitchFamily="34" charset="0"/>
                                          </a:rPr>
                                          <m:t>(</m:t>
                                        </m:r>
                                        <m:r>
                                          <a:rPr lang="fr-FR" sz="1200" i="1">
                                            <a:latin typeface="Cambria Math" panose="02040503050406030204" pitchFamily="18" charset="0"/>
                                            <a:ea typeface="Cambria Math" panose="02040503050406030204" pitchFamily="18" charset="0"/>
                                            <a:cs typeface="Verdana" panose="020B0604030504040204" pitchFamily="34" charset="0"/>
                                          </a:rPr>
                                          <m:t>𝑛</m:t>
                                        </m:r>
                                        <m:r>
                                          <a:rPr lang="fr-FR" sz="1200" i="1">
                                            <a:latin typeface="Cambria Math" panose="02040503050406030204" pitchFamily="18" charset="0"/>
                                            <a:ea typeface="Cambria Math" panose="02040503050406030204" pitchFamily="18" charset="0"/>
                                            <a:cs typeface="Verdana" panose="020B0604030504040204" pitchFamily="34" charset="0"/>
                                          </a:rPr>
                                          <m:t>−1)</m:t>
                                        </m:r>
                                      </m:num>
                                      <m:den>
                                        <m:r>
                                          <a:rPr lang="fr-FR" sz="1200" b="0" i="1" smtClean="0">
                                            <a:latin typeface="Cambria Math" panose="02040503050406030204" pitchFamily="18" charset="0"/>
                                            <a:ea typeface="Cambria Math" panose="02040503050406030204" pitchFamily="18" charset="0"/>
                                            <a:cs typeface="Verdana" panose="020B0604030504040204" pitchFamily="34" charset="0"/>
                                          </a:rPr>
                                          <m:t>2</m:t>
                                        </m:r>
                                      </m:den>
                                    </m:f>
                                  </m:den>
                                </m:f>
                              </m:oMath>
                            </m:oMathPara>
                          </a14:m>
                          <a:endParaRPr lang="fr-FR" sz="1050" dirty="0">
                            <a:latin typeface="Verdana" panose="020B0604030504040204" pitchFamily="34" charset="0"/>
                            <a:ea typeface="Verdana" panose="020B0604030504040204" pitchFamily="34" charset="0"/>
                            <a:cs typeface="Verdana" panose="020B0604030504040204" pitchFamily="34" charset="0"/>
                          </a:endParaRPr>
                        </a:p>
                        <a:p>
                          <a:pPr lvl="1"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457200" marR="0" lvl="1" indent="0" algn="just" defTabSz="914400" rtl="0" eaLnBrk="1" fontAlgn="auto" latinLnBrk="0" hangingPunct="1">
                            <a:lnSpc>
                              <a:spcPct val="100000"/>
                            </a:lnSpc>
                            <a:spcBef>
                              <a:spcPts val="0"/>
                            </a:spcBef>
                            <a:spcAft>
                              <a:spcPts val="0"/>
                            </a:spcAft>
                            <a:buClrTx/>
                            <a:buSzTx/>
                            <a:buFontTx/>
                            <a:buNone/>
                            <a:tabLst/>
                            <a:defRPr/>
                          </a:pPr>
                          <a:r>
                            <a:rPr lang="fr-FR" sz="1400" dirty="0">
                              <a:latin typeface="Verdana" panose="020B0604030504040204" pitchFamily="34" charset="0"/>
                              <a:ea typeface="Verdana" panose="020B0604030504040204" pitchFamily="34" charset="0"/>
                              <a:cs typeface="Verdana" panose="020B0604030504040204" pitchFamily="34" charset="0"/>
                            </a:rPr>
                            <a:t>Une paire est concordante entre une série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Verdana" panose="020B0604030504040204" pitchFamily="34" charset="0"/>
                                </a:rPr>
                                <m:t>𝑥</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b="0" i="1" smtClean="0">
                                  <a:latin typeface="Cambria Math" panose="02040503050406030204" pitchFamily="18" charset="0"/>
                                  <a:ea typeface="Cambria Math" panose="02040503050406030204" pitchFamily="18" charset="0"/>
                                  <a:cs typeface="Verdana" panose="020B0604030504040204" pitchFamily="34" charset="0"/>
                                </a:rPr>
                                <m:t>𝑒𝑡</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b="0" i="1" smtClean="0">
                                  <a:latin typeface="Cambria Math" panose="02040503050406030204" pitchFamily="18" charset="0"/>
                                  <a:ea typeface="Cambria Math" panose="02040503050406030204" pitchFamily="18" charset="0"/>
                                  <a:cs typeface="Verdana" panose="020B0604030504040204" pitchFamily="34" charset="0"/>
                                </a:rPr>
                                <m:t>𝑦</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oMath>
                          </a14:m>
                          <a:r>
                            <a:rPr lang="fr-FR" sz="1400" dirty="0">
                              <a:latin typeface="Verdana" panose="020B0604030504040204" pitchFamily="34" charset="0"/>
                              <a:ea typeface="Verdana" panose="020B0604030504040204" pitchFamily="34" charset="0"/>
                              <a:cs typeface="Verdana" panose="020B0604030504040204" pitchFamily="34" charset="0"/>
                            </a:rPr>
                            <a:t> lorsque </a:t>
                          </a:r>
                          <a14:m>
                            <m:oMath xmlns:m="http://schemas.openxmlformats.org/officeDocument/2006/math">
                              <m:r>
                                <a:rPr lang="fr-FR" sz="1400" b="0" i="1">
                                  <a:latin typeface="Cambria Math" panose="02040503050406030204" pitchFamily="18" charset="0"/>
                                  <a:ea typeface="Calibri" panose="020F0502020204030204" pitchFamily="34" charset="0"/>
                                  <a:cs typeface="Arial" panose="020B0604020202020204" pitchFamily="34" charset="0"/>
                                </a:rPr>
                                <m:t>∀</m:t>
                              </m:r>
                              <m:r>
                                <a:rPr lang="fr-FR" sz="1400" b="0" i="1" smtClean="0">
                                  <a:latin typeface="Cambria Math" panose="02040503050406030204" pitchFamily="18" charset="0"/>
                                  <a:ea typeface="Calibri" panose="020F0502020204030204" pitchFamily="34" charset="0"/>
                                  <a:cs typeface="Arial" panose="020B0604020202020204" pitchFamily="34" charset="0"/>
                                </a:rPr>
                                <m:t>𝑖</m:t>
                              </m:r>
                              <m:r>
                                <a:rPr lang="fr-FR" sz="1400" b="0" i="1" smtClean="0">
                                  <a:latin typeface="Cambria Math" panose="02040503050406030204" pitchFamily="18" charset="0"/>
                                  <a:ea typeface="Calibri" panose="020F0502020204030204" pitchFamily="34" charset="0"/>
                                  <a:cs typeface="Arial" panose="020B0604020202020204" pitchFamily="34" charset="0"/>
                                </a:rPr>
                                <m:t>,</m:t>
                              </m:r>
                              <m:r>
                                <a:rPr lang="fr-FR" sz="1400" b="0" i="1" smtClean="0">
                                  <a:latin typeface="Cambria Math" panose="02040503050406030204" pitchFamily="18" charset="0"/>
                                  <a:ea typeface="Calibri" panose="020F0502020204030204" pitchFamily="34" charset="0"/>
                                  <a:cs typeface="Arial" panose="020B0604020202020204" pitchFamily="34" charset="0"/>
                                </a:rPr>
                                <m:t>𝑗</m:t>
                              </m:r>
                              <m:r>
                                <a:rPr lang="fr-FR" sz="1400" b="0" i="1" smtClean="0">
                                  <a:latin typeface="Cambria Math" panose="02040503050406030204" pitchFamily="18" charset="0"/>
                                  <a:ea typeface="Calibri" panose="020F0502020204030204" pitchFamily="34" charset="0"/>
                                  <a:cs typeface="Arial" panose="020B0604020202020204" pitchFamily="34" charset="0"/>
                                </a:rPr>
                                <m:t> </m:t>
                              </m:r>
                              <m:d>
                                <m:dPr>
                                  <m:ctrlPr>
                                    <a:rPr lang="fr-FR" sz="1400" i="1" smtClean="0">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i="1" smtClean="0">
                                          <a:latin typeface="Cambria Math" panose="02040503050406030204" pitchFamily="18" charset="0"/>
                                          <a:ea typeface="Calibri" panose="020F0502020204030204" pitchFamily="34" charset="0"/>
                                          <a:cs typeface="Arial" panose="020B0604020202020204" pitchFamily="34" charset="0"/>
                                        </a:rPr>
                                      </m:ctrlPr>
                                    </m:sSubPr>
                                    <m:e>
                                      <m:r>
                                        <a:rPr lang="fr-FR" sz="1400" b="0" i="1" smtClean="0">
                                          <a:latin typeface="Cambria Math" panose="02040503050406030204" pitchFamily="18" charset="0"/>
                                          <a:ea typeface="Calibri" panose="020F0502020204030204" pitchFamily="34" charset="0"/>
                                          <a:cs typeface="Arial" panose="020B0604020202020204" pitchFamily="34" charset="0"/>
                                        </a:rPr>
                                        <m:t>𝑥</m:t>
                                      </m:r>
                                    </m:e>
                                    <m:sub>
                                      <m:r>
                                        <a:rPr lang="fr-FR" sz="1400" b="0" i="1" smtClean="0">
                                          <a:latin typeface="Cambria Math" panose="02040503050406030204" pitchFamily="18" charset="0"/>
                                          <a:ea typeface="Calibri" panose="020F0502020204030204" pitchFamily="34" charset="0"/>
                                          <a:cs typeface="Arial" panose="020B0604020202020204" pitchFamily="34" charset="0"/>
                                        </a:rPr>
                                        <m:t>𝑖</m:t>
                                      </m:r>
                                    </m:sub>
                                  </m:sSub>
                                  <m:r>
                                    <a:rPr lang="fr-FR" sz="1400" b="0" i="1" smtClean="0">
                                      <a:latin typeface="Cambria Math" panose="02040503050406030204" pitchFamily="18" charset="0"/>
                                      <a:ea typeface="Cambria Math" panose="02040503050406030204" pitchFamily="18" charset="0"/>
                                      <a:cs typeface="Arial" panose="020B0604020202020204" pitchFamily="34" charset="0"/>
                                    </a:rPr>
                                    <m:t>&gt;</m:t>
                                  </m:r>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b="0" i="1">
                                          <a:latin typeface="Cambria Math" panose="02040503050406030204" pitchFamily="18" charset="0"/>
                                          <a:ea typeface="Calibri" panose="020F0502020204030204" pitchFamily="34" charset="0"/>
                                          <a:cs typeface="Arial" panose="020B0604020202020204" pitchFamily="34" charset="0"/>
                                        </a:rPr>
                                        <m:t>𝑥</m:t>
                                      </m:r>
                                    </m:e>
                                    <m:sub>
                                      <m:r>
                                        <a:rPr lang="fr-FR" sz="1400" b="0" i="1" smtClean="0">
                                          <a:latin typeface="Cambria Math" panose="02040503050406030204" pitchFamily="18" charset="0"/>
                                          <a:ea typeface="Calibri" panose="020F0502020204030204" pitchFamily="34" charset="0"/>
                                          <a:cs typeface="Arial" panose="020B0604020202020204" pitchFamily="34" charset="0"/>
                                        </a:rPr>
                                        <m:t>𝑗</m:t>
                                      </m:r>
                                    </m:sub>
                                  </m:sSub>
                                  <m:r>
                                    <a:rPr lang="fr-FR" sz="1400" b="0" i="1" smtClean="0">
                                      <a:latin typeface="Cambria Math" panose="02040503050406030204" pitchFamily="18" charset="0"/>
                                      <a:ea typeface="Calibri" panose="020F0502020204030204" pitchFamily="34" charset="0"/>
                                      <a:cs typeface="Arial" panose="020B0604020202020204" pitchFamily="34" charset="0"/>
                                    </a:rPr>
                                    <m:t> &amp;</m:t>
                                  </m:r>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b="0" i="1" smtClean="0">
                                          <a:latin typeface="Cambria Math" panose="02040503050406030204" pitchFamily="18" charset="0"/>
                                          <a:ea typeface="Calibri" panose="020F0502020204030204" pitchFamily="34" charset="0"/>
                                          <a:cs typeface="Arial" panose="020B0604020202020204" pitchFamily="34" charset="0"/>
                                        </a:rPr>
                                        <m:t> </m:t>
                                      </m:r>
                                      <m:r>
                                        <a:rPr lang="fr-FR" sz="1400" b="0" i="1" smtClean="0">
                                          <a:latin typeface="Cambria Math" panose="02040503050406030204" pitchFamily="18" charset="0"/>
                                          <a:ea typeface="Calibri" panose="020F0502020204030204" pitchFamily="34" charset="0"/>
                                          <a:cs typeface="Arial" panose="020B0604020202020204" pitchFamily="34" charset="0"/>
                                        </a:rPr>
                                        <m:t>𝑦</m:t>
                                      </m:r>
                                    </m:e>
                                    <m:sub>
                                      <m:r>
                                        <a:rPr lang="fr-FR" sz="1400" b="0" i="1">
                                          <a:latin typeface="Cambria Math" panose="02040503050406030204" pitchFamily="18" charset="0"/>
                                          <a:ea typeface="Calibri" panose="020F0502020204030204" pitchFamily="34" charset="0"/>
                                          <a:cs typeface="Arial" panose="020B0604020202020204" pitchFamily="34" charset="0"/>
                                        </a:rPr>
                                        <m:t>𝑖</m:t>
                                      </m:r>
                                    </m:sub>
                                  </m:sSub>
                                  <m:r>
                                    <a:rPr lang="fr-FR" sz="1400" b="0" i="1">
                                      <a:latin typeface="Cambria Math" panose="02040503050406030204" pitchFamily="18" charset="0"/>
                                      <a:ea typeface="Cambria Math" panose="02040503050406030204" pitchFamily="18" charset="0"/>
                                      <a:cs typeface="Arial" panose="020B0604020202020204" pitchFamily="34" charset="0"/>
                                    </a:rPr>
                                    <m:t>&gt;</m:t>
                                  </m:r>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b="0" i="1" smtClean="0">
                                          <a:latin typeface="Cambria Math" panose="02040503050406030204" pitchFamily="18" charset="0"/>
                                          <a:ea typeface="Calibri" panose="020F0502020204030204" pitchFamily="34" charset="0"/>
                                          <a:cs typeface="Arial" panose="020B0604020202020204" pitchFamily="34" charset="0"/>
                                        </a:rPr>
                                        <m:t>𝑦</m:t>
                                      </m:r>
                                    </m:e>
                                    <m:sub>
                                      <m:r>
                                        <a:rPr lang="fr-FR" sz="1400" b="0" i="1">
                                          <a:latin typeface="Cambria Math" panose="02040503050406030204" pitchFamily="18" charset="0"/>
                                          <a:ea typeface="Calibri" panose="020F0502020204030204" pitchFamily="34" charset="0"/>
                                          <a:cs typeface="Arial" panose="020B0604020202020204" pitchFamily="34" charset="0"/>
                                        </a:rPr>
                                        <m:t>𝑗</m:t>
                                      </m:r>
                                    </m:sub>
                                  </m:sSub>
                                </m:e>
                              </m:d>
                              <m:r>
                                <a:rPr lang="fr-FR" sz="1400" b="0" i="1" smtClean="0">
                                  <a:latin typeface="Cambria Math" panose="02040503050406030204" pitchFamily="18" charset="0"/>
                                  <a:ea typeface="Calibri" panose="020F0502020204030204" pitchFamily="34" charset="0"/>
                                  <a:cs typeface="Arial" panose="020B0604020202020204" pitchFamily="34" charset="0"/>
                                </a:rPr>
                                <m:t> </m:t>
                              </m:r>
                              <m:r>
                                <a:rPr lang="fr-FR" sz="1400" b="0" i="1" smtClean="0">
                                  <a:latin typeface="Cambria Math" panose="02040503050406030204" pitchFamily="18" charset="0"/>
                                  <a:ea typeface="Calibri" panose="020F0502020204030204" pitchFamily="34" charset="0"/>
                                  <a:cs typeface="Arial" panose="020B0604020202020204" pitchFamily="34" charset="0"/>
                                </a:rPr>
                                <m:t>𝑜𝑢</m:t>
                              </m:r>
                              <m:r>
                                <a:rPr lang="fr-FR" sz="1400" b="0" i="1" smtClean="0">
                                  <a:latin typeface="Cambria Math" panose="02040503050406030204" pitchFamily="18" charset="0"/>
                                  <a:ea typeface="Calibri" panose="020F0502020204030204" pitchFamily="34" charset="0"/>
                                  <a:cs typeface="Arial" panose="020B0604020202020204" pitchFamily="34" charset="0"/>
                                </a:rPr>
                                <m:t> </m:t>
                              </m:r>
                              <m:d>
                                <m:dPr>
                                  <m:ctrlPr>
                                    <a:rPr lang="fr-FR" sz="1400" i="1">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b="0" i="1">
                                          <a:latin typeface="Cambria Math" panose="02040503050406030204" pitchFamily="18" charset="0"/>
                                          <a:ea typeface="Calibri" panose="020F0502020204030204" pitchFamily="34" charset="0"/>
                                          <a:cs typeface="Arial" panose="020B0604020202020204" pitchFamily="34" charset="0"/>
                                        </a:rPr>
                                        <m:t>𝑥</m:t>
                                      </m:r>
                                    </m:e>
                                    <m:sub>
                                      <m:r>
                                        <a:rPr lang="fr-FR" sz="1400" b="0" i="1">
                                          <a:latin typeface="Cambria Math" panose="02040503050406030204" pitchFamily="18" charset="0"/>
                                          <a:ea typeface="Calibri" panose="020F0502020204030204" pitchFamily="34" charset="0"/>
                                          <a:cs typeface="Arial" panose="020B0604020202020204" pitchFamily="34" charset="0"/>
                                        </a:rPr>
                                        <m:t>𝑖</m:t>
                                      </m:r>
                                    </m:sub>
                                  </m:sSub>
                                  <m:r>
                                    <a:rPr lang="fr-FR" sz="1400" b="0" i="1" smtClean="0">
                                      <a:latin typeface="Cambria Math" panose="02040503050406030204" pitchFamily="18" charset="0"/>
                                      <a:ea typeface="Calibri" panose="020F0502020204030204" pitchFamily="34" charset="0"/>
                                      <a:cs typeface="Arial" panose="020B0604020202020204" pitchFamily="34" charset="0"/>
                                    </a:rPr>
                                    <m:t>&lt;</m:t>
                                  </m:r>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b="0" i="1">
                                          <a:latin typeface="Cambria Math" panose="02040503050406030204" pitchFamily="18" charset="0"/>
                                          <a:ea typeface="Calibri" panose="020F0502020204030204" pitchFamily="34" charset="0"/>
                                          <a:cs typeface="Arial" panose="020B0604020202020204" pitchFamily="34" charset="0"/>
                                        </a:rPr>
                                        <m:t>𝑥</m:t>
                                      </m:r>
                                    </m:e>
                                    <m:sub>
                                      <m:r>
                                        <a:rPr lang="fr-FR" sz="1400" b="0" i="1">
                                          <a:latin typeface="Cambria Math" panose="02040503050406030204" pitchFamily="18" charset="0"/>
                                          <a:ea typeface="Calibri" panose="020F0502020204030204" pitchFamily="34" charset="0"/>
                                          <a:cs typeface="Arial" panose="020B0604020202020204" pitchFamily="34" charset="0"/>
                                        </a:rPr>
                                        <m:t>𝑗</m:t>
                                      </m:r>
                                    </m:sub>
                                  </m:sSub>
                                  <m:r>
                                    <a:rPr lang="fr-FR" sz="1400" b="0" i="1">
                                      <a:latin typeface="Cambria Math" panose="02040503050406030204" pitchFamily="18" charset="0"/>
                                      <a:ea typeface="Calibri" panose="020F0502020204030204" pitchFamily="34" charset="0"/>
                                      <a:cs typeface="Arial" panose="020B0604020202020204" pitchFamily="34" charset="0"/>
                                    </a:rPr>
                                    <m:t> &amp;</m:t>
                                  </m:r>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b="0" i="1">
                                          <a:latin typeface="Cambria Math" panose="02040503050406030204" pitchFamily="18" charset="0"/>
                                          <a:ea typeface="Calibri" panose="020F0502020204030204" pitchFamily="34" charset="0"/>
                                          <a:cs typeface="Arial" panose="020B0604020202020204" pitchFamily="34" charset="0"/>
                                        </a:rPr>
                                        <m:t> </m:t>
                                      </m:r>
                                      <m:r>
                                        <a:rPr lang="fr-FR" sz="1400" b="0" i="1">
                                          <a:latin typeface="Cambria Math" panose="02040503050406030204" pitchFamily="18" charset="0"/>
                                          <a:ea typeface="Calibri" panose="020F0502020204030204" pitchFamily="34" charset="0"/>
                                          <a:cs typeface="Arial" panose="020B0604020202020204" pitchFamily="34" charset="0"/>
                                        </a:rPr>
                                        <m:t>𝑦</m:t>
                                      </m:r>
                                    </m:e>
                                    <m:sub>
                                      <m:r>
                                        <a:rPr lang="fr-FR" sz="1400" b="0" i="1">
                                          <a:latin typeface="Cambria Math" panose="02040503050406030204" pitchFamily="18" charset="0"/>
                                          <a:ea typeface="Calibri" panose="020F0502020204030204" pitchFamily="34" charset="0"/>
                                          <a:cs typeface="Arial" panose="020B0604020202020204" pitchFamily="34" charset="0"/>
                                        </a:rPr>
                                        <m:t>𝑖</m:t>
                                      </m:r>
                                    </m:sub>
                                  </m:sSub>
                                  <m:r>
                                    <a:rPr lang="fr-FR" sz="1400" b="0" i="1" smtClean="0">
                                      <a:latin typeface="Cambria Math" panose="02040503050406030204" pitchFamily="18" charset="0"/>
                                      <a:ea typeface="Calibri" panose="020F0502020204030204" pitchFamily="34" charset="0"/>
                                      <a:cs typeface="Arial" panose="020B0604020202020204" pitchFamily="34" charset="0"/>
                                    </a:rPr>
                                    <m:t>&lt;</m:t>
                                  </m:r>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b="0" i="1">
                                          <a:latin typeface="Cambria Math" panose="02040503050406030204" pitchFamily="18" charset="0"/>
                                          <a:ea typeface="Calibri" panose="020F0502020204030204" pitchFamily="34" charset="0"/>
                                          <a:cs typeface="Arial" panose="020B0604020202020204" pitchFamily="34" charset="0"/>
                                        </a:rPr>
                                        <m:t>𝑦</m:t>
                                      </m:r>
                                    </m:e>
                                    <m:sub>
                                      <m:r>
                                        <a:rPr lang="fr-FR" sz="1400" b="0" i="1">
                                          <a:latin typeface="Cambria Math" panose="02040503050406030204" pitchFamily="18" charset="0"/>
                                          <a:ea typeface="Calibri" panose="020F0502020204030204" pitchFamily="34" charset="0"/>
                                          <a:cs typeface="Arial" panose="020B0604020202020204" pitchFamily="34" charset="0"/>
                                        </a:rPr>
                                        <m:t>𝑗</m:t>
                                      </m:r>
                                    </m:sub>
                                  </m:sSub>
                                </m:e>
                              </m:d>
                            </m:oMath>
                          </a14:m>
                          <a:r>
                            <a:rPr lang="fr-FR" sz="1400" dirty="0">
                              <a:latin typeface="Verdana" panose="020B0604030504040204" pitchFamily="34" charset="0"/>
                              <a:ea typeface="Verdana" panose="020B0604030504040204" pitchFamily="34" charset="0"/>
                              <a:cs typeface="Verdana" panose="020B0604030504040204" pitchFamily="34" charset="0"/>
                            </a:rPr>
                            <a:t> </a:t>
                          </a:r>
                        </a:p>
                        <a:p>
                          <a:pPr marL="457200" marR="0" lvl="1" indent="0" algn="just" defTabSz="914400" rtl="0" eaLnBrk="1" fontAlgn="auto" latinLnBrk="0" hangingPunct="1">
                            <a:lnSpc>
                              <a:spcPct val="100000"/>
                            </a:lnSpc>
                            <a:spcBef>
                              <a:spcPts val="0"/>
                            </a:spcBef>
                            <a:spcAft>
                              <a:spcPts val="0"/>
                            </a:spcAft>
                            <a:buClrTx/>
                            <a:buSzTx/>
                            <a:buFontTx/>
                            <a:buNone/>
                            <a:tabLst/>
                            <a:defRPr/>
                          </a:pPr>
                          <a:endParaRPr lang="fr-FR" sz="1400" i="0" baseline="0" dirty="0">
                            <a:latin typeface="Verdana" panose="020B0604030504040204" pitchFamily="34" charset="0"/>
                            <a:ea typeface="Verdana" panose="020B0604030504040204" pitchFamily="34" charset="0"/>
                            <a:cs typeface="Verdana" panose="020B060403050404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sz="1400" i="1" smtClean="0">
                                    <a:latin typeface="Cambria Math" panose="02040503050406030204" pitchFamily="18" charset="0"/>
                                    <a:ea typeface="Cambria Math" panose="02040503050406030204" pitchFamily="18" charset="0"/>
                                    <a:cs typeface="Verdana" panose="020B0604030504040204" pitchFamily="34" charset="0"/>
                                  </a:rPr>
                                  <m:t>𝜏</m:t>
                                </m:r>
                                <m:r>
                                  <a:rPr lang="fr-FR" sz="1400" i="1" smtClean="0">
                                    <a:latin typeface="Cambria Math" panose="02040503050406030204" pitchFamily="18" charset="0"/>
                                    <a:ea typeface="Cambria Math" panose="02040503050406030204" pitchFamily="18" charset="0"/>
                                    <a:cs typeface="Verdana" panose="020B0604030504040204" pitchFamily="34" charset="0"/>
                                  </a:rPr>
                                  <m:t>∈</m:t>
                                </m:r>
                                <m:d>
                                  <m:dPr>
                                    <m:begChr m:val="["/>
                                    <m:endChr m:val="]"/>
                                    <m:ctrlPr>
                                      <a:rPr lang="fr-FR" sz="1400" b="0" i="1" smtClean="0">
                                        <a:latin typeface="Cambria Math" panose="02040503050406030204" pitchFamily="18" charset="0"/>
                                        <a:ea typeface="Cambria Math" panose="02040503050406030204" pitchFamily="18" charset="0"/>
                                        <a:cs typeface="Verdana" panose="020B0604030504040204" pitchFamily="34" charset="0"/>
                                      </a:rPr>
                                    </m:ctrlPr>
                                  </m:dPr>
                                  <m:e>
                                    <m:r>
                                      <a:rPr lang="fr-FR" sz="1400" b="0" i="1" smtClean="0">
                                        <a:latin typeface="Cambria Math" panose="02040503050406030204" pitchFamily="18" charset="0"/>
                                        <a:ea typeface="Cambria Math" panose="02040503050406030204" pitchFamily="18" charset="0"/>
                                        <a:cs typeface="Verdana" panose="020B0604030504040204" pitchFamily="34" charset="0"/>
                                      </a:rPr>
                                      <m:t>−1, 1</m:t>
                                    </m:r>
                                  </m:e>
                                </m:d>
                              </m:oMath>
                            </m:oMathPara>
                          </a14:m>
                          <a:endParaRPr lang="fr-FR" sz="1400" b="0" i="1" dirty="0">
                            <a:latin typeface="Cambria Math" panose="02040503050406030204" pitchFamily="18" charset="0"/>
                            <a:ea typeface="Cambria Math" panose="02040503050406030204" pitchFamily="18" charset="0"/>
                            <a:cs typeface="Verdana" panose="020B060403050404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ea typeface="Cambria Math" panose="02040503050406030204" pitchFamily="18" charset="0"/>
                                    <a:cs typeface="Verdana" panose="020B0604030504040204" pitchFamily="34" charset="0"/>
                                  </a:rPr>
                                  <m:t>𝑐𝑜𝑟𝑟</m:t>
                                </m:r>
                                <m:r>
                                  <a:rPr lang="fr-FR" sz="1400" b="0" i="1" smtClean="0">
                                    <a:latin typeface="Cambria Math" panose="02040503050406030204" pitchFamily="18" charset="0"/>
                                    <a:ea typeface="Cambria Math" panose="02040503050406030204" pitchFamily="18" charset="0"/>
                                    <a:cs typeface="Verdana" panose="020B0604030504040204" pitchFamily="34" charset="0"/>
                                  </a:rPr>
                                  <m:t>é</m:t>
                                </m:r>
                                <m:r>
                                  <a:rPr lang="fr-FR" sz="1400" b="0" i="1" smtClean="0">
                                    <a:latin typeface="Cambria Math" panose="02040503050406030204" pitchFamily="18" charset="0"/>
                                    <a:ea typeface="Cambria Math" panose="02040503050406030204" pitchFamily="18" charset="0"/>
                                    <a:cs typeface="Verdana" panose="020B0604030504040204" pitchFamily="34" charset="0"/>
                                  </a:rPr>
                                  <m:t>𝑙𝑎𝑡𝑖𝑜𝑛</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b="0" i="1" smtClean="0">
                                    <a:latin typeface="Cambria Math" panose="02040503050406030204" pitchFamily="18" charset="0"/>
                                    <a:ea typeface="Cambria Math" panose="02040503050406030204" pitchFamily="18" charset="0"/>
                                    <a:cs typeface="Verdana" panose="020B0604030504040204" pitchFamily="34" charset="0"/>
                                  </a:rPr>
                                  <m:t>𝑝𝑜𝑠𝑖𝑡𝑖𝑣𝑒</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b="0" i="1" smtClean="0">
                                    <a:latin typeface="Cambria Math" panose="02040503050406030204" pitchFamily="18" charset="0"/>
                                    <a:ea typeface="Cambria Math" panose="02040503050406030204" pitchFamily="18" charset="0"/>
                                    <a:cs typeface="Verdana" panose="020B0604030504040204" pitchFamily="34" charset="0"/>
                                  </a:rPr>
                                  <m:t>𝑠𝑖</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i="1">
                                    <a:latin typeface="Cambria Math" panose="02040503050406030204" pitchFamily="18" charset="0"/>
                                    <a:ea typeface="Cambria Math" panose="02040503050406030204" pitchFamily="18" charset="0"/>
                                    <a:cs typeface="Verdana" panose="020B0604030504040204" pitchFamily="34" charset="0"/>
                                  </a:rPr>
                                  <m:t>𝜏</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i="1">
                                    <a:latin typeface="Cambria Math" panose="02040503050406030204" pitchFamily="18" charset="0"/>
                                    <a:ea typeface="Cambria Math" panose="02040503050406030204" pitchFamily="18" charset="0"/>
                                    <a:cs typeface="Verdana" panose="020B0604030504040204" pitchFamily="34" charset="0"/>
                                  </a:rPr>
                                  <m:t>∈</m:t>
                                </m:r>
                                <m:d>
                                  <m:dPr>
                                    <m:begChr m:val="["/>
                                    <m:endChr m:val="]"/>
                                    <m:ctrlPr>
                                      <a:rPr lang="fr-FR" sz="1400" i="1">
                                        <a:latin typeface="Cambria Math" panose="02040503050406030204" pitchFamily="18" charset="0"/>
                                        <a:ea typeface="Cambria Math" panose="02040503050406030204" pitchFamily="18" charset="0"/>
                                        <a:cs typeface="Verdana" panose="020B0604030504040204" pitchFamily="34" charset="0"/>
                                      </a:rPr>
                                    </m:ctrlPr>
                                  </m:dPr>
                                  <m:e>
                                    <m:r>
                                      <a:rPr lang="fr-FR" sz="1400" b="0" i="1" smtClean="0">
                                        <a:latin typeface="Cambria Math" panose="02040503050406030204" pitchFamily="18" charset="0"/>
                                        <a:ea typeface="Cambria Math" panose="02040503050406030204" pitchFamily="18" charset="0"/>
                                        <a:cs typeface="Verdana" panose="020B0604030504040204" pitchFamily="34" charset="0"/>
                                      </a:rPr>
                                      <m:t>0.5</m:t>
                                    </m:r>
                                    <m:r>
                                      <a:rPr lang="fr-FR" sz="1400" i="1">
                                        <a:latin typeface="Cambria Math" panose="02040503050406030204" pitchFamily="18" charset="0"/>
                                        <a:ea typeface="Cambria Math" panose="02040503050406030204" pitchFamily="18" charset="0"/>
                                        <a:cs typeface="Verdana" panose="020B0604030504040204" pitchFamily="34" charset="0"/>
                                      </a:rPr>
                                      <m:t>,</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i="1">
                                        <a:latin typeface="Cambria Math" panose="02040503050406030204" pitchFamily="18" charset="0"/>
                                        <a:ea typeface="Cambria Math" panose="02040503050406030204" pitchFamily="18" charset="0"/>
                                        <a:cs typeface="Verdana" panose="020B0604030504040204" pitchFamily="34" charset="0"/>
                                      </a:rPr>
                                      <m:t>1</m:t>
                                    </m:r>
                                  </m:e>
                                </m:d>
                              </m:oMath>
                            </m:oMathPara>
                          </a14:m>
                          <a:endParaRPr lang="fr-FR" sz="1400" i="1" dirty="0">
                            <a:latin typeface="Cambria Math" panose="02040503050406030204" pitchFamily="18" charset="0"/>
                            <a:ea typeface="Cambria Math" panose="02040503050406030204" pitchFamily="18" charset="0"/>
                            <a:cs typeface="Verdana" panose="020B060403050404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ea typeface="Cambria Math" panose="02040503050406030204" pitchFamily="18" charset="0"/>
                                    <a:cs typeface="Verdana" panose="020B0604030504040204" pitchFamily="34" charset="0"/>
                                  </a:rPr>
                                  <m:t>𝑐𝑜𝑟𝑟</m:t>
                                </m:r>
                                <m:r>
                                  <a:rPr lang="fr-FR" sz="1400" b="0" i="1" smtClean="0">
                                    <a:latin typeface="Cambria Math" panose="02040503050406030204" pitchFamily="18" charset="0"/>
                                    <a:ea typeface="Cambria Math" panose="02040503050406030204" pitchFamily="18" charset="0"/>
                                    <a:cs typeface="Verdana" panose="020B0604030504040204" pitchFamily="34" charset="0"/>
                                  </a:rPr>
                                  <m:t>é</m:t>
                                </m:r>
                                <m:r>
                                  <a:rPr lang="fr-FR" sz="1400" b="0" i="1" smtClean="0">
                                    <a:latin typeface="Cambria Math" panose="02040503050406030204" pitchFamily="18" charset="0"/>
                                    <a:ea typeface="Cambria Math" panose="02040503050406030204" pitchFamily="18" charset="0"/>
                                    <a:cs typeface="Verdana" panose="020B0604030504040204" pitchFamily="34" charset="0"/>
                                  </a:rPr>
                                  <m:t>𝑙𝑎𝑡𝑖𝑜𝑛</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b="0" i="1" smtClean="0">
                                    <a:latin typeface="Cambria Math" panose="02040503050406030204" pitchFamily="18" charset="0"/>
                                    <a:ea typeface="Cambria Math" panose="02040503050406030204" pitchFamily="18" charset="0"/>
                                    <a:cs typeface="Verdana" panose="020B0604030504040204" pitchFamily="34" charset="0"/>
                                  </a:rPr>
                                  <m:t>𝑛</m:t>
                                </m:r>
                                <m:r>
                                  <a:rPr lang="fr-FR" sz="1400" b="0" i="1" smtClean="0">
                                    <a:latin typeface="Cambria Math" panose="02040503050406030204" pitchFamily="18" charset="0"/>
                                    <a:ea typeface="Cambria Math" panose="02040503050406030204" pitchFamily="18" charset="0"/>
                                    <a:cs typeface="Verdana" panose="020B0604030504040204" pitchFamily="34" charset="0"/>
                                  </a:rPr>
                                  <m:t>é</m:t>
                                </m:r>
                                <m:r>
                                  <a:rPr lang="fr-FR" sz="1400" b="0" i="1" smtClean="0">
                                    <a:latin typeface="Cambria Math" panose="02040503050406030204" pitchFamily="18" charset="0"/>
                                    <a:ea typeface="Cambria Math" panose="02040503050406030204" pitchFamily="18" charset="0"/>
                                    <a:cs typeface="Verdana" panose="020B0604030504040204" pitchFamily="34" charset="0"/>
                                  </a:rPr>
                                  <m:t>𝑔𝑎𝑡𝑖𝑣𝑒</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b="0" i="1" smtClean="0">
                                    <a:latin typeface="Cambria Math" panose="02040503050406030204" pitchFamily="18" charset="0"/>
                                    <a:ea typeface="Cambria Math" panose="02040503050406030204" pitchFamily="18" charset="0"/>
                                    <a:cs typeface="Verdana" panose="020B0604030504040204" pitchFamily="34" charset="0"/>
                                  </a:rPr>
                                  <m:t>𝑠𝑖</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i="1">
                                    <a:latin typeface="Cambria Math" panose="02040503050406030204" pitchFamily="18" charset="0"/>
                                    <a:ea typeface="Cambria Math" panose="02040503050406030204" pitchFamily="18" charset="0"/>
                                    <a:cs typeface="Verdana" panose="020B0604030504040204" pitchFamily="34" charset="0"/>
                                  </a:rPr>
                                  <m:t>𝜏</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i="1">
                                    <a:latin typeface="Cambria Math" panose="02040503050406030204" pitchFamily="18" charset="0"/>
                                    <a:ea typeface="Cambria Math" panose="02040503050406030204" pitchFamily="18" charset="0"/>
                                    <a:cs typeface="Verdana" panose="020B0604030504040204" pitchFamily="34" charset="0"/>
                                  </a:rPr>
                                  <m:t>∈</m:t>
                                </m:r>
                                <m:d>
                                  <m:dPr>
                                    <m:begChr m:val="["/>
                                    <m:endChr m:val="]"/>
                                    <m:ctrlPr>
                                      <a:rPr lang="fr-FR" sz="1400" i="1">
                                        <a:latin typeface="Cambria Math" panose="02040503050406030204" pitchFamily="18" charset="0"/>
                                        <a:ea typeface="Cambria Math" panose="02040503050406030204" pitchFamily="18" charset="0"/>
                                        <a:cs typeface="Verdana" panose="020B0604030504040204" pitchFamily="34" charset="0"/>
                                      </a:rPr>
                                    </m:ctrlPr>
                                  </m:dPr>
                                  <m:e>
                                    <m:r>
                                      <a:rPr lang="fr-FR" sz="1400" b="0" i="1" smtClean="0">
                                        <a:latin typeface="Cambria Math" panose="02040503050406030204" pitchFamily="18" charset="0"/>
                                        <a:ea typeface="Cambria Math" panose="02040503050406030204" pitchFamily="18" charset="0"/>
                                        <a:cs typeface="Verdana" panose="020B0604030504040204" pitchFamily="34" charset="0"/>
                                      </a:rPr>
                                      <m:t>−0.5</m:t>
                                    </m:r>
                                    <m:r>
                                      <a:rPr lang="fr-FR" sz="1400" i="1">
                                        <a:latin typeface="Cambria Math" panose="02040503050406030204" pitchFamily="18" charset="0"/>
                                        <a:ea typeface="Cambria Math" panose="02040503050406030204" pitchFamily="18" charset="0"/>
                                        <a:cs typeface="Verdana" panose="020B0604030504040204" pitchFamily="34" charset="0"/>
                                      </a:rPr>
                                      <m:t>, </m:t>
                                    </m:r>
                                    <m:r>
                                      <a:rPr lang="fr-FR" sz="1400" b="0" i="1" smtClean="0">
                                        <a:latin typeface="Cambria Math" panose="02040503050406030204" pitchFamily="18" charset="0"/>
                                        <a:ea typeface="Cambria Math" panose="02040503050406030204" pitchFamily="18" charset="0"/>
                                        <a:cs typeface="Verdana" panose="020B0604030504040204" pitchFamily="34" charset="0"/>
                                      </a:rPr>
                                      <m:t>− </m:t>
                                    </m:r>
                                    <m:r>
                                      <a:rPr lang="fr-FR" sz="1400" i="1">
                                        <a:latin typeface="Cambria Math" panose="02040503050406030204" pitchFamily="18" charset="0"/>
                                        <a:ea typeface="Cambria Math" panose="02040503050406030204" pitchFamily="18" charset="0"/>
                                        <a:cs typeface="Verdana" panose="020B0604030504040204" pitchFamily="34" charset="0"/>
                                      </a:rPr>
                                      <m:t>1</m:t>
                                    </m:r>
                                  </m:e>
                                </m:d>
                              </m:oMath>
                            </m:oMathPara>
                          </a14:m>
                          <a:endParaRPr lang="fr-FR" sz="1400" dirty="0">
                            <a:latin typeface="Verdana" panose="020B0604030504040204" pitchFamily="34" charset="0"/>
                            <a:ea typeface="Verdana" panose="020B0604030504040204" pitchFamily="34" charset="0"/>
                            <a:cs typeface="Verdana" panose="020B0604030504040204" pitchFamily="34" charset="0"/>
                          </a:endParaRPr>
                        </a:p>
                        <a:p>
                          <a:pPr lvl="1"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lvl="1"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lvl="1"/>
                          <a:endParaRPr lang="fr-FR" sz="1400"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3043903157"/>
                      </a:ext>
                    </a:extLst>
                  </a:tr>
                </a:tbl>
              </a:graphicData>
            </a:graphic>
          </p:graphicFrame>
        </mc:Choice>
        <mc:Fallback xmlns="">
          <p:graphicFrame>
            <p:nvGraphicFramePr>
              <p:cNvPr id="2" name="Tableau 1">
                <a:extLst>
                  <a:ext uri="{FF2B5EF4-FFF2-40B4-BE49-F238E27FC236}">
                    <a16:creationId xmlns:a16="http://schemas.microsoft.com/office/drawing/2014/main" id="{A064F5F9-367E-151A-1797-D3F2E7DAAA71}"/>
                  </a:ext>
                </a:extLst>
              </p:cNvPr>
              <p:cNvGraphicFramePr>
                <a:graphicFrameLocks noGrp="1"/>
              </p:cNvGraphicFramePr>
              <p:nvPr>
                <p:extLst>
                  <p:ext uri="{D42A27DB-BD31-4B8C-83A1-F6EECF244321}">
                    <p14:modId xmlns:p14="http://schemas.microsoft.com/office/powerpoint/2010/main" val="1646230677"/>
                  </p:ext>
                </p:extLst>
              </p:nvPr>
            </p:nvGraphicFramePr>
            <p:xfrm>
              <a:off x="427603" y="1898707"/>
              <a:ext cx="11336793" cy="4770184"/>
            </p:xfrm>
            <a:graphic>
              <a:graphicData uri="http://schemas.openxmlformats.org/drawingml/2006/table">
                <a:tbl>
                  <a:tblPr firstRow="1" bandRow="1">
                    <a:tableStyleId>{EB344D84-9AFB-497E-A393-DC336BA19D2E}</a:tableStyleId>
                  </a:tblPr>
                  <a:tblGrid>
                    <a:gridCol w="5648076">
                      <a:extLst>
                        <a:ext uri="{9D8B030D-6E8A-4147-A177-3AD203B41FA5}">
                          <a16:colId xmlns:a16="http://schemas.microsoft.com/office/drawing/2014/main" val="1145858440"/>
                        </a:ext>
                      </a:extLst>
                    </a:gridCol>
                    <a:gridCol w="5688717">
                      <a:extLst>
                        <a:ext uri="{9D8B030D-6E8A-4147-A177-3AD203B41FA5}">
                          <a16:colId xmlns:a16="http://schemas.microsoft.com/office/drawing/2014/main" val="2423402540"/>
                        </a:ext>
                      </a:extLst>
                    </a:gridCol>
                  </a:tblGrid>
                  <a:tr h="304800">
                    <a:tc>
                      <a:txBody>
                        <a:bodyPr/>
                        <a:lstStyle/>
                        <a:p>
                          <a:pPr algn="ctr"/>
                          <a:r>
                            <a:rPr lang="fr-FR" sz="1400" dirty="0">
                              <a:latin typeface="Verdana" panose="020B0604030504040204" pitchFamily="34" charset="0"/>
                              <a:ea typeface="Verdana" panose="020B0604030504040204" pitchFamily="34" charset="0"/>
                            </a:rPr>
                            <a:t>Approche Graphique </a:t>
                          </a:r>
                        </a:p>
                      </a:txBody>
                      <a:tcPr anchor="ctr">
                        <a:solidFill>
                          <a:srgbClr val="941100"/>
                        </a:solidFill>
                      </a:tcPr>
                    </a:tc>
                    <a:tc>
                      <a:txBody>
                        <a:bodyPr/>
                        <a:lstStyle/>
                        <a:p>
                          <a:pPr algn="ctr"/>
                          <a:r>
                            <a:rPr lang="fr-FR" sz="1400" dirty="0">
                              <a:latin typeface="Verdana" panose="020B0604030504040204" pitchFamily="34" charset="0"/>
                              <a:ea typeface="Verdana" panose="020B0604030504040204" pitchFamily="34" charset="0"/>
                            </a:rPr>
                            <a:t>Tau de </a:t>
                          </a:r>
                          <a:r>
                            <a:rPr lang="fr-FR" sz="1400" dirty="0" err="1">
                              <a:latin typeface="Verdana" panose="020B0604030504040204" pitchFamily="34" charset="0"/>
                              <a:ea typeface="Verdana" panose="020B0604030504040204" pitchFamily="34" charset="0"/>
                            </a:rPr>
                            <a:t>kendall</a:t>
                          </a:r>
                          <a:endParaRPr lang="fr-FR" sz="1400" dirty="0">
                            <a:latin typeface="Verdana" panose="020B0604030504040204" pitchFamily="34" charset="0"/>
                            <a:ea typeface="Verdana" panose="020B0604030504040204" pitchFamily="34" charset="0"/>
                          </a:endParaRPr>
                        </a:p>
                      </a:txBody>
                      <a:tcPr anchor="ctr">
                        <a:solidFill>
                          <a:srgbClr val="941100"/>
                        </a:solidFill>
                      </a:tcPr>
                    </a:tc>
                    <a:extLst>
                      <a:ext uri="{0D108BD9-81ED-4DB2-BD59-A6C34878D82A}">
                        <a16:rowId xmlns:a16="http://schemas.microsoft.com/office/drawing/2014/main" val="1417701856"/>
                      </a:ext>
                    </a:extLst>
                  </a:tr>
                  <a:tr h="4465384">
                    <a:tc>
                      <a:txBody>
                        <a:bodyPr/>
                        <a:lstStyle/>
                        <a:p>
                          <a:pPr marL="457200" lvl="1" indent="0" algn="just">
                            <a:buFontTx/>
                            <a:buNone/>
                          </a:pPr>
                          <a:endParaRPr lang="fr-FR" sz="1400" b="0" i="0" u="none" strike="noStrike" dirty="0">
                            <a:solidFill>
                              <a:srgbClr val="011C5D"/>
                            </a:solidFill>
                            <a:effectLst/>
                            <a:latin typeface="Verdana" panose="020B0604030504040204" pitchFamily="34" charset="0"/>
                            <a:ea typeface="Verdana" panose="020B0604030504040204" pitchFamily="34" charset="0"/>
                            <a:cs typeface="+mn-cs"/>
                          </a:endParaRPr>
                        </a:p>
                        <a:p>
                          <a:pPr marL="457200" lvl="1" indent="0" algn="just">
                            <a:buFontTx/>
                            <a:buNone/>
                          </a:pPr>
                          <a:r>
                            <a:rPr lang="fr-FR" sz="14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Cette approche permet une reconnaissance intuitive et rapide des variables qu'il est effectivement pertinent d'incorporer dans le modèle.</a:t>
                          </a:r>
                          <a:endParaRPr lang="fr-FR" sz="1400" b="1"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endParaRPr>
                        </a:p>
                      </a:txBody>
                      <a:tcPr anchor="ctr"/>
                    </a:tc>
                    <a:tc>
                      <a:txBody>
                        <a:bodyPr/>
                        <a:lstStyle/>
                        <a:p>
                          <a:endParaRPr lang="fr-FR"/>
                        </a:p>
                      </a:txBody>
                      <a:tcPr>
                        <a:blipFill>
                          <a:blip r:embed="rId2"/>
                          <a:stretch>
                            <a:fillRect l="-99357" t="-7094" r="-214" b="-409"/>
                          </a:stretch>
                        </a:blipFill>
                      </a:tcPr>
                    </a:tc>
                    <a:extLst>
                      <a:ext uri="{0D108BD9-81ED-4DB2-BD59-A6C34878D82A}">
                        <a16:rowId xmlns:a16="http://schemas.microsoft.com/office/drawing/2014/main" val="3043903157"/>
                      </a:ext>
                    </a:extLst>
                  </a:tr>
                </a:tbl>
              </a:graphicData>
            </a:graphic>
          </p:graphicFrame>
        </mc:Fallback>
      </mc:AlternateContent>
    </p:spTree>
    <p:extLst>
      <p:ext uri="{BB962C8B-B14F-4D97-AF65-F5344CB8AC3E}">
        <p14:creationId xmlns:p14="http://schemas.microsoft.com/office/powerpoint/2010/main" val="404523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6A48C14F-CC5A-7186-A89D-529767BB5643}"/>
              </a:ext>
            </a:extLst>
          </p:cNvPr>
          <p:cNvSpPr>
            <a:spLocks noGrp="1"/>
          </p:cNvSpPr>
          <p:nvPr>
            <p:ph type="title"/>
          </p:nvPr>
        </p:nvSpPr>
        <p:spPr>
          <a:xfrm>
            <a:off x="661351" y="4090"/>
            <a:ext cx="10031627" cy="775931"/>
          </a:xfrm>
        </p:spPr>
        <p:txBody>
          <a:bodyPr>
            <a:normAutofit/>
          </a:body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Principes généraux</a:t>
            </a:r>
            <a:br>
              <a:rPr lang="fr-FR" sz="1400" b="0" i="0"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br>
            <a:r>
              <a:rPr lang="fr-FR" sz="16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Plan</a:t>
            </a:r>
            <a:endParaRPr lang="fr-FR" sz="2800" i="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cxnSp>
        <p:nvCxnSpPr>
          <p:cNvPr id="5" name="Connecteur droit 4">
            <a:extLst>
              <a:ext uri="{FF2B5EF4-FFF2-40B4-BE49-F238E27FC236}">
                <a16:creationId xmlns:a16="http://schemas.microsoft.com/office/drawing/2014/main" id="{F57EB60A-9653-9546-5A23-C46B583EDBF0}"/>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grpSp>
        <p:nvGrpSpPr>
          <p:cNvPr id="13" name="Groupe 12">
            <a:extLst>
              <a:ext uri="{FF2B5EF4-FFF2-40B4-BE49-F238E27FC236}">
                <a16:creationId xmlns:a16="http://schemas.microsoft.com/office/drawing/2014/main" id="{59E05F68-9CAA-BBC9-2775-95BB8D6FF277}"/>
              </a:ext>
            </a:extLst>
          </p:cNvPr>
          <p:cNvGrpSpPr/>
          <p:nvPr/>
        </p:nvGrpSpPr>
        <p:grpSpPr>
          <a:xfrm>
            <a:off x="2165767" y="1280182"/>
            <a:ext cx="6560456" cy="551540"/>
            <a:chOff x="362858" y="1349832"/>
            <a:chExt cx="6560456" cy="551540"/>
          </a:xfrm>
        </p:grpSpPr>
        <p:sp>
          <p:nvSpPr>
            <p:cNvPr id="6" name="Rectangle : coins arrondis 5">
              <a:extLst>
                <a:ext uri="{FF2B5EF4-FFF2-40B4-BE49-F238E27FC236}">
                  <a16:creationId xmlns:a16="http://schemas.microsoft.com/office/drawing/2014/main" id="{7BEB8751-DB04-F09F-A49C-BDE5A04AB92D}"/>
                </a:ext>
              </a:extLst>
            </p:cNvPr>
            <p:cNvSpPr/>
            <p:nvPr/>
          </p:nvSpPr>
          <p:spPr>
            <a:xfrm>
              <a:off x="362858" y="1349832"/>
              <a:ext cx="711199" cy="551540"/>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Verdana" panose="020B0604030504040204" pitchFamily="34" charset="0"/>
                  <a:ea typeface="Verdana" panose="020B0604030504040204" pitchFamily="34" charset="0"/>
                  <a:cs typeface="Verdana" panose="020B0604030504040204" pitchFamily="34" charset="0"/>
                </a:rPr>
                <a:t>I</a:t>
              </a:r>
            </a:p>
          </p:txBody>
        </p:sp>
        <p:cxnSp>
          <p:nvCxnSpPr>
            <p:cNvPr id="8" name="Connecteur droit 7">
              <a:extLst>
                <a:ext uri="{FF2B5EF4-FFF2-40B4-BE49-F238E27FC236}">
                  <a16:creationId xmlns:a16="http://schemas.microsoft.com/office/drawing/2014/main" id="{5770DB6D-BE3E-A73D-7756-4DF59B8F7786}"/>
                </a:ext>
              </a:extLst>
            </p:cNvPr>
            <p:cNvCxnSpPr>
              <a:cxnSpLocks/>
              <a:stCxn id="6" idx="2"/>
            </p:cNvCxnSpPr>
            <p:nvPr/>
          </p:nvCxnSpPr>
          <p:spPr>
            <a:xfrm>
              <a:off x="718458" y="1901372"/>
              <a:ext cx="62048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7" name="Groupe 16">
            <a:extLst>
              <a:ext uri="{FF2B5EF4-FFF2-40B4-BE49-F238E27FC236}">
                <a16:creationId xmlns:a16="http://schemas.microsoft.com/office/drawing/2014/main" id="{71124B71-2ACF-7D63-C24B-E5B042145CC9}"/>
              </a:ext>
            </a:extLst>
          </p:cNvPr>
          <p:cNvGrpSpPr/>
          <p:nvPr/>
        </p:nvGrpSpPr>
        <p:grpSpPr>
          <a:xfrm>
            <a:off x="2165767" y="4184108"/>
            <a:ext cx="6560456" cy="551540"/>
            <a:chOff x="362858" y="1349832"/>
            <a:chExt cx="6560456" cy="551540"/>
          </a:xfrm>
        </p:grpSpPr>
        <p:sp>
          <p:nvSpPr>
            <p:cNvPr id="18" name="Rectangle : coins arrondis 17">
              <a:extLst>
                <a:ext uri="{FF2B5EF4-FFF2-40B4-BE49-F238E27FC236}">
                  <a16:creationId xmlns:a16="http://schemas.microsoft.com/office/drawing/2014/main" id="{C9CA2386-F4FD-8035-0A9A-B373C434A28A}"/>
                </a:ext>
              </a:extLst>
            </p:cNvPr>
            <p:cNvSpPr/>
            <p:nvPr/>
          </p:nvSpPr>
          <p:spPr>
            <a:xfrm>
              <a:off x="362858" y="1349832"/>
              <a:ext cx="711199" cy="551540"/>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Verdana" panose="020B0604030504040204" pitchFamily="34" charset="0"/>
                  <a:ea typeface="Verdana" panose="020B0604030504040204" pitchFamily="34" charset="0"/>
                  <a:cs typeface="Verdana" panose="020B0604030504040204" pitchFamily="34" charset="0"/>
                </a:rPr>
                <a:t>IV</a:t>
              </a:r>
            </a:p>
          </p:txBody>
        </p:sp>
        <p:cxnSp>
          <p:nvCxnSpPr>
            <p:cNvPr id="19" name="Connecteur droit 18">
              <a:extLst>
                <a:ext uri="{FF2B5EF4-FFF2-40B4-BE49-F238E27FC236}">
                  <a16:creationId xmlns:a16="http://schemas.microsoft.com/office/drawing/2014/main" id="{110E13DD-5680-5067-9856-CC2DB139B9DC}"/>
                </a:ext>
              </a:extLst>
            </p:cNvPr>
            <p:cNvCxnSpPr>
              <a:cxnSpLocks/>
              <a:stCxn id="18" idx="2"/>
            </p:cNvCxnSpPr>
            <p:nvPr/>
          </p:nvCxnSpPr>
          <p:spPr>
            <a:xfrm>
              <a:off x="718458" y="1901372"/>
              <a:ext cx="62048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9" name="ZoneTexte 28">
            <a:extLst>
              <a:ext uri="{FF2B5EF4-FFF2-40B4-BE49-F238E27FC236}">
                <a16:creationId xmlns:a16="http://schemas.microsoft.com/office/drawing/2014/main" id="{D229383C-5D2D-8D83-023D-4A1F52F6F1CE}"/>
              </a:ext>
            </a:extLst>
          </p:cNvPr>
          <p:cNvSpPr txBox="1"/>
          <p:nvPr/>
        </p:nvSpPr>
        <p:spPr>
          <a:xfrm>
            <a:off x="2969494" y="1393755"/>
            <a:ext cx="5664200" cy="461665"/>
          </a:xfrm>
          <a:prstGeom prst="rect">
            <a:avLst/>
          </a:prstGeom>
          <a:noFill/>
        </p:spPr>
        <p:txBody>
          <a:bodyPr wrap="square" rtlCol="0">
            <a:spAutoFit/>
          </a:bodyPr>
          <a:lstStyle/>
          <a:p>
            <a:r>
              <a:rPr lang="fr-FR" sz="2400" cap="small" dirty="0">
                <a:solidFill>
                  <a:srgbClr val="002060"/>
                </a:solidFill>
                <a:latin typeface="Verdana" panose="020B0604030504040204" pitchFamily="34" charset="0"/>
                <a:ea typeface="Verdana" panose="020B0604030504040204" pitchFamily="34" charset="0"/>
              </a:rPr>
              <a:t>PD </a:t>
            </a:r>
            <a:r>
              <a:rPr lang="fr-FR" sz="2400" cap="small" dirty="0" err="1">
                <a:solidFill>
                  <a:srgbClr val="002060"/>
                </a:solidFill>
                <a:latin typeface="Verdana" panose="020B0604030504040204" pitchFamily="34" charset="0"/>
                <a:ea typeface="Verdana" panose="020B0604030504040204" pitchFamily="34" charset="0"/>
              </a:rPr>
              <a:t>Foward</a:t>
            </a:r>
            <a:r>
              <a:rPr lang="fr-FR" sz="2400" cap="small" dirty="0">
                <a:solidFill>
                  <a:srgbClr val="002060"/>
                </a:solidFill>
                <a:latin typeface="Verdana" panose="020B0604030504040204" pitchFamily="34" charset="0"/>
                <a:ea typeface="Verdana" panose="020B0604030504040204" pitchFamily="34" charset="0"/>
              </a:rPr>
              <a:t> </a:t>
            </a:r>
            <a:r>
              <a:rPr lang="fr-FR" sz="2400" cap="small" dirty="0" err="1">
                <a:solidFill>
                  <a:srgbClr val="002060"/>
                </a:solidFill>
                <a:latin typeface="Verdana" panose="020B0604030504040204" pitchFamily="34" charset="0"/>
                <a:ea typeface="Verdana" panose="020B0604030504040204" pitchFamily="34" charset="0"/>
              </a:rPr>
              <a:t>Looking</a:t>
            </a:r>
            <a:r>
              <a:rPr lang="fr-FR" sz="2400" cap="small" dirty="0">
                <a:solidFill>
                  <a:srgbClr val="002060"/>
                </a:solidFill>
                <a:latin typeface="Verdana" panose="020B0604030504040204" pitchFamily="34" charset="0"/>
                <a:ea typeface="Verdana" panose="020B0604030504040204" pitchFamily="34" charset="0"/>
              </a:rPr>
              <a:t> - Notions</a:t>
            </a:r>
          </a:p>
        </p:txBody>
      </p:sp>
      <p:grpSp>
        <p:nvGrpSpPr>
          <p:cNvPr id="33" name="Groupe 32">
            <a:extLst>
              <a:ext uri="{FF2B5EF4-FFF2-40B4-BE49-F238E27FC236}">
                <a16:creationId xmlns:a16="http://schemas.microsoft.com/office/drawing/2014/main" id="{ECE21C95-58F8-1B66-396D-FC98D58D3084}"/>
              </a:ext>
            </a:extLst>
          </p:cNvPr>
          <p:cNvGrpSpPr/>
          <p:nvPr/>
        </p:nvGrpSpPr>
        <p:grpSpPr>
          <a:xfrm>
            <a:off x="2173023" y="1986031"/>
            <a:ext cx="6437577" cy="830997"/>
            <a:chOff x="1103086" y="2612266"/>
            <a:chExt cx="6560456" cy="830997"/>
          </a:xfrm>
        </p:grpSpPr>
        <p:sp>
          <p:nvSpPr>
            <p:cNvPr id="15" name="Rectangle : coins arrondis 14">
              <a:extLst>
                <a:ext uri="{FF2B5EF4-FFF2-40B4-BE49-F238E27FC236}">
                  <a16:creationId xmlns:a16="http://schemas.microsoft.com/office/drawing/2014/main" id="{E21C5FDA-F36A-09F7-2A13-842CB0FACB24}"/>
                </a:ext>
              </a:extLst>
            </p:cNvPr>
            <p:cNvSpPr/>
            <p:nvPr/>
          </p:nvSpPr>
          <p:spPr>
            <a:xfrm>
              <a:off x="1103086" y="2825797"/>
              <a:ext cx="711199" cy="551540"/>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Verdana" panose="020B0604030504040204" pitchFamily="34" charset="0"/>
                  <a:ea typeface="Verdana" panose="020B0604030504040204" pitchFamily="34" charset="0"/>
                  <a:cs typeface="Verdana" panose="020B0604030504040204" pitchFamily="34" charset="0"/>
                </a:rPr>
                <a:t>II</a:t>
              </a:r>
            </a:p>
          </p:txBody>
        </p:sp>
        <p:cxnSp>
          <p:nvCxnSpPr>
            <p:cNvPr id="16" name="Connecteur droit 15">
              <a:extLst>
                <a:ext uri="{FF2B5EF4-FFF2-40B4-BE49-F238E27FC236}">
                  <a16:creationId xmlns:a16="http://schemas.microsoft.com/office/drawing/2014/main" id="{AAC81304-A9D4-2019-292B-4BB6DEAA66C0}"/>
                </a:ext>
              </a:extLst>
            </p:cNvPr>
            <p:cNvCxnSpPr>
              <a:cxnSpLocks/>
            </p:cNvCxnSpPr>
            <p:nvPr/>
          </p:nvCxnSpPr>
          <p:spPr>
            <a:xfrm>
              <a:off x="1516742" y="3362823"/>
              <a:ext cx="61468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0F8DAB16-22D0-9757-32B5-0C6A6F754CB5}"/>
                </a:ext>
              </a:extLst>
            </p:cNvPr>
            <p:cNvSpPr txBox="1"/>
            <p:nvPr/>
          </p:nvSpPr>
          <p:spPr>
            <a:xfrm>
              <a:off x="1922154" y="2612266"/>
              <a:ext cx="5664200" cy="830997"/>
            </a:xfrm>
            <a:prstGeom prst="rect">
              <a:avLst/>
            </a:prstGeom>
            <a:noFill/>
          </p:spPr>
          <p:txBody>
            <a:bodyPr wrap="square" rtlCol="0">
              <a:spAutoFit/>
            </a:bodyPr>
            <a:lstStyle/>
            <a:p>
              <a:r>
                <a:rPr lang="fr-FR" sz="24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Méthodologies de modélisation de projection du taux de défaut</a:t>
              </a:r>
              <a:endParaRPr lang="fr-FR" sz="2400"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31" name="ZoneTexte 30">
            <a:extLst>
              <a:ext uri="{FF2B5EF4-FFF2-40B4-BE49-F238E27FC236}">
                <a16:creationId xmlns:a16="http://schemas.microsoft.com/office/drawing/2014/main" id="{3FD4458E-D00F-C94D-DCC2-5E8CA1CBCE6A}"/>
              </a:ext>
            </a:extLst>
          </p:cNvPr>
          <p:cNvSpPr txBox="1"/>
          <p:nvPr/>
        </p:nvSpPr>
        <p:spPr>
          <a:xfrm>
            <a:off x="2976750" y="3255061"/>
            <a:ext cx="5664200" cy="461665"/>
          </a:xfrm>
          <a:prstGeom prst="rect">
            <a:avLst/>
          </a:prstGeom>
          <a:noFill/>
        </p:spPr>
        <p:txBody>
          <a:bodyPr wrap="square" rtlCol="0">
            <a:spAutoFit/>
          </a:bodyPr>
          <a:lstStyle/>
          <a:p>
            <a:r>
              <a:rPr lang="fr-FR" sz="2400" cap="small" dirty="0">
                <a:solidFill>
                  <a:srgbClr val="002060"/>
                </a:solidFill>
                <a:latin typeface="Verdana" panose="020B0604030504040204" pitchFamily="34" charset="0"/>
                <a:ea typeface="Verdana" panose="020B0604030504040204" pitchFamily="34" charset="0"/>
              </a:rPr>
              <a:t>Matrices de Migrations </a:t>
            </a:r>
          </a:p>
        </p:txBody>
      </p:sp>
      <p:grpSp>
        <p:nvGrpSpPr>
          <p:cNvPr id="37" name="Groupe 36">
            <a:extLst>
              <a:ext uri="{FF2B5EF4-FFF2-40B4-BE49-F238E27FC236}">
                <a16:creationId xmlns:a16="http://schemas.microsoft.com/office/drawing/2014/main" id="{2F086102-E3BB-96E3-5365-573628C820CA}"/>
              </a:ext>
            </a:extLst>
          </p:cNvPr>
          <p:cNvGrpSpPr/>
          <p:nvPr/>
        </p:nvGrpSpPr>
        <p:grpSpPr>
          <a:xfrm>
            <a:off x="2165767" y="3184867"/>
            <a:ext cx="6560456" cy="551540"/>
            <a:chOff x="362858" y="1349832"/>
            <a:chExt cx="6560456" cy="551540"/>
          </a:xfrm>
        </p:grpSpPr>
        <p:sp>
          <p:nvSpPr>
            <p:cNvPr id="38" name="Rectangle : coins arrondis 37">
              <a:extLst>
                <a:ext uri="{FF2B5EF4-FFF2-40B4-BE49-F238E27FC236}">
                  <a16:creationId xmlns:a16="http://schemas.microsoft.com/office/drawing/2014/main" id="{21376917-D5CA-E910-BE06-63D9B52F2134}"/>
                </a:ext>
              </a:extLst>
            </p:cNvPr>
            <p:cNvSpPr/>
            <p:nvPr/>
          </p:nvSpPr>
          <p:spPr>
            <a:xfrm>
              <a:off x="362858" y="1349832"/>
              <a:ext cx="711199" cy="551540"/>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Verdana" panose="020B0604030504040204" pitchFamily="34" charset="0"/>
                  <a:ea typeface="Verdana" panose="020B0604030504040204" pitchFamily="34" charset="0"/>
                  <a:cs typeface="Verdana" panose="020B0604030504040204" pitchFamily="34" charset="0"/>
                </a:rPr>
                <a:t>III</a:t>
              </a:r>
            </a:p>
          </p:txBody>
        </p:sp>
        <p:cxnSp>
          <p:nvCxnSpPr>
            <p:cNvPr id="39" name="Connecteur droit 38">
              <a:extLst>
                <a:ext uri="{FF2B5EF4-FFF2-40B4-BE49-F238E27FC236}">
                  <a16:creationId xmlns:a16="http://schemas.microsoft.com/office/drawing/2014/main" id="{558927C7-80DD-66A3-4F29-86A13F7FC378}"/>
                </a:ext>
              </a:extLst>
            </p:cNvPr>
            <p:cNvCxnSpPr>
              <a:cxnSpLocks/>
              <a:stCxn id="38" idx="2"/>
            </p:cNvCxnSpPr>
            <p:nvPr/>
          </p:nvCxnSpPr>
          <p:spPr>
            <a:xfrm>
              <a:off x="718458" y="1901372"/>
              <a:ext cx="62048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0" name="ZoneTexte 39">
            <a:extLst>
              <a:ext uri="{FF2B5EF4-FFF2-40B4-BE49-F238E27FC236}">
                <a16:creationId xmlns:a16="http://schemas.microsoft.com/office/drawing/2014/main" id="{6CF03493-4F54-A1BE-D2B7-E6D876C8243B}"/>
              </a:ext>
            </a:extLst>
          </p:cNvPr>
          <p:cNvSpPr txBox="1"/>
          <p:nvPr/>
        </p:nvSpPr>
        <p:spPr>
          <a:xfrm>
            <a:off x="2969494" y="4263857"/>
            <a:ext cx="5664200" cy="461665"/>
          </a:xfrm>
          <a:prstGeom prst="rect">
            <a:avLst/>
          </a:prstGeom>
          <a:noFill/>
        </p:spPr>
        <p:txBody>
          <a:bodyPr wrap="square" rtlCol="0">
            <a:spAutoFit/>
          </a:bodyPr>
          <a:lstStyle/>
          <a:p>
            <a:r>
              <a:rPr lang="fr-FR" sz="2400" cap="small" dirty="0">
                <a:solidFill>
                  <a:srgbClr val="002060"/>
                </a:solidFill>
                <a:latin typeface="Verdana" panose="020B0604030504040204" pitchFamily="34" charset="0"/>
                <a:ea typeface="Verdana" panose="020B0604030504040204" pitchFamily="34" charset="0"/>
              </a:rPr>
              <a:t>Modèle Merton-</a:t>
            </a:r>
            <a:r>
              <a:rPr lang="fr-FR" sz="2400" cap="small" dirty="0" err="1">
                <a:solidFill>
                  <a:srgbClr val="002060"/>
                </a:solidFill>
                <a:latin typeface="Verdana" panose="020B0604030504040204" pitchFamily="34" charset="0"/>
                <a:ea typeface="Verdana" panose="020B0604030504040204" pitchFamily="34" charset="0"/>
              </a:rPr>
              <a:t>Vasicek</a:t>
            </a:r>
            <a:r>
              <a:rPr lang="fr-FR" sz="2400" cap="small" dirty="0">
                <a:solidFill>
                  <a:srgbClr val="002060"/>
                </a:solidFill>
                <a:latin typeface="Verdana" panose="020B0604030504040204" pitchFamily="34" charset="0"/>
                <a:ea typeface="Verdana" panose="020B0604030504040204" pitchFamily="34" charset="0"/>
              </a:rPr>
              <a:t> </a:t>
            </a:r>
          </a:p>
        </p:txBody>
      </p:sp>
      <p:grpSp>
        <p:nvGrpSpPr>
          <p:cNvPr id="41" name="Groupe 40">
            <a:extLst>
              <a:ext uri="{FF2B5EF4-FFF2-40B4-BE49-F238E27FC236}">
                <a16:creationId xmlns:a16="http://schemas.microsoft.com/office/drawing/2014/main" id="{AE367475-8F24-0EF0-9149-4405D022863A}"/>
              </a:ext>
            </a:extLst>
          </p:cNvPr>
          <p:cNvGrpSpPr/>
          <p:nvPr/>
        </p:nvGrpSpPr>
        <p:grpSpPr>
          <a:xfrm>
            <a:off x="2173023" y="5164049"/>
            <a:ext cx="6560456" cy="551540"/>
            <a:chOff x="362858" y="1349832"/>
            <a:chExt cx="6560456" cy="551540"/>
          </a:xfrm>
        </p:grpSpPr>
        <p:sp>
          <p:nvSpPr>
            <p:cNvPr id="42" name="Rectangle : coins arrondis 41">
              <a:extLst>
                <a:ext uri="{FF2B5EF4-FFF2-40B4-BE49-F238E27FC236}">
                  <a16:creationId xmlns:a16="http://schemas.microsoft.com/office/drawing/2014/main" id="{65661EE8-4243-F2CB-3B66-D4D5A9F7B660}"/>
                </a:ext>
              </a:extLst>
            </p:cNvPr>
            <p:cNvSpPr/>
            <p:nvPr/>
          </p:nvSpPr>
          <p:spPr>
            <a:xfrm>
              <a:off x="362858" y="1349832"/>
              <a:ext cx="711199" cy="551540"/>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Verdana" panose="020B0604030504040204" pitchFamily="34" charset="0"/>
                  <a:ea typeface="Verdana" panose="020B0604030504040204" pitchFamily="34" charset="0"/>
                  <a:cs typeface="Verdana" panose="020B0604030504040204" pitchFamily="34" charset="0"/>
                </a:rPr>
                <a:t>V</a:t>
              </a:r>
            </a:p>
          </p:txBody>
        </p:sp>
        <p:cxnSp>
          <p:nvCxnSpPr>
            <p:cNvPr id="43" name="Connecteur droit 42">
              <a:extLst>
                <a:ext uri="{FF2B5EF4-FFF2-40B4-BE49-F238E27FC236}">
                  <a16:creationId xmlns:a16="http://schemas.microsoft.com/office/drawing/2014/main" id="{B974F0CE-8FA5-746C-B580-2B0EEC7575F0}"/>
                </a:ext>
              </a:extLst>
            </p:cNvPr>
            <p:cNvCxnSpPr>
              <a:cxnSpLocks/>
              <a:stCxn id="42" idx="2"/>
            </p:cNvCxnSpPr>
            <p:nvPr/>
          </p:nvCxnSpPr>
          <p:spPr>
            <a:xfrm>
              <a:off x="718458" y="1901372"/>
              <a:ext cx="62048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5" name="ZoneTexte 44">
            <a:extLst>
              <a:ext uri="{FF2B5EF4-FFF2-40B4-BE49-F238E27FC236}">
                <a16:creationId xmlns:a16="http://schemas.microsoft.com/office/drawing/2014/main" id="{668B47D8-3CFA-F778-A096-9CAA03743330}"/>
              </a:ext>
            </a:extLst>
          </p:cNvPr>
          <p:cNvSpPr txBox="1"/>
          <p:nvPr/>
        </p:nvSpPr>
        <p:spPr>
          <a:xfrm>
            <a:off x="2976750" y="5242107"/>
            <a:ext cx="5664200" cy="461665"/>
          </a:xfrm>
          <a:prstGeom prst="rect">
            <a:avLst/>
          </a:prstGeom>
          <a:noFill/>
        </p:spPr>
        <p:txBody>
          <a:bodyPr wrap="square" rtlCol="0">
            <a:spAutoFit/>
          </a:bodyPr>
          <a:lstStyle/>
          <a:p>
            <a:r>
              <a:rPr lang="fr-FR" sz="2400" cap="small" dirty="0">
                <a:solidFill>
                  <a:srgbClr val="002060"/>
                </a:solidFill>
                <a:latin typeface="Verdana" panose="020B0604030504040204" pitchFamily="34" charset="0"/>
                <a:ea typeface="Verdana" panose="020B0604030504040204" pitchFamily="34" charset="0"/>
              </a:rPr>
              <a:t>Stress des matrices de migrations</a:t>
            </a:r>
          </a:p>
        </p:txBody>
      </p:sp>
      <p:sp>
        <p:nvSpPr>
          <p:cNvPr id="2" name="Espace réservé du pied de page 1">
            <a:extLst>
              <a:ext uri="{FF2B5EF4-FFF2-40B4-BE49-F238E27FC236}">
                <a16:creationId xmlns:a16="http://schemas.microsoft.com/office/drawing/2014/main" id="{81CB716B-2E54-A748-E5F6-67A28DFF9796}"/>
              </a:ext>
            </a:extLst>
          </p:cNvPr>
          <p:cNvSpPr>
            <a:spLocks noGrp="1"/>
          </p:cNvSpPr>
          <p:nvPr>
            <p:ph type="ftr" sz="quarter" idx="11"/>
          </p:nvPr>
        </p:nvSpPr>
        <p:spPr/>
        <p:txBody>
          <a:bodyPr/>
          <a:lstStyle/>
          <a:p>
            <a:r>
              <a:rPr lang="fr-FR"/>
              <a:t>Risque de crédit - Probabilité de défaut</a:t>
            </a:r>
          </a:p>
        </p:txBody>
      </p:sp>
      <p:sp>
        <p:nvSpPr>
          <p:cNvPr id="3" name="Espace réservé du numéro de diapositive 2">
            <a:extLst>
              <a:ext uri="{FF2B5EF4-FFF2-40B4-BE49-F238E27FC236}">
                <a16:creationId xmlns:a16="http://schemas.microsoft.com/office/drawing/2014/main" id="{79A97751-641B-1CC3-5709-E72A322D2459}"/>
              </a:ext>
            </a:extLst>
          </p:cNvPr>
          <p:cNvSpPr>
            <a:spLocks noGrp="1"/>
          </p:cNvSpPr>
          <p:nvPr>
            <p:ph type="sldNum" sz="quarter" idx="12"/>
          </p:nvPr>
        </p:nvSpPr>
        <p:spPr/>
        <p:txBody>
          <a:bodyPr/>
          <a:lstStyle/>
          <a:p>
            <a:fld id="{AC10BA97-AD70-294B-B66E-C01AC3D45299}" type="slidenum">
              <a:rPr lang="fr-FR" smtClean="0"/>
              <a:t>2</a:t>
            </a:fld>
            <a:endParaRPr lang="fr-FR"/>
          </a:p>
        </p:txBody>
      </p:sp>
    </p:spTree>
    <p:extLst>
      <p:ext uri="{BB962C8B-B14F-4D97-AF65-F5344CB8AC3E}">
        <p14:creationId xmlns:p14="http://schemas.microsoft.com/office/powerpoint/2010/main" val="37951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591903"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4. Stationnarité du taux défaut  </a:t>
            </a:r>
          </a:p>
        </p:txBody>
      </p:sp>
      <p:sp>
        <p:nvSpPr>
          <p:cNvPr id="2" name="ZoneTexte 1">
            <a:extLst>
              <a:ext uri="{FF2B5EF4-FFF2-40B4-BE49-F238E27FC236}">
                <a16:creationId xmlns:a16="http://schemas.microsoft.com/office/drawing/2014/main" id="{22EA678C-B515-9884-40C0-B96AA37C27F7}"/>
              </a:ext>
            </a:extLst>
          </p:cNvPr>
          <p:cNvSpPr txBox="1"/>
          <p:nvPr/>
        </p:nvSpPr>
        <p:spPr>
          <a:xfrm>
            <a:off x="478970" y="1303623"/>
            <a:ext cx="10900230" cy="3631763"/>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Verdana" panose="020B0604030504040204" pitchFamily="34" charset="0"/>
                <a:ea typeface="Verdana" panose="020B0604030504040204" pitchFamily="34" charset="0"/>
                <a:cs typeface="Arial" panose="020B0604020202020204" pitchFamily="34" charset="0"/>
              </a:rPr>
              <a:t>Par construction le taux de défaut n’est pas stationnaire, il existe notamment des changements de régimes dans les séries de taux de défaut. </a:t>
            </a:r>
          </a:p>
          <a:p>
            <a:pPr marL="285750" indent="-285750" algn="just">
              <a:buFont typeface="Wingdings" panose="05000000000000000000" pitchFamily="2" charset="2"/>
              <a:buChar char="§"/>
            </a:pPr>
            <a:endParaRPr lang="fr-FR" dirty="0">
              <a:latin typeface="Verdana" panose="020B0604030504040204" pitchFamily="34" charset="0"/>
              <a:ea typeface="Verdana" panose="020B0604030504040204" pitchFamily="34" charset="0"/>
              <a:cs typeface="Arial" panose="020B0604020202020204" pitchFamily="34" charset="0"/>
            </a:endParaRPr>
          </a:p>
          <a:p>
            <a:pPr marL="285750" indent="-285750" algn="just">
              <a:buFont typeface="Wingdings" panose="05000000000000000000" pitchFamily="2" charset="2"/>
              <a:buChar char="§"/>
            </a:pPr>
            <a:r>
              <a:rPr lang="fr-FR" dirty="0">
                <a:latin typeface="Verdana" panose="020B0604030504040204" pitchFamily="34" charset="0"/>
                <a:ea typeface="Verdana" panose="020B0604030504040204" pitchFamily="34" charset="0"/>
                <a:cs typeface="Arial" panose="020B0604020202020204" pitchFamily="34" charset="0"/>
              </a:rPr>
              <a:t>L’estimation par MCO n’est pas possible.</a:t>
            </a:r>
          </a:p>
          <a:p>
            <a:pPr marL="285750" indent="-285750" algn="just">
              <a:buFont typeface="Wingdings" panose="05000000000000000000" pitchFamily="2" charset="2"/>
              <a:buChar char="§"/>
            </a:pPr>
            <a:endParaRPr lang="fr-FR" dirty="0">
              <a:latin typeface="Verdana" panose="020B0604030504040204" pitchFamily="34" charset="0"/>
              <a:ea typeface="Verdana" panose="020B0604030504040204" pitchFamily="34" charset="0"/>
              <a:cs typeface="Arial" panose="020B0604020202020204" pitchFamily="34" charset="0"/>
            </a:endParaRPr>
          </a:p>
          <a:p>
            <a:pPr marL="285750" indent="-285750" algn="just">
              <a:buFont typeface="Wingdings" panose="05000000000000000000" pitchFamily="2" charset="2"/>
              <a:buChar char="§"/>
            </a:pPr>
            <a:r>
              <a:rPr lang="fr-FR" dirty="0">
                <a:latin typeface="Verdana" panose="020B0604030504040204" pitchFamily="34" charset="0"/>
                <a:ea typeface="Verdana" panose="020B0604030504040204" pitchFamily="34" charset="0"/>
                <a:cs typeface="Arial" panose="020B0604020202020204" pitchFamily="34" charset="0"/>
              </a:rPr>
              <a:t>On a donc recours à différentes méthodes voici ci-dessous une liste non exhaustives :     </a:t>
            </a:r>
          </a:p>
          <a:p>
            <a:pPr algn="just"/>
            <a:endParaRPr lang="fr-FR" dirty="0">
              <a:latin typeface="Verdana" panose="020B0604030504040204" pitchFamily="34" charset="0"/>
              <a:ea typeface="Verdana" panose="020B0604030504040204" pitchFamily="34" charset="0"/>
              <a:cs typeface="Arial" panose="020B0604020202020204" pitchFamily="34" charset="0"/>
            </a:endParaRPr>
          </a:p>
          <a:p>
            <a:pPr marL="742950" lvl="1" indent="-285750" algn="just">
              <a:buFont typeface="Wingdings" pitchFamily="2" charset="2"/>
              <a:buChar char="§"/>
            </a:pPr>
            <a:r>
              <a:rPr lang="fr-FR" dirty="0">
                <a:latin typeface="Verdana" panose="020B0604030504040204" pitchFamily="34" charset="0"/>
                <a:ea typeface="Verdana" panose="020B0604030504040204" pitchFamily="34" charset="0"/>
                <a:cs typeface="Arial" panose="020B0604020202020204" pitchFamily="34" charset="0"/>
              </a:rPr>
              <a:t>Méthode de cointégration (Les deux séries doivent être non stationnaire); </a:t>
            </a:r>
          </a:p>
          <a:p>
            <a:pPr marL="742950" lvl="1" indent="-285750" algn="just">
              <a:buFont typeface="Wingdings" pitchFamily="2" charset="2"/>
              <a:buChar char="§"/>
            </a:pPr>
            <a:r>
              <a:rPr lang="fr-FR" dirty="0">
                <a:latin typeface="Verdana" panose="020B0604030504040204" pitchFamily="34" charset="0"/>
                <a:ea typeface="Verdana" panose="020B0604030504040204" pitchFamily="34" charset="0"/>
                <a:cs typeface="Arial" panose="020B0604020202020204" pitchFamily="34" charset="0"/>
              </a:rPr>
              <a:t>Modèle à changement de régime;</a:t>
            </a:r>
          </a:p>
          <a:p>
            <a:pPr marL="742950" lvl="1" indent="-285750" algn="just">
              <a:buFont typeface="Wingdings" pitchFamily="2" charset="2"/>
              <a:buChar char="§"/>
            </a:pPr>
            <a:r>
              <a:rPr lang="fr-FR" dirty="0">
                <a:latin typeface="Verdana" panose="020B0604030504040204" pitchFamily="34" charset="0"/>
                <a:ea typeface="Verdana" panose="020B0604030504040204" pitchFamily="34" charset="0"/>
                <a:cs typeface="Arial" panose="020B0604020202020204" pitchFamily="34" charset="0"/>
              </a:rPr>
              <a:t>Détection des ruptures dans la série (Avoir assez d’historique) ;    </a:t>
            </a:r>
          </a:p>
          <a:p>
            <a:pPr marL="742950" lvl="1" indent="-285750" algn="just">
              <a:buFont typeface="Wingdings" pitchFamily="2" charset="2"/>
              <a:buChar char="§"/>
            </a:pPr>
            <a:r>
              <a:rPr lang="fr-FR" dirty="0">
                <a:latin typeface="Verdana" panose="020B0604030504040204" pitchFamily="34" charset="0"/>
                <a:ea typeface="Verdana" panose="020B0604030504040204" pitchFamily="34" charset="0"/>
                <a:cs typeface="Arial" panose="020B0604020202020204" pitchFamily="34" charset="0"/>
              </a:rPr>
              <a:t>Différence partielle première du taux de défaut.</a:t>
            </a:r>
          </a:p>
          <a:p>
            <a:pPr marL="285750" indent="-285750" algn="just">
              <a:buFont typeface="Wingdings" pitchFamily="2" charset="2"/>
              <a:buChar char="§"/>
            </a:pPr>
            <a:endParaRPr lang="fr-FR" sz="1600" dirty="0">
              <a:latin typeface="Verdana" panose="020B0604030504040204" pitchFamily="34" charset="0"/>
              <a:ea typeface="Verdana" panose="020B0604030504040204" pitchFamily="34" charset="0"/>
              <a:cs typeface="Arial" panose="020B0604020202020204" pitchFamily="34" charset="0"/>
            </a:endParaRPr>
          </a:p>
          <a:p>
            <a:pPr algn="just"/>
            <a:endParaRPr lang="fr-FR" sz="1600" dirty="0">
              <a:latin typeface="Verdana" panose="020B0604030504040204" pitchFamily="34" charset="0"/>
              <a:ea typeface="Verdana" panose="020B0604030504040204" pitchFamily="34" charset="0"/>
            </a:endParaRPr>
          </a:p>
        </p:txBody>
      </p:sp>
      <p:sp>
        <p:nvSpPr>
          <p:cNvPr id="3" name="Espace réservé du pied de page 2">
            <a:extLst>
              <a:ext uri="{FF2B5EF4-FFF2-40B4-BE49-F238E27FC236}">
                <a16:creationId xmlns:a16="http://schemas.microsoft.com/office/drawing/2014/main" id="{7E4E2CD5-D7FF-0368-CF25-AB727DD99543}"/>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7961A3C0-DCF5-872C-70AA-86B57920FD42}"/>
              </a:ext>
            </a:extLst>
          </p:cNvPr>
          <p:cNvSpPr>
            <a:spLocks noGrp="1"/>
          </p:cNvSpPr>
          <p:nvPr>
            <p:ph type="sldNum" sz="quarter" idx="12"/>
          </p:nvPr>
        </p:nvSpPr>
        <p:spPr/>
        <p:txBody>
          <a:bodyPr/>
          <a:lstStyle/>
          <a:p>
            <a:fld id="{AC10BA97-AD70-294B-B66E-C01AC3D45299}" type="slidenum">
              <a:rPr lang="fr-FR" smtClean="0"/>
              <a:t>20</a:t>
            </a:fld>
            <a:endParaRPr lang="fr-FR"/>
          </a:p>
        </p:txBody>
      </p:sp>
    </p:spTree>
    <p:extLst>
      <p:ext uri="{BB962C8B-B14F-4D97-AF65-F5344CB8AC3E}">
        <p14:creationId xmlns:p14="http://schemas.microsoft.com/office/powerpoint/2010/main" val="183058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5. Modèle ADL </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22EA678C-B515-9884-40C0-B96AA37C27F7}"/>
                  </a:ext>
                </a:extLst>
              </p:cNvPr>
              <p:cNvSpPr txBox="1"/>
              <p:nvPr/>
            </p:nvSpPr>
            <p:spPr>
              <a:xfrm>
                <a:off x="516259" y="977147"/>
                <a:ext cx="11159481" cy="5442965"/>
              </a:xfrm>
              <a:prstGeom prst="rect">
                <a:avLst/>
              </a:prstGeom>
              <a:noFill/>
            </p:spPr>
            <p:txBody>
              <a:bodyPr wrap="square" rtlCol="0">
                <a:spAutoFit/>
              </a:bodyPr>
              <a:lstStyle/>
              <a:p>
                <a:pPr marL="285750" indent="-285750" algn="just">
                  <a:buFont typeface="Wingdings" pitchFamily="2" charset="2"/>
                  <a:buChar char="§"/>
                </a:pPr>
                <a:r>
                  <a:rPr lang="fr-FR" sz="1600" dirty="0">
                    <a:latin typeface="Verdana" panose="020B0604030504040204" pitchFamily="34" charset="0"/>
                    <a:ea typeface="Verdana" panose="020B0604030504040204" pitchFamily="34" charset="0"/>
                    <a:cs typeface="Verdana" panose="020B0604030504040204" pitchFamily="34" charset="0"/>
                  </a:rPr>
                  <a:t>Afin d’estimer le taux de défaut à l’aide de variables macroéconomiques, on utilise la structure de modèle ADL (</a:t>
                </a:r>
                <a:r>
                  <a:rPr lang="fr-FR" sz="1600" dirty="0" err="1">
                    <a:latin typeface="Verdana" panose="020B0604030504040204" pitchFamily="34" charset="0"/>
                    <a:ea typeface="Verdana" panose="020B0604030504040204" pitchFamily="34" charset="0"/>
                    <a:cs typeface="Verdana" panose="020B0604030504040204" pitchFamily="34" charset="0"/>
                  </a:rPr>
                  <a:t>Autoregressif</a:t>
                </a:r>
                <a:r>
                  <a:rPr lang="fr-FR" sz="1600" dirty="0">
                    <a:latin typeface="Verdana" panose="020B0604030504040204" pitchFamily="34" charset="0"/>
                    <a:ea typeface="Verdana" panose="020B0604030504040204" pitchFamily="34" charset="0"/>
                    <a:cs typeface="Verdana" panose="020B0604030504040204" pitchFamily="34" charset="0"/>
                  </a:rPr>
                  <a:t> Distributed Lag ) </a:t>
                </a:r>
              </a:p>
              <a:p>
                <a:pPr marL="285750" indent="-285750" algn="just">
                  <a:buFont typeface="Wingdings" pitchFamily="2" charset="2"/>
                  <a:buChar char="§"/>
                </a:pPr>
                <a:endParaRPr lang="fr-FR"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latin typeface="Verdana" panose="020B0604030504040204" pitchFamily="34" charset="0"/>
                    <a:ea typeface="Verdana" panose="020B0604030504040204" pitchFamily="34" charset="0"/>
                    <a:cs typeface="Verdana" panose="020B0604030504040204" pitchFamily="34" charset="0"/>
                  </a:rPr>
                  <a:t>L’objectif est de reproduire la dynamique du taux de défaut et voir l’impact des variables macroéconomiques sur celle-ci.  </a:t>
                </a:r>
              </a:p>
              <a:p>
                <a:pPr algn="just"/>
                <a:endParaRPr lang="fr-FR"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latin typeface="Verdana" panose="020B0604030504040204" pitchFamily="34" charset="0"/>
                    <a:ea typeface="Verdana" panose="020B0604030504040204" pitchFamily="34" charset="0"/>
                    <a:cs typeface="Verdana" panose="020B0604030504040204" pitchFamily="34" charset="0"/>
                  </a:rPr>
                  <a:t>Elle permet donc de combiner le taux de défaut retardé et les variables macroéconomiques. </a:t>
                </a:r>
              </a:p>
              <a:p>
                <a:pPr algn="just"/>
                <a:endParaRPr lang="fr-FR" sz="16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latin typeface="Verdana" panose="020B0604030504040204" pitchFamily="34" charset="0"/>
                    <a:ea typeface="Verdana" panose="020B0604030504040204" pitchFamily="34" charset="0"/>
                    <a:cs typeface="Verdana" panose="020B0604030504040204" pitchFamily="34" charset="0"/>
                  </a:rPr>
                  <a:t>La structure ADL fait partie de la famille des modèles dynamiques, ils ont </a:t>
                </a:r>
                <a:r>
                  <a:rPr lang="fr-FR" sz="1600" dirty="0">
                    <a:effectLst/>
                    <a:latin typeface="Verdana" panose="020B0604030504040204" pitchFamily="34" charset="0"/>
                    <a:ea typeface="Verdana" panose="020B0604030504040204" pitchFamily="34" charset="0"/>
                    <a:cs typeface="Verdana" panose="020B0604030504040204" pitchFamily="34" charset="0"/>
                  </a:rPr>
                  <a:t>tendance </a:t>
                </a:r>
                <a:r>
                  <a:rPr lang="fr-FR" sz="1600" dirty="0">
                    <a:latin typeface="Verdana" panose="020B0604030504040204" pitchFamily="34" charset="0"/>
                    <a:ea typeface="Verdana" panose="020B0604030504040204" pitchFamily="34" charset="0"/>
                    <a:cs typeface="Verdana" panose="020B0604030504040204" pitchFamily="34" charset="0"/>
                  </a:rPr>
                  <a:t>à</a:t>
                </a:r>
                <a:r>
                  <a:rPr lang="fr-FR" sz="1600" dirty="0">
                    <a:effectLst/>
                    <a:latin typeface="Verdana" panose="020B0604030504040204" pitchFamily="34" charset="0"/>
                    <a:ea typeface="Verdana" panose="020B0604030504040204" pitchFamily="34" charset="0"/>
                    <a:cs typeface="Verdana" panose="020B0604030504040204" pitchFamily="34" charset="0"/>
                  </a:rPr>
                  <a:t> prendre en compte la dynamique temporelle dans l’explication d’une variable améliorant ainsi les prévisions.</a:t>
                </a:r>
              </a:p>
              <a:p>
                <a:pPr algn="just"/>
                <a:r>
                  <a:rPr lang="fr-FR" sz="1600" dirty="0">
                    <a:latin typeface="Verdana" panose="020B0604030504040204" pitchFamily="34" charset="0"/>
                    <a:ea typeface="Verdana" panose="020B0604030504040204" pitchFamily="34" charset="0"/>
                  </a:rPr>
                  <a:t> </a:t>
                </a:r>
              </a:p>
              <a:p>
                <a:pPr algn="just"/>
                <a:r>
                  <a:rPr lang="fr-FR" sz="1600" dirty="0">
                    <a:latin typeface="Verdana" panose="020B0604030504040204" pitchFamily="34" charset="0"/>
                    <a:ea typeface="Verdana" panose="020B0604030504040204" pitchFamily="34" charset="0"/>
                  </a:rPr>
                  <a:t>Elle s’écrit de la manière suivante : </a:t>
                </a:r>
              </a:p>
              <a:p>
                <a:pPr algn="just"/>
                <a14:m>
                  <m:oMathPara xmlns:m="http://schemas.openxmlformats.org/officeDocument/2006/math">
                    <m:oMathParaPr>
                      <m:jc m:val="centerGroup"/>
                    </m:oMathParaPr>
                    <m:oMath xmlns:m="http://schemas.openxmlformats.org/officeDocument/2006/math">
                      <m:sSub>
                        <m:sSubPr>
                          <m:ctrlPr>
                            <a:rPr lang="fr-FR" sz="16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𝐷𝑅</m:t>
                          </m:r>
                        </m:e>
                        <m: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𝑡</m:t>
                          </m:r>
                        </m:sub>
                      </m:s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𝛼</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nary>
                        <m:naryPr>
                          <m:chr m:val="∑"/>
                          <m:limLoc m:val="undOvr"/>
                          <m:ctrlP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naryPr>
                        <m: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𝑠</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=0</m:t>
                          </m:r>
                        </m:sub>
                        <m:sup>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𝑝</m:t>
                          </m:r>
                        </m:sup>
                        <m:e>
                          <m:sSub>
                            <m:sSubPr>
                              <m:ctrlP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e>
                            <m: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𝑠</m:t>
                              </m:r>
                            </m:sub>
                          </m:sSub>
                        </m:e>
                      </m:nary>
                      <m:sSub>
                        <m:sSubPr>
                          <m:ctrlP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𝐷𝑅</m:t>
                          </m:r>
                        </m:e>
                        <m: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𝑡</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ctrlP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naryPr>
                        <m: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𝑠</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=0</m:t>
                          </m:r>
                        </m:sub>
                        <m:sup>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𝑞</m:t>
                          </m:r>
                        </m:sup>
                        <m:e>
                          <m:sSub>
                            <m:sSubPr>
                              <m:ctrlP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𝜃</m:t>
                              </m:r>
                            </m:e>
                            <m: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𝑠</m:t>
                              </m:r>
                            </m:sub>
                          </m:sSub>
                        </m:e>
                      </m:nary>
                      <m:sSub>
                        <m:sSubPr>
                          <m:ctrlP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𝑡</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𝜀</m:t>
                          </m:r>
                        </m:e>
                        <m: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𝑡</m:t>
                          </m:r>
                        </m:sub>
                      </m:sSub>
                    </m:oMath>
                  </m:oMathPara>
                </a14:m>
                <a:endParaRPr lang="fr-FR" sz="1600" dirty="0">
                  <a:latin typeface="Verdana" panose="020B0604030504040204" pitchFamily="34" charset="0"/>
                  <a:ea typeface="Verdana" panose="020B0604030504040204" pitchFamily="34" charset="0"/>
                </a:endParaRPr>
              </a:p>
              <a:p>
                <a:pPr marL="285750" indent="-285750" algn="just">
                  <a:buFont typeface="Wingdings" pitchFamily="2" charset="2"/>
                  <a:buChar char="§"/>
                </a:pPr>
                <a:endParaRPr lang="fr-FR" sz="1600" dirty="0">
                  <a:latin typeface="Verdana" panose="020B0604030504040204" pitchFamily="34" charset="0"/>
                  <a:ea typeface="Verdana" panose="020B0604030504040204" pitchFamily="34" charset="0"/>
                </a:endParaRPr>
              </a:p>
              <a:p>
                <a:pPr marL="285750" indent="-285750" algn="just">
                  <a:buFont typeface="Wingdings" pitchFamily="2" charset="2"/>
                  <a:buChar char="§"/>
                </a:pPr>
                <a:r>
                  <a:rPr lang="fr-FR" sz="1600" dirty="0">
                    <a:latin typeface="Verdana" panose="020B0604030504040204" pitchFamily="34" charset="0"/>
                    <a:ea typeface="Verdana" panose="020B0604030504040204" pitchFamily="34" charset="0"/>
                  </a:rPr>
                  <a:t>Elle s’estime par la méthode des moindres carrées ordinaires, mais ce type de structure souffre de problème de multi colinéarité. </a:t>
                </a:r>
              </a:p>
              <a:p>
                <a:pPr algn="just"/>
                <a:endParaRPr lang="fr-FR" sz="1600" dirty="0">
                  <a:latin typeface="Verdana" panose="020B0604030504040204" pitchFamily="34" charset="0"/>
                  <a:ea typeface="Verdana" panose="020B0604030504040204" pitchFamily="34" charset="0"/>
                </a:endParaRPr>
              </a:p>
              <a:p>
                <a:pPr algn="just"/>
                <a:r>
                  <a:rPr lang="fr-FR" sz="1600" dirty="0">
                    <a:latin typeface="Verdana" panose="020B0604030504040204" pitchFamily="34" charset="0"/>
                    <a:ea typeface="Verdana" panose="020B0604030504040204" pitchFamily="34" charset="0"/>
                  </a:rPr>
                  <a:t>Deux méthodes d’estimation sont donc possibles : </a:t>
                </a:r>
              </a:p>
              <a:p>
                <a:pPr lvl="1" algn="just"/>
                <a:r>
                  <a:rPr lang="fr-FR" sz="1600" dirty="0">
                    <a:latin typeface="Verdana" panose="020B0604030504040204" pitchFamily="34" charset="0"/>
                    <a:ea typeface="Verdana" panose="020B0604030504040204" pitchFamily="34" charset="0"/>
                  </a:rPr>
                  <a:t>- Incorporer une variable macro </a:t>
                </a:r>
                <a:r>
                  <a:rPr lang="fr-FR" sz="1600" dirty="0" err="1">
                    <a:latin typeface="Verdana" panose="020B0604030504040204" pitchFamily="34" charset="0"/>
                    <a:ea typeface="Verdana" panose="020B0604030504040204" pitchFamily="34" charset="0"/>
                  </a:rPr>
                  <a:t>écomique</a:t>
                </a:r>
                <a:r>
                  <a:rPr lang="fr-FR" sz="1600" dirty="0">
                    <a:latin typeface="Verdana" panose="020B0604030504040204" pitchFamily="34" charset="0"/>
                    <a:ea typeface="Verdana" panose="020B0604030504040204" pitchFamily="34" charset="0"/>
                  </a:rPr>
                  <a:t> par modèle et les estimer un à un </a:t>
                </a:r>
                <a:r>
                  <a:rPr lang="fr-FR" sz="1600" dirty="0">
                    <a:latin typeface="Verdana" panose="020B0604030504040204" pitchFamily="34" charset="0"/>
                    <a:ea typeface="Verdana" panose="020B0604030504040204" pitchFamily="34" charset="0"/>
                    <a:sym typeface="Wingdings" panose="05000000000000000000" pitchFamily="2" charset="2"/>
                  </a:rPr>
                  <a:t></a:t>
                </a:r>
                <a:r>
                  <a:rPr lang="fr-FR" sz="1600" dirty="0">
                    <a:latin typeface="Verdana" panose="020B0604030504040204" pitchFamily="34" charset="0"/>
                    <a:ea typeface="Verdana" panose="020B0604030504040204" pitchFamily="34" charset="0"/>
                  </a:rPr>
                  <a:t> méthode non robuste </a:t>
                </a:r>
              </a:p>
              <a:p>
                <a:pPr lvl="1" algn="just"/>
                <a:r>
                  <a:rPr lang="fr-FR" sz="1600" dirty="0">
                    <a:latin typeface="Verdana" panose="020B0604030504040204" pitchFamily="34" charset="0"/>
                    <a:ea typeface="Verdana" panose="020B0604030504040204" pitchFamily="34" charset="0"/>
                  </a:rPr>
                  <a:t>- Utiliser les méthodes ensemblistes </a:t>
                </a:r>
                <a:endParaRPr lang="fr-FR" dirty="0">
                  <a:latin typeface="Verdana" panose="020B0604030504040204" pitchFamily="34" charset="0"/>
                  <a:ea typeface="Verdana" panose="020B0604030504040204" pitchFamily="34" charset="0"/>
                </a:endParaRPr>
              </a:p>
            </p:txBody>
          </p:sp>
        </mc:Choice>
        <mc:Fallback xmlns="">
          <p:sp>
            <p:nvSpPr>
              <p:cNvPr id="2" name="ZoneTexte 1">
                <a:extLst>
                  <a:ext uri="{FF2B5EF4-FFF2-40B4-BE49-F238E27FC236}">
                    <a16:creationId xmlns:a16="http://schemas.microsoft.com/office/drawing/2014/main" id="{22EA678C-B515-9884-40C0-B96AA37C27F7}"/>
                  </a:ext>
                </a:extLst>
              </p:cNvPr>
              <p:cNvSpPr txBox="1">
                <a:spLocks noRot="1" noChangeAspect="1" noMove="1" noResize="1" noEditPoints="1" noAdjustHandles="1" noChangeArrowheads="1" noChangeShapeType="1" noTextEdit="1"/>
              </p:cNvSpPr>
              <p:nvPr/>
            </p:nvSpPr>
            <p:spPr>
              <a:xfrm>
                <a:off x="516259" y="977147"/>
                <a:ext cx="11159481" cy="5442965"/>
              </a:xfrm>
              <a:prstGeom prst="rect">
                <a:avLst/>
              </a:prstGeom>
              <a:blipFill>
                <a:blip r:embed="rId4"/>
                <a:stretch>
                  <a:fillRect l="-328" t="-336" r="-328" b="-448"/>
                </a:stretch>
              </a:blipFill>
            </p:spPr>
            <p:txBody>
              <a:bodyPr/>
              <a:lstStyle/>
              <a:p>
                <a:r>
                  <a:rPr lang="fr-FR">
                    <a:noFill/>
                  </a:rPr>
                  <a:t> </a:t>
                </a:r>
              </a:p>
            </p:txBody>
          </p:sp>
        </mc:Fallback>
      </mc:AlternateContent>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21</a:t>
            </a:fld>
            <a:endParaRPr lang="fr-FR"/>
          </a:p>
        </p:txBody>
      </p:sp>
    </p:spTree>
    <p:extLst>
      <p:ext uri="{BB962C8B-B14F-4D97-AF65-F5344CB8AC3E}">
        <p14:creationId xmlns:p14="http://schemas.microsoft.com/office/powerpoint/2010/main" val="54015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spcBef>
                <a:spcPts val="200"/>
              </a:spcBef>
            </a:pPr>
            <a:r>
              <a:rPr lang="fr-FR" sz="24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1900" i="1" dirty="0">
                <a:solidFill>
                  <a:srgbClr val="002060"/>
                </a:solidFill>
                <a:latin typeface="Verdana" panose="020B0604030504040204" pitchFamily="34" charset="0"/>
                <a:ea typeface="Verdana" panose="020B0604030504040204" pitchFamily="34" charset="0"/>
                <a:cs typeface="Verdana" panose="020B0604030504040204" pitchFamily="34" charset="0"/>
              </a:rPr>
              <a:t>6.1 </a:t>
            </a:r>
            <a:r>
              <a:rPr lang="fr-FR" sz="1900" i="1" dirty="0" err="1">
                <a:solidFill>
                  <a:srgbClr val="002060"/>
                </a:solidFill>
                <a:latin typeface="Verdana" panose="020B0604030504040204" pitchFamily="34" charset="0"/>
                <a:ea typeface="Verdana" panose="020B0604030504040204" pitchFamily="34" charset="0"/>
                <a:cs typeface="Verdana" panose="020B0604030504040204" pitchFamily="34" charset="0"/>
              </a:rPr>
              <a:t>Bayesian</a:t>
            </a:r>
            <a:r>
              <a:rPr lang="fr-FR" sz="1900" i="1" dirty="0">
                <a:solidFill>
                  <a:srgbClr val="002060"/>
                </a:solidFill>
                <a:latin typeface="Verdana" panose="020B0604030504040204" pitchFamily="34" charset="0"/>
                <a:ea typeface="Verdana" panose="020B0604030504040204" pitchFamily="34" charset="0"/>
                <a:cs typeface="Verdana" panose="020B0604030504040204" pitchFamily="34" charset="0"/>
              </a:rPr>
              <a:t> Model </a:t>
            </a:r>
            <a:r>
              <a:rPr lang="fr-FR" sz="1900" i="1" dirty="0" err="1">
                <a:solidFill>
                  <a:srgbClr val="002060"/>
                </a:solidFill>
                <a:latin typeface="Verdana" panose="020B0604030504040204" pitchFamily="34" charset="0"/>
                <a:ea typeface="Verdana" panose="020B0604030504040204" pitchFamily="34" charset="0"/>
                <a:cs typeface="Verdana" panose="020B0604030504040204" pitchFamily="34" charset="0"/>
              </a:rPr>
              <a:t>Averaging</a:t>
            </a:r>
            <a:r>
              <a:rPr lang="fr-FR" sz="1900" i="1" dirty="0">
                <a:solidFill>
                  <a:srgbClr val="002060"/>
                </a:solidFill>
                <a:latin typeface="Verdana" panose="020B0604030504040204" pitchFamily="34" charset="0"/>
                <a:ea typeface="Verdana" panose="020B0604030504040204" pitchFamily="34" charset="0"/>
                <a:cs typeface="Verdana" panose="020B0604030504040204" pitchFamily="34" charset="0"/>
              </a:rPr>
              <a:t> - Objectif </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22EA678C-B515-9884-40C0-B96AA37C27F7}"/>
                  </a:ext>
                </a:extLst>
              </p:cNvPr>
              <p:cNvSpPr txBox="1"/>
              <p:nvPr/>
            </p:nvSpPr>
            <p:spPr>
              <a:xfrm>
                <a:off x="504370" y="905232"/>
                <a:ext cx="10874830" cy="5047536"/>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itchFamily="2" charset="2"/>
                  <a:buChar char="§"/>
                  <a:tabLst/>
                  <a:defRPr/>
                </a:pPr>
                <a:endParaRPr kumimoji="0" lang="fr-FR" sz="1800" b="0" i="0" u="none" strike="noStrike" kern="1200" cap="none" spc="0" normalizeH="0" baseline="0" noProof="0" dirty="0">
                  <a:ln>
                    <a:noFill/>
                  </a:ln>
                  <a:solidFill>
                    <a:srgbClr val="4472C4"/>
                  </a:solidFill>
                  <a:effectLst/>
                  <a:uLnTx/>
                  <a:uFillTx/>
                  <a:ea typeface="+mn-ea"/>
                  <a:cs typeface="+mn-cs"/>
                </a:endParaRPr>
              </a:p>
              <a:p>
                <a:pPr marL="285750" marR="0" lvl="0" indent="-285750" algn="just"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fr-FR" sz="16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Méthode de sélection de modèles proposé par la BCE dans la STAMPE. </a:t>
                </a:r>
              </a:p>
              <a:p>
                <a:pPr marL="285750" marR="0" lvl="0" indent="-285750" algn="just" defTabSz="457200" rtl="0" eaLnBrk="1" fontAlgn="auto" latinLnBrk="0" hangingPunct="1">
                  <a:lnSpc>
                    <a:spcPct val="100000"/>
                  </a:lnSpc>
                  <a:spcBef>
                    <a:spcPts val="0"/>
                  </a:spcBef>
                  <a:spcAft>
                    <a:spcPts val="0"/>
                  </a:spcAft>
                  <a:buClrTx/>
                  <a:buSzTx/>
                  <a:buFont typeface="Wingdings" pitchFamily="2" charset="2"/>
                  <a:buChar char="§"/>
                  <a:tabLst/>
                  <a:defRPr/>
                </a:pPr>
                <a:endParaRPr kumimoji="0" lang="fr-FR" sz="16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85750" marR="0" lvl="0" indent="-285750" algn="just" defTabSz="457200" rtl="0" eaLnBrk="1" fontAlgn="auto" latinLnBrk="0" hangingPunct="1">
                  <a:lnSpc>
                    <a:spcPct val="100000"/>
                  </a:lnSpc>
                  <a:spcBef>
                    <a:spcPts val="0"/>
                  </a:spcBef>
                  <a:spcAft>
                    <a:spcPts val="0"/>
                  </a:spcAft>
                  <a:buClrTx/>
                  <a:buSzTx/>
                  <a:buFont typeface="Wingdings" pitchFamily="2" charset="2"/>
                  <a:buChar char="§"/>
                  <a:tabLst/>
                  <a:defRPr/>
                </a:pP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L</a:t>
                </a:r>
                <a:r>
                  <a:rPr kumimoji="0" lang="fr-FR" sz="16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’idée derrière est qu’on sous-estime l’incertitude présente lors du choix de modèle.</a:t>
                </a:r>
              </a:p>
              <a:p>
                <a:pPr marL="285750" marR="0" lvl="0" indent="-285750" algn="just" defTabSz="457200" rtl="0" eaLnBrk="1" fontAlgn="auto" latinLnBrk="0" hangingPunct="1">
                  <a:lnSpc>
                    <a:spcPct val="100000"/>
                  </a:lnSpc>
                  <a:spcBef>
                    <a:spcPts val="0"/>
                  </a:spcBef>
                  <a:spcAft>
                    <a:spcPts val="0"/>
                  </a:spcAft>
                  <a:buClrTx/>
                  <a:buSzTx/>
                  <a:buFont typeface="Wingdings" pitchFamily="2" charset="2"/>
                  <a:buChar char="§"/>
                  <a:tabLst/>
                  <a:defRPr/>
                </a:pPr>
                <a:endParaRPr kumimoji="0" lang="fr-FR" sz="16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85750" marR="0" lvl="0" indent="-285750" algn="just"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fr-FR" sz="16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Cette incertitude dans la sélection des modèles</a:t>
                </a: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kumimoji="0" lang="fr-FR" sz="16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peut mener à prendre des décisions jugées risquées.</a:t>
                </a:r>
              </a:p>
              <a:p>
                <a:pPr marL="285750" marR="0" lvl="0" indent="-285750" algn="just" defTabSz="457200" rtl="0" eaLnBrk="1" fontAlgn="auto" latinLnBrk="0" hangingPunct="1">
                  <a:lnSpc>
                    <a:spcPct val="100000"/>
                  </a:lnSpc>
                  <a:spcBef>
                    <a:spcPts val="0"/>
                  </a:spcBef>
                  <a:spcAft>
                    <a:spcPts val="0"/>
                  </a:spcAft>
                  <a:buClrTx/>
                  <a:buSzTx/>
                  <a:buFont typeface="Wingdings" pitchFamily="2" charset="2"/>
                  <a:buChar char="§"/>
                  <a:tabLst/>
                  <a:defRPr/>
                </a:pPr>
                <a:endParaRPr kumimoji="0" lang="fr-FR" sz="16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85750" marR="0" lvl="0" indent="-285750" algn="just"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fr-FR" sz="16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Le </a:t>
                </a:r>
                <a:r>
                  <a:rPr kumimoji="0" lang="fr-FR" sz="1600" b="0"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Bayesian</a:t>
                </a:r>
                <a:r>
                  <a:rPr kumimoji="0" lang="fr-FR" sz="16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Model </a:t>
                </a:r>
                <a:r>
                  <a:rPr kumimoji="0" lang="fr-FR" sz="1600" b="0"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Averaging</a:t>
                </a:r>
                <a:r>
                  <a:rPr kumimoji="0" lang="fr-FR" sz="16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permet de capter cette incertitude.</a:t>
                </a:r>
                <a:endPar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endPar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Nous avons une série de modèle : </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M = {𝑀</a:t>
                </a:r>
                <a:r>
                  <a:rPr lang="fr-FR" sz="1600" baseline="-25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𝑖,..,</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𝑀</a:t>
                </a:r>
                <a:r>
                  <a:rPr lang="fr-FR" sz="1600" baseline="-25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𝑘</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p>
              <a:p>
                <a:pPr marL="285750" indent="-285750" algn="just">
                  <a:buFont typeface="Wingdings" pitchFamily="2" charset="2"/>
                  <a:buChar char="§"/>
                </a:pPr>
                <a:endPar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Celle-ci va être donnée en fonction </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des différentes combinaisons possibles : k = 2</a:t>
                </a:r>
                <a:r>
                  <a:rPr lang="fr-FR" sz="1600" baseline="30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𝑃</a:t>
                </a:r>
              </a:p>
              <a:p>
                <a:pPr marL="285750" indent="-285750" algn="just">
                  <a:buFont typeface="Wingdings" pitchFamily="2" charset="2"/>
                  <a:buChar char="§"/>
                </a:pPr>
                <a:endParaRPr lang="fr-FR" sz="16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p </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représente le nombre de variables explicatives, </a:t>
                </a: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(exemple s’il y en a </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21, cela représente 2 097 152 sous-modèles</a:t>
                </a: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endPar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Le but est de calculer la probabilité a posteriori de chaque sous-modèles, de les sélectionner et ensuite faire leur moyenne pondérée. </a:t>
                </a:r>
              </a:p>
              <a:p>
                <a:pPr marL="285750" indent="-285750" algn="just">
                  <a:buFont typeface="Wingdings" pitchFamily="2" charset="2"/>
                  <a:buChar char="§"/>
                </a:pPr>
                <a:endPar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On note la probabilité </a:t>
                </a:r>
                <a:r>
                  <a:rPr lang="fr-FR" sz="1600" b="1" i="1" dirty="0">
                    <a:solidFill>
                      <a:schemeClr val="tx1"/>
                    </a:solidFill>
                    <a:latin typeface="Verdana" panose="020B0604030504040204" pitchFamily="34" charset="0"/>
                    <a:ea typeface="Verdana" panose="020B0604030504040204" pitchFamily="34" charset="0"/>
                    <a:cs typeface="Verdana" panose="020B0604030504040204" pitchFamily="34" charset="0"/>
                  </a:rPr>
                  <a:t>a posteriori : </a:t>
                </a:r>
                <a14:m>
                  <m:oMath xmlns:m="http://schemas.openxmlformats.org/officeDocument/2006/math">
                    <m:sSub>
                      <m:sSubPr>
                        <m:ctrlPr>
                          <a:rPr lang="fr-FR" sz="1600" i="1" smtClean="0">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𝑃</m:t>
                        </m:r>
                      </m:e>
                      <m: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𝑟</m:t>
                        </m:r>
                      </m:sub>
                    </m:s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𝑀</m:t>
                        </m:r>
                      </m:e>
                      <m: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sub>
                    </m:sSub>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𝐷𝑜𝑛𝑛</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𝑒𝑠</m:t>
                    </m:r>
                    <m: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r>
                  <a:rPr lang="fr-FR" sz="1600" b="1" i="1"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mc:Choice>
        <mc:Fallback xmlns="">
          <p:sp>
            <p:nvSpPr>
              <p:cNvPr id="2" name="ZoneTexte 1">
                <a:extLst>
                  <a:ext uri="{FF2B5EF4-FFF2-40B4-BE49-F238E27FC236}">
                    <a16:creationId xmlns:a16="http://schemas.microsoft.com/office/drawing/2014/main" id="{22EA678C-B515-9884-40C0-B96AA37C27F7}"/>
                  </a:ext>
                </a:extLst>
              </p:cNvPr>
              <p:cNvSpPr txBox="1">
                <a:spLocks noRot="1" noChangeAspect="1" noMove="1" noResize="1" noEditPoints="1" noAdjustHandles="1" noChangeArrowheads="1" noChangeShapeType="1" noTextEdit="1"/>
              </p:cNvSpPr>
              <p:nvPr/>
            </p:nvSpPr>
            <p:spPr>
              <a:xfrm>
                <a:off x="504370" y="905232"/>
                <a:ext cx="10874830" cy="5047536"/>
              </a:xfrm>
              <a:prstGeom prst="rect">
                <a:avLst/>
              </a:prstGeom>
              <a:blipFill>
                <a:blip r:embed="rId2"/>
                <a:stretch>
                  <a:fillRect l="-233" r="-233" b="-503"/>
                </a:stretch>
              </a:blipFill>
            </p:spPr>
            <p:txBody>
              <a:bodyPr/>
              <a:lstStyle/>
              <a:p>
                <a:r>
                  <a:rPr lang="fr-FR">
                    <a:noFill/>
                  </a:rPr>
                  <a:t> </a:t>
                </a:r>
              </a:p>
            </p:txBody>
          </p:sp>
        </mc:Fallback>
      </mc:AlternateContent>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22</a:t>
            </a:fld>
            <a:endParaRPr lang="fr-FR" dirty="0"/>
          </a:p>
        </p:txBody>
      </p:sp>
    </p:spTree>
    <p:extLst>
      <p:ext uri="{BB962C8B-B14F-4D97-AF65-F5344CB8AC3E}">
        <p14:creationId xmlns:p14="http://schemas.microsoft.com/office/powerpoint/2010/main" val="2197236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6.2 </a:t>
            </a:r>
            <a:r>
              <a:rPr lang="fr-FR" sz="2100" i="1" dirty="0" err="1">
                <a:solidFill>
                  <a:srgbClr val="002060"/>
                </a:solidFill>
                <a:latin typeface="Verdana" panose="020B0604030504040204" pitchFamily="34" charset="0"/>
                <a:ea typeface="Verdana" panose="020B0604030504040204" pitchFamily="34" charset="0"/>
                <a:cs typeface="Verdana" panose="020B0604030504040204" pitchFamily="34" charset="0"/>
              </a:rPr>
              <a:t>Bayesian</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Model </a:t>
            </a:r>
            <a:r>
              <a:rPr lang="fr-FR" sz="2100" i="1" dirty="0" err="1">
                <a:solidFill>
                  <a:srgbClr val="002060"/>
                </a:solidFill>
                <a:latin typeface="Verdana" panose="020B0604030504040204" pitchFamily="34" charset="0"/>
                <a:ea typeface="Verdana" panose="020B0604030504040204" pitchFamily="34" charset="0"/>
                <a:cs typeface="Verdana" panose="020B0604030504040204" pitchFamily="34" charset="0"/>
              </a:rPr>
              <a:t>Averaging</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 Principe </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22EA678C-B515-9884-40C0-B96AA37C27F7}"/>
                  </a:ext>
                </a:extLst>
              </p:cNvPr>
              <p:cNvSpPr txBox="1"/>
              <p:nvPr/>
            </p:nvSpPr>
            <p:spPr>
              <a:xfrm>
                <a:off x="318246" y="764309"/>
                <a:ext cx="11221677" cy="5607754"/>
              </a:xfrm>
              <a:prstGeom prst="rect">
                <a:avLst/>
              </a:prstGeom>
              <a:noFill/>
            </p:spPr>
            <p:txBody>
              <a:bodyPr wrap="square" rtlCol="0">
                <a:spAutoFit/>
              </a:bodyPr>
              <a:lstStyle/>
              <a:p>
                <a:pPr marR="0" lvl="0" algn="just" defTabSz="457200" rtl="0" eaLnBrk="1" fontAlgn="auto" latinLnBrk="0" hangingPunct="1">
                  <a:lnSpc>
                    <a:spcPct val="100000"/>
                  </a:lnSpc>
                  <a:spcBef>
                    <a:spcPts val="0"/>
                  </a:spcBef>
                  <a:spcAft>
                    <a:spcPts val="0"/>
                  </a:spcAft>
                  <a:buClrTx/>
                  <a:buSzTx/>
                  <a:tabLst/>
                  <a:defRPr/>
                </a:pPr>
                <a:endParaRPr kumimoji="0" lang="fr-FR" sz="1400" b="0" i="1" u="none" strike="noStrike" kern="1200" cap="none" spc="0" normalizeH="0" baseline="0" noProof="0" dirty="0">
                  <a:ln>
                    <a:noFill/>
                  </a:ln>
                  <a:solidFill>
                    <a:srgbClr val="4472C4"/>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14:m>
                  <m:oMath xmlns:m="http://schemas.openxmlformats.org/officeDocument/2006/math">
                    <m:sSub>
                      <m:sSubPr>
                        <m:ctrlPr>
                          <a:rPr lang="fr-FR" sz="1600" i="1" smtClean="0">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P</m:t>
                        </m:r>
                      </m:e>
                      <m:sub>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r</m:t>
                        </m:r>
                      </m:sub>
                    </m:sSub>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m:t>
                        </m:r>
                      </m:e>
                      <m:sub>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k</m:t>
                        </m:r>
                      </m:sub>
                    </m:sSub>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Donn</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es</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f>
                      <m:fP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fPr>
                      <m:num>
                        <m:sSub>
                          <m:sSubP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P</m:t>
                            </m:r>
                          </m:e>
                          <m:sub>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r</m:t>
                            </m:r>
                          </m:sub>
                        </m:sSub>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Donn</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es</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m:t>
                            </m:r>
                          </m:e>
                          <m:sub>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k</m:t>
                            </m:r>
                          </m:sub>
                        </m:sSub>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P</m:t>
                            </m:r>
                          </m:e>
                          <m:sub>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r</m:t>
                            </m:r>
                          </m:sub>
                        </m:sSub>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m:t>
                            </m:r>
                          </m:e>
                          <m:sub>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k</m:t>
                            </m:r>
                          </m:sub>
                        </m:sSub>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num>
                      <m:den>
                        <m:nary>
                          <m:naryPr>
                            <m:chr m:val="∑"/>
                            <m:limLoc m:val="undOv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naryPr>
                          <m:sub>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l</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=1</m:t>
                            </m:r>
                          </m:sub>
                          <m:sup>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k</m:t>
                            </m:r>
                          </m:sup>
                          <m:e>
                            <m:sSub>
                              <m:sSubP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P</m:t>
                                </m:r>
                              </m:e>
                              <m:sub>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r</m:t>
                                </m:r>
                              </m:sub>
                            </m:sSub>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Donn</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es</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m:t>
                                </m:r>
                              </m:e>
                              <m:sub>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l</m:t>
                                </m:r>
                              </m:sub>
                            </m:sSub>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P</m:t>
                                </m:r>
                              </m:e>
                              <m:sub>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r</m:t>
                                </m:r>
                              </m:sub>
                            </m:sSub>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6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m:t>
                                </m:r>
                              </m:e>
                              <m:sub>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l</m:t>
                                </m:r>
                              </m:sub>
                            </m:sSub>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e>
                        </m:nary>
                      </m:den>
                    </m:f>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représente la probabilité </a:t>
                </a:r>
                <a:r>
                  <a:rPr lang="fr-FR" sz="16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posteriori</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p>
              <a:p>
                <a:pPr marL="285750" indent="-285750" algn="just">
                  <a:buFont typeface="Wingdings" pitchFamily="2" charset="2"/>
                  <a:buChar char="§"/>
                </a:pPr>
                <a:endPar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14:m>
                  <m:oMath xmlns:m="http://schemas.openxmlformats.org/officeDocument/2006/math">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Pr</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Donn</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es</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Mk</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 = ∫ </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Pr</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Donn</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es</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θk</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Mk</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Pr</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θk</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Mk</m:t>
                    </m:r>
                    <m: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dθk</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représente la </a:t>
                </a:r>
                <a:r>
                  <a:rPr lang="fr-FR" sz="16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vraisemblance marginale </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du modèle </a:t>
                </a:r>
                <a14:m>
                  <m:oMath xmlns:m="http://schemas.openxmlformats.org/officeDocument/2006/math">
                    <m:r>
                      <m:rPr>
                        <m:sty m:val="p"/>
                      </m:rPr>
                      <a:rPr lang="fr-FR" sz="1600" i="0" smtClean="0">
                        <a:solidFill>
                          <a:schemeClr val="tx1"/>
                        </a:solidFill>
                        <a:latin typeface="Cambria Math" panose="02040503050406030204" pitchFamily="18" charset="0"/>
                      </a:rPr>
                      <m:t>Mk</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et </a:t>
                </a:r>
                <a14:m>
                  <m:oMath xmlns:m="http://schemas.openxmlformats.org/officeDocument/2006/math">
                    <m:r>
                      <m:rPr>
                        <m:sty m:val="p"/>
                      </m:rPr>
                      <a:rPr lang="fr-FR" sz="1600" i="0" smtClean="0">
                        <a:solidFill>
                          <a:schemeClr val="tx1"/>
                        </a:solidFill>
                        <a:latin typeface="Cambria Math" panose="02040503050406030204" pitchFamily="18" charset="0"/>
                        <a:ea typeface="Calibri" panose="020F0502020204030204" pitchFamily="34" charset="0"/>
                        <a:cs typeface="Arial" panose="020B0604020202020204" pitchFamily="34" charset="0"/>
                      </a:rPr>
                      <m:t>θk</m:t>
                    </m:r>
                  </m:oMath>
                </a14:m>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 le vecteur de paramètres du modèle </a:t>
                </a:r>
                <a14:m>
                  <m:oMath xmlns:m="http://schemas.openxmlformats.org/officeDocument/2006/math">
                    <m:r>
                      <m:rPr>
                        <m:sty m:val="p"/>
                      </m:rPr>
                      <a:rPr lang="fr-FR" sz="1600" i="0" smtClean="0">
                        <a:solidFill>
                          <a:schemeClr val="tx1"/>
                        </a:solidFill>
                        <a:latin typeface="Cambria Math" panose="02040503050406030204" pitchFamily="18" charset="0"/>
                      </a:rPr>
                      <m:t>Mk</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p>
              <a:p>
                <a:pPr marL="285750" indent="-285750" algn="just">
                  <a:buFont typeface="Wingdings" pitchFamily="2" charset="2"/>
                  <a:buChar char="§"/>
                </a:pPr>
                <a:endPar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14:m>
                  <m:oMath xmlns:m="http://schemas.openxmlformats.org/officeDocument/2006/math">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Pr</m:t>
                    </m:r>
                    <m: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θk</m:t>
                    </m:r>
                    <m: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Mk</m:t>
                    </m:r>
                    <m: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la densité a priori de </a:t>
                </a:r>
                <a14:m>
                  <m:oMath xmlns:m="http://schemas.openxmlformats.org/officeDocument/2006/math">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θk</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sous le modèle </a:t>
                </a:r>
                <a14:m>
                  <m:oMath xmlns:m="http://schemas.openxmlformats.org/officeDocument/2006/math">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Mk</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et </a:t>
                </a:r>
                <a14:m>
                  <m:oMath xmlns:m="http://schemas.openxmlformats.org/officeDocument/2006/math">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Pr</m:t>
                    </m:r>
                    <m: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Donn</m:t>
                    </m:r>
                    <m: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é</m:t>
                    </m:r>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es</m:t>
                    </m:r>
                    <m: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θk</m:t>
                    </m:r>
                    <m: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Mk</m:t>
                    </m:r>
                    <m: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la vraisemblance.</a:t>
                </a:r>
              </a:p>
              <a:p>
                <a:pPr marL="285750" indent="-285750" algn="just">
                  <a:buFont typeface="Wingdings" pitchFamily="2" charset="2"/>
                  <a:buChar char="§"/>
                </a:pPr>
                <a:endPar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L</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probabilité marginale de chaque modèle permet de repondérer les probabilités a priori </a:t>
                </a:r>
                <a14:m>
                  <m:oMath xmlns:m="http://schemas.openxmlformats.org/officeDocument/2006/math">
                    <m:sSub>
                      <m:sSubPr>
                        <m:ctrlPr>
                          <a:rPr lang="fr-FR"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P</m:t>
                        </m:r>
                      </m:e>
                      <m:sub>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r</m:t>
                        </m:r>
                      </m:sub>
                    </m:sSub>
                    <m: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m:t>
                        </m:r>
                      </m:e>
                      <m:sub>
                        <m:r>
                          <m:rPr>
                            <m:sty m:val="p"/>
                          </m:rP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k</m:t>
                        </m:r>
                      </m:sub>
                    </m:sSub>
                    <m: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p>
              <a:p>
                <a:pPr marL="285750" indent="-285750" algn="just">
                  <a:buFont typeface="Wingdings" pitchFamily="2" charset="2"/>
                  <a:buChar char="§"/>
                </a:pPr>
                <a:endPar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N</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ous pouvons utiliser ces probabilités comme poids pour faire des inférences et obtenir les moyennes pondérées des quantités d'intérêt.</a:t>
                </a:r>
              </a:p>
              <a:p>
                <a:pPr marL="285750" indent="-285750" algn="just">
                  <a:buFont typeface="Wingdings" pitchFamily="2" charset="2"/>
                  <a:buChar char="§"/>
                </a:pPr>
                <a:endPar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On note </a:t>
                </a:r>
                <a14:m>
                  <m:oMath xmlns:m="http://schemas.openxmlformats.org/officeDocument/2006/math">
                    <m:r>
                      <a:rPr lang="fr-FR" sz="160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la quantité d’intérêt. </a:t>
                </a: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Donc la probabilité a posteriori de </a:t>
                </a:r>
                <a14:m>
                  <m:oMath xmlns:m="http://schemas.openxmlformats.org/officeDocument/2006/math">
                    <m:r>
                      <a:rPr lang="fr-FR" sz="1600" i="0" smtClean="0">
                        <a:solidFill>
                          <a:schemeClr val="tx1"/>
                        </a:solidFill>
                        <a:latin typeface="Cambria Math" panose="02040503050406030204" pitchFamily="18" charset="0"/>
                      </a:rPr>
                      <m:t>∆</m:t>
                    </m:r>
                  </m:oMath>
                </a14:m>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 sachant que j’ai observé mes données résulte de : </a:t>
                </a:r>
              </a:p>
              <a:p>
                <a:pPr lvl="1"/>
                <a14:m>
                  <m:oMathPara xmlns:m="http://schemas.openxmlformats.org/officeDocument/2006/math">
                    <m:oMathParaPr>
                      <m:jc m:val="centerGroup"/>
                    </m:oMathParaPr>
                    <m:oMath xmlns:m="http://schemas.openxmlformats.org/officeDocument/2006/math">
                      <m:sSub>
                        <m:sSubPr>
                          <m:ctrlPr>
                            <a:rPr lang="fr-FR" sz="1400" i="1" smtClean="0">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𝑃</m:t>
                          </m:r>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𝑟</m:t>
                          </m:r>
                        </m:sub>
                      </m:s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𝐷𝑜𝑛𝑛</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𝑒𝑠</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nary>
                        <m:naryPr>
                          <m:chr m:val="∑"/>
                          <m:limLoc m:val="undOv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naryPr>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𝑙</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=1</m:t>
                          </m:r>
                        </m:sub>
                        <m:sup>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sup>
                        <m:e>
                          <m:sSub>
                            <m:sSubP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𝑃</m:t>
                              </m:r>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𝑟</m:t>
                              </m:r>
                            </m:sub>
                          </m:s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𝑀</m:t>
                              </m:r>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sub>
                          </m:s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𝐷𝑜𝑛𝑛</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𝑒𝑠</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𝑃</m:t>
                              </m:r>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𝑟</m:t>
                              </m:r>
                            </m:sub>
                          </m:s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𝑀</m:t>
                              </m:r>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sub>
                          </m:s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𝐷𝑜𝑛𝑛</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𝑒𝑠</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e>
                      </m:nary>
                    </m:oMath>
                  </m:oMathPara>
                </a14:m>
                <a:endParaRPr lang="fr-FR" sz="1400" i="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lvl="1"/>
                <a14:m>
                  <m:oMathPara xmlns:m="http://schemas.openxmlformats.org/officeDocument/2006/math">
                    <m:oMathParaPr>
                      <m:jc m:val="centerGroup"/>
                    </m:oMathParaPr>
                    <m:oMath xmlns:m="http://schemas.openxmlformats.org/officeDocument/2006/math">
                      <m:r>
                        <a:rPr lang="fr-FR" sz="14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𝐸</m:t>
                      </m:r>
                      <m:r>
                        <a:rPr lang="fr-FR" sz="14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𝐷𝑜𝑛𝑛</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𝑒𝑠</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nary>
                        <m:naryPr>
                          <m:chr m:val="∑"/>
                          <m:limLoc m:val="undOv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naryPr>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=1</m:t>
                          </m:r>
                        </m:sub>
                        <m:sup>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𝐾</m:t>
                          </m:r>
                        </m:sup>
                        <m:e>
                          <m:sSub>
                            <m:sSubP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acc>
                                <m:accPr>
                                  <m:chr m:val="̂"/>
                                  <m:ctrlP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acc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e>
                              </m:acc>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sub>
                          </m:s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𝑃</m:t>
                              </m:r>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𝑟</m:t>
                              </m:r>
                            </m:sub>
                          </m:s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𝑀</m:t>
                              </m:r>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sub>
                          </m:s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𝐷𝑜𝑛𝑛</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𝑒𝑠</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e>
                      </m:nary>
                    </m:oMath>
                  </m:oMathPara>
                </a14:m>
                <a:endParaRPr lang="fr-FR" sz="1400" i="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lvl="1"/>
                <a:r>
                  <a:rPr lang="fr-FR" sz="1400" i="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p>
              <a:p>
                <a:pPr lvl="1"/>
                <a:r>
                  <a:rPr lang="fr-FR" sz="1400" i="1" dirty="0">
                    <a:solidFill>
                      <a:schemeClr val="tx1"/>
                    </a:solidFill>
                    <a:latin typeface="Verdana" panose="020B0604030504040204" pitchFamily="34" charset="0"/>
                    <a:ea typeface="Verdana" panose="020B0604030504040204" pitchFamily="34" charset="0"/>
                    <a:cs typeface="Verdana" panose="020B0604030504040204" pitchFamily="34" charset="0"/>
                  </a:rPr>
                  <a:t>                                   </a:t>
                </a:r>
                <a14:m>
                  <m:oMath xmlns:m="http://schemas.openxmlformats.org/officeDocument/2006/math">
                    <m:r>
                      <a:rPr lang="fr-FR" sz="14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𝑉</m:t>
                    </m:r>
                    <m:d>
                      <m:dPr>
                        <m:ctrlPr>
                          <a:rPr lang="fr-FR" sz="14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dPr>
                      <m:e>
                        <m:r>
                          <a:rPr lang="fr-FR" sz="14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e>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𝐷𝑜𝑛𝑛</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𝑒𝑠</m:t>
                        </m:r>
                      </m:e>
                    </m:d>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naryPr>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=1</m:t>
                        </m:r>
                      </m:sub>
                      <m:sup>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𝐾</m:t>
                        </m:r>
                      </m:sup>
                      <m:e>
                        <m:d>
                          <m:dPr>
                            <m:begChr m:val="{"/>
                            <m:endChr m:val="}"/>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d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𝑉</m:t>
                            </m:r>
                            <m:d>
                              <m:dPr>
                                <m:begChr m:val="["/>
                                <m:endChr m:val="]"/>
                                <m:ctrlP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d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e>
                              <m:e>
                                <m:sSub>
                                  <m:sSubP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𝑀</m:t>
                                    </m:r>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sub>
                                </m:s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𝐷𝑜𝑛𝑛</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𝑒𝑠</m:t>
                                </m:r>
                              </m:e>
                            </m:d>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sSubSup>
                              <m:sSubSupPr>
                                <m:ctrlP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SupPr>
                              <m:e>
                                <m:acc>
                                  <m:accPr>
                                    <m:chr m:val="̂"/>
                                    <m:ctrlP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acc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e>
                                </m:acc>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sub>
                              <m:sup>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2</m:t>
                                </m:r>
                              </m:sup>
                            </m:sSubSup>
                          </m:e>
                        </m:d>
                        <m:sSub>
                          <m:sSubP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𝑃</m:t>
                            </m:r>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𝑟</m:t>
                            </m:r>
                          </m:sub>
                        </m:s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400" i="1">
                                <a:solidFill>
                                  <a:schemeClr val="tx1"/>
                                </a:solidFill>
                                <a:effectLst/>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𝑀</m:t>
                            </m:r>
                          </m:e>
                          <m: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sub>
                        </m:sSub>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𝐷𝑜𝑛𝑛</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𝑒𝑠</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𝐸</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𝐷𝑜𝑛𝑛</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é</m:t>
                        </m:r>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𝑒𝑠</m:t>
                        </m:r>
                        <m:sSup>
                          <m:sSupPr>
                            <m:ctrlP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e>
                          <m:sup>
                            <m:r>
                              <a:rPr lang="fr-FR" sz="14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2</m:t>
                            </m:r>
                          </m:sup>
                        </m:sSup>
                      </m:e>
                    </m:nary>
                  </m:oMath>
                </a14:m>
                <a:r>
                  <a:rPr lang="fr-FR" sz="1400" i="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p>
            </p:txBody>
          </p:sp>
        </mc:Choice>
        <mc:Fallback xmlns="">
          <p:sp>
            <p:nvSpPr>
              <p:cNvPr id="2" name="ZoneTexte 1">
                <a:extLst>
                  <a:ext uri="{FF2B5EF4-FFF2-40B4-BE49-F238E27FC236}">
                    <a16:creationId xmlns:a16="http://schemas.microsoft.com/office/drawing/2014/main" id="{22EA678C-B515-9884-40C0-B96AA37C27F7}"/>
                  </a:ext>
                </a:extLst>
              </p:cNvPr>
              <p:cNvSpPr txBox="1">
                <a:spLocks noRot="1" noChangeAspect="1" noMove="1" noResize="1" noEditPoints="1" noAdjustHandles="1" noChangeArrowheads="1" noChangeShapeType="1" noTextEdit="1"/>
              </p:cNvSpPr>
              <p:nvPr/>
            </p:nvSpPr>
            <p:spPr>
              <a:xfrm>
                <a:off x="318246" y="764309"/>
                <a:ext cx="11221677" cy="5607754"/>
              </a:xfrm>
              <a:prstGeom prst="rect">
                <a:avLst/>
              </a:prstGeom>
              <a:blipFill>
                <a:blip r:embed="rId3"/>
                <a:stretch>
                  <a:fillRect l="-217" r="-326" b="-7717"/>
                </a:stretch>
              </a:blipFill>
            </p:spPr>
            <p:txBody>
              <a:bodyPr/>
              <a:lstStyle/>
              <a:p>
                <a:r>
                  <a:rPr lang="fr-FR">
                    <a:noFill/>
                  </a:rPr>
                  <a:t> </a:t>
                </a:r>
              </a:p>
            </p:txBody>
          </p:sp>
        </mc:Fallback>
      </mc:AlternateContent>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23</a:t>
            </a:fld>
            <a:endParaRPr lang="fr-FR"/>
          </a:p>
        </p:txBody>
      </p:sp>
    </p:spTree>
    <p:extLst>
      <p:ext uri="{BB962C8B-B14F-4D97-AF65-F5344CB8AC3E}">
        <p14:creationId xmlns:p14="http://schemas.microsoft.com/office/powerpoint/2010/main" val="3615438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6.2 </a:t>
            </a:r>
            <a:r>
              <a:rPr lang="fr-FR" sz="2100" i="1" dirty="0" err="1">
                <a:solidFill>
                  <a:srgbClr val="002060"/>
                </a:solidFill>
                <a:latin typeface="Verdana" panose="020B0604030504040204" pitchFamily="34" charset="0"/>
                <a:ea typeface="Verdana" panose="020B0604030504040204" pitchFamily="34" charset="0"/>
                <a:cs typeface="Verdana" panose="020B0604030504040204" pitchFamily="34" charset="0"/>
              </a:rPr>
              <a:t>Bayesian</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Model </a:t>
            </a:r>
            <a:r>
              <a:rPr lang="fr-FR" sz="2100" i="1" dirty="0" err="1">
                <a:solidFill>
                  <a:srgbClr val="002060"/>
                </a:solidFill>
                <a:latin typeface="Verdana" panose="020B0604030504040204" pitchFamily="34" charset="0"/>
                <a:ea typeface="Verdana" panose="020B0604030504040204" pitchFamily="34" charset="0"/>
                <a:cs typeface="Verdana" panose="020B0604030504040204" pitchFamily="34" charset="0"/>
              </a:rPr>
              <a:t>Averaging</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 Principe </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22EA678C-B515-9884-40C0-B96AA37C27F7}"/>
                  </a:ext>
                </a:extLst>
              </p:cNvPr>
              <p:cNvSpPr txBox="1"/>
              <p:nvPr/>
            </p:nvSpPr>
            <p:spPr>
              <a:xfrm>
                <a:off x="306726" y="984878"/>
                <a:ext cx="11578548" cy="4571251"/>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itchFamily="2" charset="2"/>
                  <a:buChar char="§"/>
                  <a:tabLst/>
                  <a:defRPr/>
                </a:pPr>
                <a:endParaRPr kumimoji="0" lang="fr-FR" sz="1800" b="0" i="0" u="none" strike="noStrike" kern="1200" cap="none" spc="0" normalizeH="0" baseline="0" noProof="0" dirty="0">
                  <a:ln>
                    <a:noFill/>
                  </a:ln>
                  <a:solidFill>
                    <a:srgbClr val="4472C4"/>
                  </a:solidFill>
                  <a:effectLst/>
                  <a:uLnTx/>
                  <a:uFillTx/>
                  <a:ea typeface="+mn-ea"/>
                  <a:cs typeface="+mn-cs"/>
                </a:endParaRPr>
              </a:p>
              <a:p>
                <a:pPr marL="285750" indent="-285750" algn="just">
                  <a:buFont typeface="Wingdings" pitchFamily="2" charset="2"/>
                  <a:buChar char="§"/>
                </a:pP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Nous voulons sélectionner les sous-modèles les plus pertinents et faire leurs moyennes pondérées.</a:t>
                </a:r>
              </a:p>
              <a:p>
                <a:pPr marL="285750" indent="-285750" algn="just">
                  <a:buFont typeface="Wingdings" pitchFamily="2" charset="2"/>
                  <a:buChar char="§"/>
                </a:pPr>
                <a:endPar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La sélection va se faire à l’aide de la méthode de la fenêtre d’Occam qui a été proposée et implémentée par Adrian </a:t>
                </a:r>
                <a:r>
                  <a:rPr lang="fr-FR" sz="1600" dirty="0" err="1">
                    <a:solidFill>
                      <a:schemeClr val="tx1"/>
                    </a:solidFill>
                    <a:latin typeface="Verdana" panose="020B0604030504040204" pitchFamily="34" charset="0"/>
                    <a:ea typeface="Verdana" panose="020B0604030504040204" pitchFamily="34" charset="0"/>
                    <a:cs typeface="Verdana" panose="020B0604030504040204" pitchFamily="34" charset="0"/>
                  </a:rPr>
                  <a:t>Raftery</a:t>
                </a: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285750" indent="-285750" algn="just">
                  <a:buFont typeface="Wingdings" pitchFamily="2" charset="2"/>
                  <a:buChar char="§"/>
                </a:pPr>
                <a:endPar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itchFamily="2" charset="2"/>
                  <a:buChar char="§"/>
                </a:pPr>
                <a:r>
                  <a:rPr lang="fr-FR" sz="1600" dirty="0">
                    <a:latin typeface="Verdana" panose="020B0604030504040204" pitchFamily="34" charset="0"/>
                    <a:ea typeface="Verdana" panose="020B0604030504040204" pitchFamily="34" charset="0"/>
                    <a:cs typeface="Verdana" panose="020B0604030504040204" pitchFamily="34" charset="0"/>
                  </a:rPr>
                  <a:t>Cette m</a:t>
                </a: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éthode permet de supprimer les modèles avec une probabilité </a:t>
                </a:r>
                <a:r>
                  <a:rPr lang="fr-FR" sz="1600" i="1" dirty="0">
                    <a:solidFill>
                      <a:schemeClr val="tx1"/>
                    </a:solidFill>
                    <a:latin typeface="Verdana" panose="020B0604030504040204" pitchFamily="34" charset="0"/>
                    <a:ea typeface="Verdana" panose="020B0604030504040204" pitchFamily="34" charset="0"/>
                    <a:cs typeface="Verdana" panose="020B0604030504040204" pitchFamily="34" charset="0"/>
                  </a:rPr>
                  <a:t>a postériori </a:t>
                </a: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faible en choisissant une valeur C telle que :</a:t>
                </a:r>
                <a:r>
                  <a:rPr lang="fr-FR"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342900" indent="-342900" algn="just">
                  <a:buFont typeface="Wingdings" pitchFamily="2" charset="2"/>
                  <a:buChar char="§"/>
                </a:pPr>
                <a:endParaRPr lang="fr-FR"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R="281940" algn="just">
                  <a:lnSpc>
                    <a:spcPct val="129000"/>
                  </a:lnSpc>
                  <a:spcAft>
                    <a:spcPts val="800"/>
                  </a:spcAft>
                </a:pPr>
                <a14:m>
                  <m:oMathPara xmlns:m="http://schemas.openxmlformats.org/officeDocument/2006/math">
                    <m:oMathParaPr>
                      <m:jc m:val="centerGroup"/>
                    </m:oMathParaPr>
                    <m:oMath xmlns:m="http://schemas.openxmlformats.org/officeDocument/2006/math">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𝐴</m:t>
                      </m:r>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 </m:t>
                      </m:r>
                      <m:d>
                        <m:dPr>
                          <m:begChr m:val="{"/>
                          <m:endChr m:val=""/>
                          <m:ctrlP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ctrlPr>
                        </m:dPr>
                        <m:e>
                          <m:sSub>
                            <m:sSubPr>
                              <m:ctrlP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𝑀</m:t>
                              </m:r>
                            </m:e>
                            <m:sub>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𝑘</m:t>
                              </m:r>
                            </m:sub>
                          </m:sSub>
                        </m:e>
                      </m:d>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 </m:t>
                      </m:r>
                      <m:f>
                        <m:fPr>
                          <m:ctrlPr>
                            <a:rPr lang="fr-FR" sz="1600" i="1">
                              <a:solidFill>
                                <a:schemeClr val="tx1"/>
                              </a:solidFill>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fPr>
                        <m:num>
                          <m:sSub>
                            <m:sSubPr>
                              <m:ctrlPr>
                                <a:rPr lang="fr-FR" sz="1600" i="1">
                                  <a:solidFill>
                                    <a:schemeClr val="tx1"/>
                                  </a:solidFill>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𝑚𝑎𝑥</m:t>
                              </m:r>
                            </m:e>
                            <m:sub>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𝑙</m:t>
                              </m:r>
                            </m:sub>
                          </m:sSub>
                          <m:sSub>
                            <m:sSubPr>
                              <m:ctrlPr>
                                <a:rPr lang="fr-FR" sz="1600" i="1">
                                  <a:solidFill>
                                    <a:schemeClr val="tx1"/>
                                  </a:solidFill>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𝑃</m:t>
                              </m:r>
                            </m:e>
                            <m:sub>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𝑟</m:t>
                              </m:r>
                            </m:sub>
                          </m:sSub>
                          <m:d>
                            <m:dPr>
                              <m:ctrlP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ctrlPr>
                            </m:dPr>
                            <m:e>
                              <m:sSub>
                                <m:sSubPr>
                                  <m:ctrlPr>
                                    <a:rPr lang="fr-FR" sz="1600" i="1">
                                      <a:solidFill>
                                        <a:schemeClr val="tx1"/>
                                      </a:solidFill>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𝑀</m:t>
                                  </m:r>
                                </m:e>
                                <m:sub>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𝑙</m:t>
                                  </m:r>
                                </m:sub>
                              </m:sSub>
                            </m:e>
                            <m:e>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𝐷</m:t>
                              </m:r>
                            </m:e>
                          </m:d>
                        </m:num>
                        <m:den>
                          <m:sSub>
                            <m:sSubPr>
                              <m:ctrlPr>
                                <a:rPr lang="fr-FR" sz="1600" i="1">
                                  <a:solidFill>
                                    <a:schemeClr val="tx1"/>
                                  </a:solidFill>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𝑃</m:t>
                              </m:r>
                            </m:e>
                            <m:sub>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𝑟</m:t>
                              </m:r>
                            </m:sub>
                          </m:sSub>
                          <m:d>
                            <m:dPr>
                              <m:ctrlP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ctrlPr>
                            </m:dPr>
                            <m:e>
                              <m:sSub>
                                <m:sSubPr>
                                  <m:ctrlPr>
                                    <a:rPr lang="fr-FR" sz="1600" i="1">
                                      <a:solidFill>
                                        <a:schemeClr val="tx1"/>
                                      </a:solidFill>
                                      <a:uFill>
                                        <a:solidFill>
                                          <a:srgbClr val="000000"/>
                                        </a:solidFill>
                                      </a:uFill>
                                      <a:latin typeface="Cambria Math" panose="02040503050406030204" pitchFamily="18" charset="0"/>
                                      <a:ea typeface="Calibri" panose="020F0502020204030204" pitchFamily="34" charset="0"/>
                                      <a:cs typeface="Arial" panose="020B0604020202020204" pitchFamily="34" charset="0"/>
                                    </a:rPr>
                                  </m:ctrlPr>
                                </m:sSubPr>
                                <m:e>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𝑀</m:t>
                                  </m:r>
                                </m:e>
                                <m:sub>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𝑘</m:t>
                                  </m:r>
                                </m:sub>
                              </m:sSub>
                            </m:e>
                            <m:e>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𝐷</m:t>
                              </m:r>
                            </m:e>
                          </m:d>
                        </m:den>
                      </m:f>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m:t>
                      </m:r>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𝐶</m:t>
                      </m:r>
                      <m:r>
                        <a:rPr lang="fr-FR" sz="1600" i="1">
                          <a:solidFill>
                            <a:schemeClr val="tx1"/>
                          </a:solidFill>
                          <a:latin typeface="Cambria Math" panose="02040503050406030204" pitchFamily="18" charset="0"/>
                          <a:ea typeface="Calibri" panose="020F0502020204030204" pitchFamily="34" charset="0"/>
                          <a:cs typeface="Arial" panose="020B0604020202020204" pitchFamily="34" charset="0"/>
                        </a:rPr>
                        <m:t>}</m:t>
                      </m:r>
                    </m:oMath>
                  </m:oMathPara>
                </a14:m>
                <a:endPar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marR="281940" indent="-285750" algn="just">
                  <a:lnSpc>
                    <a:spcPct val="129000"/>
                  </a:lnSpc>
                  <a:spcAft>
                    <a:spcPts val="800"/>
                  </a:spcAft>
                  <a:buFont typeface="Wingdings" pitchFamily="2" charset="2"/>
                  <a:buChar char="§"/>
                </a:pPr>
                <a:endPar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marR="281940" indent="-285750" algn="just">
                  <a:lnSpc>
                    <a:spcPct val="129000"/>
                  </a:lnSpc>
                  <a:spcAft>
                    <a:spcPts val="800"/>
                  </a:spcAft>
                  <a:buFont typeface="Wingdings" pitchFamily="2" charset="2"/>
                  <a:buChar char="§"/>
                </a:pPr>
                <a:r>
                  <a:rPr lang="fr-FR" sz="1600" dirty="0">
                    <a:solidFill>
                      <a:schemeClr val="tx1"/>
                    </a:solidFill>
                    <a:latin typeface="Verdana" panose="020B0604030504040204" pitchFamily="34" charset="0"/>
                    <a:ea typeface="Verdana" panose="020B0604030504040204" pitchFamily="34" charset="0"/>
                    <a:cs typeface="Verdana" panose="020B0604030504040204" pitchFamily="34" charset="0"/>
                  </a:rPr>
                  <a:t>La fenêtre d'Occam exclue tous les sous-modèles dont la probabilité du modèle est inférieure au modèle le plus probable par un facteur C, généralement défini sur 20 qui correspond au seuil de 0,05 de la p-value.</a:t>
                </a:r>
              </a:p>
            </p:txBody>
          </p:sp>
        </mc:Choice>
        <mc:Fallback xmlns="">
          <p:sp>
            <p:nvSpPr>
              <p:cNvPr id="2" name="ZoneTexte 1">
                <a:extLst>
                  <a:ext uri="{FF2B5EF4-FFF2-40B4-BE49-F238E27FC236}">
                    <a16:creationId xmlns:a16="http://schemas.microsoft.com/office/drawing/2014/main" id="{22EA678C-B515-9884-40C0-B96AA37C27F7}"/>
                  </a:ext>
                </a:extLst>
              </p:cNvPr>
              <p:cNvSpPr txBox="1">
                <a:spLocks noRot="1" noChangeAspect="1" noMove="1" noResize="1" noEditPoints="1" noAdjustHandles="1" noChangeArrowheads="1" noChangeShapeType="1" noTextEdit="1"/>
              </p:cNvSpPr>
              <p:nvPr/>
            </p:nvSpPr>
            <p:spPr>
              <a:xfrm>
                <a:off x="306726" y="984878"/>
                <a:ext cx="11578548" cy="4571251"/>
              </a:xfrm>
              <a:prstGeom prst="rect">
                <a:avLst/>
              </a:prstGeom>
              <a:blipFill>
                <a:blip r:embed="rId2"/>
                <a:stretch>
                  <a:fillRect l="-219" r="-219" b="-554"/>
                </a:stretch>
              </a:blipFill>
            </p:spPr>
            <p:txBody>
              <a:bodyPr/>
              <a:lstStyle/>
              <a:p>
                <a:r>
                  <a:rPr lang="fr-FR">
                    <a:noFill/>
                  </a:rPr>
                  <a:t> </a:t>
                </a:r>
              </a:p>
            </p:txBody>
          </p:sp>
        </mc:Fallback>
      </mc:AlternateContent>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24</a:t>
            </a:fld>
            <a:endParaRPr lang="fr-FR"/>
          </a:p>
        </p:txBody>
      </p:sp>
    </p:spTree>
    <p:extLst>
      <p:ext uri="{BB962C8B-B14F-4D97-AF65-F5344CB8AC3E}">
        <p14:creationId xmlns:p14="http://schemas.microsoft.com/office/powerpoint/2010/main" val="3813765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6.3 </a:t>
            </a:r>
            <a:r>
              <a:rPr lang="fr-FR" sz="2100" i="1" dirty="0" err="1">
                <a:solidFill>
                  <a:srgbClr val="002060"/>
                </a:solidFill>
                <a:latin typeface="Verdana" panose="020B0604030504040204" pitchFamily="34" charset="0"/>
                <a:ea typeface="Verdana" panose="020B0604030504040204" pitchFamily="34" charset="0"/>
                <a:cs typeface="Verdana" panose="020B0604030504040204" pitchFamily="34" charset="0"/>
              </a:rPr>
              <a:t>Bayesian</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Model </a:t>
            </a:r>
            <a:r>
              <a:rPr lang="fr-FR" sz="2100" i="1" dirty="0" err="1">
                <a:solidFill>
                  <a:srgbClr val="002060"/>
                </a:solidFill>
                <a:latin typeface="Verdana" panose="020B0604030504040204" pitchFamily="34" charset="0"/>
                <a:ea typeface="Verdana" panose="020B0604030504040204" pitchFamily="34" charset="0"/>
                <a:cs typeface="Verdana" panose="020B0604030504040204" pitchFamily="34" charset="0"/>
              </a:rPr>
              <a:t>Averaging</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 Application du modèle </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22EA678C-B515-9884-40C0-B96AA37C27F7}"/>
                  </a:ext>
                </a:extLst>
              </p:cNvPr>
              <p:cNvSpPr txBox="1"/>
              <p:nvPr/>
            </p:nvSpPr>
            <p:spPr>
              <a:xfrm>
                <a:off x="478970" y="954777"/>
                <a:ext cx="10900230" cy="5592813"/>
              </a:xfrm>
              <a:prstGeom prst="rect">
                <a:avLst/>
              </a:prstGeom>
              <a:noFill/>
            </p:spPr>
            <p:txBody>
              <a:bodyPr wrap="square" rtlCol="0">
                <a:spAutoFit/>
              </a:bodyPr>
              <a:lstStyle/>
              <a:p>
                <a:pPr marL="342900" indent="-342900">
                  <a:buFont typeface="Wingdings" pitchFamily="2" charset="2"/>
                  <a:buChar char="§"/>
                </a:pPr>
                <a:r>
                  <a:rPr lang="fr-FR" sz="1600" dirty="0">
                    <a:solidFill>
                      <a:schemeClr val="tx1"/>
                    </a:solidFill>
                    <a:effectLst/>
                    <a:latin typeface="Verdana" panose="020B0604030504040204" pitchFamily="34" charset="0"/>
                    <a:ea typeface="Verdana" panose="020B0604030504040204" pitchFamily="34" charset="0"/>
                  </a:rPr>
                  <a:t>Le BMA a été implémenté par Adrian </a:t>
                </a:r>
                <a:r>
                  <a:rPr lang="fr-FR" sz="1600" dirty="0" err="1">
                    <a:solidFill>
                      <a:schemeClr val="tx1"/>
                    </a:solidFill>
                    <a:effectLst/>
                    <a:latin typeface="Verdana" panose="020B0604030504040204" pitchFamily="34" charset="0"/>
                    <a:ea typeface="Verdana" panose="020B0604030504040204" pitchFamily="34" charset="0"/>
                  </a:rPr>
                  <a:t>Raftery</a:t>
                </a:r>
                <a:r>
                  <a:rPr lang="fr-FR" sz="1600" dirty="0">
                    <a:solidFill>
                      <a:schemeClr val="tx1"/>
                    </a:solidFill>
                    <a:effectLst/>
                    <a:latin typeface="Verdana" panose="020B0604030504040204" pitchFamily="34" charset="0"/>
                    <a:ea typeface="Verdana" panose="020B0604030504040204" pitchFamily="34" charset="0"/>
                  </a:rPr>
                  <a:t> sur R pour différents types de régression.</a:t>
                </a:r>
              </a:p>
              <a:p>
                <a:endParaRPr lang="fr-FR" sz="1600" dirty="0">
                  <a:solidFill>
                    <a:schemeClr val="tx1"/>
                  </a:solidFill>
                  <a:latin typeface="Verdana" panose="020B0604030504040204" pitchFamily="34" charset="0"/>
                  <a:ea typeface="Verdana" panose="020B0604030504040204" pitchFamily="34" charset="0"/>
                </a:endParaRPr>
              </a:p>
              <a:p>
                <a:pPr marL="342900" indent="-342900">
                  <a:buFont typeface="Wingdings" pitchFamily="2" charset="2"/>
                  <a:buChar char="§"/>
                </a:pPr>
                <a:r>
                  <a:rPr lang="fr-FR" sz="1600" dirty="0">
                    <a:solidFill>
                      <a:schemeClr val="tx1"/>
                    </a:solidFill>
                    <a:latin typeface="Verdana" panose="020B0604030504040204" pitchFamily="34" charset="0"/>
                    <a:ea typeface="Verdana" panose="020B0604030504040204" pitchFamily="34" charset="0"/>
                  </a:rPr>
                  <a:t>Le calcul de la probabilité à posteriori se fait à partir du critère de BIC. </a:t>
                </a:r>
              </a:p>
              <a:p>
                <a:pPr marL="342900" indent="-342900">
                  <a:buFont typeface="Wingdings" pitchFamily="2" charset="2"/>
                  <a:buChar char="§"/>
                </a:pPr>
                <a:endParaRPr lang="fr-FR" sz="1600" dirty="0">
                  <a:solidFill>
                    <a:schemeClr val="tx1"/>
                  </a:solidFill>
                  <a:latin typeface="Verdana" panose="020B0604030504040204" pitchFamily="34" charset="0"/>
                  <a:ea typeface="Verdana" panose="020B0604030504040204" pitchFamily="34" charset="0"/>
                </a:endParaRPr>
              </a:p>
              <a:p>
                <a:pPr marL="342900" indent="-342900">
                  <a:buFont typeface="Wingdings" pitchFamily="2" charset="2"/>
                  <a:buChar char="§"/>
                </a:pPr>
                <a:r>
                  <a:rPr lang="fr-FR" sz="1600" dirty="0">
                    <a:solidFill>
                      <a:schemeClr val="tx1"/>
                    </a:solidFill>
                    <a:latin typeface="Verdana" panose="020B0604030504040204" pitchFamily="34" charset="0"/>
                    <a:ea typeface="Verdana" panose="020B0604030504040204" pitchFamily="34" charset="0"/>
                  </a:rPr>
                  <a:t>L</a:t>
                </a:r>
                <a:r>
                  <a:rPr lang="fr-FR" sz="1600" b="0" i="0" dirty="0">
                    <a:solidFill>
                      <a:schemeClr val="tx1"/>
                    </a:solidFill>
                    <a:effectLst/>
                    <a:latin typeface="Verdana" panose="020B0604030504040204" pitchFamily="34" charset="0"/>
                    <a:ea typeface="Verdana" panose="020B0604030504040204" pitchFamily="34" charset="0"/>
                  </a:rPr>
                  <a:t>e </a:t>
                </a:r>
                <a:r>
                  <a:rPr lang="fr-FR" sz="1600" b="0" i="0" strike="noStrike" dirty="0">
                    <a:solidFill>
                      <a:schemeClr val="tx1"/>
                    </a:solidFill>
                    <a:effectLst/>
                    <a:latin typeface="Verdana" panose="020B0604030504040204" pitchFamily="34" charset="0"/>
                    <a:ea typeface="Verdana" panose="020B0604030504040204" pitchFamily="34" charset="0"/>
                  </a:rPr>
                  <a:t>critère d’information bayésien</a:t>
                </a:r>
                <a:r>
                  <a:rPr lang="fr-FR" sz="1600" b="0" i="0" dirty="0">
                    <a:solidFill>
                      <a:schemeClr val="tx1"/>
                    </a:solidFill>
                    <a:effectLst/>
                    <a:latin typeface="Verdana" panose="020B0604030504040204" pitchFamily="34" charset="0"/>
                    <a:ea typeface="Verdana" panose="020B0604030504040204" pitchFamily="34" charset="0"/>
                  </a:rPr>
                  <a:t>, permet de pénaliser les modèles en fonction du nombre de paramètres et de la taille de l’échantillon afin de satisfaire le </a:t>
                </a:r>
                <a:r>
                  <a:rPr lang="fr-FR" sz="1600" b="0" i="0" strike="noStrike" dirty="0">
                    <a:solidFill>
                      <a:schemeClr val="tx1"/>
                    </a:solidFill>
                    <a:effectLst/>
                    <a:latin typeface="Verdana" panose="020B0604030504040204" pitchFamily="34" charset="0"/>
                    <a:ea typeface="Verdana" panose="020B0604030504040204" pitchFamily="34" charset="0"/>
                  </a:rPr>
                  <a:t>critère de parcimonie</a:t>
                </a:r>
                <a:r>
                  <a:rPr lang="fr-FR" sz="1600" b="0" i="0" dirty="0">
                    <a:solidFill>
                      <a:schemeClr val="tx1"/>
                    </a:solidFill>
                    <a:effectLst/>
                    <a:latin typeface="Verdana" panose="020B0604030504040204" pitchFamily="34" charset="0"/>
                    <a:ea typeface="Verdana" panose="020B0604030504040204" pitchFamily="34" charset="0"/>
                  </a:rPr>
                  <a:t>. </a:t>
                </a:r>
              </a:p>
              <a:p>
                <a:pPr marL="0" indent="0">
                  <a:buNone/>
                </a:pPr>
                <a:endParaRPr lang="fr-FR" sz="1600" dirty="0">
                  <a:solidFill>
                    <a:schemeClr val="tx1"/>
                  </a:solidFill>
                  <a:latin typeface="Verdana" panose="020B0604030504040204" pitchFamily="34" charset="0"/>
                  <a:ea typeface="Verdana" panose="020B0604030504040204" pitchFamily="34" charset="0"/>
                </a:endParaRPr>
              </a:p>
              <a:p>
                <a:pPr lvl="1"/>
                <a14:m>
                  <m:oMathPara xmlns:m="http://schemas.openxmlformats.org/officeDocument/2006/math">
                    <m:oMathParaPr>
                      <m:jc m:val="centerGroup"/>
                    </m:oMathParaPr>
                    <m:oMath xmlns:m="http://schemas.openxmlformats.org/officeDocument/2006/math">
                      <m:r>
                        <a:rPr lang="fr-FR" sz="1600" i="1" smtClean="0">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2</m:t>
                      </m:r>
                      <m:r>
                        <a:rPr lang="fr-FR" sz="1600" i="1" smtClean="0">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𝑙𝑜𝑔</m:t>
                      </m:r>
                      <m:r>
                        <a:rPr lang="fr-FR" sz="1600" i="1" smtClean="0">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 </m:t>
                      </m:r>
                      <m:r>
                        <a:rPr lang="fr-FR" sz="1600" i="1" smtClean="0">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𝑝</m:t>
                      </m:r>
                      <m:r>
                        <a:rPr lang="fr-FR" sz="1600" i="1" smtClean="0">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m:t>
                      </m:r>
                      <m:r>
                        <a:rPr lang="fr-FR" sz="1600" i="1" smtClean="0">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𝐷</m:t>
                      </m:r>
                      <m:r>
                        <a:rPr lang="fr-FR" sz="1600" i="1" smtClean="0">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m:t>
                      </m:r>
                      <m:sSub>
                        <m:sSubPr>
                          <m:ctrlP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sSubPr>
                        <m:e>
                          <m:acc>
                            <m:accPr>
                              <m:chr m:val="̂"/>
                              <m:ctrlP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accPr>
                            <m:e>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𝜃</m:t>
                              </m:r>
                            </m:e>
                          </m:acc>
                        </m:e>
                        <m:sub>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𝑘</m:t>
                          </m:r>
                        </m:sub>
                      </m:sSub>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 − </m:t>
                      </m:r>
                      <m:sSub>
                        <m:sSubPr>
                          <m:ctrlP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𝑑</m:t>
                          </m:r>
                        </m:e>
                        <m:sub>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𝑘</m:t>
                          </m:r>
                        </m:sub>
                      </m:sSub>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𝑙𝑜𝑔</m:t>
                      </m:r>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m:t>
                      </m:r>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𝑛</m:t>
                      </m:r>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 = −</m:t>
                      </m:r>
                      <m:sSub>
                        <m:sSubPr>
                          <m:ctrlP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𝐵𝐼𝐶</m:t>
                          </m:r>
                        </m:e>
                        <m:sub>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𝑘</m:t>
                          </m:r>
                        </m:sub>
                      </m:sSub>
                    </m:oMath>
                  </m:oMathPara>
                </a14:m>
                <a:endParaRPr lang="fr-FR" sz="16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p>
                <a:pPr lvl="1"/>
                <a:endParaRPr lang="fr-FR" sz="1600" i="1"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lvl="1"/>
                <a14:m>
                  <m:oMathPara xmlns:m="http://schemas.openxmlformats.org/officeDocument/2006/math">
                    <m:oMathParaPr>
                      <m:jc m:val="centerGroup"/>
                    </m:oMathParaPr>
                    <m:oMath xmlns:m="http://schemas.openxmlformats.org/officeDocument/2006/math">
                      <m:sSub>
                        <m:sSubPr>
                          <m:ctrlPr>
                            <a:rPr lang="fr-FR" sz="1600" i="1" smtClean="0">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𝐵𝐼𝐶</m:t>
                          </m:r>
                        </m:e>
                        <m:sub>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𝑘</m:t>
                          </m:r>
                        </m:sub>
                      </m:sSub>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 = </m:t>
                      </m:r>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𝑛𝑙𝑜𝑔</m:t>
                      </m:r>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 (1−</m:t>
                      </m:r>
                      <m:sSubSup>
                        <m:sSubSupPr>
                          <m:ctrlP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𝑅</m:t>
                          </m:r>
                        </m:e>
                        <m:sub>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𝑘</m:t>
                          </m:r>
                        </m:sub>
                        <m:sup>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2</m:t>
                          </m:r>
                        </m:sup>
                      </m:sSubSup>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 − </m:t>
                      </m:r>
                      <m:sSub>
                        <m:sSubPr>
                          <m:ctrlP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𝑝</m:t>
                          </m:r>
                        </m:e>
                        <m:sub>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𝑘</m:t>
                          </m:r>
                        </m:sub>
                      </m:sSub>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𝑙𝑜𝑔</m:t>
                      </m:r>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m:t>
                      </m:r>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𝑛</m:t>
                      </m:r>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m:t>
                      </m:r>
                    </m:oMath>
                  </m:oMathPara>
                </a14:m>
                <a:endParaRPr lang="fr-FR" sz="16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endParaRPr lang="fr-FR" sz="1600" dirty="0">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342900" indent="-342900" algn="just">
                  <a:lnSpc>
                    <a:spcPct val="107000"/>
                  </a:lnSpc>
                  <a:spcAft>
                    <a:spcPts val="800"/>
                  </a:spcAft>
                  <a:buFont typeface="Wingdings" pitchFamily="2" charset="2"/>
                  <a:buChar char="§"/>
                </a:pPr>
                <a:r>
                  <a:rPr lang="fr-FR" sz="1600" dirty="0">
                    <a:solidFill>
                      <a:schemeClr val="tx1"/>
                    </a:solidFill>
                    <a:effectLst/>
                    <a:latin typeface="Verdana" panose="020B0604030504040204" pitchFamily="34" charset="0"/>
                    <a:ea typeface="Verdana" panose="020B0604030504040204" pitchFamily="34" charset="0"/>
                    <a:cs typeface="Arial" panose="020B0604020202020204" pitchFamily="34" charset="0"/>
                  </a:rPr>
                  <a:t> Une fois le critère de BIC calculé, la probabilité a posteriori est calculée de la manière suivante : </a:t>
                </a:r>
              </a:p>
              <a:p>
                <a:pPr lvl="1"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FR" sz="1600" i="1" smtClean="0">
                              <a:solidFill>
                                <a:schemeClr val="tx1"/>
                              </a:solidFill>
                              <a:effectLst/>
                              <a:latin typeface="Cambria Math" panose="02040503050406030204" pitchFamily="18" charset="0"/>
                              <a:ea typeface="Cambria" panose="02040503050406030204" pitchFamily="18" charset="0"/>
                              <a:cs typeface="Arial" panose="020B0604020202020204" pitchFamily="34" charset="0"/>
                            </a:rPr>
                          </m:ctrlPr>
                        </m:sSubPr>
                        <m:e>
                          <m: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t>𝑝</m:t>
                          </m:r>
                        </m:e>
                        <m:sub>
                          <m: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t>𝑟</m:t>
                          </m:r>
                        </m:sub>
                      </m:sSub>
                      <m:d>
                        <m:dPr>
                          <m:ctrlP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ctrlPr>
                        </m:dPr>
                        <m:e>
                          <m:sSub>
                            <m:sSubPr>
                              <m:ctrlP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ctrlPr>
                            </m:sSubPr>
                            <m:e>
                              <m: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t>𝑀</m:t>
                              </m:r>
                            </m:e>
                            <m:sub>
                              <m: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t>𝑘</m:t>
                              </m:r>
                            </m:sub>
                          </m:sSub>
                        </m:e>
                        <m:e>
                          <m: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t>𝐷</m:t>
                          </m:r>
                        </m:e>
                      </m:d>
                      <m: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t>=</m:t>
                      </m:r>
                      <m:f>
                        <m:fPr>
                          <m:ctrlP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ctrlPr>
                        </m:fPr>
                        <m:num>
                          <m:sSup>
                            <m:sSupPr>
                              <m:ctrlP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ctrlPr>
                            </m:sSupPr>
                            <m:e>
                              <m: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t>𝑒</m:t>
                              </m:r>
                            </m:e>
                            <m:sup>
                              <m:r>
                                <a:rPr lang="fr-FR" sz="1600" i="1">
                                  <a:solidFill>
                                    <a:schemeClr val="tx1"/>
                                  </a:solidFill>
                                  <a:effectLst/>
                                  <a:latin typeface="Cambria Math" panose="02040503050406030204" pitchFamily="18" charset="0"/>
                                  <a:ea typeface="Cambria" panose="02040503050406030204" pitchFamily="18" charset="0"/>
                                  <a:cs typeface="Arial" panose="020B0604020202020204" pitchFamily="34" charset="0"/>
                                </a:rPr>
                                <m:t>−0.5∗</m:t>
                              </m:r>
                              <m:sSub>
                                <m:sSubPr>
                                  <m:ctrlPr>
                                    <a:rPr lang="fr-FR" sz="16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fr-FR" sz="1600" i="1">
                                      <a:solidFill>
                                        <a:schemeClr val="tx1"/>
                                      </a:solidFill>
                                      <a:latin typeface="Cambria Math" panose="02040503050406030204" pitchFamily="18" charset="0"/>
                                      <a:ea typeface="Cambria Math" panose="02040503050406030204" pitchFamily="18" charset="0"/>
                                      <a:cs typeface="Arial" panose="020B0604020202020204" pitchFamily="34" charset="0"/>
                                    </a:rPr>
                                    <m:t>𝐵𝐼𝐶</m:t>
                                  </m:r>
                                </m:e>
                                <m:sub>
                                  <m:r>
                                    <a:rPr lang="fr-FR" sz="1600" i="1">
                                      <a:solidFill>
                                        <a:schemeClr val="tx1"/>
                                      </a:solidFill>
                                      <a:latin typeface="Cambria Math" panose="02040503050406030204" pitchFamily="18" charset="0"/>
                                      <a:ea typeface="Cambria Math" panose="02040503050406030204" pitchFamily="18" charset="0"/>
                                      <a:cs typeface="Arial" panose="020B0604020202020204" pitchFamily="34" charset="0"/>
                                    </a:rPr>
                                    <m:t>𝑘</m:t>
                                  </m:r>
                                </m:sub>
                              </m:sSub>
                            </m:sup>
                          </m:sSup>
                        </m:num>
                        <m:den>
                          <m:nary>
                            <m:naryPr>
                              <m:chr m:val="∑"/>
                              <m:limLoc m:val="undOvr"/>
                              <m:subHide m:val="on"/>
                              <m:supHide m:val="on"/>
                              <m:ctrlPr>
                                <a:rPr lang="fr-FR"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naryPr>
                            <m:sub/>
                            <m:sup/>
                            <m:e>
                              <m:sSup>
                                <m:sSupPr>
                                  <m:ctrlP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𝑒</m:t>
                                  </m:r>
                                </m:e>
                                <m:sup>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−0.5∗</m:t>
                                  </m:r>
                                  <m:sSub>
                                    <m:sSubPr>
                                      <m:ctrlPr>
                                        <a:rPr lang="fr-FR" sz="16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fr-FR" sz="1600" i="1">
                                          <a:solidFill>
                                            <a:schemeClr val="tx1"/>
                                          </a:solidFill>
                                          <a:latin typeface="Cambria Math" panose="02040503050406030204" pitchFamily="18" charset="0"/>
                                          <a:ea typeface="Cambria Math" panose="02040503050406030204" pitchFamily="18" charset="0"/>
                                          <a:cs typeface="Arial" panose="020B0604020202020204" pitchFamily="34" charset="0"/>
                                        </a:rPr>
                                        <m:t>𝐵𝐼𝐶</m:t>
                                      </m:r>
                                    </m:e>
                                    <m:sub>
                                      <m:r>
                                        <a:rPr lang="fr-FR" sz="1600" i="1">
                                          <a:solidFill>
                                            <a:schemeClr val="tx1"/>
                                          </a:solidFill>
                                          <a:latin typeface="Cambria Math" panose="02040503050406030204" pitchFamily="18" charset="0"/>
                                          <a:ea typeface="Cambria Math" panose="02040503050406030204" pitchFamily="18" charset="0"/>
                                          <a:cs typeface="Arial" panose="020B0604020202020204" pitchFamily="34" charset="0"/>
                                        </a:rPr>
                                        <m:t>𝑘</m:t>
                                      </m:r>
                                    </m:sub>
                                  </m:sSub>
                                </m:sup>
                              </m:sSup>
                            </m:e>
                          </m:nary>
                        </m:den>
                      </m:f>
                    </m:oMath>
                  </m:oMathPara>
                </a14:m>
                <a:endParaRPr lang="fr-FR" sz="16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gn="just">
                  <a:lnSpc>
                    <a:spcPct val="107000"/>
                  </a:lnSpc>
                  <a:spcAft>
                    <a:spcPts val="800"/>
                  </a:spcAft>
                  <a:buFont typeface="Wingdings" pitchFamily="2" charset="2"/>
                  <a:buChar char="§"/>
                </a:pPr>
                <a:r>
                  <a:rPr lang="fr-FR" sz="1600" dirty="0">
                    <a:solidFill>
                      <a:schemeClr val="tx1"/>
                    </a:solidFill>
                    <a:effectLst/>
                    <a:latin typeface="Verdana" panose="020B0604030504040204" pitchFamily="34" charset="0"/>
                    <a:ea typeface="Verdana" panose="020B0604030504040204" pitchFamily="34" charset="0"/>
                  </a:rPr>
                  <a:t>Ce qui va donner la probabilité a posteriori comprise entre 0 et 1 de chaque modèle </a:t>
                </a:r>
                <a14:m>
                  <m:oMath xmlns:m="http://schemas.openxmlformats.org/officeDocument/2006/math">
                    <m:sSub>
                      <m:sSubPr>
                        <m:ctrlP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𝑀</m:t>
                        </m:r>
                      </m:e>
                      <m:sub>
                        <m:r>
                          <a:rPr lang="fr-FR" sz="1600" i="1">
                            <a:solidFill>
                              <a:schemeClr val="tx1"/>
                            </a:solidFill>
                            <a:effectLst/>
                            <a:latin typeface="Cambria Math" panose="02040503050406030204" pitchFamily="18" charset="0"/>
                            <a:ea typeface="Cambria Math" panose="02040503050406030204" pitchFamily="18" charset="0"/>
                            <a:cs typeface="Arial" panose="020B0604020202020204" pitchFamily="34" charset="0"/>
                          </a:rPr>
                          <m:t>𝑘</m:t>
                        </m:r>
                      </m:sub>
                    </m:sSub>
                  </m:oMath>
                </a14:m>
                <a:r>
                  <a:rPr lang="fr-FR" sz="16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p>
              <a:p>
                <a:pPr algn="just">
                  <a:lnSpc>
                    <a:spcPct val="107000"/>
                  </a:lnSpc>
                  <a:spcAft>
                    <a:spcPts val="800"/>
                  </a:spcAft>
                </a:pPr>
                <a:endParaRPr lang="fr-FR" sz="16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gn="just">
                  <a:lnSpc>
                    <a:spcPct val="107000"/>
                  </a:lnSpc>
                  <a:spcAft>
                    <a:spcPts val="800"/>
                  </a:spcAft>
                  <a:buFont typeface="Wingdings" pitchFamily="2" charset="2"/>
                  <a:buChar char="§"/>
                </a:pPr>
                <a:r>
                  <a:rPr lang="fr-FR" sz="16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Deux </a:t>
                </a:r>
                <a:r>
                  <a:rPr lang="fr-FR" sz="1600" dirty="0">
                    <a:latin typeface="Verdana" panose="020B0604030504040204" pitchFamily="34" charset="0"/>
                    <a:ea typeface="Verdana" panose="020B0604030504040204" pitchFamily="34" charset="0"/>
                    <a:cs typeface="Times New Roman" panose="02020603050405020304" pitchFamily="18" charset="0"/>
                  </a:rPr>
                  <a:t>choix peuvent s’offrir à nous : garder le modèle avec les poids associés ou sélectionner les variables avec la plus forte probabilité a posteriori.  </a:t>
                </a:r>
                <a:endParaRPr lang="fr-FR" sz="16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p>
                <a:pPr marL="742950" lvl="1" indent="-285750">
                  <a:buFont typeface="Arial" panose="020B0604020202020204" pitchFamily="34" charset="0"/>
                  <a:buChar char="•"/>
                </a:pPr>
                <a:endParaRPr lang="fr-FR" sz="1600" dirty="0">
                  <a:solidFill>
                    <a:schemeClr val="accent1"/>
                  </a:solidFill>
                  <a:effectLst/>
                  <a:latin typeface="Verdana" panose="020B0604030504040204" pitchFamily="34" charset="0"/>
                  <a:ea typeface="Verdana" panose="020B0604030504040204" pitchFamily="34"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22EA678C-B515-9884-40C0-B96AA37C27F7}"/>
                  </a:ext>
                </a:extLst>
              </p:cNvPr>
              <p:cNvSpPr txBox="1">
                <a:spLocks noRot="1" noChangeAspect="1" noMove="1" noResize="1" noEditPoints="1" noAdjustHandles="1" noChangeArrowheads="1" noChangeShapeType="1" noTextEdit="1"/>
              </p:cNvSpPr>
              <p:nvPr/>
            </p:nvSpPr>
            <p:spPr>
              <a:xfrm>
                <a:off x="478970" y="954777"/>
                <a:ext cx="10900230" cy="5592813"/>
              </a:xfrm>
              <a:prstGeom prst="rect">
                <a:avLst/>
              </a:prstGeom>
              <a:blipFill>
                <a:blip r:embed="rId2"/>
                <a:stretch>
                  <a:fillRect l="-224" t="-327" r="-280"/>
                </a:stretch>
              </a:blipFill>
            </p:spPr>
            <p:txBody>
              <a:bodyPr/>
              <a:lstStyle/>
              <a:p>
                <a:r>
                  <a:rPr lang="fr-FR">
                    <a:noFill/>
                  </a:rPr>
                  <a:t> </a:t>
                </a:r>
              </a:p>
            </p:txBody>
          </p:sp>
        </mc:Fallback>
      </mc:AlternateContent>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25</a:t>
            </a:fld>
            <a:endParaRPr lang="fr-FR" dirty="0"/>
          </a:p>
        </p:txBody>
      </p:sp>
    </p:spTree>
    <p:extLst>
      <p:ext uri="{BB962C8B-B14F-4D97-AF65-F5344CB8AC3E}">
        <p14:creationId xmlns:p14="http://schemas.microsoft.com/office/powerpoint/2010/main" val="2952952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6.4 Vérification des hypothèses / Interprétation / Choix du meilleur modèle </a:t>
            </a:r>
          </a:p>
        </p:txBody>
      </p:sp>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26</a:t>
            </a:fld>
            <a:endParaRPr lang="fr-FR" dirty="0"/>
          </a:p>
        </p:txBody>
      </p:sp>
      <mc:AlternateContent xmlns:mc="http://schemas.openxmlformats.org/markup-compatibility/2006" xmlns:a14="http://schemas.microsoft.com/office/drawing/2010/main">
        <mc:Choice Requires="a14">
          <p:graphicFrame>
            <p:nvGraphicFramePr>
              <p:cNvPr id="7" name="Tableau 6">
                <a:extLst>
                  <a:ext uri="{FF2B5EF4-FFF2-40B4-BE49-F238E27FC236}">
                    <a16:creationId xmlns:a16="http://schemas.microsoft.com/office/drawing/2014/main" id="{25B95902-65C5-E6F5-988B-5165A98EC900}"/>
                  </a:ext>
                </a:extLst>
              </p:cNvPr>
              <p:cNvGraphicFramePr>
                <a:graphicFrameLocks noGrp="1"/>
              </p:cNvGraphicFramePr>
              <p:nvPr>
                <p:extLst>
                  <p:ext uri="{D42A27DB-BD31-4B8C-83A1-F6EECF244321}">
                    <p14:modId xmlns:p14="http://schemas.microsoft.com/office/powerpoint/2010/main" val="1024769416"/>
                  </p:ext>
                </p:extLst>
              </p:nvPr>
            </p:nvGraphicFramePr>
            <p:xfrm>
              <a:off x="478969" y="1555952"/>
              <a:ext cx="10900231" cy="4421505"/>
            </p:xfrm>
            <a:graphic>
              <a:graphicData uri="http://schemas.openxmlformats.org/drawingml/2006/table">
                <a:tbl>
                  <a:tblPr firstRow="1" bandRow="1">
                    <a:tableStyleId>{EB344D84-9AFB-497E-A393-DC336BA19D2E}</a:tableStyleId>
                  </a:tblPr>
                  <a:tblGrid>
                    <a:gridCol w="4306518">
                      <a:extLst>
                        <a:ext uri="{9D8B030D-6E8A-4147-A177-3AD203B41FA5}">
                          <a16:colId xmlns:a16="http://schemas.microsoft.com/office/drawing/2014/main" val="1145858440"/>
                        </a:ext>
                      </a:extLst>
                    </a:gridCol>
                    <a:gridCol w="3739057">
                      <a:extLst>
                        <a:ext uri="{9D8B030D-6E8A-4147-A177-3AD203B41FA5}">
                          <a16:colId xmlns:a16="http://schemas.microsoft.com/office/drawing/2014/main" val="2423402540"/>
                        </a:ext>
                      </a:extLst>
                    </a:gridCol>
                    <a:gridCol w="2854656">
                      <a:extLst>
                        <a:ext uri="{9D8B030D-6E8A-4147-A177-3AD203B41FA5}">
                          <a16:colId xmlns:a16="http://schemas.microsoft.com/office/drawing/2014/main" val="10536971"/>
                        </a:ext>
                      </a:extLst>
                    </a:gridCol>
                  </a:tblGrid>
                  <a:tr h="0">
                    <a:tc>
                      <a:txBody>
                        <a:bodyPr/>
                        <a:lstStyle/>
                        <a:p>
                          <a:pPr algn="ctr"/>
                          <a:r>
                            <a:rPr lang="fr-FR" sz="1400" dirty="0">
                              <a:latin typeface="Verdana" panose="020B0604030504040204" pitchFamily="34" charset="0"/>
                              <a:ea typeface="Verdana" panose="020B0604030504040204" pitchFamily="34" charset="0"/>
                            </a:rPr>
                            <a:t>Hypothèses</a:t>
                          </a:r>
                        </a:p>
                      </a:txBody>
                      <a:tcPr anchor="ctr">
                        <a:solidFill>
                          <a:srgbClr val="941100"/>
                        </a:solidFill>
                      </a:tcPr>
                    </a:tc>
                    <a:tc>
                      <a:txBody>
                        <a:bodyPr/>
                        <a:lstStyle/>
                        <a:p>
                          <a:pPr algn="ctr"/>
                          <a:r>
                            <a:rPr lang="fr-FR" sz="1400" dirty="0">
                              <a:latin typeface="Verdana" panose="020B0604030504040204" pitchFamily="34" charset="0"/>
                              <a:ea typeface="Verdana" panose="020B0604030504040204" pitchFamily="34" charset="0"/>
                            </a:rPr>
                            <a:t>Métriques </a:t>
                          </a:r>
                        </a:p>
                      </a:txBody>
                      <a:tcPr anchor="ctr">
                        <a:solidFill>
                          <a:srgbClr val="941100"/>
                        </a:solidFill>
                      </a:tcPr>
                    </a:tc>
                    <a:tc>
                      <a:txBody>
                        <a:bodyPr/>
                        <a:lstStyle/>
                        <a:p>
                          <a:pPr algn="ctr"/>
                          <a:r>
                            <a:rPr lang="fr-FR" sz="1400" dirty="0">
                              <a:latin typeface="Verdana" panose="020B0604030504040204" pitchFamily="34" charset="0"/>
                              <a:ea typeface="Verdana" panose="020B0604030504040204" pitchFamily="34" charset="0"/>
                            </a:rPr>
                            <a:t>Analyse des coefficients  </a:t>
                          </a:r>
                        </a:p>
                      </a:txBody>
                      <a:tcPr anchor="ctr">
                        <a:solidFill>
                          <a:srgbClr val="941100"/>
                        </a:solidFill>
                      </a:tcPr>
                    </a:tc>
                    <a:extLst>
                      <a:ext uri="{0D108BD9-81ED-4DB2-BD59-A6C34878D82A}">
                        <a16:rowId xmlns:a16="http://schemas.microsoft.com/office/drawing/2014/main" val="1417701856"/>
                      </a:ext>
                    </a:extLst>
                  </a:tr>
                  <a:tr h="2369141">
                    <a:tc>
                      <a:txBody>
                        <a:bodyPr/>
                        <a:lstStyle/>
                        <a:p>
                          <a:endParaRPr lang="fr-FR" sz="1400" dirty="0">
                            <a:latin typeface="Verdana" panose="020B0604030504040204" pitchFamily="34" charset="0"/>
                            <a:ea typeface="Verdana" panose="020B0604030504040204" pitchFamily="34" charset="0"/>
                          </a:endParaRPr>
                        </a:p>
                        <a:p>
                          <a:pPr marL="285750" indent="-285750">
                            <a:buFont typeface="Wingdings" pitchFamily="2" charset="2"/>
                            <a:buChar char="§"/>
                          </a:pPr>
                          <a:r>
                            <a:rPr lang="fr-FR" sz="1200" dirty="0">
                              <a:latin typeface="Verdana" panose="020B0604030504040204" pitchFamily="34" charset="0"/>
                              <a:ea typeface="Verdana" panose="020B0604030504040204" pitchFamily="34" charset="0"/>
                            </a:rPr>
                            <a:t>Vérifier que : </a:t>
                          </a:r>
                        </a:p>
                        <a:p>
                          <a:pPr marL="285750" indent="-285750">
                            <a:buFont typeface="Wingdings" pitchFamily="2" charset="2"/>
                            <a:buChar char="§"/>
                          </a:pPr>
                          <a:endParaRPr lang="fr-FR" sz="1400" dirty="0">
                            <a:latin typeface="Verdana" panose="020B0604030504040204" pitchFamily="34" charset="0"/>
                            <a:ea typeface="Verdana" panose="020B060403050404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14:m>
                            <m:oMath xmlns:m="http://schemas.openxmlformats.org/officeDocument/2006/math">
                              <m:r>
                                <a:rPr lang="fr-FR" sz="1400" b="0" i="1" smtClean="0">
                                  <a:latin typeface="Cambria Math" panose="02040503050406030204" pitchFamily="18" charset="0"/>
                                  <a:ea typeface="Cambria" panose="02040503050406030204" pitchFamily="18" charset="0"/>
                                </a:rPr>
                                <m:t>𝐸</m:t>
                              </m:r>
                              <m:r>
                                <a:rPr lang="fr-FR" sz="1400" b="0" i="1" smtClean="0">
                                  <a:latin typeface="Cambria Math" panose="02040503050406030204" pitchFamily="18" charset="0"/>
                                  <a:ea typeface="Cambria" panose="02040503050406030204" pitchFamily="18" charset="0"/>
                                </a:rPr>
                                <m:t>(</m:t>
                              </m:r>
                              <m:r>
                                <a:rPr lang="fr-FR" sz="1400" b="0" i="1" smtClean="0">
                                  <a:latin typeface="Cambria Math" panose="02040503050406030204" pitchFamily="18" charset="0"/>
                                  <a:ea typeface="Calibri" panose="020F0502020204030204" pitchFamily="34" charset="0"/>
                                  <a:cs typeface="Arial" panose="020B0604020202020204" pitchFamily="34" charset="0"/>
                                </a:rPr>
                                <m:t>𝜀</m:t>
                              </m:r>
                              <m:r>
                                <a:rPr lang="fr-FR" sz="1400" b="0" i="1" smtClean="0">
                                  <a:latin typeface="Cambria Math" panose="02040503050406030204" pitchFamily="18" charset="0"/>
                                  <a:ea typeface="Calibri" panose="020F0502020204030204" pitchFamily="34" charset="0"/>
                                  <a:cs typeface="Arial" panose="020B0604020202020204" pitchFamily="34" charset="0"/>
                                </a:rPr>
                                <m:t>)</m:t>
                              </m:r>
                            </m:oMath>
                          </a14:m>
                          <a:r>
                            <a:rPr lang="fr-FR" sz="1400" dirty="0">
                              <a:ea typeface="Cambria" panose="02040503050406030204" pitchFamily="18" charset="0"/>
                            </a:rPr>
                            <a:t> = 0   les résidus</a:t>
                          </a:r>
                          <a:r>
                            <a:rPr lang="fr-FR" sz="1400" baseline="0" dirty="0">
                              <a:ea typeface="Cambria" panose="02040503050406030204" pitchFamily="18" charset="0"/>
                            </a:rPr>
                            <a:t> centrés autour de zéro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fr-FR" sz="1400" dirty="0">
                            <a:ea typeface="Cambria" panose="02040503050406030204" pitchFamily="18" charset="0"/>
                          </a:endParaRPr>
                        </a:p>
                        <a:p>
                          <a:pPr marL="342900" indent="-342900">
                            <a:buFont typeface="+mj-lt"/>
                            <a:buAutoNum type="arabicPeriod"/>
                          </a:pPr>
                          <a14:m>
                            <m:oMath xmlns:m="http://schemas.openxmlformats.org/officeDocument/2006/math">
                              <m:r>
                                <a:rPr lang="fr-FR" sz="1400" b="0" i="1" smtClean="0">
                                  <a:latin typeface="Cambria Math" panose="02040503050406030204" pitchFamily="18" charset="0"/>
                                  <a:ea typeface="Cambria" panose="02040503050406030204" pitchFamily="18" charset="0"/>
                                </a:rPr>
                                <m:t>𝑐</m:t>
                              </m:r>
                              <m:r>
                                <m:rPr>
                                  <m:sty m:val="p"/>
                                </m:rPr>
                                <a:rPr lang="fr-FR" sz="1400" b="0" i="0" smtClean="0">
                                  <a:latin typeface="Cambria Math" panose="02040503050406030204" pitchFamily="18" charset="0"/>
                                  <a:ea typeface="Cambria" panose="02040503050406030204" pitchFamily="18" charset="0"/>
                                </a:rPr>
                                <m:t>ov</m:t>
                              </m:r>
                              <m:d>
                                <m:dPr>
                                  <m:ctrlPr>
                                    <a:rPr lang="fr-FR" sz="1400" i="1" smtClean="0">
                                      <a:latin typeface="Cambria Math" panose="02040503050406030204" pitchFamily="18" charset="0"/>
                                      <a:ea typeface="Cambria" panose="02040503050406030204" pitchFamily="18" charset="0"/>
                                    </a:rPr>
                                  </m:ctrlPr>
                                </m:dPr>
                                <m:e>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b="0" i="1" smtClean="0">
                                          <a:latin typeface="Cambria Math" panose="02040503050406030204" pitchFamily="18" charset="0"/>
                                          <a:ea typeface="Calibri" panose="020F0502020204030204" pitchFamily="34" charset="0"/>
                                          <a:cs typeface="Arial" panose="020B0604020202020204" pitchFamily="34" charset="0"/>
                                        </a:rPr>
                                        <m:t>𝜀</m:t>
                                      </m:r>
                                    </m:e>
                                    <m:sub>
                                      <m:r>
                                        <a:rPr lang="fr-FR" sz="1400" b="0" i="1" smtClean="0">
                                          <a:latin typeface="Cambria Math" panose="02040503050406030204" pitchFamily="18" charset="0"/>
                                          <a:ea typeface="Calibri" panose="020F0502020204030204" pitchFamily="34" charset="0"/>
                                          <a:cs typeface="Arial" panose="020B0604020202020204" pitchFamily="34" charset="0"/>
                                        </a:rPr>
                                        <m:t>𝑖</m:t>
                                      </m:r>
                                    </m:sub>
                                  </m:sSub>
                                  <m:r>
                                    <a:rPr lang="fr-FR" sz="1400" b="0" i="1" smtClean="0">
                                      <a:latin typeface="Cambria Math" panose="02040503050406030204" pitchFamily="18" charset="0"/>
                                      <a:ea typeface="Calibri" panose="020F0502020204030204" pitchFamily="34" charset="0"/>
                                      <a:cs typeface="Arial" panose="020B0604020202020204" pitchFamily="34" charset="0"/>
                                    </a:rPr>
                                    <m:t>,</m:t>
                                  </m:r>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b="0" i="1" smtClean="0">
                                          <a:latin typeface="Cambria Math" panose="02040503050406030204" pitchFamily="18" charset="0"/>
                                          <a:ea typeface="Calibri" panose="020F0502020204030204" pitchFamily="34" charset="0"/>
                                          <a:cs typeface="Arial" panose="020B0604020202020204" pitchFamily="34" charset="0"/>
                                        </a:rPr>
                                        <m:t>𝜀</m:t>
                                      </m:r>
                                    </m:e>
                                    <m:sub>
                                      <m:r>
                                        <a:rPr lang="fr-FR" sz="1400" b="0" i="1" smtClean="0">
                                          <a:latin typeface="Cambria Math" panose="02040503050406030204" pitchFamily="18" charset="0"/>
                                          <a:ea typeface="Calibri" panose="020F0502020204030204" pitchFamily="34" charset="0"/>
                                          <a:cs typeface="Arial" panose="020B0604020202020204" pitchFamily="34" charset="0"/>
                                        </a:rPr>
                                        <m:t>𝑗</m:t>
                                      </m:r>
                                    </m:sub>
                                  </m:sSub>
                                </m:e>
                              </m:d>
                              <m:r>
                                <a:rPr lang="fr-FR" sz="1400" b="0" i="1" smtClean="0">
                                  <a:latin typeface="Cambria Math" panose="02040503050406030204" pitchFamily="18" charset="0"/>
                                  <a:ea typeface="Calibri" panose="020F0502020204030204" pitchFamily="34" charset="0"/>
                                  <a:cs typeface="Arial" panose="020B0604020202020204" pitchFamily="34" charset="0"/>
                                </a:rPr>
                                <m:t>=</m:t>
                              </m:r>
                              <m:r>
                                <a:rPr lang="fr-FR" sz="1400" b="0" i="1" smtClean="0">
                                  <a:latin typeface="Cambria Math" panose="02040503050406030204" pitchFamily="18" charset="0"/>
                                  <a:cs typeface="Arial" panose="020B0604020202020204" pitchFamily="34" charset="0"/>
                                </a:rPr>
                                <m:t>0</m:t>
                              </m:r>
                            </m:oMath>
                          </a14:m>
                          <a:r>
                            <a:rPr lang="fr-FR" sz="1400" dirty="0"/>
                            <a:t> </a:t>
                          </a:r>
                          <a14:m>
                            <m:oMath xmlns:m="http://schemas.openxmlformats.org/officeDocument/2006/math">
                              <m:r>
                                <a:rPr lang="fr-FR" sz="1400" b="0" i="1" smtClean="0">
                                  <a:latin typeface="Cambria Math" panose="02040503050406030204" pitchFamily="18" charset="0"/>
                                  <a:ea typeface="Cambria Math" panose="02040503050406030204" pitchFamily="18" charset="0"/>
                                </a:rPr>
                                <m:t>∀ </m:t>
                              </m:r>
                              <m:r>
                                <a:rPr lang="fr-FR" sz="1400" b="0" i="1" smtClean="0">
                                  <a:latin typeface="Cambria Math" panose="02040503050406030204" pitchFamily="18" charset="0"/>
                                  <a:ea typeface="Cambria Math" panose="02040503050406030204" pitchFamily="18" charset="0"/>
                                </a:rPr>
                                <m:t>𝑖</m:t>
                              </m:r>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𝑗</m:t>
                              </m:r>
                            </m:oMath>
                          </a14:m>
                          <a:r>
                            <a:rPr lang="fr-FR" sz="1400" dirty="0"/>
                            <a:t> (Pas d’autocorrélation)</a:t>
                          </a:r>
                        </a:p>
                        <a:p>
                          <a:pPr marL="342900" indent="-342900">
                            <a:buFont typeface="+mj-lt"/>
                            <a:buAutoNum type="arabicPeriod"/>
                          </a:pPr>
                          <a:endParaRPr lang="fr-FR" sz="1400" dirty="0"/>
                        </a:p>
                        <a:p>
                          <a:pPr marL="342900" indent="-342900">
                            <a:buFont typeface="+mj-lt"/>
                            <a:buAutoNum type="arabicPeriod"/>
                          </a:pPr>
                          <a14:m>
                            <m:oMath xmlns:m="http://schemas.openxmlformats.org/officeDocument/2006/math">
                              <m:r>
                                <a:rPr lang="fr-FR" sz="1400" b="0" i="1" smtClean="0">
                                  <a:latin typeface="Cambria Math" panose="02040503050406030204" pitchFamily="18" charset="0"/>
                                  <a:ea typeface="Cambria" panose="02040503050406030204" pitchFamily="18" charset="0"/>
                                </a:rPr>
                                <m:t>𝑣</m:t>
                              </m:r>
                              <m:d>
                                <m:dPr>
                                  <m:ctrlPr>
                                    <a:rPr lang="fr-FR" sz="1400" i="1" smtClean="0">
                                      <a:latin typeface="Cambria Math" panose="02040503050406030204" pitchFamily="18" charset="0"/>
                                      <a:ea typeface="Cambria" panose="02040503050406030204" pitchFamily="18" charset="0"/>
                                    </a:rPr>
                                  </m:ctrlPr>
                                </m:dPr>
                                <m:e>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b="0" i="1" smtClean="0">
                                          <a:latin typeface="Cambria Math" panose="02040503050406030204" pitchFamily="18" charset="0"/>
                                          <a:ea typeface="Calibri" panose="020F0502020204030204" pitchFamily="34" charset="0"/>
                                          <a:cs typeface="Arial" panose="020B0604020202020204" pitchFamily="34" charset="0"/>
                                        </a:rPr>
                                        <m:t>𝜀</m:t>
                                      </m:r>
                                    </m:e>
                                    <m:sub>
                                      <m:r>
                                        <a:rPr lang="fr-FR" sz="1400" b="0" i="1" smtClean="0">
                                          <a:latin typeface="Cambria Math" panose="02040503050406030204" pitchFamily="18" charset="0"/>
                                          <a:ea typeface="Calibri" panose="020F0502020204030204" pitchFamily="34" charset="0"/>
                                          <a:cs typeface="Arial" panose="020B0604020202020204" pitchFamily="34" charset="0"/>
                                        </a:rPr>
                                        <m:t>𝑖</m:t>
                                      </m:r>
                                    </m:sub>
                                  </m:sSub>
                                </m:e>
                              </m:d>
                              <m:r>
                                <a:rPr lang="fr-FR" sz="1400" b="0" i="1" smtClean="0">
                                  <a:latin typeface="Cambria Math" panose="02040503050406030204" pitchFamily="18" charset="0"/>
                                  <a:ea typeface="Calibri" panose="020F0502020204030204" pitchFamily="34" charset="0"/>
                                  <a:cs typeface="Arial" panose="020B0604020202020204" pitchFamily="34" charset="0"/>
                                </a:rPr>
                                <m:t>= </m:t>
                              </m:r>
                              <m:sSup>
                                <m:sSupPr>
                                  <m:ctrlPr>
                                    <a:rPr lang="fr-FR" sz="1400" b="0" i="1" smtClean="0">
                                      <a:latin typeface="Cambria Math" panose="02040503050406030204" pitchFamily="18" charset="0"/>
                                      <a:cs typeface="Arial" panose="020B0604020202020204" pitchFamily="34" charset="0"/>
                                    </a:rPr>
                                  </m:ctrlPr>
                                </m:sSupPr>
                                <m:e>
                                  <m:r>
                                    <a:rPr lang="fr-FR" sz="1400" b="0" i="1" smtClean="0">
                                      <a:latin typeface="Cambria Math" panose="02040503050406030204" pitchFamily="18" charset="0"/>
                                      <a:ea typeface="Cambria Math" panose="02040503050406030204" pitchFamily="18" charset="0"/>
                                      <a:cs typeface="Arial" panose="020B0604020202020204" pitchFamily="34" charset="0"/>
                                    </a:rPr>
                                    <m:t>𝜎</m:t>
                                  </m:r>
                                </m:e>
                                <m:sup>
                                  <m:r>
                                    <a:rPr lang="fr-FR" sz="1400" b="0" i="1" smtClean="0">
                                      <a:latin typeface="Cambria Math" panose="02040503050406030204" pitchFamily="18" charset="0"/>
                                      <a:cs typeface="Arial" panose="020B0604020202020204" pitchFamily="34" charset="0"/>
                                    </a:rPr>
                                    <m:t>2</m:t>
                                  </m:r>
                                </m:sup>
                              </m:sSup>
                            </m:oMath>
                          </a14:m>
                          <a:r>
                            <a:rPr lang="fr-FR" sz="1400" dirty="0"/>
                            <a:t>  pour tout </a:t>
                          </a:r>
                          <a14:m>
                            <m:oMath xmlns:m="http://schemas.openxmlformats.org/officeDocument/2006/math">
                              <m:r>
                                <a:rPr lang="fr-FR" sz="1400" b="0" i="1" smtClean="0">
                                  <a:latin typeface="Cambria Math" panose="02040503050406030204" pitchFamily="18" charset="0"/>
                                  <a:ea typeface="Cambria Math" panose="02040503050406030204" pitchFamily="18" charset="0"/>
                                </a:rPr>
                                <m:t>𝑖</m:t>
                              </m:r>
                              <m:r>
                                <a:rPr lang="fr-FR" sz="1400" b="0" i="1" smtClean="0">
                                  <a:latin typeface="Cambria Math" panose="02040503050406030204" pitchFamily="18" charset="0"/>
                                  <a:ea typeface="Cambria Math" panose="02040503050406030204" pitchFamily="18" charset="0"/>
                                </a:rPr>
                                <m:t>=1…</m:t>
                              </m:r>
                              <m:r>
                                <a:rPr lang="fr-FR" sz="1400" b="0" i="1" smtClean="0">
                                  <a:latin typeface="Cambria Math" panose="02040503050406030204" pitchFamily="18" charset="0"/>
                                  <a:ea typeface="Cambria Math" panose="02040503050406030204" pitchFamily="18" charset="0"/>
                                </a:rPr>
                                <m:t>𝑛</m:t>
                              </m:r>
                            </m:oMath>
                          </a14:m>
                          <a:r>
                            <a:rPr lang="fr-FR" sz="1400" baseline="0" dirty="0"/>
                            <a:t>  </a:t>
                          </a:r>
                          <a:r>
                            <a:rPr lang="fr-FR" sz="1400" dirty="0"/>
                            <a:t>Variance</a:t>
                          </a:r>
                          <a:r>
                            <a:rPr lang="fr-FR" sz="1400" baseline="0" dirty="0"/>
                            <a:t> constante (</a:t>
                          </a:r>
                          <a:r>
                            <a:rPr lang="fr-FR" sz="1400" dirty="0"/>
                            <a:t>Homoscédasticité</a:t>
                          </a:r>
                          <a:r>
                            <a:rPr lang="fr-FR" sz="1400" baseline="0" dirty="0"/>
                            <a:t>)</a:t>
                          </a:r>
                        </a:p>
                        <a:p>
                          <a:pPr marL="342900" indent="-342900">
                            <a:buFont typeface="+mj-lt"/>
                            <a:buAutoNum type="arabicPeriod"/>
                          </a:pPr>
                          <a:endParaRPr lang="fr-FR" sz="1400" dirty="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14:m>
                            <m:oMath xmlns:m="http://schemas.openxmlformats.org/officeDocument/2006/math">
                              <m:r>
                                <a:rPr lang="fr-FR" sz="1400" b="0" i="1" smtClean="0">
                                  <a:latin typeface="Cambria Math" panose="02040503050406030204" pitchFamily="18" charset="0"/>
                                  <a:ea typeface="Calibri" panose="020F0502020204030204" pitchFamily="34" charset="0"/>
                                  <a:cs typeface="Arial" panose="020B0604020202020204" pitchFamily="34" charset="0"/>
                                </a:rPr>
                                <m:t>𝜀</m:t>
                              </m:r>
                            </m:oMath>
                          </a14:m>
                          <a:r>
                            <a:rPr lang="fr-FR" sz="1400" dirty="0">
                              <a:ea typeface="Cambria" panose="02040503050406030204" pitchFamily="18" charset="0"/>
                            </a:rPr>
                            <a:t> est un vecteur</a:t>
                          </a:r>
                          <a:r>
                            <a:rPr lang="fr-FR" sz="1400" baseline="0" dirty="0">
                              <a:ea typeface="Cambria" panose="02040503050406030204" pitchFamily="18" charset="0"/>
                            </a:rPr>
                            <a:t> gaussien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fr-FR" sz="1400" baseline="0" dirty="0">
                            <a:ea typeface="Cambria" panose="020405030504060302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
                            <a:tabLst/>
                            <a:defRPr/>
                          </a:pPr>
                          <a:r>
                            <a:rPr lang="fr-FR" sz="1400" baseline="0" dirty="0">
                              <a:ea typeface="Cambria" panose="02040503050406030204" pitchFamily="18" charset="0"/>
                            </a:rPr>
                            <a:t>Les hypothèses 1 à 4 sont équivalentes à </a:t>
                          </a:r>
                          <a14:m>
                            <m:oMath xmlns:m="http://schemas.openxmlformats.org/officeDocument/2006/math">
                              <m:r>
                                <a:rPr lang="fr-FR" sz="1400" b="0" i="1" smtClean="0">
                                  <a:latin typeface="Cambria Math" panose="02040503050406030204" pitchFamily="18" charset="0"/>
                                  <a:ea typeface="Calibri" panose="020F0502020204030204" pitchFamily="34" charset="0"/>
                                  <a:cs typeface="Arial" panose="020B0604020202020204" pitchFamily="34" charset="0"/>
                                </a:rPr>
                                <m:t>𝜀</m:t>
                              </m:r>
                              <m:r>
                                <a:rPr lang="fr-FR" sz="1400" b="0" i="1" smtClean="0">
                                  <a:latin typeface="Cambria Math" panose="02040503050406030204" pitchFamily="18" charset="0"/>
                                  <a:ea typeface="Cambria Math" panose="02040503050406030204" pitchFamily="18" charset="0"/>
                                  <a:cs typeface="Arial" panose="020B0604020202020204" pitchFamily="34" charset="0"/>
                                </a:rPr>
                                <m:t>~</m:t>
                              </m:r>
                              <m:r>
                                <a:rPr lang="fr-FR" sz="1400" b="0" i="1" smtClean="0">
                                  <a:latin typeface="Cambria Math" panose="02040503050406030204" pitchFamily="18" charset="0"/>
                                  <a:ea typeface="Cambria Math" panose="02040503050406030204" pitchFamily="18" charset="0"/>
                                  <a:cs typeface="Arial" panose="020B0604020202020204" pitchFamily="34" charset="0"/>
                                </a:rPr>
                                <m:t>𝑁</m:t>
                              </m:r>
                              <m:r>
                                <a:rPr lang="fr-FR" sz="1400" b="0" i="1" smtClean="0">
                                  <a:latin typeface="Cambria Math" panose="02040503050406030204" pitchFamily="18" charset="0"/>
                                  <a:ea typeface="Cambria Math" panose="02040503050406030204" pitchFamily="18" charset="0"/>
                                  <a:cs typeface="Arial" panose="020B0604020202020204" pitchFamily="34" charset="0"/>
                                </a:rPr>
                                <m:t>(0,</m:t>
                              </m:r>
                              <m:sSup>
                                <m:sSupPr>
                                  <m:ctrlPr>
                                    <a:rPr lang="fr-FR" sz="1400" b="0" i="1" smtClean="0">
                                      <a:latin typeface="Cambria Math" panose="02040503050406030204" pitchFamily="18" charset="0"/>
                                      <a:cs typeface="Arial" panose="020B0604020202020204" pitchFamily="34" charset="0"/>
                                    </a:rPr>
                                  </m:ctrlPr>
                                </m:sSupPr>
                                <m:e>
                                  <m:r>
                                    <a:rPr lang="fr-FR" sz="1400" b="0" i="1" smtClean="0">
                                      <a:latin typeface="Cambria Math" panose="02040503050406030204" pitchFamily="18" charset="0"/>
                                      <a:ea typeface="Cambria Math" panose="02040503050406030204" pitchFamily="18" charset="0"/>
                                      <a:cs typeface="Arial" panose="020B0604020202020204" pitchFamily="34" charset="0"/>
                                    </a:rPr>
                                    <m:t>𝜎</m:t>
                                  </m:r>
                                </m:e>
                                <m:sup>
                                  <m:r>
                                    <a:rPr lang="fr-FR" sz="1400" b="0" i="1" smtClean="0">
                                      <a:latin typeface="Cambria Math" panose="02040503050406030204" pitchFamily="18" charset="0"/>
                                      <a:cs typeface="Arial" panose="020B0604020202020204" pitchFamily="34" charset="0"/>
                                    </a:rPr>
                                    <m:t>2</m:t>
                                  </m:r>
                                </m:sup>
                              </m:sSup>
                              <m:sSub>
                                <m:sSubPr>
                                  <m:ctrlPr>
                                    <a:rPr lang="fr-FR" sz="1400" b="0" i="1" smtClean="0">
                                      <a:latin typeface="Cambria Math" panose="02040503050406030204" pitchFamily="18" charset="0"/>
                                      <a:cs typeface="Arial" panose="020B0604020202020204" pitchFamily="34" charset="0"/>
                                    </a:rPr>
                                  </m:ctrlPr>
                                </m:sSubPr>
                                <m:e>
                                  <m:r>
                                    <a:rPr lang="fr-FR" sz="1400" b="0" i="1" smtClean="0">
                                      <a:latin typeface="Cambria Math" panose="02040503050406030204" pitchFamily="18" charset="0"/>
                                      <a:cs typeface="Arial" panose="020B0604020202020204" pitchFamily="34" charset="0"/>
                                    </a:rPr>
                                    <m:t>𝐼</m:t>
                                  </m:r>
                                </m:e>
                                <m:sub>
                                  <m:r>
                                    <a:rPr lang="fr-FR" sz="1400" b="0" i="1" smtClean="0">
                                      <a:latin typeface="Cambria Math" panose="02040503050406030204" pitchFamily="18" charset="0"/>
                                      <a:cs typeface="Arial" panose="020B0604020202020204" pitchFamily="34" charset="0"/>
                                    </a:rPr>
                                    <m:t>𝑛</m:t>
                                  </m:r>
                                </m:sub>
                              </m:sSub>
                              <m:r>
                                <a:rPr lang="fr-FR"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fr-FR" sz="1400" dirty="0">
                            <a:ea typeface="Cambria" panose="02040503050406030204" pitchFamily="18" charset="0"/>
                          </a:endParaRPr>
                        </a:p>
                        <a:p>
                          <a:pPr marL="342900" indent="-342900">
                            <a:buFont typeface="+mj-lt"/>
                            <a:buAutoNum type="arabicPeriod"/>
                          </a:pPr>
                          <a:endParaRPr lang="fr-FR" sz="1400" dirty="0"/>
                        </a:p>
                        <a:p>
                          <a:pPr marL="285750" indent="-285750">
                            <a:buFont typeface="Wingdings" pitchFamily="2" charset="2"/>
                            <a:buChar char="§"/>
                          </a:pPr>
                          <a:endParaRPr lang="fr-FR" sz="1400" dirty="0"/>
                        </a:p>
                        <a:p>
                          <a:pPr marL="342900" indent="-342900">
                            <a:buFont typeface="+mj-lt"/>
                            <a:buAutoNum type="arabicPeriod" startAt="5"/>
                          </a:pPr>
                          <a:r>
                            <a:rPr lang="fr-FR" sz="1200" dirty="0">
                              <a:latin typeface="Verdana" panose="020B0604030504040204" pitchFamily="34" charset="0"/>
                              <a:ea typeface="Verdana" panose="020B0604030504040204" pitchFamily="34" charset="0"/>
                            </a:rPr>
                            <a:t>Pas de multi colinéarité </a:t>
                          </a:r>
                        </a:p>
                        <a:p>
                          <a:pPr marL="285750" indent="-285750">
                            <a:buFont typeface="Wingdings" pitchFamily="2" charset="2"/>
                            <a:buChar char="§"/>
                          </a:pPr>
                          <a:endParaRPr lang="fr-FR" sz="1400" dirty="0">
                            <a:latin typeface="Verdana" panose="020B0604030504040204" pitchFamily="34" charset="0"/>
                            <a:ea typeface="Verdana" panose="020B0604030504040204" pitchFamily="34" charset="0"/>
                          </a:endParaRPr>
                        </a:p>
                        <a:p>
                          <a:pPr marL="285750" indent="-285750">
                            <a:buFont typeface="Wingdings" pitchFamily="2" charset="2"/>
                            <a:buChar char="§"/>
                          </a:pPr>
                          <a:endParaRPr lang="fr-FR" sz="1400" dirty="0">
                            <a:latin typeface="Verdana" panose="020B0604030504040204" pitchFamily="34" charset="0"/>
                            <a:ea typeface="Verdana" panose="020B0604030504040204" pitchFamily="34" charset="0"/>
                          </a:endParaRPr>
                        </a:p>
                      </a:txBody>
                      <a:tcPr/>
                    </a:tc>
                    <a:tc>
                      <a:txBody>
                        <a:bodyPr/>
                        <a:lstStyle/>
                        <a:p>
                          <a:pPr lvl="1" algn="just"/>
                          <a:endParaRPr lang="fr-FR"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RMSE </a:t>
                          </a:r>
                        </a:p>
                        <a:p>
                          <a:pPr marL="742950" lvl="1" indent="-285750" algn="just">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MSE</a:t>
                          </a:r>
                        </a:p>
                        <a:p>
                          <a:pPr marL="742950" lvl="1" indent="-285750" algn="just">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MAE </a:t>
                          </a:r>
                        </a:p>
                        <a:p>
                          <a:pPr marL="742950" lvl="1" indent="-285750" algn="just">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U-Theil</a:t>
                          </a:r>
                        </a:p>
                        <a:p>
                          <a:pPr marL="742950" lvl="1" indent="-285750" algn="just">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R2 et R2 ajusté  </a:t>
                          </a:r>
                        </a:p>
                        <a:p>
                          <a:pPr marL="742950" lvl="1" indent="-285750" algn="just">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Intervalle de confiance </a:t>
                          </a:r>
                        </a:p>
                        <a:p>
                          <a:pPr lvl="1"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lvl="1"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lvl="1"/>
                          <a:endParaRPr lang="fr-FR"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742950" lvl="1" indent="-285750">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Significativité des coefficients</a:t>
                          </a:r>
                        </a:p>
                        <a:p>
                          <a:pPr marL="742950" lvl="1" indent="-285750">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Sens économique </a:t>
                          </a:r>
                        </a:p>
                        <a:p>
                          <a:pPr lvl="1"/>
                          <a:endParaRPr lang="fr-FR" sz="1400"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3043903157"/>
                      </a:ext>
                    </a:extLst>
                  </a:tr>
                </a:tbl>
              </a:graphicData>
            </a:graphic>
          </p:graphicFrame>
        </mc:Choice>
        <mc:Fallback xmlns="">
          <p:graphicFrame>
            <p:nvGraphicFramePr>
              <p:cNvPr id="7" name="Tableau 6">
                <a:extLst>
                  <a:ext uri="{FF2B5EF4-FFF2-40B4-BE49-F238E27FC236}">
                    <a16:creationId xmlns:a16="http://schemas.microsoft.com/office/drawing/2014/main" id="{25B95902-65C5-E6F5-988B-5165A98EC900}"/>
                  </a:ext>
                </a:extLst>
              </p:cNvPr>
              <p:cNvGraphicFramePr>
                <a:graphicFrameLocks noGrp="1"/>
              </p:cNvGraphicFramePr>
              <p:nvPr>
                <p:extLst>
                  <p:ext uri="{D42A27DB-BD31-4B8C-83A1-F6EECF244321}">
                    <p14:modId xmlns:p14="http://schemas.microsoft.com/office/powerpoint/2010/main" val="1024769416"/>
                  </p:ext>
                </p:extLst>
              </p:nvPr>
            </p:nvGraphicFramePr>
            <p:xfrm>
              <a:off x="478969" y="1555952"/>
              <a:ext cx="10900231" cy="4421505"/>
            </p:xfrm>
            <a:graphic>
              <a:graphicData uri="http://schemas.openxmlformats.org/drawingml/2006/table">
                <a:tbl>
                  <a:tblPr firstRow="1" bandRow="1">
                    <a:tableStyleId>{EB344D84-9AFB-497E-A393-DC336BA19D2E}</a:tableStyleId>
                  </a:tblPr>
                  <a:tblGrid>
                    <a:gridCol w="4306518">
                      <a:extLst>
                        <a:ext uri="{9D8B030D-6E8A-4147-A177-3AD203B41FA5}">
                          <a16:colId xmlns:a16="http://schemas.microsoft.com/office/drawing/2014/main" val="1145858440"/>
                        </a:ext>
                      </a:extLst>
                    </a:gridCol>
                    <a:gridCol w="3739057">
                      <a:extLst>
                        <a:ext uri="{9D8B030D-6E8A-4147-A177-3AD203B41FA5}">
                          <a16:colId xmlns:a16="http://schemas.microsoft.com/office/drawing/2014/main" val="2423402540"/>
                        </a:ext>
                      </a:extLst>
                    </a:gridCol>
                    <a:gridCol w="2854656">
                      <a:extLst>
                        <a:ext uri="{9D8B030D-6E8A-4147-A177-3AD203B41FA5}">
                          <a16:colId xmlns:a16="http://schemas.microsoft.com/office/drawing/2014/main" val="10536971"/>
                        </a:ext>
                      </a:extLst>
                    </a:gridCol>
                  </a:tblGrid>
                  <a:tr h="304800">
                    <a:tc>
                      <a:txBody>
                        <a:bodyPr/>
                        <a:lstStyle/>
                        <a:p>
                          <a:pPr algn="ctr"/>
                          <a:r>
                            <a:rPr lang="fr-FR" sz="1400" dirty="0">
                              <a:latin typeface="Verdana" panose="020B0604030504040204" pitchFamily="34" charset="0"/>
                              <a:ea typeface="Verdana" panose="020B0604030504040204" pitchFamily="34" charset="0"/>
                            </a:rPr>
                            <a:t>Hypothèses</a:t>
                          </a:r>
                        </a:p>
                      </a:txBody>
                      <a:tcPr anchor="ctr">
                        <a:solidFill>
                          <a:srgbClr val="941100"/>
                        </a:solidFill>
                      </a:tcPr>
                    </a:tc>
                    <a:tc>
                      <a:txBody>
                        <a:bodyPr/>
                        <a:lstStyle/>
                        <a:p>
                          <a:pPr algn="ctr"/>
                          <a:r>
                            <a:rPr lang="fr-FR" sz="1400" dirty="0">
                              <a:latin typeface="Verdana" panose="020B0604030504040204" pitchFamily="34" charset="0"/>
                              <a:ea typeface="Verdana" panose="020B0604030504040204" pitchFamily="34" charset="0"/>
                            </a:rPr>
                            <a:t>Métriques </a:t>
                          </a:r>
                        </a:p>
                      </a:txBody>
                      <a:tcPr anchor="ctr">
                        <a:solidFill>
                          <a:srgbClr val="941100"/>
                        </a:solidFill>
                      </a:tcPr>
                    </a:tc>
                    <a:tc>
                      <a:txBody>
                        <a:bodyPr/>
                        <a:lstStyle/>
                        <a:p>
                          <a:pPr algn="ctr"/>
                          <a:r>
                            <a:rPr lang="fr-FR" sz="1400" dirty="0">
                              <a:latin typeface="Verdana" panose="020B0604030504040204" pitchFamily="34" charset="0"/>
                              <a:ea typeface="Verdana" panose="020B0604030504040204" pitchFamily="34" charset="0"/>
                            </a:rPr>
                            <a:t>Analyse des coefficients  </a:t>
                          </a:r>
                        </a:p>
                      </a:txBody>
                      <a:tcPr anchor="ctr">
                        <a:solidFill>
                          <a:srgbClr val="941100"/>
                        </a:solidFill>
                      </a:tcPr>
                    </a:tc>
                    <a:extLst>
                      <a:ext uri="{0D108BD9-81ED-4DB2-BD59-A6C34878D82A}">
                        <a16:rowId xmlns:a16="http://schemas.microsoft.com/office/drawing/2014/main" val="1417701856"/>
                      </a:ext>
                    </a:extLst>
                  </a:tr>
                  <a:tr h="4116705">
                    <a:tc>
                      <a:txBody>
                        <a:bodyPr/>
                        <a:lstStyle/>
                        <a:p>
                          <a:endParaRPr lang="fr-FR"/>
                        </a:p>
                      </a:txBody>
                      <a:tcPr>
                        <a:blipFill>
                          <a:blip r:embed="rId2"/>
                          <a:stretch>
                            <a:fillRect t="-7692" r="-153982" b="-308"/>
                          </a:stretch>
                        </a:blipFill>
                      </a:tcPr>
                    </a:tc>
                    <a:tc>
                      <a:txBody>
                        <a:bodyPr/>
                        <a:lstStyle/>
                        <a:p>
                          <a:pPr lvl="1" algn="just"/>
                          <a:endParaRPr lang="fr-FR"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RMSE </a:t>
                          </a:r>
                        </a:p>
                        <a:p>
                          <a:pPr marL="742950" lvl="1" indent="-285750" algn="just">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MSE</a:t>
                          </a:r>
                        </a:p>
                        <a:p>
                          <a:pPr marL="742950" lvl="1" indent="-285750" algn="just">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MAE </a:t>
                          </a:r>
                        </a:p>
                        <a:p>
                          <a:pPr marL="742950" lvl="1" indent="-285750" algn="just">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U-Theil</a:t>
                          </a:r>
                        </a:p>
                        <a:p>
                          <a:pPr marL="742950" lvl="1" indent="-285750" algn="just">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R2 et R2 ajusté  </a:t>
                          </a:r>
                        </a:p>
                        <a:p>
                          <a:pPr marL="742950" lvl="1" indent="-285750" algn="just">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Intervalle de confiance </a:t>
                          </a:r>
                        </a:p>
                        <a:p>
                          <a:pPr lvl="1"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lvl="1"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lvl="1"/>
                          <a:endParaRPr lang="fr-FR"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742950" lvl="1" indent="-285750">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Significativité des coefficients</a:t>
                          </a:r>
                        </a:p>
                        <a:p>
                          <a:pPr marL="742950" lvl="1" indent="-285750">
                            <a:buFont typeface="Wingdings" pitchFamily="2"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itchFamily="2"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Sens économique </a:t>
                          </a:r>
                        </a:p>
                        <a:p>
                          <a:pPr lvl="1"/>
                          <a:endParaRPr lang="fr-FR" sz="1400"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3043903157"/>
                      </a:ext>
                    </a:extLst>
                  </a:tr>
                </a:tbl>
              </a:graphicData>
            </a:graphic>
          </p:graphicFrame>
        </mc:Fallback>
      </mc:AlternateContent>
    </p:spTree>
    <p:extLst>
      <p:ext uri="{BB962C8B-B14F-4D97-AF65-F5344CB8AC3E}">
        <p14:creationId xmlns:p14="http://schemas.microsoft.com/office/powerpoint/2010/main" val="407220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Méthodologies de modélisation de projection du taux de défaut</a:t>
            </a:r>
            <a:r>
              <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7. Scénario </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22EA678C-B515-9884-40C0-B96AA37C27F7}"/>
                  </a:ext>
                </a:extLst>
              </p:cNvPr>
              <p:cNvSpPr txBox="1"/>
              <p:nvPr/>
            </p:nvSpPr>
            <p:spPr>
              <a:xfrm>
                <a:off x="645885" y="1301309"/>
                <a:ext cx="10900230" cy="4216539"/>
              </a:xfrm>
              <a:prstGeom prst="rect">
                <a:avLst/>
              </a:prstGeom>
              <a:noFill/>
            </p:spPr>
            <p:txBody>
              <a:bodyPr wrap="square" rtlCol="0">
                <a:spAutoFit/>
              </a:bodyPr>
              <a:lstStyle/>
              <a:p>
                <a:pPr marL="742950" lvl="1" indent="-285750">
                  <a:buFont typeface="Wingdings" pitchFamily="2" charset="2"/>
                  <a:buChar char="§"/>
                </a:pPr>
                <a:r>
                  <a:rPr lang="fr-FR" dirty="0">
                    <a:latin typeface="Verdana" panose="020B0604030504040204" pitchFamily="34" charset="0"/>
                    <a:ea typeface="Verdana" panose="020B0604030504040204" pitchFamily="34" charset="0"/>
                  </a:rPr>
                  <a:t>Une fois le meilleur modèle retenu l’objectif est d’appliquer trois scénarios pour voir comment se comporte le taux de défaut en fonction de ces trois scénarios : </a:t>
                </a:r>
              </a:p>
              <a:p>
                <a:pPr marL="742950" lvl="1" indent="-285750">
                  <a:buFont typeface="Wingdings" pitchFamily="2" charset="2"/>
                  <a:buChar char="§"/>
                </a:pPr>
                <a:endParaRPr lang="fr-FR" sz="1800" dirty="0">
                  <a:effectLst/>
                  <a:latin typeface="Verdana" panose="020B0604030504040204" pitchFamily="34" charset="0"/>
                  <a:ea typeface="Verdana" panose="020B0604030504040204" pitchFamily="34" charset="0"/>
                </a:endParaRPr>
              </a:p>
              <a:p>
                <a:pPr marL="1257300" lvl="2" indent="-342900">
                  <a:buFont typeface="Wingdings" pitchFamily="2" charset="2"/>
                  <a:buChar char="§"/>
                </a:pPr>
                <a:r>
                  <a:rPr lang="fr-FR" dirty="0">
                    <a:effectLst/>
                    <a:latin typeface="Verdana" panose="020B0604030504040204" pitchFamily="34" charset="0"/>
                    <a:ea typeface="Verdana" panose="020B0604030504040204" pitchFamily="34" charset="0"/>
                  </a:rPr>
                  <a:t>Adverse </a:t>
                </a:r>
              </a:p>
              <a:p>
                <a:pPr marL="1257300" lvl="2" indent="-342900">
                  <a:buFont typeface="Wingdings" pitchFamily="2" charset="2"/>
                  <a:buChar char="§"/>
                </a:pPr>
                <a:r>
                  <a:rPr lang="fr-FR" dirty="0">
                    <a:latin typeface="Verdana" panose="020B0604030504040204" pitchFamily="34" charset="0"/>
                    <a:ea typeface="Verdana" panose="020B0604030504040204" pitchFamily="34" charset="0"/>
                  </a:rPr>
                  <a:t>Central  </a:t>
                </a:r>
              </a:p>
              <a:p>
                <a:pPr marL="1257300" lvl="2" indent="-342900">
                  <a:buFont typeface="Wingdings" pitchFamily="2" charset="2"/>
                  <a:buChar char="§"/>
                </a:pPr>
                <a:r>
                  <a:rPr lang="fr-FR" dirty="0">
                    <a:latin typeface="Verdana" panose="020B0604030504040204" pitchFamily="34" charset="0"/>
                    <a:ea typeface="Verdana" panose="020B0604030504040204" pitchFamily="34" charset="0"/>
                  </a:rPr>
                  <a:t>Favorable </a:t>
                </a:r>
                <a:endParaRPr lang="fr-FR" dirty="0">
                  <a:effectLst/>
                  <a:latin typeface="Verdana" panose="020B0604030504040204" pitchFamily="34" charset="0"/>
                  <a:ea typeface="Verdana" panose="020B0604030504040204" pitchFamily="34" charset="0"/>
                </a:endParaRPr>
              </a:p>
              <a:p>
                <a:pPr marL="742950" lvl="1" indent="-285750">
                  <a:buFont typeface="Wingdings" pitchFamily="2" charset="2"/>
                  <a:buChar char="§"/>
                </a:pPr>
                <a:endParaRPr lang="fr-FR" sz="1800" dirty="0">
                  <a:effectLst/>
                  <a:latin typeface="Verdana" panose="020B0604030504040204" pitchFamily="34" charset="0"/>
                  <a:ea typeface="Verdana" panose="020B0604030504040204" pitchFamily="34" charset="0"/>
                </a:endParaRPr>
              </a:p>
              <a:p>
                <a:pPr marL="742950" lvl="1" indent="-285750">
                  <a:buFont typeface="Wingdings" pitchFamily="2" charset="2"/>
                  <a:buChar char="§"/>
                </a:pPr>
                <a:endParaRPr lang="fr-FR" dirty="0">
                  <a:latin typeface="Verdana" panose="020B0604030504040204" pitchFamily="34" charset="0"/>
                  <a:ea typeface="Verdana" panose="020B0604030504040204" pitchFamily="34" charset="0"/>
                </a:endParaRPr>
              </a:p>
              <a:p>
                <a:pPr marL="742950" lvl="1" indent="-285750">
                  <a:buFont typeface="Wingdings" pitchFamily="2" charset="2"/>
                  <a:buChar char="§"/>
                </a:pPr>
                <a:r>
                  <a:rPr lang="fr-FR" dirty="0">
                    <a:latin typeface="Verdana" panose="020B0604030504040204" pitchFamily="34" charset="0"/>
                    <a:ea typeface="Verdana" panose="020B0604030504040204" pitchFamily="34" charset="0"/>
                  </a:rPr>
                  <a:t>L</a:t>
                </a:r>
                <a:r>
                  <a:rPr lang="fr-FR" sz="1800" dirty="0">
                    <a:effectLst/>
                    <a:latin typeface="Verdana" panose="020B0604030504040204" pitchFamily="34" charset="0"/>
                    <a:ea typeface="Verdana" panose="020B0604030504040204" pitchFamily="34" charset="0"/>
                  </a:rPr>
                  <a:t>a BCE publie chaque année des scénarios sur les indicateurs macroéconomiques. </a:t>
                </a:r>
              </a:p>
              <a:p>
                <a:pPr marL="742950" lvl="1" indent="-285750">
                  <a:buFont typeface="Wingdings" pitchFamily="2" charset="2"/>
                  <a:buChar char="§"/>
                </a:pPr>
                <a:endParaRPr lang="fr-FR" sz="1800" dirty="0">
                  <a:effectLst/>
                  <a:latin typeface="Verdana" panose="020B0604030504040204" pitchFamily="34" charset="0"/>
                  <a:ea typeface="Verdana" panose="020B0604030504040204" pitchFamily="34" charset="0"/>
                </a:endParaRPr>
              </a:p>
              <a:p>
                <a:pPr marL="742950" lvl="1" indent="-285750">
                  <a:buFont typeface="Wingdings" pitchFamily="2" charset="2"/>
                  <a:buChar char="§"/>
                </a:pPr>
                <a:r>
                  <a:rPr lang="fr-FR" dirty="0">
                    <a:latin typeface="Verdana" panose="020B0604030504040204" pitchFamily="34" charset="0"/>
                    <a:ea typeface="Verdana" panose="020B0604030504040204" pitchFamily="34" charset="0"/>
                  </a:rPr>
                  <a:t>Au sein des banques les scénarios sont directement fournis par les équipes d’économistes des banques. </a:t>
                </a:r>
              </a:p>
              <a:p>
                <a:pPr lvl="1"/>
                <a:endParaRPr lang="fr-FR" dirty="0">
                  <a:latin typeface="Verdana" panose="020B0604030504040204" pitchFamily="34" charset="0"/>
                  <a:ea typeface="Verdana" panose="020B0604030504040204" pitchFamily="34" charset="0"/>
                </a:endParaRPr>
              </a:p>
              <a:p>
                <a:pPr marL="742950" lvl="1" indent="-285750">
                  <a:buFont typeface="Wingdings" pitchFamily="2" charset="2"/>
                  <a:buChar char="§"/>
                </a:pPr>
                <a:r>
                  <a:rPr lang="fr-FR" dirty="0">
                    <a:solidFill>
                      <a:schemeClr val="tx1"/>
                    </a:solidFill>
                    <a:latin typeface="Verdana" panose="020B0604030504040204" pitchFamily="34" charset="0"/>
                    <a:ea typeface="Verdana" panose="020B0604030504040204" pitchFamily="34" charset="0"/>
                    <a:cs typeface="Times New Roman" panose="02020603050405020304" pitchFamily="18" charset="0"/>
                  </a:rPr>
                  <a:t>On obtient ainsi le </a:t>
                </a:r>
                <a14:m>
                  <m:oMath xmlns:m="http://schemas.openxmlformats.org/officeDocument/2006/math">
                    <m:sSub>
                      <m:sSubPr>
                        <m:ctrlPr>
                          <a:rPr lang="fr-FR" sz="1800" b="0" i="1" smtClean="0">
                            <a:solidFill>
                              <a:schemeClr val="tx1"/>
                            </a:solidFill>
                            <a:latin typeface="Cambria Math" panose="02040503050406030204" pitchFamily="18" charset="0"/>
                            <a:ea typeface="Cambria" panose="02040503050406030204" pitchFamily="18" charset="0"/>
                          </a:rPr>
                        </m:ctrlPr>
                      </m:sSubPr>
                      <m:e>
                        <m:r>
                          <a:rPr lang="fr-FR" sz="1800" b="0" i="1" smtClean="0">
                            <a:solidFill>
                              <a:schemeClr val="tx1"/>
                            </a:solidFill>
                            <a:latin typeface="Cambria Math" panose="02040503050406030204" pitchFamily="18" charset="0"/>
                            <a:ea typeface="Cambria" panose="02040503050406030204" pitchFamily="18" charset="0"/>
                          </a:rPr>
                          <m:t>𝑍</m:t>
                        </m:r>
                      </m:e>
                      <m:sub>
                        <m:r>
                          <a:rPr lang="fr-FR" sz="1800" b="0" i="1" smtClean="0">
                            <a:solidFill>
                              <a:schemeClr val="tx1"/>
                            </a:solidFill>
                            <a:latin typeface="Cambria Math" panose="02040503050406030204" pitchFamily="18" charset="0"/>
                            <a:ea typeface="Cambria" panose="02040503050406030204" pitchFamily="18" charset="0"/>
                          </a:rPr>
                          <m:t>𝑡</m:t>
                        </m:r>
                      </m:sub>
                    </m:sSub>
                  </m:oMath>
                </a14:m>
                <a:r>
                  <a:rPr lang="fr-FR" dirty="0">
                    <a:solidFill>
                      <a:schemeClr val="tx1"/>
                    </a:solidFill>
                    <a:latin typeface="Verdana" panose="020B0604030504040204" pitchFamily="34" charset="0"/>
                    <a:ea typeface="Verdana" panose="020B0604030504040204" pitchFamily="34" charset="0"/>
                    <a:cs typeface="Times New Roman" panose="02020603050405020304" pitchFamily="18" charset="0"/>
                  </a:rPr>
                  <a:t> projeté. </a:t>
                </a:r>
              </a:p>
              <a:p>
                <a:pPr marL="742950" lvl="1" indent="-285750">
                  <a:buFont typeface="Arial" panose="020B0604020202020204" pitchFamily="34" charset="0"/>
                  <a:buChar char="•"/>
                </a:pPr>
                <a:endParaRPr lang="fr-FR" sz="1600" dirty="0">
                  <a:solidFill>
                    <a:schemeClr val="accent1"/>
                  </a:solidFill>
                  <a:effectLst/>
                  <a:latin typeface="Verdana" panose="020B0604030504040204" pitchFamily="34" charset="0"/>
                  <a:ea typeface="Verdana" panose="020B0604030504040204" pitchFamily="34"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22EA678C-B515-9884-40C0-B96AA37C27F7}"/>
                  </a:ext>
                </a:extLst>
              </p:cNvPr>
              <p:cNvSpPr txBox="1">
                <a:spLocks noRot="1" noChangeAspect="1" noMove="1" noResize="1" noEditPoints="1" noAdjustHandles="1" noChangeArrowheads="1" noChangeShapeType="1" noTextEdit="1"/>
              </p:cNvSpPr>
              <p:nvPr/>
            </p:nvSpPr>
            <p:spPr>
              <a:xfrm>
                <a:off x="645885" y="1301309"/>
                <a:ext cx="10900230" cy="4216539"/>
              </a:xfrm>
              <a:prstGeom prst="rect">
                <a:avLst/>
              </a:prstGeom>
              <a:blipFill>
                <a:blip r:embed="rId2"/>
                <a:stretch>
                  <a:fillRect t="-601"/>
                </a:stretch>
              </a:blipFill>
            </p:spPr>
            <p:txBody>
              <a:bodyPr/>
              <a:lstStyle/>
              <a:p>
                <a:r>
                  <a:rPr lang="fr-FR">
                    <a:noFill/>
                  </a:rPr>
                  <a:t> </a:t>
                </a:r>
              </a:p>
            </p:txBody>
          </p:sp>
        </mc:Fallback>
      </mc:AlternateContent>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27</a:t>
            </a:fld>
            <a:endParaRPr lang="fr-FR" dirty="0"/>
          </a:p>
        </p:txBody>
      </p:sp>
    </p:spTree>
    <p:extLst>
      <p:ext uri="{BB962C8B-B14F-4D97-AF65-F5344CB8AC3E}">
        <p14:creationId xmlns:p14="http://schemas.microsoft.com/office/powerpoint/2010/main" val="2922710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392054"/>
            <a:ext cx="10031627" cy="7759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III. Construction Matrice de Migration</a:t>
            </a:r>
            <a:endPar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1. PIT vs TTC </a:t>
            </a:r>
          </a:p>
        </p:txBody>
      </p:sp>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28</a:t>
            </a:fld>
            <a:endParaRPr lang="fr-FR" dirty="0"/>
          </a:p>
        </p:txBody>
      </p:sp>
      <p:sp>
        <p:nvSpPr>
          <p:cNvPr id="5" name="Content Placeholder 3">
            <a:extLst>
              <a:ext uri="{FF2B5EF4-FFF2-40B4-BE49-F238E27FC236}">
                <a16:creationId xmlns:a16="http://schemas.microsoft.com/office/drawing/2014/main" id="{CB898C67-7CF0-828D-4D06-A9F560E3CC31}"/>
              </a:ext>
            </a:extLst>
          </p:cNvPr>
          <p:cNvSpPr>
            <a:spLocks noGrp="1"/>
          </p:cNvSpPr>
          <p:nvPr>
            <p:ph idx="1"/>
          </p:nvPr>
        </p:nvSpPr>
        <p:spPr>
          <a:xfrm>
            <a:off x="988996" y="1302734"/>
            <a:ext cx="4890943" cy="4252531"/>
          </a:xfrm>
          <a:solidFill>
            <a:schemeClr val="bg1">
              <a:lumMod val="95000"/>
            </a:schemeClr>
          </a:solidFill>
        </p:spPr>
        <p:txBody>
          <a:bodyPr>
            <a:normAutofit/>
          </a:bodyPr>
          <a:lstStyle/>
          <a:p>
            <a:r>
              <a:rPr lang="fr-FR" sz="2400" b="1" dirty="0">
                <a:solidFill>
                  <a:schemeClr val="accent4"/>
                </a:solidFill>
                <a:cs typeface="Times New Roman" pitchFamily="18" charset="0"/>
              </a:rPr>
              <a:t>Probabilité de défaut : mesures PIT versus TTC </a:t>
            </a:r>
          </a:p>
          <a:p>
            <a:pPr marL="347842" lvl="2" indent="-171450"/>
            <a:r>
              <a:rPr lang="fr-FR" sz="1400" dirty="0"/>
              <a:t>Mesure Point-in-Time (PIT), reflète l’information disponible à une date donnée, reflète les conditions économiques courantes</a:t>
            </a:r>
          </a:p>
          <a:p>
            <a:pPr marL="462142" lvl="2" indent="-285750">
              <a:buFont typeface="Wingdings" panose="05000000000000000000" pitchFamily="2" charset="2"/>
              <a:buChar char="è"/>
            </a:pPr>
            <a:r>
              <a:rPr lang="fr-FR" sz="1400" dirty="0">
                <a:sym typeface="Wingdings" panose="05000000000000000000" pitchFamily="2" charset="2"/>
              </a:rPr>
              <a:t>Probabilités conditionnelles à l’état de la conjoncture</a:t>
            </a:r>
          </a:p>
          <a:p>
            <a:pPr marL="462142" lvl="2" indent="-285750">
              <a:buFont typeface="Wingdings" panose="05000000000000000000" pitchFamily="2" charset="2"/>
              <a:buChar char="è"/>
            </a:pPr>
            <a:r>
              <a:rPr lang="fr-FR" sz="1400" dirty="0">
                <a:sym typeface="Wingdings" panose="05000000000000000000" pitchFamily="2" charset="2"/>
              </a:rPr>
              <a:t>Calcul des provisions IFRS 9</a:t>
            </a:r>
          </a:p>
          <a:p>
            <a:pPr marL="347842" lvl="2" indent="-171450"/>
            <a:endParaRPr lang="fr-FR" sz="1400" dirty="0">
              <a:sym typeface="Wingdings" panose="05000000000000000000" pitchFamily="2" charset="2"/>
            </a:endParaRPr>
          </a:p>
          <a:p>
            <a:pPr marL="347842" lvl="2" indent="-171450"/>
            <a:r>
              <a:rPr lang="fr-FR" sz="1400" dirty="0">
                <a:sym typeface="Wingdings" panose="05000000000000000000" pitchFamily="2" charset="2"/>
              </a:rPr>
              <a:t>Mesure « </a:t>
            </a:r>
            <a:r>
              <a:rPr lang="fr-FR" sz="1400" dirty="0" err="1">
                <a:sym typeface="Wingdings" panose="05000000000000000000" pitchFamily="2" charset="2"/>
              </a:rPr>
              <a:t>Trough</a:t>
            </a:r>
            <a:r>
              <a:rPr lang="fr-FR" sz="1400" dirty="0">
                <a:sym typeface="Wingdings" panose="05000000000000000000" pitchFamily="2" charset="2"/>
              </a:rPr>
              <a:t> the Cycle » (TTC) : reflète la tendance long terme, indépendantes des conditions économiques courantes</a:t>
            </a:r>
          </a:p>
          <a:p>
            <a:pPr marL="176392" lvl="2" indent="0">
              <a:buNone/>
            </a:pPr>
            <a:r>
              <a:rPr lang="fr-FR" sz="1400" dirty="0">
                <a:sym typeface="Wingdings" panose="05000000000000000000" pitchFamily="2" charset="2"/>
              </a:rPr>
              <a:t>  Probabilités non conditionnelles à l’état de la conjoncture</a:t>
            </a:r>
          </a:p>
          <a:p>
            <a:pPr marL="462142" lvl="2" indent="-285750">
              <a:buFont typeface="Wingdings" panose="05000000000000000000" pitchFamily="2" charset="2"/>
              <a:buChar char="è"/>
            </a:pPr>
            <a:r>
              <a:rPr lang="fr-FR" sz="1400" dirty="0">
                <a:sym typeface="Wingdings" panose="05000000000000000000" pitchFamily="2" charset="2"/>
              </a:rPr>
              <a:t>Calcul des exigences en fonds propres, pour limiter la procyclicité</a:t>
            </a:r>
          </a:p>
          <a:p>
            <a:pPr marL="462142" lvl="2" indent="-285750">
              <a:buFont typeface="Wingdings" panose="05000000000000000000" pitchFamily="2" charset="2"/>
              <a:buChar char="è"/>
            </a:pPr>
            <a:endParaRPr lang="fr-FR" sz="1400" dirty="0">
              <a:sym typeface="Wingdings" panose="05000000000000000000" pitchFamily="2" charset="2"/>
            </a:endParaRPr>
          </a:p>
          <a:p>
            <a:pPr marL="462142" lvl="2" indent="-285750"/>
            <a:r>
              <a:rPr lang="fr-FR" sz="1400" dirty="0"/>
              <a:t>Notions généralisables pour aux probabilités de migration d’une notation à l’autre</a:t>
            </a:r>
          </a:p>
          <a:p>
            <a:pPr marL="171450" indent="-171450">
              <a:buFont typeface="Arial" panose="020B0604020202020204" pitchFamily="34" charset="0"/>
              <a:buChar char="•"/>
            </a:pPr>
            <a:endParaRPr lang="fr-FR" dirty="0"/>
          </a:p>
        </p:txBody>
      </p:sp>
      <p:graphicFrame>
        <p:nvGraphicFramePr>
          <p:cNvPr id="2" name="Chart 10">
            <a:extLst>
              <a:ext uri="{FF2B5EF4-FFF2-40B4-BE49-F238E27FC236}">
                <a16:creationId xmlns:a16="http://schemas.microsoft.com/office/drawing/2014/main" id="{5EB8876A-4515-019D-9BBB-6143C7D372ED}"/>
              </a:ext>
            </a:extLst>
          </p:cNvPr>
          <p:cNvGraphicFramePr>
            <a:graphicFrameLocks/>
          </p:cNvGraphicFramePr>
          <p:nvPr>
            <p:extLst>
              <p:ext uri="{D42A27DB-BD31-4B8C-83A1-F6EECF244321}">
                <p14:modId xmlns:p14="http://schemas.microsoft.com/office/powerpoint/2010/main" val="3377068275"/>
              </p:ext>
            </p:extLst>
          </p:nvPr>
        </p:nvGraphicFramePr>
        <p:xfrm>
          <a:off x="6735769" y="2040707"/>
          <a:ext cx="4350448" cy="309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1608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 Construction Matrice de Migration</a:t>
            </a:r>
            <a:endPar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endPar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2. Définition </a:t>
            </a:r>
          </a:p>
        </p:txBody>
      </p:sp>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29</a:t>
            </a:fld>
            <a:endParaRPr lang="fr-FR" dirty="0"/>
          </a:p>
        </p:txBody>
      </p:sp>
      <p:sp>
        <p:nvSpPr>
          <p:cNvPr id="7" name="Content Placeholder 3">
            <a:extLst>
              <a:ext uri="{FF2B5EF4-FFF2-40B4-BE49-F238E27FC236}">
                <a16:creationId xmlns:a16="http://schemas.microsoft.com/office/drawing/2014/main" id="{56BF83BD-C01A-58AB-D23A-4071AE9F51A5}"/>
              </a:ext>
            </a:extLst>
          </p:cNvPr>
          <p:cNvSpPr txBox="1">
            <a:spLocks/>
          </p:cNvSpPr>
          <p:nvPr/>
        </p:nvSpPr>
        <p:spPr>
          <a:xfrm>
            <a:off x="363223" y="1169166"/>
            <a:ext cx="5993123" cy="2259834"/>
          </a:xfrm>
          <a:prstGeom prst="rect">
            <a:avLst/>
          </a:prstGeom>
          <a:solidFill>
            <a:schemeClr val="bg1">
              <a:lumMod val="95000"/>
            </a:schemeClr>
          </a:solidFill>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b="0" i="0" u="none" strike="noStrike" dirty="0">
              <a:solidFill>
                <a:srgbClr val="000000"/>
              </a:solidFill>
              <a:effectLst/>
              <a:latin typeface="Segoe UI Web (West European)"/>
            </a:endParaRPr>
          </a:p>
          <a:p>
            <a:pPr marL="0" indent="0">
              <a:buNone/>
            </a:pPr>
            <a:r>
              <a:rPr lang="fr-FR" b="1" u="sng" dirty="0">
                <a:solidFill>
                  <a:srgbClr val="000000"/>
                </a:solidFill>
                <a:latin typeface="Verdana" panose="020B0604030504040204" pitchFamily="34" charset="0"/>
                <a:ea typeface="Verdana" panose="020B0604030504040204" pitchFamily="34" charset="0"/>
                <a:cs typeface="Verdana" panose="020B0604030504040204" pitchFamily="34" charset="0"/>
              </a:rPr>
              <a:t>Définition matrice de migration :</a:t>
            </a:r>
          </a:p>
          <a:p>
            <a:pPr marL="0" indent="0" algn="just">
              <a:buNone/>
            </a:pPr>
            <a:r>
              <a:rPr lang="fr-FR"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Conditionnelle à une classe de notation donnée en date </a:t>
            </a:r>
            <a:r>
              <a:rPr lang="fr-FR"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fr-FR"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la matrice de migration ou de transition décrit les probabilités (pour le débiteur) d’être dans l’une des différentes classes de notation en date T+1. Elle décrit la distribution des probabilités de notation à la date T+1 étant donné la notation de départ en date </a:t>
            </a:r>
            <a:r>
              <a:rPr lang="fr-FR"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a:t>
            </a:r>
            <a:r>
              <a:rPr lang="fr-FR"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Si l’</a:t>
            </a:r>
            <a:r>
              <a:rPr lang="fr-FR" dirty="0">
                <a:solidFill>
                  <a:srgbClr val="000000"/>
                </a:solidFill>
                <a:latin typeface="Verdana" panose="020B0604030504040204" pitchFamily="34" charset="0"/>
                <a:ea typeface="Verdana" panose="020B0604030504040204" pitchFamily="34" charset="0"/>
                <a:cs typeface="Verdana" panose="020B0604030504040204" pitchFamily="34" charset="0"/>
              </a:rPr>
              <a:t>é</a:t>
            </a:r>
            <a:r>
              <a:rPr lang="fr-FR"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chelle de notation comporte 8 classes de notations(hors défaut) alors la matrice de migration est composée de 64 éléments (hors défaut).</a:t>
            </a:r>
            <a:endParaRPr lang="fr-FR" dirty="0">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F8C0F7BB-D9EB-7022-C288-FDEDB26F408C}"/>
                  </a:ext>
                </a:extLst>
              </p:cNvPr>
              <p:cNvSpPr txBox="1"/>
              <p:nvPr/>
            </p:nvSpPr>
            <p:spPr>
              <a:xfrm>
                <a:off x="6527571" y="1155325"/>
                <a:ext cx="5185459" cy="4182748"/>
              </a:xfrm>
              <a:prstGeom prst="rect">
                <a:avLst/>
              </a:prstGeom>
              <a:noFill/>
            </p:spPr>
            <p:txBody>
              <a:bodyPr wrap="square" rtlCol="0">
                <a:spAutoFit/>
              </a:bodyPr>
              <a:lstStyle/>
              <a:p>
                <a:pPr lvl="0">
                  <a:spcBef>
                    <a:spcPts val="400"/>
                  </a:spcBef>
                  <a:buClr>
                    <a:srgbClr val="86BC25"/>
                  </a:buClr>
                  <a:buSzPct val="100000"/>
                  <a:defRPr/>
                </a:pPr>
                <a:r>
                  <a:rPr lang="fr-FR" sz="1100" dirty="0">
                    <a:solidFill>
                      <a:prstClr val="black"/>
                    </a:solidFill>
                    <a:latin typeface="Verdana" panose="020B0604030504040204" pitchFamily="34" charset="0"/>
                    <a:ea typeface="Verdana" panose="020B0604030504040204" pitchFamily="34" charset="0"/>
                    <a:cs typeface="Verdana" panose="020B0604030504040204" pitchFamily="34" charset="0"/>
                  </a:rPr>
                  <a:t>Les matrices de migration annuelles synthétisent l’évolution des notations des contreparties </a:t>
                </a:r>
                <a:r>
                  <a:rPr lang="fr-FR" sz="1100" b="1" u="sng" dirty="0">
                    <a:solidFill>
                      <a:prstClr val="black"/>
                    </a:solidFill>
                    <a:latin typeface="Verdana" panose="020B0604030504040204" pitchFamily="34" charset="0"/>
                    <a:ea typeface="Verdana" panose="020B0604030504040204" pitchFamily="34" charset="0"/>
                    <a:cs typeface="Verdana" panose="020B0604030504040204" pitchFamily="34" charset="0"/>
                  </a:rPr>
                  <a:t>saines sur l’horizon annuel</a:t>
                </a:r>
                <a:r>
                  <a:rPr lang="fr-FR" sz="1100" dirty="0">
                    <a:solidFill>
                      <a:prstClr val="black"/>
                    </a:solidFill>
                    <a:latin typeface="Verdana" panose="020B0604030504040204" pitchFamily="34" charset="0"/>
                    <a:ea typeface="Verdana" panose="020B0604030504040204" pitchFamily="34" charset="0"/>
                    <a:cs typeface="Verdana" panose="020B0604030504040204" pitchFamily="34" charset="0"/>
                  </a:rPr>
                  <a:t>. La méthode de construction des matrices de migration se décompose comme suit :</a:t>
                </a:r>
              </a:p>
              <a:p>
                <a:pPr marL="0" marR="0" lvl="0" indent="0" algn="l" defTabSz="914400" rtl="0" eaLnBrk="1" fontAlgn="auto" latinLnBrk="0" hangingPunct="1">
                  <a:lnSpc>
                    <a:spcPct val="100000"/>
                  </a:lnSpc>
                  <a:spcBef>
                    <a:spcPts val="400"/>
                  </a:spcBef>
                  <a:spcAft>
                    <a:spcPts val="0"/>
                  </a:spcAft>
                  <a:buClr>
                    <a:srgbClr val="86BC25"/>
                  </a:buClr>
                  <a:buSzPct val="100000"/>
                  <a:buFontTx/>
                  <a:buNone/>
                  <a:tabLst/>
                  <a:defRPr/>
                </a:pPr>
                <a:endParaRPr kumimoji="0" lang="fr-FR" sz="105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34403" lvl="1" indent="-171450" algn="just" defTabSz="456996" eaLnBrk="0" hangingPunct="0">
                  <a:spcAft>
                    <a:spcPts val="239"/>
                  </a:spcAft>
                  <a:buClr>
                    <a:schemeClr val="tx1"/>
                  </a:buClr>
                  <a:buFont typeface="Wingdings" pitchFamily="2" charset="2"/>
                  <a:buChar char="§"/>
                  <a:tabLst>
                    <a:tab pos="195855" algn="l"/>
                  </a:tabLst>
                  <a:defRPr/>
                </a:pPr>
                <a:r>
                  <a:rPr lang="fr-FR" sz="1100" dirty="0">
                    <a:latin typeface="Verdana" panose="020B0604030504040204" pitchFamily="34" charset="0"/>
                    <a:ea typeface="Verdana" panose="020B0604030504040204" pitchFamily="34" charset="0"/>
                    <a:cs typeface="Verdana" panose="020B0604030504040204" pitchFamily="34" charset="0"/>
                  </a:rPr>
                  <a:t>Création de la base de données avec les photos du portefeuilles avec la notation des contreparties à chaque date photo</a:t>
                </a:r>
              </a:p>
              <a:p>
                <a:pPr marL="234403" lvl="1" indent="-171450" algn="just" defTabSz="456996" eaLnBrk="0" hangingPunct="0">
                  <a:spcAft>
                    <a:spcPts val="239"/>
                  </a:spcAft>
                  <a:buClr>
                    <a:schemeClr val="tx1"/>
                  </a:buClr>
                  <a:buFont typeface="Wingdings" pitchFamily="2" charset="2"/>
                  <a:buChar char="§"/>
                  <a:tabLst>
                    <a:tab pos="195855" algn="l"/>
                  </a:tabLst>
                  <a:defRPr/>
                </a:pPr>
                <a:r>
                  <a:rPr lang="fr-FR" sz="1100" dirty="0">
                    <a:latin typeface="Verdana" panose="020B0604030504040204" pitchFamily="34" charset="0"/>
                    <a:ea typeface="Verdana" panose="020B0604030504040204" pitchFamily="34" charset="0"/>
                    <a:cs typeface="Verdana" panose="020B0604030504040204" pitchFamily="34" charset="0"/>
                  </a:rPr>
                  <a:t>Sélection des contrats sains à chaque date t (avec t mensuel ou trimestriel)</a:t>
                </a:r>
              </a:p>
              <a:p>
                <a:pPr marL="234403" lvl="1" indent="-171450" algn="just" defTabSz="456996" eaLnBrk="0" hangingPunct="0">
                  <a:spcAft>
                    <a:spcPts val="239"/>
                  </a:spcAft>
                  <a:buClr>
                    <a:schemeClr val="tx1"/>
                  </a:buClr>
                  <a:buFont typeface="Wingdings" pitchFamily="2" charset="2"/>
                  <a:buChar char="§"/>
                  <a:tabLst>
                    <a:tab pos="195855" algn="l"/>
                  </a:tabLst>
                  <a:defRPr/>
                </a:pPr>
                <a:r>
                  <a:rPr lang="fr-FR" sz="1100" dirty="0">
                    <a:latin typeface="Verdana" panose="020B0604030504040204" pitchFamily="34" charset="0"/>
                    <a:ea typeface="Verdana" panose="020B0604030504040204" pitchFamily="34" charset="0"/>
                    <a:cs typeface="Verdana" panose="020B0604030504040204" pitchFamily="34" charset="0"/>
                  </a:rPr>
                  <a:t>Identification des défauts à horizon 1 an</a:t>
                </a:r>
              </a:p>
              <a:p>
                <a:pPr marL="234403" lvl="1" indent="-171450" algn="just" defTabSz="456996" eaLnBrk="0" hangingPunct="0">
                  <a:spcAft>
                    <a:spcPts val="239"/>
                  </a:spcAft>
                  <a:buClr>
                    <a:schemeClr val="tx1"/>
                  </a:buClr>
                  <a:buFont typeface="Wingdings" pitchFamily="2" charset="2"/>
                  <a:buChar char="§"/>
                  <a:tabLst>
                    <a:tab pos="195855" algn="l"/>
                  </a:tabLst>
                  <a:defRPr/>
                </a:pPr>
                <a:r>
                  <a:rPr lang="fr-FR" sz="1100" dirty="0">
                    <a:latin typeface="Verdana" panose="020B0604030504040204" pitchFamily="34" charset="0"/>
                    <a:ea typeface="Verdana" panose="020B0604030504040204" pitchFamily="34" charset="0"/>
                    <a:cs typeface="Verdana" panose="020B0604030504040204" pitchFamily="34" charset="0"/>
                  </a:rPr>
                  <a:t>Traitement des sorties de portefeuilles</a:t>
                </a:r>
              </a:p>
              <a:p>
                <a:pPr marL="234403" lvl="1" indent="-171450" algn="just" defTabSz="456996" eaLnBrk="0" hangingPunct="0">
                  <a:spcAft>
                    <a:spcPts val="239"/>
                  </a:spcAft>
                  <a:buClr>
                    <a:schemeClr val="tx1"/>
                  </a:buClr>
                  <a:buFont typeface="Wingdings" pitchFamily="2" charset="2"/>
                  <a:buChar char="§"/>
                  <a:tabLst>
                    <a:tab pos="195855" algn="l"/>
                  </a:tabLst>
                  <a:defRPr/>
                </a:pPr>
                <a:r>
                  <a:rPr lang="fr-FR" sz="1100" dirty="0">
                    <a:latin typeface="Verdana" panose="020B0604030504040204" pitchFamily="34" charset="0"/>
                    <a:ea typeface="Verdana" panose="020B0604030504040204" pitchFamily="34" charset="0"/>
                    <a:cs typeface="Verdana" panose="020B0604030504040204" pitchFamily="34" charset="0"/>
                  </a:rPr>
                  <a:t>Calcul du taux de migration de rating à t+12 mois:</a:t>
                </a:r>
              </a:p>
              <a:p>
                <a:pPr marL="195855" lvl="1" indent="-132902" algn="just" defTabSz="456996" eaLnBrk="0" hangingPunct="0">
                  <a:spcAft>
                    <a:spcPts val="239"/>
                  </a:spcAft>
                  <a:buClr>
                    <a:schemeClr val="accent4"/>
                  </a:buClr>
                  <a:buFont typeface="Wingdings 3" pitchFamily="18" charset="2"/>
                  <a:buChar char=""/>
                  <a:tabLst>
                    <a:tab pos="195855" algn="l"/>
                  </a:tabLst>
                  <a:defRPr/>
                </a:pPr>
                <a:endParaRPr lang="fr-FR" sz="1100" dirty="0"/>
              </a:p>
              <a:p>
                <a:pPr marL="62953" lvl="1" algn="just" defTabSz="456996" eaLnBrk="0" hangingPunct="0">
                  <a:spcAft>
                    <a:spcPts val="239"/>
                  </a:spcAft>
                  <a:buClr>
                    <a:schemeClr val="accent4"/>
                  </a:buClr>
                  <a:tabLst>
                    <a:tab pos="195855" algn="l"/>
                  </a:tabLst>
                  <a:defRPr/>
                </a:pPr>
                <a14:m>
                  <m:oMathPara xmlns:m="http://schemas.openxmlformats.org/officeDocument/2006/math">
                    <m:oMathParaPr>
                      <m:jc m:val="centerGroup"/>
                    </m:oMathParaPr>
                    <m:oMath xmlns:m="http://schemas.openxmlformats.org/officeDocument/2006/math">
                      <m:sSub>
                        <m:sSubPr>
                          <m:ctrlPr>
                            <a:rPr lang="fr-FR" sz="1100" b="1" i="1" smtClean="0">
                              <a:latin typeface="Cambria Math" panose="02040503050406030204" pitchFamily="18" charset="0"/>
                            </a:rPr>
                          </m:ctrlPr>
                        </m:sSubPr>
                        <m:e>
                          <m:r>
                            <a:rPr lang="fr-FR" sz="1100" b="1" i="1" smtClean="0">
                              <a:latin typeface="Cambria Math" panose="02040503050406030204" pitchFamily="18" charset="0"/>
                            </a:rPr>
                            <m:t>𝑻𝒂𝒖𝒙</m:t>
                          </m:r>
                          <m:r>
                            <a:rPr lang="fr-FR" sz="1100" b="1" i="1" smtClean="0">
                              <a:latin typeface="Cambria Math" panose="02040503050406030204" pitchFamily="18" charset="0"/>
                            </a:rPr>
                            <m:t> </m:t>
                          </m:r>
                          <m:r>
                            <a:rPr lang="fr-FR" sz="1100" b="1" i="1" smtClean="0">
                              <a:latin typeface="Cambria Math" panose="02040503050406030204" pitchFamily="18" charset="0"/>
                            </a:rPr>
                            <m:t>𝒅𝒆</m:t>
                          </m:r>
                          <m:r>
                            <a:rPr lang="fr-FR" sz="1100" b="1" i="1" smtClean="0">
                              <a:latin typeface="Cambria Math" panose="02040503050406030204" pitchFamily="18" charset="0"/>
                            </a:rPr>
                            <m:t> </m:t>
                          </m:r>
                          <m:r>
                            <a:rPr lang="fr-FR" sz="1100" b="1" i="1" smtClean="0">
                              <a:latin typeface="Cambria Math" panose="02040503050406030204" pitchFamily="18" charset="0"/>
                            </a:rPr>
                            <m:t>𝒎𝒊𝒈𝒓𝒂𝒕𝒊𝒐𝒏</m:t>
                          </m:r>
                          <m:r>
                            <a:rPr lang="fr-FR" sz="1100" b="1" i="1" smtClean="0">
                              <a:latin typeface="Cambria Math" panose="02040503050406030204" pitchFamily="18" charset="0"/>
                            </a:rPr>
                            <m:t> </m:t>
                          </m:r>
                          <m:r>
                            <a:rPr lang="fr-FR" sz="1100" b="1" i="1" smtClean="0">
                              <a:latin typeface="Cambria Math" panose="02040503050406030204" pitchFamily="18" charset="0"/>
                            </a:rPr>
                            <m:t>𝒓𝒂𝒕𝒊𝒏𝒈</m:t>
                          </m:r>
                        </m:e>
                        <m:sub>
                          <m:r>
                            <a:rPr lang="fr-FR" sz="1100" b="1" i="1" smtClean="0">
                              <a:latin typeface="Cambria Math" panose="02040503050406030204" pitchFamily="18" charset="0"/>
                            </a:rPr>
                            <m:t>𝒊</m:t>
                          </m:r>
                          <m:r>
                            <a:rPr lang="fr-FR" sz="1100" b="1" i="1" smtClean="0">
                              <a:latin typeface="Cambria Math" panose="02040503050406030204" pitchFamily="18" charset="0"/>
                            </a:rPr>
                            <m:t>,</m:t>
                          </m:r>
                          <m:r>
                            <a:rPr lang="fr-FR" sz="1100" b="1" i="1" smtClean="0">
                              <a:latin typeface="Cambria Math" panose="02040503050406030204" pitchFamily="18" charset="0"/>
                            </a:rPr>
                            <m:t>𝒋</m:t>
                          </m:r>
                          <m:r>
                            <a:rPr lang="fr-FR" sz="1100" b="1" i="1" smtClean="0">
                              <a:latin typeface="Cambria Math" panose="02040503050406030204" pitchFamily="18" charset="0"/>
                            </a:rPr>
                            <m:t>,</m:t>
                          </m:r>
                          <m:r>
                            <a:rPr lang="fr-FR" sz="1100" b="1" i="1" smtClean="0">
                              <a:latin typeface="Cambria Math" panose="02040503050406030204" pitchFamily="18" charset="0"/>
                            </a:rPr>
                            <m:t>𝒕</m:t>
                          </m:r>
                        </m:sub>
                      </m:sSub>
                      <m:r>
                        <a:rPr lang="fr-FR" sz="1100" b="1" i="1" smtClean="0">
                          <a:latin typeface="Cambria Math" panose="02040503050406030204" pitchFamily="18" charset="0"/>
                        </a:rPr>
                        <m:t>= </m:t>
                      </m:r>
                      <m:f>
                        <m:fPr>
                          <m:ctrlPr>
                            <a:rPr lang="fr-FR" sz="1100" b="1" i="1" smtClean="0">
                              <a:latin typeface="Cambria Math" panose="02040503050406030204" pitchFamily="18" charset="0"/>
                            </a:rPr>
                          </m:ctrlPr>
                        </m:fPr>
                        <m:num>
                          <m:sSub>
                            <m:sSubPr>
                              <m:ctrlPr>
                                <a:rPr lang="fr-FR" sz="1100" b="1" i="1" smtClean="0">
                                  <a:latin typeface="Cambria Math" panose="02040503050406030204" pitchFamily="18" charset="0"/>
                                </a:rPr>
                              </m:ctrlPr>
                            </m:sSubPr>
                            <m:e>
                              <m:r>
                                <a:rPr lang="fr-FR" sz="1100" b="1" i="1">
                                  <a:latin typeface="Cambria Math" panose="02040503050406030204" pitchFamily="18" charset="0"/>
                                </a:rPr>
                                <m:t>𝑵𝒐𝒎𝒃𝒓𝒆</m:t>
                              </m:r>
                              <m:r>
                                <a:rPr lang="fr-FR" sz="1100" b="1" i="1">
                                  <a:latin typeface="Cambria Math" panose="02040503050406030204" pitchFamily="18" charset="0"/>
                                </a:rPr>
                                <m:t> </m:t>
                              </m:r>
                              <m:r>
                                <a:rPr lang="fr-FR" sz="1100" b="1" i="1">
                                  <a:latin typeface="Cambria Math" panose="02040503050406030204" pitchFamily="18" charset="0"/>
                                </a:rPr>
                                <m:t>𝒅𝒆</m:t>
                              </m:r>
                              <m:r>
                                <a:rPr lang="fr-FR" sz="1100" b="1" i="1">
                                  <a:latin typeface="Cambria Math" panose="02040503050406030204" pitchFamily="18" charset="0"/>
                                </a:rPr>
                                <m:t> </m:t>
                              </m:r>
                              <m:r>
                                <a:rPr lang="fr-FR" sz="1100" b="1" i="1">
                                  <a:latin typeface="Cambria Math" panose="02040503050406030204" pitchFamily="18" charset="0"/>
                                </a:rPr>
                                <m:t>𝒄𝒐𝒏𝒕𝒓𝒆𝒑𝒂𝒓𝒕𝒊𝒆𝒔</m:t>
                              </m:r>
                            </m:e>
                            <m:sub>
                              <m:r>
                                <a:rPr lang="fr-FR" sz="1100" b="1" i="1" smtClean="0">
                                  <a:latin typeface="Cambria Math" panose="02040503050406030204" pitchFamily="18" charset="0"/>
                                </a:rPr>
                                <m:t>𝒊</m:t>
                              </m:r>
                              <m:r>
                                <a:rPr lang="fr-FR" sz="1100" b="1" i="1" smtClean="0">
                                  <a:latin typeface="Cambria Math" panose="02040503050406030204" pitchFamily="18" charset="0"/>
                                </a:rPr>
                                <m:t>,</m:t>
                              </m:r>
                              <m:r>
                                <a:rPr lang="fr-FR" sz="1100" b="1" i="1" smtClean="0">
                                  <a:latin typeface="Cambria Math" panose="02040503050406030204" pitchFamily="18" charset="0"/>
                                </a:rPr>
                                <m:t>𝒋</m:t>
                              </m:r>
                            </m:sub>
                          </m:sSub>
                        </m:num>
                        <m:den>
                          <m:sSub>
                            <m:sSubPr>
                              <m:ctrlPr>
                                <a:rPr lang="fr-FR" sz="1100" b="1" i="1" smtClean="0">
                                  <a:latin typeface="Cambria Math" panose="02040503050406030204" pitchFamily="18" charset="0"/>
                                </a:rPr>
                              </m:ctrlPr>
                            </m:sSubPr>
                            <m:e>
                              <m:r>
                                <a:rPr lang="fr-FR" sz="1100" b="1" i="1" smtClean="0">
                                  <a:latin typeface="Cambria Math" panose="02040503050406030204" pitchFamily="18" charset="0"/>
                                </a:rPr>
                                <m:t>𝑵𝒐𝒎𝒃𝒓𝒆</m:t>
                              </m:r>
                              <m:r>
                                <a:rPr lang="fr-FR" sz="1100" b="1" i="1" smtClean="0">
                                  <a:latin typeface="Cambria Math" panose="02040503050406030204" pitchFamily="18" charset="0"/>
                                </a:rPr>
                                <m:t> </m:t>
                              </m:r>
                              <m:r>
                                <a:rPr lang="fr-FR" sz="1100" b="1" i="1" smtClean="0">
                                  <a:latin typeface="Cambria Math" panose="02040503050406030204" pitchFamily="18" charset="0"/>
                                </a:rPr>
                                <m:t>𝒕𝒐𝒕𝒂𝒍</m:t>
                              </m:r>
                              <m:r>
                                <a:rPr lang="fr-FR" sz="1100" b="1" i="1" smtClean="0">
                                  <a:latin typeface="Cambria Math" panose="02040503050406030204" pitchFamily="18" charset="0"/>
                                </a:rPr>
                                <m:t> </m:t>
                              </m:r>
                              <m:r>
                                <a:rPr lang="fr-FR" sz="1100" b="1" i="1" smtClean="0">
                                  <a:latin typeface="Cambria Math" panose="02040503050406030204" pitchFamily="18" charset="0"/>
                                </a:rPr>
                                <m:t>𝒅𝒆</m:t>
                              </m:r>
                              <m:r>
                                <a:rPr lang="fr-FR" sz="1100" b="1" i="1" smtClean="0">
                                  <a:latin typeface="Cambria Math" panose="02040503050406030204" pitchFamily="18" charset="0"/>
                                </a:rPr>
                                <m:t> </m:t>
                              </m:r>
                              <m:r>
                                <a:rPr lang="fr-FR" sz="1100" b="1" i="1" smtClean="0">
                                  <a:latin typeface="Cambria Math" panose="02040503050406030204" pitchFamily="18" charset="0"/>
                                </a:rPr>
                                <m:t>𝒄𝒐𝒏𝒕𝒓𝒆𝒑𝒂𝒓𝒕𝒊𝒆𝒔</m:t>
                              </m:r>
                            </m:e>
                            <m:sub>
                              <m:r>
                                <a:rPr lang="fr-FR" sz="1100" b="1" i="1" smtClean="0">
                                  <a:latin typeface="Cambria Math" panose="02040503050406030204" pitchFamily="18" charset="0"/>
                                </a:rPr>
                                <m:t>𝒊</m:t>
                              </m:r>
                              <m:r>
                                <a:rPr lang="fr-FR" sz="1100" b="1" i="1" smtClean="0">
                                  <a:latin typeface="Cambria Math" panose="02040503050406030204" pitchFamily="18" charset="0"/>
                                </a:rPr>
                                <m:t>,</m:t>
                              </m:r>
                              <m:r>
                                <a:rPr lang="fr-FR" sz="1100" b="1" i="1" smtClean="0">
                                  <a:latin typeface="Cambria Math" panose="02040503050406030204" pitchFamily="18" charset="0"/>
                                </a:rPr>
                                <m:t>𝒕</m:t>
                              </m:r>
                            </m:sub>
                          </m:sSub>
                        </m:den>
                      </m:f>
                    </m:oMath>
                  </m:oMathPara>
                </a14:m>
                <a:endParaRPr lang="fr-FR" sz="1100" b="1" dirty="0"/>
              </a:p>
              <a:p>
                <a:pPr marL="62953" lvl="1" algn="just" defTabSz="456996" eaLnBrk="0" hangingPunct="0">
                  <a:spcAft>
                    <a:spcPts val="239"/>
                  </a:spcAft>
                  <a:buClr>
                    <a:schemeClr val="accent4"/>
                  </a:buClr>
                  <a:tabLst>
                    <a:tab pos="195855" algn="l"/>
                  </a:tabLst>
                  <a:defRPr/>
                </a:pPr>
                <a:r>
                  <a:rPr lang="fr-FR" sz="1100" dirty="0">
                    <a:latin typeface="Verdana" panose="020B0604030504040204" pitchFamily="34" charset="0"/>
                    <a:ea typeface="Verdana" panose="020B0604030504040204" pitchFamily="34" charset="0"/>
                    <a:cs typeface="Verdana" panose="020B0604030504040204" pitchFamily="34" charset="0"/>
                  </a:rPr>
                  <a:t>Avec,</a:t>
                </a:r>
              </a:p>
              <a:p>
                <a:pPr marL="62953" lvl="1" algn="just" defTabSz="456996" eaLnBrk="0" hangingPunct="0">
                  <a:spcAft>
                    <a:spcPts val="239"/>
                  </a:spcAft>
                  <a:buClr>
                    <a:schemeClr val="accent4"/>
                  </a:buClr>
                  <a:tabLst>
                    <a:tab pos="195855" algn="l"/>
                  </a:tabLst>
                  <a:defRPr/>
                </a:pPr>
                <a14:m>
                  <m:oMath xmlns:m="http://schemas.openxmlformats.org/officeDocument/2006/math">
                    <m:sSub>
                      <m:sSubPr>
                        <m:ctrlPr>
                          <a:rPr lang="fr-FR" sz="1100" i="1">
                            <a:latin typeface="Cambria Math" panose="02040503050406030204" pitchFamily="18" charset="0"/>
                          </a:rPr>
                        </m:ctrlPr>
                      </m:sSubPr>
                      <m:e>
                        <m:r>
                          <a:rPr lang="fr-FR" sz="1100" i="1">
                            <a:latin typeface="Cambria Math" panose="02040503050406030204" pitchFamily="18" charset="0"/>
                          </a:rPr>
                          <m:t>𝑇𝑎𝑢𝑥</m:t>
                        </m:r>
                        <m:r>
                          <a:rPr lang="fr-FR" sz="1100" i="1">
                            <a:latin typeface="Cambria Math" panose="02040503050406030204" pitchFamily="18" charset="0"/>
                          </a:rPr>
                          <m:t> </m:t>
                        </m:r>
                        <m:r>
                          <a:rPr lang="fr-FR" sz="1100" i="1">
                            <a:latin typeface="Cambria Math" panose="02040503050406030204" pitchFamily="18" charset="0"/>
                          </a:rPr>
                          <m:t>𝑑𝑒</m:t>
                        </m:r>
                        <m:r>
                          <a:rPr lang="fr-FR" sz="1100" i="1">
                            <a:latin typeface="Cambria Math" panose="02040503050406030204" pitchFamily="18" charset="0"/>
                          </a:rPr>
                          <m:t> </m:t>
                        </m:r>
                        <m:r>
                          <a:rPr lang="fr-FR" sz="1100" i="1">
                            <a:latin typeface="Cambria Math" panose="02040503050406030204" pitchFamily="18" charset="0"/>
                          </a:rPr>
                          <m:t>𝑚𝑖𝑔𝑟𝑎𝑡𝑖𝑜𝑛</m:t>
                        </m:r>
                        <m:r>
                          <a:rPr lang="fr-FR" sz="1100" i="1">
                            <a:latin typeface="Cambria Math" panose="02040503050406030204" pitchFamily="18" charset="0"/>
                          </a:rPr>
                          <m:t> </m:t>
                        </m:r>
                        <m:r>
                          <a:rPr lang="fr-FR" sz="1100" i="1">
                            <a:latin typeface="Cambria Math" panose="02040503050406030204" pitchFamily="18" charset="0"/>
                          </a:rPr>
                          <m:t>𝑟𝑎𝑡𝑖𝑛𝑔</m:t>
                        </m:r>
                      </m:e>
                      <m:sub>
                        <m:r>
                          <a:rPr lang="fr-FR" sz="1100" i="1">
                            <a:latin typeface="Cambria Math" panose="02040503050406030204" pitchFamily="18" charset="0"/>
                          </a:rPr>
                          <m:t>𝑖</m:t>
                        </m:r>
                        <m:r>
                          <a:rPr lang="fr-FR" sz="1100" i="1">
                            <a:latin typeface="Cambria Math" panose="02040503050406030204" pitchFamily="18" charset="0"/>
                          </a:rPr>
                          <m:t>,</m:t>
                        </m:r>
                        <m:r>
                          <a:rPr lang="fr-FR" sz="1100" i="1">
                            <a:latin typeface="Cambria Math" panose="02040503050406030204" pitchFamily="18" charset="0"/>
                          </a:rPr>
                          <m:t>𝑗</m:t>
                        </m:r>
                        <m:r>
                          <a:rPr lang="fr-FR" sz="1100" b="0" i="1" smtClean="0">
                            <a:latin typeface="Cambria Math" panose="02040503050406030204" pitchFamily="18" charset="0"/>
                          </a:rPr>
                          <m:t>,</m:t>
                        </m:r>
                        <m:r>
                          <a:rPr lang="fr-FR" sz="1100" b="0" i="1" smtClean="0">
                            <a:latin typeface="Cambria Math" panose="02040503050406030204" pitchFamily="18" charset="0"/>
                          </a:rPr>
                          <m:t>𝑡</m:t>
                        </m:r>
                      </m:sub>
                    </m:sSub>
                  </m:oMath>
                </a14:m>
                <a:r>
                  <a:rPr lang="fr-FR" sz="1100" dirty="0">
                    <a:latin typeface="Verdana" panose="020B0604030504040204" pitchFamily="34" charset="0"/>
                    <a:ea typeface="Verdana" panose="020B0604030504040204" pitchFamily="34" charset="0"/>
                    <a:cs typeface="Verdana" panose="020B0604030504040204" pitchFamily="34" charset="0"/>
                  </a:rPr>
                  <a:t>: Taux de passage du rating </a:t>
                </a:r>
                <a:r>
                  <a:rPr lang="fr-FR" sz="1100" i="1" dirty="0">
                    <a:latin typeface="Verdana" panose="020B0604030504040204" pitchFamily="34" charset="0"/>
                    <a:ea typeface="Verdana" panose="020B0604030504040204" pitchFamily="34" charset="0"/>
                    <a:cs typeface="Verdana" panose="020B0604030504040204" pitchFamily="34" charset="0"/>
                  </a:rPr>
                  <a:t>i</a:t>
                </a:r>
                <a:r>
                  <a:rPr lang="fr-FR" sz="1100" dirty="0">
                    <a:latin typeface="Verdana" panose="020B0604030504040204" pitchFamily="34" charset="0"/>
                    <a:ea typeface="Verdana" panose="020B0604030504040204" pitchFamily="34" charset="0"/>
                    <a:cs typeface="Verdana" panose="020B0604030504040204" pitchFamily="34" charset="0"/>
                  </a:rPr>
                  <a:t> vers le rating </a:t>
                </a:r>
                <a:r>
                  <a:rPr lang="fr-FR" sz="1100" i="1" dirty="0">
                    <a:latin typeface="Verdana" panose="020B0604030504040204" pitchFamily="34" charset="0"/>
                    <a:ea typeface="Verdana" panose="020B0604030504040204" pitchFamily="34" charset="0"/>
                    <a:cs typeface="Verdana" panose="020B0604030504040204" pitchFamily="34" charset="0"/>
                  </a:rPr>
                  <a:t>j</a:t>
                </a:r>
                <a:r>
                  <a:rPr lang="fr-FR" sz="1100" dirty="0">
                    <a:latin typeface="Verdana" panose="020B0604030504040204" pitchFamily="34" charset="0"/>
                    <a:ea typeface="Verdana" panose="020B0604030504040204" pitchFamily="34" charset="0"/>
                    <a:cs typeface="Verdana" panose="020B0604030504040204" pitchFamily="34" charset="0"/>
                  </a:rPr>
                  <a:t> à la date </a:t>
                </a:r>
                <a:r>
                  <a:rPr lang="fr-FR" sz="1100" i="1" dirty="0">
                    <a:latin typeface="Verdana" panose="020B0604030504040204" pitchFamily="34" charset="0"/>
                    <a:ea typeface="Verdana" panose="020B0604030504040204" pitchFamily="34" charset="0"/>
                    <a:cs typeface="Verdana" panose="020B0604030504040204" pitchFamily="34" charset="0"/>
                  </a:rPr>
                  <a:t>t</a:t>
                </a:r>
              </a:p>
              <a:p>
                <a:pPr marL="62953" lvl="1" algn="just" defTabSz="456996" eaLnBrk="0" hangingPunct="0">
                  <a:spcAft>
                    <a:spcPts val="239"/>
                  </a:spcAft>
                  <a:buClr>
                    <a:schemeClr val="accent4"/>
                  </a:buClr>
                  <a:tabLst>
                    <a:tab pos="195855" algn="l"/>
                  </a:tabLst>
                  <a:defRPr/>
                </a:pPr>
                <a14:m>
                  <m:oMath xmlns:m="http://schemas.openxmlformats.org/officeDocument/2006/math">
                    <m:sSub>
                      <m:sSubPr>
                        <m:ctrlPr>
                          <a:rPr lang="fr-FR" sz="1100" i="1">
                            <a:latin typeface="Cambria Math" panose="02040503050406030204" pitchFamily="18" charset="0"/>
                          </a:rPr>
                        </m:ctrlPr>
                      </m:sSubPr>
                      <m:e>
                        <m:r>
                          <a:rPr lang="fr-FR" sz="1100" i="1">
                            <a:latin typeface="Cambria Math" panose="02040503050406030204" pitchFamily="18" charset="0"/>
                          </a:rPr>
                          <m:t>𝑁𝑜𝑚𝑏𝑟𝑒</m:t>
                        </m:r>
                        <m:r>
                          <a:rPr lang="fr-FR" sz="1100" i="1">
                            <a:latin typeface="Cambria Math" panose="02040503050406030204" pitchFamily="18" charset="0"/>
                          </a:rPr>
                          <m:t> </m:t>
                        </m:r>
                        <m:r>
                          <a:rPr lang="fr-FR" sz="1100" i="1">
                            <a:latin typeface="Cambria Math" panose="02040503050406030204" pitchFamily="18" charset="0"/>
                          </a:rPr>
                          <m:t>𝑑𝑒</m:t>
                        </m:r>
                        <m:r>
                          <a:rPr lang="fr-FR" sz="1100" i="1">
                            <a:latin typeface="Cambria Math" panose="02040503050406030204" pitchFamily="18" charset="0"/>
                          </a:rPr>
                          <m:t> </m:t>
                        </m:r>
                        <m:r>
                          <a:rPr lang="fr-FR" sz="1100" i="1">
                            <a:latin typeface="Cambria Math" panose="02040503050406030204" pitchFamily="18" charset="0"/>
                          </a:rPr>
                          <m:t>𝑐𝑜𝑛𝑡𝑟𝑒𝑝𝑎𝑟𝑡𝑖𝑒𝑠</m:t>
                        </m:r>
                      </m:e>
                      <m:sub>
                        <m:r>
                          <a:rPr lang="fr-FR" sz="1100" i="1">
                            <a:latin typeface="Cambria Math" panose="02040503050406030204" pitchFamily="18" charset="0"/>
                          </a:rPr>
                          <m:t>𝑖</m:t>
                        </m:r>
                        <m:r>
                          <a:rPr lang="fr-FR" sz="1100" i="1">
                            <a:latin typeface="Cambria Math" panose="02040503050406030204" pitchFamily="18" charset="0"/>
                          </a:rPr>
                          <m:t>,</m:t>
                        </m:r>
                        <m:r>
                          <a:rPr lang="fr-FR" sz="1100" i="1">
                            <a:latin typeface="Cambria Math" panose="02040503050406030204" pitchFamily="18" charset="0"/>
                          </a:rPr>
                          <m:t>𝑗</m:t>
                        </m:r>
                      </m:sub>
                    </m:sSub>
                  </m:oMath>
                </a14:m>
                <a:r>
                  <a:rPr lang="fr-FR" sz="1100" dirty="0">
                    <a:latin typeface="Verdana" panose="020B0604030504040204" pitchFamily="34" charset="0"/>
                    <a:ea typeface="Verdana" panose="020B0604030504040204" pitchFamily="34" charset="0"/>
                    <a:cs typeface="Verdana" panose="020B0604030504040204" pitchFamily="34" charset="0"/>
                  </a:rPr>
                  <a:t>: Volume de contreparties qui migrent du rating </a:t>
                </a:r>
                <a:r>
                  <a:rPr lang="fr-FR" sz="1100" i="1" dirty="0">
                    <a:latin typeface="Verdana" panose="020B0604030504040204" pitchFamily="34" charset="0"/>
                    <a:ea typeface="Verdana" panose="020B0604030504040204" pitchFamily="34" charset="0"/>
                    <a:cs typeface="Verdana" panose="020B0604030504040204" pitchFamily="34" charset="0"/>
                  </a:rPr>
                  <a:t>i </a:t>
                </a:r>
                <a:r>
                  <a:rPr lang="fr-FR" sz="1100" dirty="0">
                    <a:latin typeface="Verdana" panose="020B0604030504040204" pitchFamily="34" charset="0"/>
                    <a:ea typeface="Verdana" panose="020B0604030504040204" pitchFamily="34" charset="0"/>
                    <a:cs typeface="Verdana" panose="020B0604030504040204" pitchFamily="34" charset="0"/>
                  </a:rPr>
                  <a:t>vers le rating </a:t>
                </a:r>
                <a:r>
                  <a:rPr lang="fr-FR" sz="1100" i="1" dirty="0">
                    <a:latin typeface="Verdana" panose="020B0604030504040204" pitchFamily="34" charset="0"/>
                    <a:ea typeface="Verdana" panose="020B0604030504040204" pitchFamily="34" charset="0"/>
                    <a:cs typeface="Verdana" panose="020B0604030504040204" pitchFamily="34" charset="0"/>
                  </a:rPr>
                  <a:t>j</a:t>
                </a:r>
              </a:p>
              <a:p>
                <a:pPr marL="62953" lvl="1" algn="just" defTabSz="456996" eaLnBrk="0" hangingPunct="0">
                  <a:spcAft>
                    <a:spcPts val="239"/>
                  </a:spcAft>
                  <a:buClr>
                    <a:schemeClr val="accent4"/>
                  </a:buClr>
                  <a:tabLst>
                    <a:tab pos="195855" algn="l"/>
                  </a:tabLst>
                  <a:defRPr/>
                </a:pPr>
                <a14:m>
                  <m:oMath xmlns:m="http://schemas.openxmlformats.org/officeDocument/2006/math">
                    <m:sSub>
                      <m:sSubPr>
                        <m:ctrlPr>
                          <a:rPr lang="fr-FR" sz="1100" i="1">
                            <a:latin typeface="Cambria Math" panose="02040503050406030204" pitchFamily="18" charset="0"/>
                          </a:rPr>
                        </m:ctrlPr>
                      </m:sSubPr>
                      <m:e>
                        <m:r>
                          <a:rPr lang="fr-FR" sz="1100" i="1">
                            <a:latin typeface="Cambria Math" panose="02040503050406030204" pitchFamily="18" charset="0"/>
                          </a:rPr>
                          <m:t>𝑁𝑜𝑚𝑏𝑟𝑒</m:t>
                        </m:r>
                        <m:r>
                          <a:rPr lang="fr-FR" sz="1100" i="1">
                            <a:latin typeface="Cambria Math" panose="02040503050406030204" pitchFamily="18" charset="0"/>
                          </a:rPr>
                          <m:t> </m:t>
                        </m:r>
                        <m:r>
                          <a:rPr lang="fr-FR" sz="1100" i="1">
                            <a:latin typeface="Cambria Math" panose="02040503050406030204" pitchFamily="18" charset="0"/>
                          </a:rPr>
                          <m:t>𝑡𝑜𝑡𝑎𝑙</m:t>
                        </m:r>
                        <m:r>
                          <a:rPr lang="fr-FR" sz="1100" i="1">
                            <a:latin typeface="Cambria Math" panose="02040503050406030204" pitchFamily="18" charset="0"/>
                          </a:rPr>
                          <m:t> </m:t>
                        </m:r>
                        <m:r>
                          <a:rPr lang="fr-FR" sz="1100" i="1">
                            <a:latin typeface="Cambria Math" panose="02040503050406030204" pitchFamily="18" charset="0"/>
                          </a:rPr>
                          <m:t>𝑑𝑒</m:t>
                        </m:r>
                        <m:r>
                          <a:rPr lang="fr-FR" sz="1100" i="1">
                            <a:latin typeface="Cambria Math" panose="02040503050406030204" pitchFamily="18" charset="0"/>
                          </a:rPr>
                          <m:t> </m:t>
                        </m:r>
                        <m:r>
                          <a:rPr lang="fr-FR" sz="1100" i="1">
                            <a:latin typeface="Cambria Math" panose="02040503050406030204" pitchFamily="18" charset="0"/>
                          </a:rPr>
                          <m:t>𝑐𝑜𝑛𝑡𝑟𝑒𝑝𝑎𝑟𝑡𝑖𝑒𝑠</m:t>
                        </m:r>
                      </m:e>
                      <m:sub>
                        <m:r>
                          <a:rPr lang="fr-FR" sz="1100" i="1">
                            <a:latin typeface="Cambria Math" panose="02040503050406030204" pitchFamily="18" charset="0"/>
                          </a:rPr>
                          <m:t>𝑖</m:t>
                        </m:r>
                        <m:r>
                          <a:rPr lang="fr-FR" sz="1100" i="1">
                            <a:latin typeface="Cambria Math" panose="02040503050406030204" pitchFamily="18" charset="0"/>
                          </a:rPr>
                          <m:t>,</m:t>
                        </m:r>
                        <m:r>
                          <a:rPr lang="fr-FR" sz="1100" i="1">
                            <a:latin typeface="Cambria Math" panose="02040503050406030204" pitchFamily="18" charset="0"/>
                          </a:rPr>
                          <m:t>𝑡</m:t>
                        </m:r>
                      </m:sub>
                    </m:sSub>
                  </m:oMath>
                </a14:m>
                <a:r>
                  <a:rPr lang="fr-FR" sz="1100" dirty="0">
                    <a:latin typeface="Verdana" panose="020B0604030504040204" pitchFamily="34" charset="0"/>
                    <a:ea typeface="Verdana" panose="020B0604030504040204" pitchFamily="34" charset="0"/>
                    <a:cs typeface="Verdana" panose="020B0604030504040204" pitchFamily="34" charset="0"/>
                  </a:rPr>
                  <a:t>: Volume total de contreparties ayant un rating </a:t>
                </a:r>
                <a:r>
                  <a:rPr lang="fr-FR" sz="1100" i="1" dirty="0">
                    <a:latin typeface="Verdana" panose="020B0604030504040204" pitchFamily="34" charset="0"/>
                    <a:ea typeface="Verdana" panose="020B0604030504040204" pitchFamily="34" charset="0"/>
                    <a:cs typeface="Verdana" panose="020B0604030504040204" pitchFamily="34" charset="0"/>
                  </a:rPr>
                  <a:t>i</a:t>
                </a:r>
              </a:p>
            </p:txBody>
          </p:sp>
        </mc:Choice>
        <mc:Fallback xmlns="">
          <p:sp>
            <p:nvSpPr>
              <p:cNvPr id="8" name="ZoneTexte 7">
                <a:extLst>
                  <a:ext uri="{FF2B5EF4-FFF2-40B4-BE49-F238E27FC236}">
                    <a16:creationId xmlns:a16="http://schemas.microsoft.com/office/drawing/2014/main" id="{F8C0F7BB-D9EB-7022-C288-FDEDB26F408C}"/>
                  </a:ext>
                </a:extLst>
              </p:cNvPr>
              <p:cNvSpPr txBox="1">
                <a:spLocks noRot="1" noChangeAspect="1" noMove="1" noResize="1" noEditPoints="1" noAdjustHandles="1" noChangeArrowheads="1" noChangeShapeType="1" noTextEdit="1"/>
              </p:cNvSpPr>
              <p:nvPr/>
            </p:nvSpPr>
            <p:spPr>
              <a:xfrm>
                <a:off x="6527571" y="1155325"/>
                <a:ext cx="5185459" cy="4182748"/>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86593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ZoneTexte 28">
            <a:extLst>
              <a:ext uri="{FF2B5EF4-FFF2-40B4-BE49-F238E27FC236}">
                <a16:creationId xmlns:a16="http://schemas.microsoft.com/office/drawing/2014/main" id="{D229383C-5D2D-8D83-023D-4A1F52F6F1CE}"/>
              </a:ext>
            </a:extLst>
          </p:cNvPr>
          <p:cNvSpPr txBox="1"/>
          <p:nvPr/>
        </p:nvSpPr>
        <p:spPr>
          <a:xfrm>
            <a:off x="2966355" y="2454134"/>
            <a:ext cx="8049987" cy="523220"/>
          </a:xfrm>
          <a:prstGeom prst="rect">
            <a:avLst/>
          </a:prstGeom>
          <a:noFill/>
        </p:spPr>
        <p:txBody>
          <a:bodyPr wrap="square" rtlCol="0">
            <a:spAutoFit/>
          </a:bodyPr>
          <a:lstStyle/>
          <a:p>
            <a:r>
              <a:rPr lang="fr-FR" sz="2800" cap="small" dirty="0">
                <a:latin typeface="Verdana" panose="020B0604030504040204" pitchFamily="34" charset="0"/>
                <a:ea typeface="Verdana" panose="020B0604030504040204" pitchFamily="34" charset="0"/>
                <a:cs typeface="Verdana" panose="020B0604030504040204" pitchFamily="34" charset="0"/>
              </a:rPr>
              <a:t> </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a:t>
            </a:r>
            <a:r>
              <a:rPr lang="fr-FR" sz="2800" cap="small" dirty="0">
                <a:latin typeface="Verdana" panose="020B0604030504040204" pitchFamily="34" charset="0"/>
                <a:ea typeface="Verdana" panose="020B0604030504040204" pitchFamily="34" charset="0"/>
                <a:cs typeface="Verdana" panose="020B0604030504040204" pitchFamily="34" charset="0"/>
              </a:rPr>
              <a:t> – </a:t>
            </a:r>
            <a:r>
              <a:rPr lang="fr-FR" sz="2800" dirty="0">
                <a:solidFill>
                  <a:srgbClr val="002060"/>
                </a:solidFill>
                <a:latin typeface="Verdana" panose="020B0604030504040204" pitchFamily="34" charset="0"/>
                <a:ea typeface="Verdana" panose="020B0604030504040204" pitchFamily="34" charset="0"/>
                <a:cs typeface="Verdana" panose="020B0604030504040204" pitchFamily="34" charset="0"/>
              </a:rPr>
              <a:t>PD </a:t>
            </a:r>
            <a:r>
              <a:rPr lang="fr-FR" sz="2800" dirty="0" err="1">
                <a:solidFill>
                  <a:srgbClr val="002060"/>
                </a:solidFill>
                <a:latin typeface="Verdana" panose="020B0604030504040204" pitchFamily="34" charset="0"/>
                <a:ea typeface="Verdana" panose="020B0604030504040204" pitchFamily="34" charset="0"/>
                <a:cs typeface="Verdana" panose="020B0604030504040204" pitchFamily="34" charset="0"/>
              </a:rPr>
              <a:t>Foward</a:t>
            </a:r>
            <a:r>
              <a:rPr lang="fr-FR" sz="2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800" dirty="0" err="1">
                <a:solidFill>
                  <a:srgbClr val="002060"/>
                </a:solidFill>
                <a:latin typeface="Verdana" panose="020B0604030504040204" pitchFamily="34" charset="0"/>
                <a:ea typeface="Verdana" panose="020B0604030504040204" pitchFamily="34" charset="0"/>
                <a:cs typeface="Verdana" panose="020B0604030504040204" pitchFamily="34" charset="0"/>
              </a:rPr>
              <a:t>Looking</a:t>
            </a:r>
            <a:r>
              <a:rPr lang="fr-FR" sz="2800" dirty="0">
                <a:solidFill>
                  <a:srgbClr val="002060"/>
                </a:solidFill>
                <a:latin typeface="Verdana" panose="020B0604030504040204" pitchFamily="34" charset="0"/>
                <a:ea typeface="Verdana" panose="020B0604030504040204" pitchFamily="34" charset="0"/>
                <a:cs typeface="Verdana" panose="020B0604030504040204" pitchFamily="34" charset="0"/>
              </a:rPr>
              <a:t> - Notions</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p:txBody>
      </p:sp>
      <p:sp>
        <p:nvSpPr>
          <p:cNvPr id="10" name="Rectangle 9">
            <a:extLst>
              <a:ext uri="{FF2B5EF4-FFF2-40B4-BE49-F238E27FC236}">
                <a16:creationId xmlns:a16="http://schemas.microsoft.com/office/drawing/2014/main" id="{A3C7E286-7BBF-CF01-957E-FA3239BDE99B}"/>
              </a:ext>
            </a:extLst>
          </p:cNvPr>
          <p:cNvSpPr/>
          <p:nvPr/>
        </p:nvSpPr>
        <p:spPr>
          <a:xfrm>
            <a:off x="0" y="0"/>
            <a:ext cx="2569028" cy="6857999"/>
          </a:xfrm>
          <a:prstGeom prst="rect">
            <a:avLst/>
          </a:prstGeom>
          <a:solidFill>
            <a:srgbClr val="9411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dirty="0">
              <a:solidFill>
                <a:schemeClr val="bg1"/>
              </a:solidFill>
              <a:latin typeface="Avenir Next Condensed" panose="020B0506020202020204" pitchFamily="34" charset="0"/>
              <a:cs typeface="Angsana New" panose="02020603050405020304" pitchFamily="18" charset="-34"/>
            </a:endParaRPr>
          </a:p>
        </p:txBody>
      </p:sp>
      <p:sp>
        <p:nvSpPr>
          <p:cNvPr id="12" name="ZoneTexte 11">
            <a:extLst>
              <a:ext uri="{FF2B5EF4-FFF2-40B4-BE49-F238E27FC236}">
                <a16:creationId xmlns:a16="http://schemas.microsoft.com/office/drawing/2014/main" id="{0ABFE532-BDAC-D896-2D2E-3632F90E8DA3}"/>
              </a:ext>
            </a:extLst>
          </p:cNvPr>
          <p:cNvSpPr txBox="1"/>
          <p:nvPr/>
        </p:nvSpPr>
        <p:spPr>
          <a:xfrm>
            <a:off x="3155040" y="3428999"/>
            <a:ext cx="7672616" cy="2031325"/>
          </a:xfrm>
          <a:prstGeom prst="rect">
            <a:avLst/>
          </a:prstGeom>
          <a:noFill/>
        </p:spPr>
        <p:txBody>
          <a:bodyPr wrap="square">
            <a:spAutoFit/>
          </a:bodyPr>
          <a:lstStyle/>
          <a:p>
            <a:pPr marL="342900" indent="-342900">
              <a:lnSpc>
                <a:spcPct val="150000"/>
              </a:lnSpc>
              <a:buFont typeface="+mj-lt"/>
              <a:buAutoNum type="arabicPeriod"/>
            </a:pPr>
            <a:r>
              <a:rPr lang="fr-FR" i="1" dirty="0">
                <a:solidFill>
                  <a:srgbClr val="002060"/>
                </a:solidFill>
                <a:latin typeface="Verdana" panose="020B0604030504040204" pitchFamily="34" charset="0"/>
                <a:ea typeface="Verdana" panose="020B0604030504040204" pitchFamily="34" charset="0"/>
                <a:cs typeface="Verdana" panose="020B0604030504040204" pitchFamily="34" charset="0"/>
              </a:rPr>
              <a:t>Contexte</a:t>
            </a:r>
            <a:r>
              <a:rPr lang="fr-FR" sz="18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 </a:t>
            </a:r>
            <a:endParaRPr lang="fr-FR" dirty="0">
              <a:solidFill>
                <a:srgbClr val="002060"/>
              </a:solidFill>
            </a:endParaRPr>
          </a:p>
          <a:p>
            <a:pPr marL="342900" indent="-342900">
              <a:lnSpc>
                <a:spcPct val="150000"/>
              </a:lnSpc>
              <a:buFont typeface="+mj-lt"/>
              <a:buAutoNum type="arabicPeriod"/>
            </a:pPr>
            <a:r>
              <a:rPr lang="fr" sz="1800" i="1" dirty="0">
                <a:solidFill>
                  <a:srgbClr val="002060"/>
                </a:solidFill>
                <a:latin typeface="Verdana"/>
                <a:ea typeface="Verdana"/>
                <a:cs typeface="Verdana"/>
                <a:sym typeface="Verdana"/>
              </a:rPr>
              <a:t>Approche </a:t>
            </a:r>
            <a:r>
              <a:rPr lang="fr" sz="1800" i="1" dirty="0" err="1">
                <a:solidFill>
                  <a:srgbClr val="002060"/>
                </a:solidFill>
                <a:latin typeface="Verdana"/>
                <a:ea typeface="Verdana"/>
                <a:cs typeface="Verdana"/>
                <a:sym typeface="Verdana"/>
              </a:rPr>
              <a:t>Forward</a:t>
            </a:r>
            <a:r>
              <a:rPr lang="fr" sz="1800" i="1" dirty="0">
                <a:solidFill>
                  <a:srgbClr val="002060"/>
                </a:solidFill>
                <a:latin typeface="Verdana"/>
                <a:ea typeface="Verdana"/>
                <a:cs typeface="Verdana"/>
                <a:sym typeface="Verdana"/>
              </a:rPr>
              <a:t> </a:t>
            </a:r>
            <a:r>
              <a:rPr lang="fr" sz="1800" i="1" dirty="0" err="1">
                <a:solidFill>
                  <a:srgbClr val="002060"/>
                </a:solidFill>
                <a:latin typeface="Verdana"/>
                <a:ea typeface="Verdana"/>
                <a:cs typeface="Verdana"/>
                <a:sym typeface="Verdana"/>
              </a:rPr>
              <a:t>Looking</a:t>
            </a:r>
            <a:r>
              <a:rPr lang="fr" sz="1800" i="1" dirty="0">
                <a:solidFill>
                  <a:srgbClr val="002060"/>
                </a:solidFill>
                <a:latin typeface="Verdana"/>
                <a:ea typeface="Verdana"/>
                <a:cs typeface="Verdana"/>
                <a:sym typeface="Verdana"/>
              </a:rPr>
              <a:t> </a:t>
            </a:r>
          </a:p>
          <a:p>
            <a:pPr marL="342900" indent="-342900">
              <a:lnSpc>
                <a:spcPct val="150000"/>
              </a:lnSpc>
              <a:buFont typeface="+mj-lt"/>
              <a:buAutoNum type="arabicPeriod"/>
            </a:pPr>
            <a:r>
              <a:rPr lang="fr" sz="1800" i="1" dirty="0">
                <a:solidFill>
                  <a:srgbClr val="002060"/>
                </a:solidFill>
                <a:latin typeface="Verdana"/>
                <a:ea typeface="Verdana"/>
                <a:cs typeface="Verdana"/>
                <a:sym typeface="Verdana"/>
              </a:rPr>
              <a:t>Approche </a:t>
            </a:r>
            <a:r>
              <a:rPr lang="fr" sz="1800" i="1" dirty="0" err="1">
                <a:solidFill>
                  <a:srgbClr val="002060"/>
                </a:solidFill>
                <a:latin typeface="Verdana"/>
                <a:ea typeface="Verdana"/>
                <a:cs typeface="Verdana"/>
                <a:sym typeface="Verdana"/>
              </a:rPr>
              <a:t>Forward</a:t>
            </a:r>
            <a:r>
              <a:rPr lang="fr" sz="1800" i="1" dirty="0">
                <a:solidFill>
                  <a:srgbClr val="002060"/>
                </a:solidFill>
                <a:latin typeface="Verdana"/>
                <a:ea typeface="Verdana"/>
                <a:cs typeface="Verdana"/>
                <a:sym typeface="Verdana"/>
              </a:rPr>
              <a:t> </a:t>
            </a:r>
            <a:r>
              <a:rPr lang="fr" sz="1800" i="1" dirty="0" err="1">
                <a:solidFill>
                  <a:srgbClr val="002060"/>
                </a:solidFill>
                <a:latin typeface="Verdana"/>
                <a:ea typeface="Verdana"/>
                <a:cs typeface="Verdana"/>
                <a:sym typeface="Verdana"/>
              </a:rPr>
              <a:t>Looking</a:t>
            </a:r>
            <a:endParaRPr lang="fr-FR" i="1"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342900" indent="-342900">
              <a:lnSpc>
                <a:spcPct val="150000"/>
              </a:lnSpc>
              <a:buFont typeface="+mj-lt"/>
              <a:buAutoNum type="arabicPeriod"/>
            </a:pPr>
            <a:r>
              <a:rPr lang="fr-FR" sz="18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Méthodologie de la PD </a:t>
            </a:r>
            <a:r>
              <a:rPr lang="fr-FR" sz="1800" b="0" i="1" u="none" strike="noStrike" dirty="0" err="1">
                <a:solidFill>
                  <a:srgbClr val="002060"/>
                </a:solidFill>
                <a:effectLst/>
                <a:latin typeface="Verdana" panose="020B0604030504040204" pitchFamily="34" charset="0"/>
                <a:ea typeface="Verdana" panose="020B0604030504040204" pitchFamily="34" charset="0"/>
                <a:cs typeface="Verdana" panose="020B0604030504040204" pitchFamily="34" charset="0"/>
              </a:rPr>
              <a:t>Foward</a:t>
            </a:r>
            <a:r>
              <a:rPr lang="fr-FR" sz="18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 </a:t>
            </a:r>
            <a:r>
              <a:rPr lang="fr-FR" sz="1800" b="0" i="1" u="none" strike="noStrike" dirty="0" err="1">
                <a:solidFill>
                  <a:srgbClr val="002060"/>
                </a:solidFill>
                <a:effectLst/>
                <a:latin typeface="Verdana" panose="020B0604030504040204" pitchFamily="34" charset="0"/>
                <a:ea typeface="Verdana" panose="020B0604030504040204" pitchFamily="34" charset="0"/>
                <a:cs typeface="Verdana" panose="020B0604030504040204" pitchFamily="34" charset="0"/>
              </a:rPr>
              <a:t>Looking</a:t>
            </a:r>
            <a:r>
              <a:rPr lang="fr-FR" sz="18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 </a:t>
            </a:r>
            <a:r>
              <a:rPr lang="fr-FR" i="1" dirty="0">
                <a:solidFill>
                  <a:srgbClr val="002060"/>
                </a:solidFill>
                <a:latin typeface="Verdana" panose="020B0604030504040204" pitchFamily="34" charset="0"/>
                <a:ea typeface="Verdana" panose="020B0604030504040204" pitchFamily="34" charset="0"/>
                <a:cs typeface="Verdana" panose="020B0604030504040204" pitchFamily="34" charset="0"/>
              </a:rPr>
              <a:t> </a:t>
            </a:r>
            <a:endParaRPr lang="fr-FR" dirty="0"/>
          </a:p>
          <a:p>
            <a:endParaRPr lang="fr-FR" dirty="0"/>
          </a:p>
        </p:txBody>
      </p:sp>
      <p:cxnSp>
        <p:nvCxnSpPr>
          <p:cNvPr id="27" name="Connecteur droit 26">
            <a:extLst>
              <a:ext uri="{FF2B5EF4-FFF2-40B4-BE49-F238E27FC236}">
                <a16:creationId xmlns:a16="http://schemas.microsoft.com/office/drawing/2014/main" id="{9BEAB964-4DED-5341-5192-9D848CB67D3C}"/>
              </a:ext>
            </a:extLst>
          </p:cNvPr>
          <p:cNvCxnSpPr>
            <a:cxnSpLocks/>
          </p:cNvCxnSpPr>
          <p:nvPr/>
        </p:nvCxnSpPr>
        <p:spPr>
          <a:xfrm>
            <a:off x="3155040" y="2977354"/>
            <a:ext cx="8688617"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pic>
        <p:nvPicPr>
          <p:cNvPr id="36" name="Image 35">
            <a:extLst>
              <a:ext uri="{FF2B5EF4-FFF2-40B4-BE49-F238E27FC236}">
                <a16:creationId xmlns:a16="http://schemas.microsoft.com/office/drawing/2014/main" id="{DEDDC8EB-CC66-6216-6564-ED1F8C3FB241}"/>
              </a:ext>
            </a:extLst>
          </p:cNvPr>
          <p:cNvPicPr>
            <a:picLocks noChangeAspect="1"/>
          </p:cNvPicPr>
          <p:nvPr/>
        </p:nvPicPr>
        <p:blipFill>
          <a:blip r:embed="rId2"/>
          <a:stretch>
            <a:fillRect/>
          </a:stretch>
        </p:blipFill>
        <p:spPr>
          <a:xfrm>
            <a:off x="2618012" y="26953"/>
            <a:ext cx="1953988" cy="994340"/>
          </a:xfrm>
          <a:prstGeom prst="rect">
            <a:avLst/>
          </a:prstGeom>
        </p:spPr>
      </p:pic>
      <p:sp>
        <p:nvSpPr>
          <p:cNvPr id="2" name="Espace réservé du pied de page 1">
            <a:extLst>
              <a:ext uri="{FF2B5EF4-FFF2-40B4-BE49-F238E27FC236}">
                <a16:creationId xmlns:a16="http://schemas.microsoft.com/office/drawing/2014/main" id="{A53B7DBD-B641-08E3-0C4B-503235E2B327}"/>
              </a:ext>
            </a:extLst>
          </p:cNvPr>
          <p:cNvSpPr>
            <a:spLocks noGrp="1"/>
          </p:cNvSpPr>
          <p:nvPr>
            <p:ph type="ftr" sz="quarter" idx="11"/>
          </p:nvPr>
        </p:nvSpPr>
        <p:spPr/>
        <p:txBody>
          <a:bodyPr/>
          <a:lstStyle/>
          <a:p>
            <a:r>
              <a:rPr lang="fr-FR"/>
              <a:t>Risque de crédit - Probabilité de défaut</a:t>
            </a:r>
          </a:p>
        </p:txBody>
      </p:sp>
      <p:sp>
        <p:nvSpPr>
          <p:cNvPr id="3" name="Espace réservé du numéro de diapositive 2">
            <a:extLst>
              <a:ext uri="{FF2B5EF4-FFF2-40B4-BE49-F238E27FC236}">
                <a16:creationId xmlns:a16="http://schemas.microsoft.com/office/drawing/2014/main" id="{F7520047-B379-95F9-428F-606C7F22C7E5}"/>
              </a:ext>
            </a:extLst>
          </p:cNvPr>
          <p:cNvSpPr>
            <a:spLocks noGrp="1"/>
          </p:cNvSpPr>
          <p:nvPr>
            <p:ph type="sldNum" sz="quarter" idx="12"/>
          </p:nvPr>
        </p:nvSpPr>
        <p:spPr/>
        <p:txBody>
          <a:bodyPr/>
          <a:lstStyle/>
          <a:p>
            <a:fld id="{AC10BA97-AD70-294B-B66E-C01AC3D45299}" type="slidenum">
              <a:rPr lang="fr-FR" smtClean="0"/>
              <a:t>3</a:t>
            </a:fld>
            <a:endParaRPr lang="fr-FR"/>
          </a:p>
        </p:txBody>
      </p:sp>
    </p:spTree>
    <p:extLst>
      <p:ext uri="{BB962C8B-B14F-4D97-AF65-F5344CB8AC3E}">
        <p14:creationId xmlns:p14="http://schemas.microsoft.com/office/powerpoint/2010/main" val="2572168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III. Construction Matrice de Migration</a:t>
            </a:r>
            <a:r>
              <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3. Exemple </a:t>
            </a:r>
          </a:p>
        </p:txBody>
      </p:sp>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30</a:t>
            </a:fld>
            <a:endParaRPr lang="fr-FR"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0FE4F80-6759-E58B-9281-3B27677CD13E}"/>
                  </a:ext>
                </a:extLst>
              </p:cNvPr>
              <p:cNvSpPr/>
              <p:nvPr/>
            </p:nvSpPr>
            <p:spPr bwMode="gray">
              <a:xfrm>
                <a:off x="388728" y="973623"/>
                <a:ext cx="6654672" cy="491075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72000" tIns="72000" rIns="36000" bIns="72000" rtlCol="0" anchor="ctr"/>
              <a:lstStyle/>
              <a:p>
                <a:pPr lvl="0" algn="just">
                  <a:spcBef>
                    <a:spcPts val="400"/>
                  </a:spcBef>
                  <a:buClr>
                    <a:srgbClr val="86BC25"/>
                  </a:buClr>
                  <a:buSzPct val="100000"/>
                  <a:defRPr/>
                </a:pPr>
                <a:r>
                  <a:rPr lang="fr-FR" sz="1200" dirty="0">
                    <a:solidFill>
                      <a:schemeClr val="tx1"/>
                    </a:solidFill>
                  </a:rPr>
                  <a:t>La construction de la matrice de référence, matrice TTC (Through-The-Cycle), est identique à celles des matrices mensuelles/trimestrielles. Elle est construite en tenant compte des historiques de rating de toutes ces dernières. </a:t>
                </a:r>
              </a:p>
              <a:p>
                <a:pPr lvl="0" algn="just">
                  <a:spcBef>
                    <a:spcPts val="400"/>
                  </a:spcBef>
                  <a:buClr>
                    <a:srgbClr val="86BC25"/>
                  </a:buClr>
                  <a:buSzPct val="100000"/>
                  <a:defRPr/>
                </a:pPr>
                <a:r>
                  <a:rPr lang="fr-FR" sz="1200" dirty="0">
                    <a:solidFill>
                      <a:schemeClr val="tx1"/>
                    </a:solidFill>
                  </a:rPr>
                  <a:t>Le calcul du taux de migration de rating à t+12 mois se fait selon la formule suivante:</a:t>
                </a:r>
              </a:p>
              <a:p>
                <a:pPr marL="62953" lvl="1" algn="just" defTabSz="456996" eaLnBrk="0" hangingPunct="0">
                  <a:spcAft>
                    <a:spcPts val="239"/>
                  </a:spcAft>
                  <a:buClr>
                    <a:schemeClr val="accent4"/>
                  </a:buClr>
                  <a:tabLst>
                    <a:tab pos="195855" algn="l"/>
                  </a:tabLst>
                  <a:defRPr/>
                </a:pPr>
                <a:endParaRPr lang="fr-FR" sz="1200" dirty="0">
                  <a:solidFill>
                    <a:schemeClr val="tx1"/>
                  </a:solidFill>
                </a:endParaRPr>
              </a:p>
              <a:p>
                <a:pPr marL="62953" lvl="1" algn="just" defTabSz="456996" eaLnBrk="0" hangingPunct="0">
                  <a:spcAft>
                    <a:spcPts val="239"/>
                  </a:spcAft>
                  <a:buClr>
                    <a:schemeClr val="accent4"/>
                  </a:buClr>
                  <a:tabLst>
                    <a:tab pos="195855" algn="l"/>
                  </a:tabLst>
                  <a:defRPr/>
                </a:pPr>
                <a14:m>
                  <m:oMathPara xmlns:m="http://schemas.openxmlformats.org/officeDocument/2006/math">
                    <m:oMathParaPr>
                      <m:jc m:val="centerGroup"/>
                    </m:oMathParaPr>
                    <m:oMath xmlns:m="http://schemas.openxmlformats.org/officeDocument/2006/math">
                      <m:sSub>
                        <m:sSubPr>
                          <m:ctrlPr>
                            <a:rPr lang="fr-FR" sz="1100" b="1" i="1" smtClean="0">
                              <a:solidFill>
                                <a:schemeClr val="tx1"/>
                              </a:solidFill>
                              <a:latin typeface="Cambria Math" panose="02040503050406030204" pitchFamily="18" charset="0"/>
                            </a:rPr>
                          </m:ctrlPr>
                        </m:sSubPr>
                        <m:e>
                          <m:r>
                            <a:rPr lang="fr-FR" sz="1100" b="1" i="1" smtClean="0">
                              <a:solidFill>
                                <a:schemeClr val="tx1"/>
                              </a:solidFill>
                              <a:latin typeface="Cambria Math" panose="02040503050406030204" pitchFamily="18" charset="0"/>
                            </a:rPr>
                            <m:t>𝑻𝒂𝒖𝒙</m:t>
                          </m:r>
                          <m:r>
                            <a:rPr lang="fr-FR" sz="1100" b="1" i="1" smtClean="0">
                              <a:solidFill>
                                <a:schemeClr val="tx1"/>
                              </a:solidFill>
                              <a:latin typeface="Cambria Math" panose="02040503050406030204" pitchFamily="18" charset="0"/>
                            </a:rPr>
                            <m:t> </m:t>
                          </m:r>
                          <m:r>
                            <a:rPr lang="fr-FR" sz="1100" b="1" i="1" smtClean="0">
                              <a:solidFill>
                                <a:schemeClr val="tx1"/>
                              </a:solidFill>
                              <a:latin typeface="Cambria Math" panose="02040503050406030204" pitchFamily="18" charset="0"/>
                            </a:rPr>
                            <m:t>𝒅𝒆</m:t>
                          </m:r>
                          <m:r>
                            <a:rPr lang="fr-FR" sz="1100" b="1" i="1" smtClean="0">
                              <a:solidFill>
                                <a:schemeClr val="tx1"/>
                              </a:solidFill>
                              <a:latin typeface="Cambria Math" panose="02040503050406030204" pitchFamily="18" charset="0"/>
                            </a:rPr>
                            <m:t> </m:t>
                          </m:r>
                          <m:r>
                            <a:rPr lang="fr-FR" sz="1100" b="1" i="1" smtClean="0">
                              <a:solidFill>
                                <a:schemeClr val="tx1"/>
                              </a:solidFill>
                              <a:latin typeface="Cambria Math" panose="02040503050406030204" pitchFamily="18" charset="0"/>
                            </a:rPr>
                            <m:t>𝒎𝒊𝒈𝒓𝒂𝒕𝒊𝒐𝒏</m:t>
                          </m:r>
                          <m:r>
                            <a:rPr lang="fr-FR" sz="1100" b="1" i="1" smtClean="0">
                              <a:solidFill>
                                <a:schemeClr val="tx1"/>
                              </a:solidFill>
                              <a:latin typeface="Cambria Math" panose="02040503050406030204" pitchFamily="18" charset="0"/>
                            </a:rPr>
                            <m:t> </m:t>
                          </m:r>
                          <m:r>
                            <a:rPr lang="fr-FR" sz="1100" b="1" i="1" smtClean="0">
                              <a:solidFill>
                                <a:schemeClr val="tx1"/>
                              </a:solidFill>
                              <a:latin typeface="Cambria Math" panose="02040503050406030204" pitchFamily="18" charset="0"/>
                            </a:rPr>
                            <m:t>𝒓𝒂𝒕𝒊𝒏𝒈</m:t>
                          </m:r>
                        </m:e>
                        <m:sub>
                          <m:r>
                            <a:rPr lang="fr-FR" sz="1100" b="1" i="1" smtClean="0">
                              <a:solidFill>
                                <a:schemeClr val="tx1"/>
                              </a:solidFill>
                              <a:latin typeface="Cambria Math" panose="02040503050406030204" pitchFamily="18" charset="0"/>
                            </a:rPr>
                            <m:t>𝒊</m:t>
                          </m:r>
                          <m:r>
                            <a:rPr lang="fr-FR" sz="1100" b="1" i="1" smtClean="0">
                              <a:solidFill>
                                <a:schemeClr val="tx1"/>
                              </a:solidFill>
                              <a:latin typeface="Cambria Math" panose="02040503050406030204" pitchFamily="18" charset="0"/>
                            </a:rPr>
                            <m:t>,</m:t>
                          </m:r>
                          <m:r>
                            <a:rPr lang="fr-FR" sz="1100" b="1" i="1" smtClean="0">
                              <a:solidFill>
                                <a:schemeClr val="tx1"/>
                              </a:solidFill>
                              <a:latin typeface="Cambria Math" panose="02040503050406030204" pitchFamily="18" charset="0"/>
                            </a:rPr>
                            <m:t>𝒋</m:t>
                          </m:r>
                        </m:sub>
                      </m:sSub>
                      <m:r>
                        <a:rPr lang="fr-FR" sz="1100" b="1" i="1" smtClean="0">
                          <a:solidFill>
                            <a:schemeClr val="tx1"/>
                          </a:solidFill>
                          <a:latin typeface="Cambria Math" panose="02040503050406030204" pitchFamily="18" charset="0"/>
                        </a:rPr>
                        <m:t>= </m:t>
                      </m:r>
                      <m:f>
                        <m:fPr>
                          <m:ctrlPr>
                            <a:rPr lang="fr-FR" sz="1100" b="1" i="1" smtClean="0">
                              <a:solidFill>
                                <a:schemeClr val="tx1"/>
                              </a:solidFill>
                              <a:latin typeface="Cambria Math" panose="02040503050406030204" pitchFamily="18" charset="0"/>
                            </a:rPr>
                          </m:ctrlPr>
                        </m:fPr>
                        <m:num>
                          <m:sSubSup>
                            <m:sSubSupPr>
                              <m:ctrlPr>
                                <a:rPr lang="fr-FR" sz="1100" b="1" i="1">
                                  <a:solidFill>
                                    <a:schemeClr val="tx1"/>
                                  </a:solidFill>
                                  <a:latin typeface="Cambria Math" panose="02040503050406030204" pitchFamily="18" charset="0"/>
                                </a:rPr>
                              </m:ctrlPr>
                            </m:sSubSupPr>
                            <m:e>
                              <m:r>
                                <a:rPr lang="el-GR" sz="1100" b="1" i="1">
                                  <a:solidFill>
                                    <a:schemeClr val="tx1"/>
                                  </a:solidFill>
                                  <a:latin typeface="Cambria Math" panose="02040503050406030204" pitchFamily="18" charset="0"/>
                                  <a:ea typeface="Cambria Math" panose="02040503050406030204" pitchFamily="18" charset="0"/>
                                </a:rPr>
                                <m:t>𝜮</m:t>
                              </m:r>
                            </m:e>
                            <m:sub>
                              <m:r>
                                <a:rPr lang="fr-FR" sz="1100" b="1" i="1">
                                  <a:solidFill>
                                    <a:schemeClr val="tx1"/>
                                  </a:solidFill>
                                  <a:latin typeface="Cambria Math" panose="02040503050406030204" pitchFamily="18" charset="0"/>
                                </a:rPr>
                                <m:t>𝒊</m:t>
                              </m:r>
                              <m:r>
                                <a:rPr lang="fr-FR" sz="1100" b="1" i="1" smtClean="0">
                                  <a:solidFill>
                                    <a:schemeClr val="tx1"/>
                                  </a:solidFill>
                                  <a:latin typeface="Cambria Math" panose="02040503050406030204" pitchFamily="18" charset="0"/>
                                </a:rPr>
                                <m:t>=</m:t>
                              </m:r>
                              <m:r>
                                <a:rPr lang="fr-FR" sz="1100" b="1" i="1" smtClean="0">
                                  <a:solidFill>
                                    <a:schemeClr val="tx1"/>
                                  </a:solidFill>
                                  <a:latin typeface="Cambria Math" panose="02040503050406030204" pitchFamily="18" charset="0"/>
                                </a:rPr>
                                <m:t>𝒅𝒂𝒕𝒆</m:t>
                              </m:r>
                              <m:r>
                                <a:rPr lang="fr-FR" sz="1100" b="1" i="1" smtClean="0">
                                  <a:solidFill>
                                    <a:schemeClr val="tx1"/>
                                  </a:solidFill>
                                  <a:latin typeface="Cambria Math" panose="02040503050406030204" pitchFamily="18" charset="0"/>
                                </a:rPr>
                                <m:t> </m:t>
                              </m:r>
                              <m:r>
                                <a:rPr lang="fr-FR" sz="1100" b="1" i="1" smtClean="0">
                                  <a:solidFill>
                                    <a:schemeClr val="tx1"/>
                                  </a:solidFill>
                                  <a:latin typeface="Cambria Math" panose="02040503050406030204" pitchFamily="18" charset="0"/>
                                </a:rPr>
                                <m:t>𝒅𝒆</m:t>
                              </m:r>
                              <m:r>
                                <a:rPr lang="fr-FR" sz="1100" b="1" i="1" smtClean="0">
                                  <a:solidFill>
                                    <a:schemeClr val="tx1"/>
                                  </a:solidFill>
                                  <a:latin typeface="Cambria Math" panose="02040503050406030204" pitchFamily="18" charset="0"/>
                                </a:rPr>
                                <m:t> </m:t>
                              </m:r>
                              <m:r>
                                <a:rPr lang="fr-FR" sz="1100" b="1" i="1" smtClean="0">
                                  <a:solidFill>
                                    <a:schemeClr val="tx1"/>
                                  </a:solidFill>
                                  <a:latin typeface="Cambria Math" panose="02040503050406030204" pitchFamily="18" charset="0"/>
                                </a:rPr>
                                <m:t>𝒅𝒃𝒕</m:t>
                              </m:r>
                              <m:r>
                                <a:rPr lang="fr-FR" sz="1100" b="1" i="1" smtClean="0">
                                  <a:solidFill>
                                    <a:schemeClr val="tx1"/>
                                  </a:solidFill>
                                  <a:latin typeface="Cambria Math" panose="02040503050406030204" pitchFamily="18" charset="0"/>
                                </a:rPr>
                                <m:t> </m:t>
                              </m:r>
                              <m:sSup>
                                <m:sSupPr>
                                  <m:ctrlPr>
                                    <a:rPr lang="fr-FR" sz="1100" b="1" i="1" smtClean="0">
                                      <a:solidFill>
                                        <a:schemeClr val="tx1"/>
                                      </a:solidFill>
                                      <a:latin typeface="Cambria Math" panose="02040503050406030204" pitchFamily="18" charset="0"/>
                                    </a:rPr>
                                  </m:ctrlPr>
                                </m:sSupPr>
                                <m:e>
                                  <m:r>
                                    <a:rPr lang="fr-FR" sz="1100" b="1" i="1" smtClean="0">
                                      <a:solidFill>
                                        <a:schemeClr val="tx1"/>
                                      </a:solidFill>
                                      <a:latin typeface="Cambria Math" panose="02040503050406030204" pitchFamily="18" charset="0"/>
                                    </a:rPr>
                                    <m:t>𝒅</m:t>
                                  </m:r>
                                </m:e>
                                <m:sup>
                                  <m:r>
                                    <a:rPr lang="fr-FR" sz="1100" b="1" i="1" smtClean="0">
                                      <a:solidFill>
                                        <a:schemeClr val="tx1"/>
                                      </a:solidFill>
                                      <a:latin typeface="Cambria Math" panose="02040503050406030204" pitchFamily="18" charset="0"/>
                                    </a:rPr>
                                    <m:t>′</m:t>
                                  </m:r>
                                </m:sup>
                              </m:sSup>
                              <m:r>
                                <a:rPr lang="fr-FR" sz="1100" b="1" i="1" smtClean="0">
                                  <a:solidFill>
                                    <a:schemeClr val="tx1"/>
                                  </a:solidFill>
                                  <a:latin typeface="Cambria Math" panose="02040503050406030204" pitchFamily="18" charset="0"/>
                                </a:rPr>
                                <m:t>𝒉𝒊𝒔𝒕𝒐𝒓𝒊𝒒𝒖𝒆</m:t>
                              </m:r>
                            </m:sub>
                            <m:sup>
                              <m:r>
                                <a:rPr lang="fr-FR" sz="1100" b="1" i="1" smtClean="0">
                                  <a:solidFill>
                                    <a:schemeClr val="tx1"/>
                                  </a:solidFill>
                                  <a:latin typeface="Cambria Math" panose="02040503050406030204" pitchFamily="18" charset="0"/>
                                </a:rPr>
                                <m:t>𝒅𝒂𝒕𝒆</m:t>
                              </m:r>
                              <m:r>
                                <a:rPr lang="fr-FR" sz="1100" b="1" i="1" smtClean="0">
                                  <a:solidFill>
                                    <a:schemeClr val="tx1"/>
                                  </a:solidFill>
                                  <a:latin typeface="Cambria Math" panose="02040503050406030204" pitchFamily="18" charset="0"/>
                                </a:rPr>
                                <m:t> </m:t>
                              </m:r>
                              <m:r>
                                <a:rPr lang="fr-FR" sz="1100" b="1" i="1" smtClean="0">
                                  <a:solidFill>
                                    <a:schemeClr val="tx1"/>
                                  </a:solidFill>
                                  <a:latin typeface="Cambria Math" panose="02040503050406030204" pitchFamily="18" charset="0"/>
                                </a:rPr>
                                <m:t>𝒅𝒆</m:t>
                              </m:r>
                              <m:r>
                                <a:rPr lang="fr-FR" sz="1100" b="1" i="1" smtClean="0">
                                  <a:solidFill>
                                    <a:schemeClr val="tx1"/>
                                  </a:solidFill>
                                  <a:latin typeface="Cambria Math" panose="02040503050406030204" pitchFamily="18" charset="0"/>
                                </a:rPr>
                                <m:t> </m:t>
                              </m:r>
                              <m:r>
                                <a:rPr lang="fr-FR" sz="1100" b="1" i="1" smtClean="0">
                                  <a:solidFill>
                                    <a:schemeClr val="tx1"/>
                                  </a:solidFill>
                                  <a:latin typeface="Cambria Math" panose="02040503050406030204" pitchFamily="18" charset="0"/>
                                </a:rPr>
                                <m:t>𝒇𝒊𝒏</m:t>
                              </m:r>
                              <m:r>
                                <a:rPr lang="fr-FR" sz="1100" b="1" i="1" smtClean="0">
                                  <a:solidFill>
                                    <a:schemeClr val="tx1"/>
                                  </a:solidFill>
                                  <a:latin typeface="Cambria Math" panose="02040503050406030204" pitchFamily="18" charset="0"/>
                                </a:rPr>
                                <m:t> </m:t>
                              </m:r>
                              <m:sSup>
                                <m:sSupPr>
                                  <m:ctrlPr>
                                    <a:rPr lang="fr-FR" sz="1100" b="1" i="1" smtClean="0">
                                      <a:solidFill>
                                        <a:schemeClr val="tx1"/>
                                      </a:solidFill>
                                      <a:latin typeface="Cambria Math" panose="02040503050406030204" pitchFamily="18" charset="0"/>
                                    </a:rPr>
                                  </m:ctrlPr>
                                </m:sSupPr>
                                <m:e>
                                  <m:r>
                                    <a:rPr lang="fr-FR" sz="1100" b="1" i="1" smtClean="0">
                                      <a:solidFill>
                                        <a:schemeClr val="tx1"/>
                                      </a:solidFill>
                                      <a:latin typeface="Cambria Math" panose="02040503050406030204" pitchFamily="18" charset="0"/>
                                    </a:rPr>
                                    <m:t>𝒅</m:t>
                                  </m:r>
                                </m:e>
                                <m:sup>
                                  <m:r>
                                    <a:rPr lang="fr-FR" sz="1100" b="1" i="1" smtClean="0">
                                      <a:solidFill>
                                        <a:schemeClr val="tx1"/>
                                      </a:solidFill>
                                      <a:latin typeface="Cambria Math" panose="02040503050406030204" pitchFamily="18" charset="0"/>
                                    </a:rPr>
                                    <m:t>′</m:t>
                                  </m:r>
                                </m:sup>
                              </m:sSup>
                              <m:r>
                                <a:rPr lang="fr-FR" sz="1100" b="1" i="1" smtClean="0">
                                  <a:solidFill>
                                    <a:schemeClr val="tx1"/>
                                  </a:solidFill>
                                  <a:latin typeface="Cambria Math" panose="02040503050406030204" pitchFamily="18" charset="0"/>
                                </a:rPr>
                                <m:t>𝒉𝒊𝒔𝒕𝒐𝒓𝒊𝒒𝒖𝒆</m:t>
                              </m:r>
                            </m:sup>
                          </m:sSubSup>
                          <m:sSub>
                            <m:sSubPr>
                              <m:ctrlPr>
                                <a:rPr lang="fr-FR" sz="1100" b="1" i="1">
                                  <a:solidFill>
                                    <a:schemeClr val="tx1"/>
                                  </a:solidFill>
                                  <a:latin typeface="Cambria Math" panose="02040503050406030204" pitchFamily="18" charset="0"/>
                                </a:rPr>
                              </m:ctrlPr>
                            </m:sSubPr>
                            <m:e>
                              <m:r>
                                <a:rPr lang="fr-FR" sz="1100" b="1" i="1">
                                  <a:solidFill>
                                    <a:schemeClr val="tx1"/>
                                  </a:solidFill>
                                  <a:latin typeface="Cambria Math" panose="02040503050406030204" pitchFamily="18" charset="0"/>
                                </a:rPr>
                                <m:t>𝑻𝒂𝒖𝒙</m:t>
                              </m:r>
                              <m:r>
                                <a:rPr lang="fr-FR" sz="1100" b="1" i="1">
                                  <a:solidFill>
                                    <a:schemeClr val="tx1"/>
                                  </a:solidFill>
                                  <a:latin typeface="Cambria Math" panose="02040503050406030204" pitchFamily="18" charset="0"/>
                                </a:rPr>
                                <m:t> </m:t>
                              </m:r>
                              <m:r>
                                <a:rPr lang="fr-FR" sz="1100" b="1" i="1">
                                  <a:solidFill>
                                    <a:schemeClr val="tx1"/>
                                  </a:solidFill>
                                  <a:latin typeface="Cambria Math" panose="02040503050406030204" pitchFamily="18" charset="0"/>
                                </a:rPr>
                                <m:t>𝒅𝒆</m:t>
                              </m:r>
                              <m:r>
                                <a:rPr lang="fr-FR" sz="1100" b="1" i="1">
                                  <a:solidFill>
                                    <a:schemeClr val="tx1"/>
                                  </a:solidFill>
                                  <a:latin typeface="Cambria Math" panose="02040503050406030204" pitchFamily="18" charset="0"/>
                                </a:rPr>
                                <m:t> </m:t>
                              </m:r>
                              <m:r>
                                <a:rPr lang="fr-FR" sz="1100" b="1" i="1">
                                  <a:solidFill>
                                    <a:schemeClr val="tx1"/>
                                  </a:solidFill>
                                  <a:latin typeface="Cambria Math" panose="02040503050406030204" pitchFamily="18" charset="0"/>
                                </a:rPr>
                                <m:t>𝒎𝒊𝒈𝒓𝒂𝒕𝒊𝒐𝒏</m:t>
                              </m:r>
                              <m:r>
                                <a:rPr lang="fr-FR" sz="1100" b="1" i="1">
                                  <a:solidFill>
                                    <a:schemeClr val="tx1"/>
                                  </a:solidFill>
                                  <a:latin typeface="Cambria Math" panose="02040503050406030204" pitchFamily="18" charset="0"/>
                                </a:rPr>
                                <m:t> </m:t>
                              </m:r>
                              <m:r>
                                <a:rPr lang="fr-FR" sz="1100" b="1" i="1">
                                  <a:solidFill>
                                    <a:schemeClr val="tx1"/>
                                  </a:solidFill>
                                  <a:latin typeface="Cambria Math" panose="02040503050406030204" pitchFamily="18" charset="0"/>
                                </a:rPr>
                                <m:t>𝒓𝒂𝒕𝒊𝒏𝒈</m:t>
                              </m:r>
                            </m:e>
                            <m:sub>
                              <m:r>
                                <a:rPr lang="fr-FR" sz="1100" b="1" i="1">
                                  <a:solidFill>
                                    <a:schemeClr val="tx1"/>
                                  </a:solidFill>
                                  <a:latin typeface="Cambria Math" panose="02040503050406030204" pitchFamily="18" charset="0"/>
                                </a:rPr>
                                <m:t>𝒊</m:t>
                              </m:r>
                              <m:r>
                                <a:rPr lang="fr-FR" sz="1100" b="1" i="1">
                                  <a:solidFill>
                                    <a:schemeClr val="tx1"/>
                                  </a:solidFill>
                                  <a:latin typeface="Cambria Math" panose="02040503050406030204" pitchFamily="18" charset="0"/>
                                </a:rPr>
                                <m:t>,</m:t>
                              </m:r>
                              <m:r>
                                <a:rPr lang="fr-FR" sz="1100" b="1" i="1">
                                  <a:solidFill>
                                    <a:schemeClr val="tx1"/>
                                  </a:solidFill>
                                  <a:latin typeface="Cambria Math" panose="02040503050406030204" pitchFamily="18" charset="0"/>
                                </a:rPr>
                                <m:t>𝒋</m:t>
                              </m:r>
                              <m:r>
                                <a:rPr lang="fr-FR" sz="1100" b="1" i="1">
                                  <a:solidFill>
                                    <a:schemeClr val="tx1"/>
                                  </a:solidFill>
                                  <a:latin typeface="Cambria Math" panose="02040503050406030204" pitchFamily="18" charset="0"/>
                                </a:rPr>
                                <m:t>,</m:t>
                              </m:r>
                              <m:r>
                                <a:rPr lang="fr-FR" sz="1100" b="1" i="1">
                                  <a:solidFill>
                                    <a:schemeClr val="tx1"/>
                                  </a:solidFill>
                                  <a:latin typeface="Cambria Math" panose="02040503050406030204" pitchFamily="18" charset="0"/>
                                </a:rPr>
                                <m:t>𝒕</m:t>
                              </m:r>
                            </m:sub>
                          </m:sSub>
                        </m:num>
                        <m:den>
                          <m:r>
                            <a:rPr lang="fr-FR" sz="1100" b="1" i="1" smtClean="0">
                              <a:solidFill>
                                <a:schemeClr val="tx1"/>
                              </a:solidFill>
                              <a:latin typeface="Cambria Math" panose="02040503050406030204" pitchFamily="18" charset="0"/>
                            </a:rPr>
                            <m:t>𝑵</m:t>
                          </m:r>
                        </m:den>
                      </m:f>
                    </m:oMath>
                  </m:oMathPara>
                </a14:m>
                <a:endParaRPr lang="fr-FR" sz="1200" b="1" dirty="0">
                  <a:solidFill>
                    <a:schemeClr val="tx1"/>
                  </a:solidFill>
                </a:endParaRPr>
              </a:p>
              <a:p>
                <a:pPr marL="62953" lvl="1" algn="just" defTabSz="456996" eaLnBrk="0" hangingPunct="0">
                  <a:spcAft>
                    <a:spcPts val="239"/>
                  </a:spcAft>
                  <a:buClr>
                    <a:schemeClr val="accent4"/>
                  </a:buClr>
                  <a:tabLst>
                    <a:tab pos="195855" algn="l"/>
                  </a:tabLst>
                  <a:defRPr/>
                </a:pPr>
                <a:r>
                  <a:rPr lang="fr-FR" sz="1200" dirty="0">
                    <a:solidFill>
                      <a:schemeClr val="tx1"/>
                    </a:solidFill>
                  </a:rPr>
                  <a:t>Avec,</a:t>
                </a:r>
              </a:p>
              <a:p>
                <a:pPr marL="62953" lvl="1" algn="just" defTabSz="456996" eaLnBrk="0" hangingPunct="0">
                  <a:spcAft>
                    <a:spcPts val="239"/>
                  </a:spcAft>
                  <a:buClr>
                    <a:schemeClr val="accent4"/>
                  </a:buClr>
                  <a:tabLst>
                    <a:tab pos="195855" algn="l"/>
                  </a:tabLst>
                  <a:defRPr/>
                </a:pPr>
                <a14:m>
                  <m:oMath xmlns:m="http://schemas.openxmlformats.org/officeDocument/2006/math">
                    <m:sSub>
                      <m:sSubPr>
                        <m:ctrlPr>
                          <a:rPr lang="fr-FR" sz="1200" i="1">
                            <a:solidFill>
                              <a:schemeClr val="tx1"/>
                            </a:solidFill>
                            <a:latin typeface="Cambria Math" panose="02040503050406030204" pitchFamily="18" charset="0"/>
                          </a:rPr>
                        </m:ctrlPr>
                      </m:sSubPr>
                      <m:e>
                        <m:r>
                          <a:rPr lang="fr-FR" sz="1200" i="1">
                            <a:solidFill>
                              <a:schemeClr val="tx1"/>
                            </a:solidFill>
                            <a:latin typeface="Cambria Math" panose="02040503050406030204" pitchFamily="18" charset="0"/>
                          </a:rPr>
                          <m:t>𝑇𝑎𝑢𝑥</m:t>
                        </m:r>
                        <m:r>
                          <a:rPr lang="fr-FR" sz="1200" i="1">
                            <a:solidFill>
                              <a:schemeClr val="tx1"/>
                            </a:solidFill>
                            <a:latin typeface="Cambria Math" panose="02040503050406030204" pitchFamily="18" charset="0"/>
                          </a:rPr>
                          <m:t> </m:t>
                        </m:r>
                        <m:r>
                          <a:rPr lang="fr-FR" sz="1200" i="1">
                            <a:solidFill>
                              <a:schemeClr val="tx1"/>
                            </a:solidFill>
                            <a:latin typeface="Cambria Math" panose="02040503050406030204" pitchFamily="18" charset="0"/>
                          </a:rPr>
                          <m:t>𝑑𝑒</m:t>
                        </m:r>
                        <m:r>
                          <a:rPr lang="fr-FR" sz="1200" i="1">
                            <a:solidFill>
                              <a:schemeClr val="tx1"/>
                            </a:solidFill>
                            <a:latin typeface="Cambria Math" panose="02040503050406030204" pitchFamily="18" charset="0"/>
                          </a:rPr>
                          <m:t> </m:t>
                        </m:r>
                        <m:r>
                          <a:rPr lang="fr-FR" sz="1200" i="1">
                            <a:solidFill>
                              <a:schemeClr val="tx1"/>
                            </a:solidFill>
                            <a:latin typeface="Cambria Math" panose="02040503050406030204" pitchFamily="18" charset="0"/>
                          </a:rPr>
                          <m:t>𝑚𝑖𝑔𝑟𝑎𝑡𝑖𝑜𝑛</m:t>
                        </m:r>
                        <m:r>
                          <a:rPr lang="fr-FR" sz="1200" i="1">
                            <a:solidFill>
                              <a:schemeClr val="tx1"/>
                            </a:solidFill>
                            <a:latin typeface="Cambria Math" panose="02040503050406030204" pitchFamily="18" charset="0"/>
                          </a:rPr>
                          <m:t> </m:t>
                        </m:r>
                        <m:r>
                          <a:rPr lang="fr-FR" sz="1200" i="1">
                            <a:solidFill>
                              <a:schemeClr val="tx1"/>
                            </a:solidFill>
                            <a:latin typeface="Cambria Math" panose="02040503050406030204" pitchFamily="18" charset="0"/>
                          </a:rPr>
                          <m:t>𝑟𝑎𝑡𝑖𝑛𝑔</m:t>
                        </m:r>
                      </m:e>
                      <m:sub>
                        <m:r>
                          <a:rPr lang="fr-FR" sz="1200" i="1">
                            <a:solidFill>
                              <a:schemeClr val="tx1"/>
                            </a:solidFill>
                            <a:latin typeface="Cambria Math" panose="02040503050406030204" pitchFamily="18" charset="0"/>
                          </a:rPr>
                          <m:t>𝑖</m:t>
                        </m:r>
                        <m:r>
                          <a:rPr lang="fr-FR" sz="1200" i="1">
                            <a:solidFill>
                              <a:schemeClr val="tx1"/>
                            </a:solidFill>
                            <a:latin typeface="Cambria Math" panose="02040503050406030204" pitchFamily="18" charset="0"/>
                          </a:rPr>
                          <m:t>,</m:t>
                        </m:r>
                        <m:r>
                          <a:rPr lang="fr-FR" sz="1200" i="1">
                            <a:solidFill>
                              <a:schemeClr val="tx1"/>
                            </a:solidFill>
                            <a:latin typeface="Cambria Math" panose="02040503050406030204" pitchFamily="18" charset="0"/>
                          </a:rPr>
                          <m:t>𝑗</m:t>
                        </m:r>
                      </m:sub>
                    </m:sSub>
                  </m:oMath>
                </a14:m>
                <a:r>
                  <a:rPr lang="fr-FR" sz="1200" dirty="0">
                    <a:solidFill>
                      <a:schemeClr val="tx1"/>
                    </a:solidFill>
                  </a:rPr>
                  <a:t>: Taux de passage du rating </a:t>
                </a:r>
                <a:r>
                  <a:rPr lang="fr-FR" sz="1200" i="1" dirty="0">
                    <a:solidFill>
                      <a:schemeClr val="tx1"/>
                    </a:solidFill>
                  </a:rPr>
                  <a:t>i</a:t>
                </a:r>
                <a:r>
                  <a:rPr lang="fr-FR" sz="1200" dirty="0">
                    <a:solidFill>
                      <a:schemeClr val="tx1"/>
                    </a:solidFill>
                  </a:rPr>
                  <a:t> vers le rating </a:t>
                </a:r>
                <a:r>
                  <a:rPr lang="fr-FR" sz="1200" i="1" dirty="0">
                    <a:solidFill>
                      <a:schemeClr val="tx1"/>
                    </a:solidFill>
                  </a:rPr>
                  <a:t>j</a:t>
                </a:r>
                <a:r>
                  <a:rPr lang="fr-FR" sz="1200" dirty="0">
                    <a:solidFill>
                      <a:schemeClr val="tx1"/>
                    </a:solidFill>
                  </a:rPr>
                  <a:t> à la date </a:t>
                </a:r>
                <a:r>
                  <a:rPr lang="fr-FR" sz="1200" i="1" dirty="0">
                    <a:solidFill>
                      <a:schemeClr val="tx1"/>
                    </a:solidFill>
                  </a:rPr>
                  <a:t>t</a:t>
                </a:r>
              </a:p>
              <a:p>
                <a:pPr marL="62953" lvl="1" algn="just" defTabSz="456996" eaLnBrk="0" hangingPunct="0">
                  <a:spcAft>
                    <a:spcPts val="239"/>
                  </a:spcAft>
                  <a:buClr>
                    <a:schemeClr val="accent4"/>
                  </a:buClr>
                  <a:tabLst>
                    <a:tab pos="195855" algn="l"/>
                  </a:tabLst>
                  <a:defRPr/>
                </a:pPr>
                <a14:m>
                  <m:oMath xmlns:m="http://schemas.openxmlformats.org/officeDocument/2006/math">
                    <m:r>
                      <a:rPr lang="fr-FR" sz="1200" b="0" i="1">
                        <a:solidFill>
                          <a:schemeClr val="tx1"/>
                        </a:solidFill>
                        <a:latin typeface="Cambria Math" panose="02040503050406030204" pitchFamily="18" charset="0"/>
                      </a:rPr>
                      <m:t>𝑁</m:t>
                    </m:r>
                    <m:r>
                      <a:rPr lang="fr-FR" sz="1200" b="1" i="1">
                        <a:solidFill>
                          <a:schemeClr val="tx1"/>
                        </a:solidFill>
                        <a:latin typeface="Cambria Math" panose="02040503050406030204" pitchFamily="18" charset="0"/>
                      </a:rPr>
                      <m:t> </m:t>
                    </m:r>
                  </m:oMath>
                </a14:m>
                <a:r>
                  <a:rPr lang="fr-FR" sz="1200" dirty="0">
                    <a:solidFill>
                      <a:schemeClr val="tx1"/>
                    </a:solidFill>
                  </a:rPr>
                  <a:t>: Nombre total de matrices</a:t>
                </a:r>
              </a:p>
              <a:p>
                <a:pPr marL="62953" lvl="1" algn="just" defTabSz="456996" eaLnBrk="0" hangingPunct="0">
                  <a:spcAft>
                    <a:spcPts val="239"/>
                  </a:spcAft>
                  <a:buClr>
                    <a:schemeClr val="accent4"/>
                  </a:buClr>
                  <a:tabLst>
                    <a:tab pos="195855" algn="l"/>
                  </a:tabLst>
                  <a:defRPr/>
                </a:pPr>
                <a:endParaRPr lang="fr-FR" sz="1200" i="1" dirty="0">
                  <a:solidFill>
                    <a:schemeClr val="tx1"/>
                  </a:solidFill>
                </a:endParaRPr>
              </a:p>
              <a:p>
                <a:pPr marL="62953" lvl="1" algn="just" defTabSz="456996" eaLnBrk="0" hangingPunct="0">
                  <a:spcAft>
                    <a:spcPts val="239"/>
                  </a:spcAft>
                  <a:buClr>
                    <a:schemeClr val="accent4"/>
                  </a:buClr>
                  <a:tabLst>
                    <a:tab pos="195855" algn="l"/>
                  </a:tabLst>
                  <a:defRPr/>
                </a:pPr>
                <a:r>
                  <a:rPr lang="fr-FR" sz="1200" dirty="0">
                    <a:solidFill>
                      <a:schemeClr val="tx1"/>
                    </a:solidFill>
                  </a:rPr>
                  <a:t>La matrice de référence doit remplir un certain nombre de conditions dont les plus importantes sont présentées ci-dessous:</a:t>
                </a:r>
              </a:p>
              <a:p>
                <a:pPr marL="62953" lvl="1" algn="just" defTabSz="456996" eaLnBrk="0" hangingPunct="0">
                  <a:spcAft>
                    <a:spcPts val="239"/>
                  </a:spcAft>
                  <a:buClr>
                    <a:schemeClr val="accent4"/>
                  </a:buClr>
                  <a:tabLst>
                    <a:tab pos="195855" algn="l"/>
                  </a:tabLst>
                  <a:defRPr/>
                </a:pPr>
                <a:endParaRPr lang="fr-FR" sz="1200" dirty="0">
                  <a:solidFill>
                    <a:schemeClr val="tx1"/>
                  </a:solidFill>
                </a:endParaRPr>
              </a:p>
              <a:p>
                <a:pPr marL="195855" lvl="1" indent="-132902" algn="just" defTabSz="456996" eaLnBrk="0" hangingPunct="0">
                  <a:spcAft>
                    <a:spcPts val="239"/>
                  </a:spcAft>
                  <a:buClr>
                    <a:schemeClr val="tx1"/>
                  </a:buClr>
                  <a:buFont typeface="Wingdings 3" pitchFamily="18" charset="2"/>
                  <a:buChar char=""/>
                  <a:tabLst>
                    <a:tab pos="195855" algn="l"/>
                  </a:tabLst>
                  <a:defRPr/>
                </a:pPr>
                <a:r>
                  <a:rPr lang="fr-FR" sz="1200" dirty="0">
                    <a:solidFill>
                      <a:schemeClr val="tx1"/>
                    </a:solidFill>
                  </a:rPr>
                  <a:t>Toute probabilité de migration est strictement positive.</a:t>
                </a:r>
              </a:p>
              <a:p>
                <a:pPr marL="62953" lvl="1" algn="just" defTabSz="456996" eaLnBrk="0" hangingPunct="0">
                  <a:spcAft>
                    <a:spcPts val="239"/>
                  </a:spcAft>
                  <a:buClr>
                    <a:schemeClr val="accent4"/>
                  </a:buClr>
                  <a:tabLst>
                    <a:tab pos="195855" algn="l"/>
                  </a:tabLst>
                  <a:defRPr/>
                </a:pPr>
                <a14:m>
                  <m:oMathPara xmlns:m="http://schemas.openxmlformats.org/officeDocument/2006/math">
                    <m:oMathParaPr>
                      <m:jc m:val="centerGroup"/>
                    </m:oMathParaPr>
                    <m:oMath xmlns:m="http://schemas.openxmlformats.org/officeDocument/2006/math">
                      <m:r>
                        <a:rPr lang="fr-FR" sz="1200" b="1" i="1" smtClean="0">
                          <a:solidFill>
                            <a:schemeClr val="tx1"/>
                          </a:solidFill>
                          <a:latin typeface="Cambria Math" panose="02040503050406030204" pitchFamily="18" charset="0"/>
                        </a:rPr>
                        <m:t>∀ </m:t>
                      </m:r>
                      <m:r>
                        <a:rPr lang="fr-FR" sz="1200" b="1" i="1" smtClean="0">
                          <a:solidFill>
                            <a:schemeClr val="tx1"/>
                          </a:solidFill>
                          <a:latin typeface="Cambria Math" panose="02040503050406030204" pitchFamily="18" charset="0"/>
                        </a:rPr>
                        <m:t>𝒊</m:t>
                      </m:r>
                      <m:r>
                        <a:rPr lang="fr-FR" sz="1200" b="1" i="1" smtClean="0">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𝒋</m:t>
                      </m:r>
                      <m:r>
                        <a:rPr lang="fr-FR" sz="1200" b="1" i="1" smtClean="0">
                          <a:solidFill>
                            <a:schemeClr val="tx1"/>
                          </a:solidFill>
                          <a:latin typeface="Cambria Math" panose="02040503050406030204" pitchFamily="18" charset="0"/>
                        </a:rPr>
                        <m:t>;  </m:t>
                      </m:r>
                      <m:sSub>
                        <m:sSubPr>
                          <m:ctrlPr>
                            <a:rPr lang="fr-FR" sz="1200" b="1" i="1">
                              <a:solidFill>
                                <a:schemeClr val="tx1"/>
                              </a:solidFill>
                              <a:latin typeface="Cambria Math" panose="02040503050406030204" pitchFamily="18" charset="0"/>
                            </a:rPr>
                          </m:ctrlPr>
                        </m:sSubPr>
                        <m:e>
                          <m:r>
                            <a:rPr lang="fr-FR" sz="1200" b="1" i="1">
                              <a:solidFill>
                                <a:schemeClr val="tx1"/>
                              </a:solidFill>
                              <a:latin typeface="Cambria Math" panose="02040503050406030204" pitchFamily="18" charset="0"/>
                            </a:rPr>
                            <m:t>𝒑</m:t>
                          </m:r>
                        </m:e>
                        <m:sub>
                          <m:r>
                            <a:rPr lang="fr-FR" sz="1200" b="1" i="1">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m:t>
                          </m:r>
                          <m:r>
                            <a:rPr lang="fr-FR" sz="1200" b="1" i="1">
                              <a:solidFill>
                                <a:schemeClr val="tx1"/>
                              </a:solidFill>
                              <a:latin typeface="Cambria Math" panose="02040503050406030204" pitchFamily="18" charset="0"/>
                            </a:rPr>
                            <m:t>𝒋</m:t>
                          </m:r>
                        </m:sub>
                      </m:sSub>
                      <m:r>
                        <a:rPr lang="fr-FR" sz="1200" b="1" i="1">
                          <a:solidFill>
                            <a:schemeClr val="tx1"/>
                          </a:solidFill>
                          <a:latin typeface="Cambria Math" panose="02040503050406030204" pitchFamily="18" charset="0"/>
                        </a:rPr>
                        <m:t>&gt;</m:t>
                      </m:r>
                      <m:r>
                        <a:rPr lang="fr-FR" sz="1200" b="1" i="1">
                          <a:solidFill>
                            <a:schemeClr val="tx1"/>
                          </a:solidFill>
                          <a:latin typeface="Cambria Math" panose="02040503050406030204" pitchFamily="18" charset="0"/>
                        </a:rPr>
                        <m:t>𝟎</m:t>
                      </m:r>
                      <m:r>
                        <a:rPr lang="fr-FR" sz="1200" b="1" i="1">
                          <a:solidFill>
                            <a:schemeClr val="tx1"/>
                          </a:solidFill>
                          <a:latin typeface="Cambria Math" panose="02040503050406030204" pitchFamily="18" charset="0"/>
                        </a:rPr>
                        <m:t> </m:t>
                      </m:r>
                    </m:oMath>
                  </m:oMathPara>
                </a14:m>
                <a:endParaRPr lang="fr-FR" sz="1200" b="1" i="1" dirty="0">
                  <a:solidFill>
                    <a:schemeClr val="tx1"/>
                  </a:solidFill>
                  <a:latin typeface="Cambria Math" panose="02040503050406030204" pitchFamily="18" charset="0"/>
                </a:endParaRPr>
              </a:p>
              <a:p>
                <a:pPr marL="195855" lvl="1" indent="-132902" algn="just" defTabSz="456996" eaLnBrk="0" hangingPunct="0">
                  <a:spcAft>
                    <a:spcPts val="239"/>
                  </a:spcAft>
                  <a:buClr>
                    <a:schemeClr val="tx1"/>
                  </a:buClr>
                  <a:buFont typeface="Wingdings 3" pitchFamily="18" charset="2"/>
                  <a:buChar char=""/>
                  <a:tabLst>
                    <a:tab pos="195855" algn="l"/>
                  </a:tabLst>
                  <a:defRPr/>
                </a:pPr>
                <a:r>
                  <a:rPr lang="fr-FR" sz="1200" dirty="0">
                    <a:solidFill>
                      <a:schemeClr val="tx1"/>
                    </a:solidFill>
                  </a:rPr>
                  <a:t>La probabilité de passer en défaut est plus élevée pour les mauvais ratings que pour les bons ratings</a:t>
                </a:r>
              </a:p>
              <a:p>
                <a:pPr marL="62953" lvl="1" algn="just" defTabSz="456996" eaLnBrk="0" hangingPunct="0">
                  <a:spcAft>
                    <a:spcPts val="239"/>
                  </a:spcAft>
                  <a:buClr>
                    <a:schemeClr val="accent4"/>
                  </a:buClr>
                  <a:tabLst>
                    <a:tab pos="195855" algn="l"/>
                  </a:tabLst>
                  <a:defRPr/>
                </a:pPr>
                <a14:m>
                  <m:oMathPara xmlns:m="http://schemas.openxmlformats.org/officeDocument/2006/math">
                    <m:oMathParaPr>
                      <m:jc m:val="centerGroup"/>
                    </m:oMathParaPr>
                    <m:oMath xmlns:m="http://schemas.openxmlformats.org/officeDocument/2006/math">
                      <m:r>
                        <a:rPr lang="fr-FR" sz="1200" b="1" i="1" smtClean="0">
                          <a:solidFill>
                            <a:schemeClr val="tx1"/>
                          </a:solidFill>
                          <a:latin typeface="Cambria Math" panose="02040503050406030204" pitchFamily="18" charset="0"/>
                        </a:rPr>
                        <m:t>𝒋</m:t>
                      </m:r>
                      <m:r>
                        <a:rPr lang="fr-FR" sz="1200" b="1" i="1" smtClean="0">
                          <a:solidFill>
                            <a:schemeClr val="tx1"/>
                          </a:solidFill>
                          <a:latin typeface="Cambria Math" panose="02040503050406030204" pitchFamily="18" charset="0"/>
                        </a:rPr>
                        <m:t>&lt;</m:t>
                      </m:r>
                      <m:r>
                        <a:rPr lang="fr-FR" sz="1200" b="1" i="1" smtClean="0">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  </m:t>
                      </m:r>
                      <m:sSub>
                        <m:sSubPr>
                          <m:ctrlPr>
                            <a:rPr lang="fr-FR" sz="1200" b="1" i="1">
                              <a:solidFill>
                                <a:schemeClr val="tx1"/>
                              </a:solidFill>
                              <a:latin typeface="Cambria Math" panose="02040503050406030204" pitchFamily="18" charset="0"/>
                            </a:rPr>
                          </m:ctrlPr>
                        </m:sSubPr>
                        <m:e>
                          <m:r>
                            <a:rPr lang="fr-FR" sz="1200" b="1" i="1">
                              <a:solidFill>
                                <a:schemeClr val="tx1"/>
                              </a:solidFill>
                              <a:latin typeface="Cambria Math" panose="02040503050406030204" pitchFamily="18" charset="0"/>
                            </a:rPr>
                            <m:t>𝒑</m:t>
                          </m:r>
                        </m:e>
                        <m:sub>
                          <m:r>
                            <a:rPr lang="fr-FR" sz="1200" b="1" i="1">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𝑫𝒆𝒇</m:t>
                          </m:r>
                        </m:sub>
                      </m:sSub>
                      <m:r>
                        <a:rPr lang="fr-FR" sz="1200" b="1" i="1">
                          <a:solidFill>
                            <a:schemeClr val="tx1"/>
                          </a:solidFill>
                          <a:latin typeface="Cambria Math" panose="02040503050406030204" pitchFamily="18" charset="0"/>
                        </a:rPr>
                        <m:t>&gt;</m:t>
                      </m:r>
                      <m:sSub>
                        <m:sSubPr>
                          <m:ctrlPr>
                            <a:rPr lang="fr-FR" sz="1200" b="1" i="1">
                              <a:solidFill>
                                <a:schemeClr val="tx1"/>
                              </a:solidFill>
                              <a:latin typeface="Cambria Math" panose="02040503050406030204" pitchFamily="18" charset="0"/>
                            </a:rPr>
                          </m:ctrlPr>
                        </m:sSubPr>
                        <m:e>
                          <m:r>
                            <a:rPr lang="fr-FR" sz="1200" b="1" i="1">
                              <a:solidFill>
                                <a:schemeClr val="tx1"/>
                              </a:solidFill>
                              <a:latin typeface="Cambria Math" panose="02040503050406030204" pitchFamily="18" charset="0"/>
                            </a:rPr>
                            <m:t>𝒑</m:t>
                          </m:r>
                        </m:e>
                        <m:sub>
                          <m:r>
                            <a:rPr lang="fr-FR" sz="1200" b="1" i="1" smtClean="0">
                              <a:solidFill>
                                <a:schemeClr val="tx1"/>
                              </a:solidFill>
                              <a:latin typeface="Cambria Math" panose="02040503050406030204" pitchFamily="18" charset="0"/>
                            </a:rPr>
                            <m:t>𝒋</m:t>
                          </m:r>
                          <m:r>
                            <a:rPr lang="fr-FR" sz="1200" b="1" i="1">
                              <a:solidFill>
                                <a:schemeClr val="tx1"/>
                              </a:solidFill>
                              <a:latin typeface="Cambria Math" panose="02040503050406030204" pitchFamily="18" charset="0"/>
                            </a:rPr>
                            <m:t>,</m:t>
                          </m:r>
                          <m:r>
                            <a:rPr lang="fr-FR" sz="1200" b="1" i="1">
                              <a:solidFill>
                                <a:schemeClr val="tx1"/>
                              </a:solidFill>
                              <a:latin typeface="Cambria Math" panose="02040503050406030204" pitchFamily="18" charset="0"/>
                            </a:rPr>
                            <m:t>𝑫𝒆𝒇</m:t>
                          </m:r>
                        </m:sub>
                      </m:sSub>
                    </m:oMath>
                  </m:oMathPara>
                </a14:m>
                <a:endParaRPr lang="fr-FR" sz="1200" b="1" dirty="0">
                  <a:solidFill>
                    <a:schemeClr val="tx1"/>
                  </a:solidFill>
                </a:endParaRPr>
              </a:p>
              <a:p>
                <a:pPr marL="195855" lvl="1" indent="-132902" algn="just" defTabSz="456996" eaLnBrk="0" hangingPunct="0">
                  <a:spcAft>
                    <a:spcPts val="239"/>
                  </a:spcAft>
                  <a:buClr>
                    <a:schemeClr val="tx1"/>
                  </a:buClr>
                  <a:buFont typeface="Wingdings 3" pitchFamily="18" charset="2"/>
                  <a:buChar char=""/>
                  <a:tabLst>
                    <a:tab pos="195855" algn="l"/>
                  </a:tabLst>
                  <a:defRPr/>
                </a:pPr>
                <a:r>
                  <a:rPr lang="fr-FR" sz="1200" dirty="0">
                    <a:solidFill>
                      <a:schemeClr val="tx1"/>
                    </a:solidFill>
                  </a:rPr>
                  <a:t>La probabilité de passer à un rating proche est plus élevée que la probabilité de passer à un rating éloigné</a:t>
                </a:r>
                <a:endParaRPr lang="fr-FR" sz="1200" i="1" dirty="0">
                  <a:solidFill>
                    <a:schemeClr val="tx1"/>
                  </a:solidFill>
                </a:endParaRPr>
              </a:p>
              <a:p>
                <a:pPr marL="62953" lvl="1" algn="just" defTabSz="456996" eaLnBrk="0" hangingPunct="0">
                  <a:spcAft>
                    <a:spcPts val="239"/>
                  </a:spcAft>
                  <a:buClr>
                    <a:schemeClr val="accent4"/>
                  </a:buClr>
                  <a:tabLst>
                    <a:tab pos="195855" algn="l"/>
                  </a:tabLst>
                  <a:defRPr/>
                </a:pPr>
                <a14:m>
                  <m:oMathPara xmlns:m="http://schemas.openxmlformats.org/officeDocument/2006/math">
                    <m:oMathParaPr>
                      <m:jc m:val="centerGroup"/>
                    </m:oMathParaPr>
                    <m:oMath xmlns:m="http://schemas.openxmlformats.org/officeDocument/2006/math">
                      <m:sSub>
                        <m:sSubPr>
                          <m:ctrlPr>
                            <a:rPr lang="fr-FR" sz="1200" b="1" i="1" smtClean="0">
                              <a:solidFill>
                                <a:schemeClr val="tx1"/>
                              </a:solidFill>
                              <a:latin typeface="Cambria Math" panose="02040503050406030204" pitchFamily="18" charset="0"/>
                            </a:rPr>
                          </m:ctrlPr>
                        </m:sSubPr>
                        <m:e>
                          <m:r>
                            <a:rPr lang="fr-FR" sz="1200" b="1" i="1">
                              <a:solidFill>
                                <a:schemeClr val="tx1"/>
                              </a:solidFill>
                              <a:latin typeface="Cambria Math" panose="02040503050406030204" pitchFamily="18" charset="0"/>
                            </a:rPr>
                            <m:t>𝒑</m:t>
                          </m:r>
                        </m:e>
                        <m:sub>
                          <m:r>
                            <a:rPr lang="fr-FR" sz="1200" b="1" i="1">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𝒊</m:t>
                          </m:r>
                          <m:r>
                            <a:rPr lang="fr-FR" sz="1200" b="1" i="1" smtClean="0">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𝟏</m:t>
                          </m:r>
                        </m:sub>
                      </m:sSub>
                      <m:r>
                        <a:rPr lang="fr-FR" sz="1200" b="1" i="1">
                          <a:solidFill>
                            <a:schemeClr val="tx1"/>
                          </a:solidFill>
                          <a:latin typeface="Cambria Math" panose="02040503050406030204" pitchFamily="18" charset="0"/>
                        </a:rPr>
                        <m:t>&gt;</m:t>
                      </m:r>
                      <m:sSub>
                        <m:sSubPr>
                          <m:ctrlPr>
                            <a:rPr lang="fr-FR" sz="1200" b="1" i="1">
                              <a:solidFill>
                                <a:schemeClr val="tx1"/>
                              </a:solidFill>
                              <a:latin typeface="Cambria Math" panose="02040503050406030204" pitchFamily="18" charset="0"/>
                            </a:rPr>
                          </m:ctrlPr>
                        </m:sSubPr>
                        <m:e>
                          <m:r>
                            <a:rPr lang="fr-FR" sz="1200" b="1" i="1">
                              <a:solidFill>
                                <a:schemeClr val="tx1"/>
                              </a:solidFill>
                              <a:latin typeface="Cambria Math" panose="02040503050406030204" pitchFamily="18" charset="0"/>
                            </a:rPr>
                            <m:t>𝒑</m:t>
                          </m:r>
                        </m:e>
                        <m:sub>
                          <m:r>
                            <a:rPr lang="fr-FR" sz="1200" b="1" i="1" smtClean="0">
                              <a:solidFill>
                                <a:schemeClr val="tx1"/>
                              </a:solidFill>
                              <a:latin typeface="Cambria Math" panose="02040503050406030204" pitchFamily="18" charset="0"/>
                            </a:rPr>
                            <m:t>𝒊</m:t>
                          </m:r>
                          <m:r>
                            <a:rPr lang="fr-FR" sz="1200" b="1" i="1" smtClean="0">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𝒊</m:t>
                          </m:r>
                          <m:r>
                            <a:rPr lang="fr-FR" sz="1200" b="1" i="1" smtClean="0">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𝟐</m:t>
                          </m:r>
                        </m:sub>
                      </m:sSub>
                      <m:r>
                        <a:rPr lang="fr-FR" sz="1200" b="1" i="1" smtClean="0">
                          <a:solidFill>
                            <a:schemeClr val="tx1"/>
                          </a:solidFill>
                          <a:latin typeface="Cambria Math" panose="02040503050406030204" pitchFamily="18" charset="0"/>
                        </a:rPr>
                        <m:t>&gt;</m:t>
                      </m:r>
                      <m:sSub>
                        <m:sSubPr>
                          <m:ctrlPr>
                            <a:rPr lang="fr-FR" sz="1200" b="1" i="1">
                              <a:solidFill>
                                <a:schemeClr val="tx1"/>
                              </a:solidFill>
                              <a:latin typeface="Cambria Math" panose="02040503050406030204" pitchFamily="18" charset="0"/>
                            </a:rPr>
                          </m:ctrlPr>
                        </m:sSubPr>
                        <m:e>
                          <m:r>
                            <a:rPr lang="fr-FR" sz="1200" b="1" i="1">
                              <a:solidFill>
                                <a:schemeClr val="tx1"/>
                              </a:solidFill>
                              <a:latin typeface="Cambria Math" panose="02040503050406030204" pitchFamily="18" charset="0"/>
                            </a:rPr>
                            <m:t>𝒑</m:t>
                          </m:r>
                        </m:e>
                        <m:sub>
                          <m:r>
                            <a:rPr lang="fr-FR" sz="1200" b="1" i="1">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m:t>
                          </m:r>
                          <m:r>
                            <a:rPr lang="fr-FR" sz="1200" b="1" i="1">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𝟑</m:t>
                          </m:r>
                        </m:sub>
                      </m:sSub>
                      <m:r>
                        <a:rPr lang="fr-FR" sz="1200" b="1" i="1" smtClean="0">
                          <a:solidFill>
                            <a:schemeClr val="tx1"/>
                          </a:solidFill>
                          <a:latin typeface="Cambria Math" panose="02040503050406030204" pitchFamily="18" charset="0"/>
                        </a:rPr>
                        <m:t>&gt; ….</m:t>
                      </m:r>
                      <m:sSub>
                        <m:sSubPr>
                          <m:ctrlPr>
                            <a:rPr lang="fr-FR" sz="1200" b="1" i="1">
                              <a:solidFill>
                                <a:schemeClr val="tx1"/>
                              </a:solidFill>
                              <a:latin typeface="Cambria Math" panose="02040503050406030204" pitchFamily="18" charset="0"/>
                            </a:rPr>
                          </m:ctrlPr>
                        </m:sSubPr>
                        <m:e>
                          <m:r>
                            <a:rPr lang="fr-FR" sz="1200" b="1" i="1">
                              <a:solidFill>
                                <a:schemeClr val="tx1"/>
                              </a:solidFill>
                              <a:latin typeface="Cambria Math" panose="02040503050406030204" pitchFamily="18" charset="0"/>
                            </a:rPr>
                            <m:t>𝒑</m:t>
                          </m:r>
                        </m:e>
                        <m:sub>
                          <m:r>
                            <a:rPr lang="fr-FR" sz="1200" b="1" i="1">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m:t>
                          </m:r>
                          <m:r>
                            <a:rPr lang="fr-FR" sz="1200" b="1" i="1">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𝒏</m:t>
                          </m:r>
                        </m:sub>
                      </m:sSub>
                    </m:oMath>
                  </m:oMathPara>
                </a14:m>
                <a:endParaRPr lang="fr-FR" sz="1200" b="1" dirty="0">
                  <a:solidFill>
                    <a:schemeClr val="tx1"/>
                  </a:solidFill>
                </a:endParaRPr>
              </a:p>
              <a:p>
                <a:pPr marL="62953" lvl="1" algn="just" defTabSz="456996" eaLnBrk="0" hangingPunct="0">
                  <a:spcAft>
                    <a:spcPts val="239"/>
                  </a:spcAft>
                  <a:buClr>
                    <a:schemeClr val="accent4"/>
                  </a:buClr>
                  <a:tabLst>
                    <a:tab pos="195855" algn="l"/>
                  </a:tabLst>
                  <a:defRPr/>
                </a:pPr>
                <a14:m>
                  <m:oMathPara xmlns:m="http://schemas.openxmlformats.org/officeDocument/2006/math">
                    <m:oMathParaPr>
                      <m:jc m:val="centerGroup"/>
                    </m:oMathParaPr>
                    <m:oMath xmlns:m="http://schemas.openxmlformats.org/officeDocument/2006/math">
                      <m:sSub>
                        <m:sSubPr>
                          <m:ctrlPr>
                            <a:rPr lang="fr-FR" sz="1200" b="1" i="1">
                              <a:solidFill>
                                <a:schemeClr val="tx1"/>
                              </a:solidFill>
                              <a:latin typeface="Cambria Math" panose="02040503050406030204" pitchFamily="18" charset="0"/>
                            </a:rPr>
                          </m:ctrlPr>
                        </m:sSubPr>
                        <m:e>
                          <m:r>
                            <a:rPr lang="fr-FR" sz="1200" b="1" i="1">
                              <a:solidFill>
                                <a:schemeClr val="tx1"/>
                              </a:solidFill>
                              <a:latin typeface="Cambria Math" panose="02040503050406030204" pitchFamily="18" charset="0"/>
                            </a:rPr>
                            <m:t>𝒑</m:t>
                          </m:r>
                        </m:e>
                        <m:sub>
                          <m:r>
                            <a:rPr lang="fr-FR" sz="1200" b="1" i="1">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m:t>
                          </m:r>
                          <m:r>
                            <a:rPr lang="fr-FR" sz="1200" b="1" i="1">
                              <a:solidFill>
                                <a:schemeClr val="tx1"/>
                              </a:solidFill>
                              <a:latin typeface="Cambria Math" panose="02040503050406030204" pitchFamily="18" charset="0"/>
                            </a:rPr>
                            <m:t>𝒊</m:t>
                          </m:r>
                          <m:r>
                            <a:rPr lang="fr-FR" sz="1200" b="1" i="1" smtClean="0">
                              <a:solidFill>
                                <a:schemeClr val="tx1"/>
                              </a:solidFill>
                              <a:latin typeface="Cambria Math" panose="02040503050406030204" pitchFamily="18" charset="0"/>
                            </a:rPr>
                            <m:t>−</m:t>
                          </m:r>
                          <m:r>
                            <a:rPr lang="fr-FR" sz="1200" b="1" i="1">
                              <a:solidFill>
                                <a:schemeClr val="tx1"/>
                              </a:solidFill>
                              <a:latin typeface="Cambria Math" panose="02040503050406030204" pitchFamily="18" charset="0"/>
                            </a:rPr>
                            <m:t>𝟏</m:t>
                          </m:r>
                        </m:sub>
                      </m:sSub>
                      <m:r>
                        <a:rPr lang="fr-FR" sz="1200" b="1" i="1">
                          <a:solidFill>
                            <a:schemeClr val="tx1"/>
                          </a:solidFill>
                          <a:latin typeface="Cambria Math" panose="02040503050406030204" pitchFamily="18" charset="0"/>
                        </a:rPr>
                        <m:t>&gt;</m:t>
                      </m:r>
                      <m:sSub>
                        <m:sSubPr>
                          <m:ctrlPr>
                            <a:rPr lang="fr-FR" sz="1200" b="1" i="1">
                              <a:solidFill>
                                <a:schemeClr val="tx1"/>
                              </a:solidFill>
                              <a:latin typeface="Cambria Math" panose="02040503050406030204" pitchFamily="18" charset="0"/>
                            </a:rPr>
                          </m:ctrlPr>
                        </m:sSubPr>
                        <m:e>
                          <m:r>
                            <a:rPr lang="fr-FR" sz="1200" b="1" i="1">
                              <a:solidFill>
                                <a:schemeClr val="tx1"/>
                              </a:solidFill>
                              <a:latin typeface="Cambria Math" panose="02040503050406030204" pitchFamily="18" charset="0"/>
                            </a:rPr>
                            <m:t>𝒑</m:t>
                          </m:r>
                        </m:e>
                        <m:sub>
                          <m:r>
                            <a:rPr lang="fr-FR" sz="1200" b="1" i="1">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m:t>
                          </m:r>
                          <m:r>
                            <a:rPr lang="fr-FR" sz="1200" b="1" i="1">
                              <a:solidFill>
                                <a:schemeClr val="tx1"/>
                              </a:solidFill>
                              <a:latin typeface="Cambria Math" panose="02040503050406030204" pitchFamily="18" charset="0"/>
                            </a:rPr>
                            <m:t>𝒊</m:t>
                          </m:r>
                          <m:r>
                            <a:rPr lang="fr-FR" sz="1200" b="1" i="1" smtClean="0">
                              <a:solidFill>
                                <a:schemeClr val="tx1"/>
                              </a:solidFill>
                              <a:latin typeface="Cambria Math" panose="02040503050406030204" pitchFamily="18" charset="0"/>
                            </a:rPr>
                            <m:t>−</m:t>
                          </m:r>
                          <m:r>
                            <a:rPr lang="fr-FR" sz="1200" b="1" i="1">
                              <a:solidFill>
                                <a:schemeClr val="tx1"/>
                              </a:solidFill>
                              <a:latin typeface="Cambria Math" panose="02040503050406030204" pitchFamily="18" charset="0"/>
                            </a:rPr>
                            <m:t>𝟐</m:t>
                          </m:r>
                        </m:sub>
                      </m:sSub>
                      <m:r>
                        <a:rPr lang="fr-FR" sz="1200" b="1" i="1">
                          <a:solidFill>
                            <a:schemeClr val="tx1"/>
                          </a:solidFill>
                          <a:latin typeface="Cambria Math" panose="02040503050406030204" pitchFamily="18" charset="0"/>
                        </a:rPr>
                        <m:t>&gt;</m:t>
                      </m:r>
                      <m:sSub>
                        <m:sSubPr>
                          <m:ctrlPr>
                            <a:rPr lang="fr-FR" sz="1200" b="1" i="1">
                              <a:solidFill>
                                <a:schemeClr val="tx1"/>
                              </a:solidFill>
                              <a:latin typeface="Cambria Math" panose="02040503050406030204" pitchFamily="18" charset="0"/>
                            </a:rPr>
                          </m:ctrlPr>
                        </m:sSubPr>
                        <m:e>
                          <m:r>
                            <a:rPr lang="fr-FR" sz="1200" b="1" i="1">
                              <a:solidFill>
                                <a:schemeClr val="tx1"/>
                              </a:solidFill>
                              <a:latin typeface="Cambria Math" panose="02040503050406030204" pitchFamily="18" charset="0"/>
                            </a:rPr>
                            <m:t>𝒑</m:t>
                          </m:r>
                        </m:e>
                        <m:sub>
                          <m:r>
                            <a:rPr lang="fr-FR" sz="1200" b="1" i="1">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m:t>
                          </m:r>
                          <m:r>
                            <a:rPr lang="fr-FR" sz="1200" b="1" i="1">
                              <a:solidFill>
                                <a:schemeClr val="tx1"/>
                              </a:solidFill>
                              <a:latin typeface="Cambria Math" panose="02040503050406030204" pitchFamily="18" charset="0"/>
                            </a:rPr>
                            <m:t>𝒊</m:t>
                          </m:r>
                          <m:r>
                            <a:rPr lang="fr-FR" sz="1200" b="1" i="1" smtClean="0">
                              <a:solidFill>
                                <a:schemeClr val="tx1"/>
                              </a:solidFill>
                              <a:latin typeface="Cambria Math" panose="02040503050406030204" pitchFamily="18" charset="0"/>
                            </a:rPr>
                            <m:t>−</m:t>
                          </m:r>
                          <m:r>
                            <a:rPr lang="fr-FR" sz="1200" b="1" i="1">
                              <a:solidFill>
                                <a:schemeClr val="tx1"/>
                              </a:solidFill>
                              <a:latin typeface="Cambria Math" panose="02040503050406030204" pitchFamily="18" charset="0"/>
                            </a:rPr>
                            <m:t>𝟑</m:t>
                          </m:r>
                        </m:sub>
                      </m:sSub>
                      <m:r>
                        <a:rPr lang="fr-FR" sz="1200" b="1" i="1">
                          <a:solidFill>
                            <a:schemeClr val="tx1"/>
                          </a:solidFill>
                          <a:latin typeface="Cambria Math" panose="02040503050406030204" pitchFamily="18" charset="0"/>
                        </a:rPr>
                        <m:t>&gt; ….</m:t>
                      </m:r>
                      <m:sSub>
                        <m:sSubPr>
                          <m:ctrlPr>
                            <a:rPr lang="fr-FR" sz="1200" b="1" i="1">
                              <a:solidFill>
                                <a:schemeClr val="tx1"/>
                              </a:solidFill>
                              <a:latin typeface="Cambria Math" panose="02040503050406030204" pitchFamily="18" charset="0"/>
                            </a:rPr>
                          </m:ctrlPr>
                        </m:sSubPr>
                        <m:e>
                          <m:r>
                            <a:rPr lang="fr-FR" sz="1200" b="1" i="1">
                              <a:solidFill>
                                <a:schemeClr val="tx1"/>
                              </a:solidFill>
                              <a:latin typeface="Cambria Math" panose="02040503050406030204" pitchFamily="18" charset="0"/>
                            </a:rPr>
                            <m:t>𝒑</m:t>
                          </m:r>
                        </m:e>
                        <m:sub>
                          <m:r>
                            <a:rPr lang="fr-FR" sz="1200" b="1" i="1">
                              <a:solidFill>
                                <a:schemeClr val="tx1"/>
                              </a:solidFill>
                              <a:latin typeface="Cambria Math" panose="02040503050406030204" pitchFamily="18" charset="0"/>
                            </a:rPr>
                            <m:t>𝒊</m:t>
                          </m:r>
                          <m:r>
                            <a:rPr lang="fr-FR" sz="1200" b="1" i="1">
                              <a:solidFill>
                                <a:schemeClr val="tx1"/>
                              </a:solidFill>
                              <a:latin typeface="Cambria Math" panose="02040503050406030204" pitchFamily="18" charset="0"/>
                            </a:rPr>
                            <m:t>,</m:t>
                          </m:r>
                          <m:r>
                            <a:rPr lang="fr-FR" sz="1200" b="1" i="1" smtClean="0">
                              <a:solidFill>
                                <a:schemeClr val="tx1"/>
                              </a:solidFill>
                              <a:latin typeface="Cambria Math" panose="02040503050406030204" pitchFamily="18" charset="0"/>
                            </a:rPr>
                            <m:t>𝟏</m:t>
                          </m:r>
                        </m:sub>
                      </m:sSub>
                    </m:oMath>
                  </m:oMathPara>
                </a14:m>
                <a:endParaRPr lang="fr-FR" sz="1200" b="1" dirty="0">
                  <a:solidFill>
                    <a:schemeClr val="tx1"/>
                  </a:solidFill>
                </a:endParaRPr>
              </a:p>
            </p:txBody>
          </p:sp>
        </mc:Choice>
        <mc:Fallback xmlns="">
          <p:sp>
            <p:nvSpPr>
              <p:cNvPr id="2" name="Rectangle 1">
                <a:extLst>
                  <a:ext uri="{FF2B5EF4-FFF2-40B4-BE49-F238E27FC236}">
                    <a16:creationId xmlns:a16="http://schemas.microsoft.com/office/drawing/2014/main" id="{90FE4F80-6759-E58B-9281-3B27677CD13E}"/>
                  </a:ext>
                </a:extLst>
              </p:cNvPr>
              <p:cNvSpPr>
                <a:spLocks noRot="1" noChangeAspect="1" noMove="1" noResize="1" noEditPoints="1" noAdjustHandles="1" noChangeArrowheads="1" noChangeShapeType="1" noTextEdit="1"/>
              </p:cNvSpPr>
              <p:nvPr/>
            </p:nvSpPr>
            <p:spPr bwMode="gray">
              <a:xfrm>
                <a:off x="388728" y="973623"/>
                <a:ext cx="6654672" cy="4910754"/>
              </a:xfrm>
              <a:prstGeom prst="rect">
                <a:avLst/>
              </a:prstGeom>
              <a:blipFill>
                <a:blip r:embed="rId2"/>
                <a:stretch>
                  <a:fillRect l="-381" r="-762"/>
                </a:stretch>
              </a:blipFill>
              <a:ln>
                <a:headEnd/>
                <a:tailEnd/>
              </a:ln>
            </p:spPr>
            <p:txBody>
              <a:bodyPr/>
              <a:lstStyle/>
              <a:p>
                <a:r>
                  <a:rPr lang="fr-FR">
                    <a:noFill/>
                  </a:rPr>
                  <a:t> </a:t>
                </a:r>
              </a:p>
            </p:txBody>
          </p:sp>
        </mc:Fallback>
      </mc:AlternateContent>
      <p:graphicFrame>
        <p:nvGraphicFramePr>
          <p:cNvPr id="5" name="Table 5">
            <a:extLst>
              <a:ext uri="{FF2B5EF4-FFF2-40B4-BE49-F238E27FC236}">
                <a16:creationId xmlns:a16="http://schemas.microsoft.com/office/drawing/2014/main" id="{4D274A94-8FBC-8038-4850-D61D1BAEF120}"/>
              </a:ext>
            </a:extLst>
          </p:cNvPr>
          <p:cNvGraphicFramePr>
            <a:graphicFrameLocks noGrp="1"/>
          </p:cNvGraphicFramePr>
          <p:nvPr>
            <p:extLst>
              <p:ext uri="{D42A27DB-BD31-4B8C-83A1-F6EECF244321}">
                <p14:modId xmlns:p14="http://schemas.microsoft.com/office/powerpoint/2010/main" val="2085336208"/>
              </p:ext>
            </p:extLst>
          </p:nvPr>
        </p:nvGraphicFramePr>
        <p:xfrm>
          <a:off x="8066920" y="2277590"/>
          <a:ext cx="3830560" cy="2570077"/>
        </p:xfrm>
        <a:graphic>
          <a:graphicData uri="http://schemas.openxmlformats.org/drawingml/2006/table">
            <a:tbl>
              <a:tblPr firstRow="1" bandRow="1">
                <a:tableStyleId>{7DF18680-E054-41AD-8BC1-D1AEF772440D}</a:tableStyleId>
              </a:tblPr>
              <a:tblGrid>
                <a:gridCol w="383056">
                  <a:extLst>
                    <a:ext uri="{9D8B030D-6E8A-4147-A177-3AD203B41FA5}">
                      <a16:colId xmlns:a16="http://schemas.microsoft.com/office/drawing/2014/main" val="1777271499"/>
                    </a:ext>
                  </a:extLst>
                </a:gridCol>
                <a:gridCol w="383056">
                  <a:extLst>
                    <a:ext uri="{9D8B030D-6E8A-4147-A177-3AD203B41FA5}">
                      <a16:colId xmlns:a16="http://schemas.microsoft.com/office/drawing/2014/main" val="1069998821"/>
                    </a:ext>
                  </a:extLst>
                </a:gridCol>
                <a:gridCol w="383056">
                  <a:extLst>
                    <a:ext uri="{9D8B030D-6E8A-4147-A177-3AD203B41FA5}">
                      <a16:colId xmlns:a16="http://schemas.microsoft.com/office/drawing/2014/main" val="1073074463"/>
                    </a:ext>
                  </a:extLst>
                </a:gridCol>
                <a:gridCol w="383056">
                  <a:extLst>
                    <a:ext uri="{9D8B030D-6E8A-4147-A177-3AD203B41FA5}">
                      <a16:colId xmlns:a16="http://schemas.microsoft.com/office/drawing/2014/main" val="2121537740"/>
                    </a:ext>
                  </a:extLst>
                </a:gridCol>
                <a:gridCol w="383056">
                  <a:extLst>
                    <a:ext uri="{9D8B030D-6E8A-4147-A177-3AD203B41FA5}">
                      <a16:colId xmlns:a16="http://schemas.microsoft.com/office/drawing/2014/main" val="408863296"/>
                    </a:ext>
                  </a:extLst>
                </a:gridCol>
                <a:gridCol w="383056">
                  <a:extLst>
                    <a:ext uri="{9D8B030D-6E8A-4147-A177-3AD203B41FA5}">
                      <a16:colId xmlns:a16="http://schemas.microsoft.com/office/drawing/2014/main" val="1597365638"/>
                    </a:ext>
                  </a:extLst>
                </a:gridCol>
                <a:gridCol w="383056">
                  <a:extLst>
                    <a:ext uri="{9D8B030D-6E8A-4147-A177-3AD203B41FA5}">
                      <a16:colId xmlns:a16="http://schemas.microsoft.com/office/drawing/2014/main" val="3697512400"/>
                    </a:ext>
                  </a:extLst>
                </a:gridCol>
                <a:gridCol w="383056">
                  <a:extLst>
                    <a:ext uri="{9D8B030D-6E8A-4147-A177-3AD203B41FA5}">
                      <a16:colId xmlns:a16="http://schemas.microsoft.com/office/drawing/2014/main" val="2511561783"/>
                    </a:ext>
                  </a:extLst>
                </a:gridCol>
                <a:gridCol w="383056">
                  <a:extLst>
                    <a:ext uri="{9D8B030D-6E8A-4147-A177-3AD203B41FA5}">
                      <a16:colId xmlns:a16="http://schemas.microsoft.com/office/drawing/2014/main" val="2908953219"/>
                    </a:ext>
                  </a:extLst>
                </a:gridCol>
                <a:gridCol w="383056">
                  <a:extLst>
                    <a:ext uri="{9D8B030D-6E8A-4147-A177-3AD203B41FA5}">
                      <a16:colId xmlns:a16="http://schemas.microsoft.com/office/drawing/2014/main" val="663285211"/>
                    </a:ext>
                  </a:extLst>
                </a:gridCol>
              </a:tblGrid>
              <a:tr h="319169">
                <a:tc>
                  <a:txBody>
                    <a:bodyPr/>
                    <a:lstStyle/>
                    <a:p>
                      <a:r>
                        <a:rPr lang="fr-FR" sz="600" dirty="0"/>
                        <a:t>Rating</a:t>
                      </a:r>
                    </a:p>
                  </a:txBody>
                  <a:tcPr/>
                </a:tc>
                <a:tc>
                  <a:txBody>
                    <a:bodyPr/>
                    <a:lstStyle/>
                    <a:p>
                      <a:r>
                        <a:rPr lang="fr-FR" sz="800" dirty="0"/>
                        <a:t>3</a:t>
                      </a:r>
                    </a:p>
                  </a:txBody>
                  <a:tcPr/>
                </a:tc>
                <a:tc>
                  <a:txBody>
                    <a:bodyPr/>
                    <a:lstStyle/>
                    <a:p>
                      <a:r>
                        <a:rPr lang="fr-FR" sz="800" dirty="0"/>
                        <a:t>4</a:t>
                      </a:r>
                    </a:p>
                  </a:txBody>
                  <a:tcPr/>
                </a:tc>
                <a:tc>
                  <a:txBody>
                    <a:bodyPr/>
                    <a:lstStyle/>
                    <a:p>
                      <a:r>
                        <a:rPr lang="fr-FR" sz="800" dirty="0"/>
                        <a:t>5</a:t>
                      </a:r>
                    </a:p>
                  </a:txBody>
                  <a:tcPr/>
                </a:tc>
                <a:tc>
                  <a:txBody>
                    <a:bodyPr/>
                    <a:lstStyle/>
                    <a:p>
                      <a:r>
                        <a:rPr lang="fr-FR" sz="800" dirty="0"/>
                        <a:t>6</a:t>
                      </a:r>
                    </a:p>
                  </a:txBody>
                  <a:tcPr/>
                </a:tc>
                <a:tc>
                  <a:txBody>
                    <a:bodyPr/>
                    <a:lstStyle/>
                    <a:p>
                      <a:r>
                        <a:rPr lang="fr-FR" sz="800" dirty="0"/>
                        <a:t>7</a:t>
                      </a:r>
                    </a:p>
                  </a:txBody>
                  <a:tcPr/>
                </a:tc>
                <a:tc>
                  <a:txBody>
                    <a:bodyPr/>
                    <a:lstStyle/>
                    <a:p>
                      <a:r>
                        <a:rPr lang="fr-FR" sz="800" dirty="0"/>
                        <a:t>8</a:t>
                      </a:r>
                    </a:p>
                  </a:txBody>
                  <a:tcPr/>
                </a:tc>
                <a:tc>
                  <a:txBody>
                    <a:bodyPr/>
                    <a:lstStyle/>
                    <a:p>
                      <a:r>
                        <a:rPr lang="fr-FR" sz="800" dirty="0"/>
                        <a:t>9</a:t>
                      </a:r>
                    </a:p>
                  </a:txBody>
                  <a:tcPr/>
                </a:tc>
                <a:tc>
                  <a:txBody>
                    <a:bodyPr/>
                    <a:lstStyle/>
                    <a:p>
                      <a:r>
                        <a:rPr lang="fr-FR" sz="800" dirty="0"/>
                        <a:t>10</a:t>
                      </a:r>
                    </a:p>
                  </a:txBody>
                  <a:tcPr/>
                </a:tc>
                <a:tc>
                  <a:txBody>
                    <a:bodyPr/>
                    <a:lstStyle/>
                    <a:p>
                      <a:r>
                        <a:rPr lang="fr-FR" sz="800" dirty="0"/>
                        <a:t>D</a:t>
                      </a:r>
                    </a:p>
                  </a:txBody>
                  <a:tcPr/>
                </a:tc>
                <a:extLst>
                  <a:ext uri="{0D108BD9-81ED-4DB2-BD59-A6C34878D82A}">
                    <a16:rowId xmlns:a16="http://schemas.microsoft.com/office/drawing/2014/main" val="2840278787"/>
                  </a:ext>
                </a:extLst>
              </a:tr>
              <a:tr h="294571">
                <a:tc>
                  <a:txBody>
                    <a:bodyPr/>
                    <a:lstStyle/>
                    <a:p>
                      <a:r>
                        <a:rPr lang="fr-FR" sz="600" dirty="0"/>
                        <a:t>3</a:t>
                      </a:r>
                    </a:p>
                  </a:txBody>
                  <a:tcPr/>
                </a:tc>
                <a:tc>
                  <a:txBody>
                    <a:bodyPr/>
                    <a:lstStyle/>
                    <a:p>
                      <a:r>
                        <a:rPr lang="fr-FR" sz="600" dirty="0"/>
                        <a:t>90%</a:t>
                      </a:r>
                    </a:p>
                  </a:txBody>
                  <a:tcPr/>
                </a:tc>
                <a:tc>
                  <a:txBody>
                    <a:bodyPr/>
                    <a:lstStyle/>
                    <a:p>
                      <a:r>
                        <a:rPr lang="fr-FR" sz="600" dirty="0"/>
                        <a:t>10%</a:t>
                      </a:r>
                    </a:p>
                  </a:txBody>
                  <a:tcPr/>
                </a:tc>
                <a:tc>
                  <a:txBody>
                    <a:bodyPr/>
                    <a:lstStyle/>
                    <a:p>
                      <a:r>
                        <a:rPr lang="fr-FR" sz="600" dirty="0"/>
                        <a:t>3%</a:t>
                      </a:r>
                    </a:p>
                  </a:txBody>
                  <a:tcPr/>
                </a:tc>
                <a:tc>
                  <a:txBody>
                    <a:bodyPr/>
                    <a:lstStyle/>
                    <a:p>
                      <a:r>
                        <a:rPr lang="fr-FR" sz="600" dirty="0"/>
                        <a:t>…</a:t>
                      </a:r>
                    </a:p>
                  </a:txBody>
                  <a:tcPr/>
                </a:tc>
                <a:tc>
                  <a:txBody>
                    <a:bodyPr/>
                    <a:lstStyle/>
                    <a:p>
                      <a:r>
                        <a:rPr lang="fr-FR" sz="600" dirty="0"/>
                        <a:t>…</a:t>
                      </a:r>
                    </a:p>
                  </a:txBody>
                  <a:tcPr/>
                </a:tc>
                <a:tc>
                  <a:txBody>
                    <a:bodyPr/>
                    <a:lstStyle/>
                    <a:p>
                      <a:r>
                        <a:rPr lang="fr-FR" sz="600" dirty="0"/>
                        <a:t>…</a:t>
                      </a:r>
                    </a:p>
                  </a:txBody>
                  <a:tcPr/>
                </a:tc>
                <a:tc>
                  <a:txBody>
                    <a:bodyPr/>
                    <a:lstStyle/>
                    <a:p>
                      <a:r>
                        <a:rPr lang="fr-FR" sz="600" dirty="0"/>
                        <a:t>…</a:t>
                      </a:r>
                    </a:p>
                  </a:txBody>
                  <a:tcPr/>
                </a:tc>
                <a:tc>
                  <a:txBody>
                    <a:bodyPr/>
                    <a:lstStyle/>
                    <a:p>
                      <a:r>
                        <a:rPr lang="fr-FR" sz="600" dirty="0"/>
                        <a:t>…</a:t>
                      </a:r>
                    </a:p>
                    <a:p>
                      <a:endParaRPr lang="fr-FR" sz="600" dirty="0"/>
                    </a:p>
                  </a:txBody>
                  <a:tcPr/>
                </a:tc>
                <a:tc>
                  <a:txBody>
                    <a:bodyPr/>
                    <a:lstStyle/>
                    <a:p>
                      <a:r>
                        <a:rPr lang="fr-FR" sz="600" dirty="0"/>
                        <a:t>0,3%</a:t>
                      </a:r>
                    </a:p>
                  </a:txBody>
                  <a:tcPr/>
                </a:tc>
                <a:extLst>
                  <a:ext uri="{0D108BD9-81ED-4DB2-BD59-A6C34878D82A}">
                    <a16:rowId xmlns:a16="http://schemas.microsoft.com/office/drawing/2014/main" val="3410684587"/>
                  </a:ext>
                </a:extLst>
              </a:tr>
              <a:tr h="286783">
                <a:tc>
                  <a:txBody>
                    <a:bodyPr/>
                    <a:lstStyle/>
                    <a:p>
                      <a:r>
                        <a:rPr lang="fr-FR" sz="600" dirty="0"/>
                        <a:t>4</a:t>
                      </a:r>
                    </a:p>
                  </a:txBody>
                  <a:tcPr/>
                </a:tc>
                <a:tc>
                  <a:txBody>
                    <a:bodyPr/>
                    <a:lstStyle/>
                    <a:p>
                      <a:r>
                        <a:rPr lang="fr-FR" sz="600" dirty="0"/>
                        <a:t>18%</a:t>
                      </a:r>
                    </a:p>
                  </a:txBody>
                  <a:tcPr/>
                </a:tc>
                <a:tc>
                  <a:txBody>
                    <a:bodyPr/>
                    <a:lstStyle/>
                    <a:p>
                      <a:r>
                        <a:rPr lang="fr-FR" sz="600" dirty="0"/>
                        <a:t>56%</a:t>
                      </a:r>
                    </a:p>
                  </a:txBody>
                  <a:tcPr/>
                </a:tc>
                <a:tc>
                  <a:txBody>
                    <a:bodyPr/>
                    <a:lstStyle/>
                    <a:p>
                      <a:r>
                        <a:rPr lang="fr-FR" sz="600" dirty="0"/>
                        <a:t>15%</a:t>
                      </a:r>
                    </a:p>
                  </a:txBody>
                  <a:tcPr/>
                </a:tc>
                <a:tc>
                  <a:txBody>
                    <a:bodyPr/>
                    <a:lstStyle/>
                    <a:p>
                      <a:r>
                        <a:rPr lang="fr-FR" sz="600" dirty="0"/>
                        <a:t>9%</a:t>
                      </a:r>
                    </a:p>
                  </a:txBody>
                  <a:tcPr/>
                </a:tc>
                <a:tc>
                  <a:txBody>
                    <a:bodyPr/>
                    <a:lstStyle/>
                    <a:p>
                      <a:r>
                        <a:rPr lang="fr-FR" sz="600" dirty="0"/>
                        <a:t>…</a:t>
                      </a:r>
                    </a:p>
                  </a:txBody>
                  <a:tcPr/>
                </a:tc>
                <a:tc>
                  <a:txBody>
                    <a:bodyPr/>
                    <a:lstStyle/>
                    <a:p>
                      <a:r>
                        <a:rPr lang="fr-FR" sz="600" dirty="0"/>
                        <a:t>…</a:t>
                      </a:r>
                    </a:p>
                  </a:txBody>
                  <a:tcPr/>
                </a:tc>
                <a:tc>
                  <a:txBody>
                    <a:bodyPr/>
                    <a:lstStyle/>
                    <a:p>
                      <a:r>
                        <a:rPr lang="fr-FR" sz="600" dirty="0"/>
                        <a:t>…</a:t>
                      </a:r>
                    </a:p>
                  </a:txBody>
                  <a:tcPr/>
                </a:tc>
                <a:tc>
                  <a:txBody>
                    <a:bodyPr/>
                    <a:lstStyle/>
                    <a:p>
                      <a:r>
                        <a:rPr lang="fr-FR" sz="600" dirty="0"/>
                        <a:t>…</a:t>
                      </a:r>
                    </a:p>
                  </a:txBody>
                  <a:tcPr/>
                </a:tc>
                <a:tc>
                  <a:txBody>
                    <a:bodyPr/>
                    <a:lstStyle/>
                    <a:p>
                      <a:r>
                        <a:rPr lang="fr-FR" sz="600" dirty="0"/>
                        <a:t>0,5%</a:t>
                      </a:r>
                    </a:p>
                  </a:txBody>
                  <a:tcPr/>
                </a:tc>
                <a:extLst>
                  <a:ext uri="{0D108BD9-81ED-4DB2-BD59-A6C34878D82A}">
                    <a16:rowId xmlns:a16="http://schemas.microsoft.com/office/drawing/2014/main" val="2842129662"/>
                  </a:ext>
                </a:extLst>
              </a:tr>
              <a:tr h="278259">
                <a:tc>
                  <a:txBody>
                    <a:bodyPr/>
                    <a:lstStyle/>
                    <a:p>
                      <a:r>
                        <a:rPr lang="fr-FR" sz="600" dirty="0"/>
                        <a:t>5</a:t>
                      </a:r>
                    </a:p>
                  </a:txBody>
                  <a:tcPr/>
                </a:tc>
                <a:tc>
                  <a:txBody>
                    <a:bodyPr/>
                    <a:lstStyle/>
                    <a:p>
                      <a:r>
                        <a:rPr lang="fr-FR" sz="600" dirty="0"/>
                        <a:t>9%</a:t>
                      </a:r>
                    </a:p>
                    <a:p>
                      <a:endParaRPr lang="fr-FR" sz="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dirty="0">
                          <a:ln>
                            <a:noFill/>
                          </a:ln>
                          <a:solidFill>
                            <a:prstClr val="black"/>
                          </a:solidFill>
                          <a:effectLst/>
                          <a:uLnTx/>
                          <a:uFillTx/>
                        </a:rPr>
                        <a:t>…</a:t>
                      </a:r>
                    </a:p>
                    <a:p>
                      <a:endParaRPr lang="fr-FR" sz="600" dirty="0"/>
                    </a:p>
                  </a:txBody>
                  <a:tcPr/>
                </a:tc>
                <a:tc>
                  <a:txBody>
                    <a:bodyPr/>
                    <a:lstStyle/>
                    <a:p>
                      <a:r>
                        <a:rPr lang="fr-FR" sz="600" dirty="0"/>
                        <a:t>45%</a:t>
                      </a:r>
                    </a:p>
                  </a:txBody>
                  <a:tcPr/>
                </a:tc>
                <a:tc>
                  <a:txBody>
                    <a:bodyPr/>
                    <a:lstStyle/>
                    <a:p>
                      <a:r>
                        <a:rPr lang="fr-FR" sz="600" dirty="0"/>
                        <a:t>4%</a:t>
                      </a:r>
                    </a:p>
                    <a:p>
                      <a:endParaRPr lang="fr-FR" sz="600" dirty="0"/>
                    </a:p>
                  </a:txBody>
                  <a:tcPr/>
                </a:tc>
                <a:tc>
                  <a:txBody>
                    <a:bodyPr/>
                    <a:lstStyle/>
                    <a:p>
                      <a:r>
                        <a:rPr lang="fr-FR" sz="600" dirty="0"/>
                        <a:t>1%</a:t>
                      </a:r>
                    </a:p>
                    <a:p>
                      <a:endParaRPr lang="fr-FR" sz="600" dirty="0"/>
                    </a:p>
                  </a:txBody>
                  <a:tcPr/>
                </a:tc>
                <a:tc>
                  <a:txBody>
                    <a:bodyPr/>
                    <a:lstStyle/>
                    <a:p>
                      <a:r>
                        <a:rPr lang="fr-FR" sz="600" dirty="0"/>
                        <a:t>…</a:t>
                      </a:r>
                    </a:p>
                  </a:txBody>
                  <a:tcPr/>
                </a:tc>
                <a:tc>
                  <a:txBody>
                    <a:bodyPr/>
                    <a:lstStyle/>
                    <a:p>
                      <a:r>
                        <a:rPr lang="fr-FR" sz="600" dirty="0"/>
                        <a:t>…</a:t>
                      </a:r>
                    </a:p>
                  </a:txBody>
                  <a:tcPr/>
                </a:tc>
                <a:tc>
                  <a:txBody>
                    <a:bodyPr/>
                    <a:lstStyle/>
                    <a:p>
                      <a:r>
                        <a:rPr lang="fr-FR" sz="600" dirty="0"/>
                        <a:t>…</a:t>
                      </a:r>
                    </a:p>
                  </a:txBody>
                  <a:tcPr/>
                </a:tc>
                <a:tc>
                  <a:txBody>
                    <a:bodyPr/>
                    <a:lstStyle/>
                    <a:p>
                      <a:r>
                        <a:rPr lang="fr-FR" sz="600" dirty="0"/>
                        <a:t>0,6%</a:t>
                      </a:r>
                    </a:p>
                  </a:txBody>
                  <a:tcPr/>
                </a:tc>
                <a:extLst>
                  <a:ext uri="{0D108BD9-81ED-4DB2-BD59-A6C34878D82A}">
                    <a16:rowId xmlns:a16="http://schemas.microsoft.com/office/drawing/2014/main" val="1264599670"/>
                  </a:ext>
                </a:extLst>
              </a:tr>
              <a:tr h="278259">
                <a:tc>
                  <a:txBody>
                    <a:bodyPr/>
                    <a:lstStyle/>
                    <a:p>
                      <a:r>
                        <a:rPr lang="fr-FR" sz="600" dirty="0"/>
                        <a:t>6</a:t>
                      </a:r>
                    </a:p>
                  </a:txBody>
                  <a:tcPr/>
                </a:tc>
                <a:tc>
                  <a:txBody>
                    <a:bodyPr/>
                    <a:lstStyle/>
                    <a:p>
                      <a:r>
                        <a:rPr lang="fr-FR" sz="600" dirty="0"/>
                        <a:t>4%</a:t>
                      </a:r>
                    </a:p>
                    <a:p>
                      <a:endParaRPr lang="fr-FR" sz="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dirty="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r>
                        <a:rPr lang="fr-FR" sz="600" dirty="0"/>
                        <a:t>38%</a:t>
                      </a:r>
                    </a:p>
                  </a:txBody>
                  <a:tcPr/>
                </a:tc>
                <a:tc>
                  <a:txBody>
                    <a:bodyPr/>
                    <a:lstStyle/>
                    <a:p>
                      <a:r>
                        <a:rPr lang="fr-FR" sz="600" dirty="0"/>
                        <a:t>2%</a:t>
                      </a:r>
                    </a:p>
                    <a:p>
                      <a:endParaRPr lang="fr-FR" sz="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fr-FR" sz="600" dirty="0"/>
                        <a:t>…</a:t>
                      </a:r>
                    </a:p>
                    <a:p>
                      <a:endParaRPr lang="fr-FR" sz="600" dirty="0"/>
                    </a:p>
                  </a:txBody>
                  <a:tcPr/>
                </a:tc>
                <a:tc>
                  <a:txBody>
                    <a:bodyPr/>
                    <a:lstStyle/>
                    <a:p>
                      <a:r>
                        <a:rPr lang="fr-FR" sz="600" dirty="0"/>
                        <a:t>…</a:t>
                      </a:r>
                    </a:p>
                  </a:txBody>
                  <a:tcPr/>
                </a:tc>
                <a:tc>
                  <a:txBody>
                    <a:bodyPr/>
                    <a:lstStyle/>
                    <a:p>
                      <a:r>
                        <a:rPr lang="fr-FR" sz="600" dirty="0"/>
                        <a:t>…</a:t>
                      </a:r>
                    </a:p>
                  </a:txBody>
                  <a:tcPr/>
                </a:tc>
                <a:tc>
                  <a:txBody>
                    <a:bodyPr/>
                    <a:lstStyle/>
                    <a:p>
                      <a:r>
                        <a:rPr lang="fr-FR" sz="600" dirty="0"/>
                        <a:t>1,7%</a:t>
                      </a:r>
                    </a:p>
                  </a:txBody>
                  <a:tcPr/>
                </a:tc>
                <a:extLst>
                  <a:ext uri="{0D108BD9-81ED-4DB2-BD59-A6C34878D82A}">
                    <a16:rowId xmlns:a16="http://schemas.microsoft.com/office/drawing/2014/main" val="1713984554"/>
                  </a:ext>
                </a:extLst>
              </a:tr>
              <a:tr h="278259">
                <a:tc>
                  <a:txBody>
                    <a:bodyPr/>
                    <a:lstStyle/>
                    <a:p>
                      <a:r>
                        <a:rPr lang="fr-FR" sz="600" dirty="0"/>
                        <a:t>7</a:t>
                      </a:r>
                    </a:p>
                  </a:txBody>
                  <a:tcPr/>
                </a:tc>
                <a:tc>
                  <a:txBody>
                    <a:bodyPr/>
                    <a:lstStyle/>
                    <a:p>
                      <a:r>
                        <a:rPr lang="fr-FR" sz="600" dirty="0"/>
                        <a:t>0,3%</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dirty="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dirty="0">
                          <a:ln>
                            <a:noFill/>
                          </a:ln>
                          <a:solidFill>
                            <a:prstClr val="black"/>
                          </a:solidFill>
                          <a:effectLst/>
                          <a:uLnTx/>
                          <a:uFillTx/>
                        </a:rPr>
                        <a:t>…</a:t>
                      </a:r>
                    </a:p>
                    <a:p>
                      <a:endParaRPr lang="fr-FR" sz="600" dirty="0"/>
                    </a:p>
                  </a:txBody>
                  <a:tcPr/>
                </a:tc>
                <a:tc>
                  <a:txBody>
                    <a:bodyPr/>
                    <a:lstStyle/>
                    <a:p>
                      <a:r>
                        <a:rPr lang="fr-FR" sz="600" dirty="0"/>
                        <a:t>30%</a:t>
                      </a:r>
                    </a:p>
                  </a:txBody>
                  <a:tcPr/>
                </a:tc>
                <a:tc>
                  <a:txBody>
                    <a:bodyPr/>
                    <a:lstStyle/>
                    <a:p>
                      <a:r>
                        <a:rPr lang="fr-FR" sz="600" dirty="0"/>
                        <a:t>8%</a:t>
                      </a:r>
                    </a:p>
                    <a:p>
                      <a:endParaRPr lang="fr-FR" sz="600" dirty="0"/>
                    </a:p>
                  </a:txBody>
                  <a:tcPr/>
                </a:tc>
                <a:tc>
                  <a:txBody>
                    <a:bodyPr/>
                    <a:lstStyle/>
                    <a:p>
                      <a:r>
                        <a:rPr lang="fr-FR" sz="600" dirty="0"/>
                        <a:t>…</a:t>
                      </a:r>
                    </a:p>
                  </a:txBody>
                  <a:tcPr/>
                </a:tc>
                <a:tc>
                  <a:txBody>
                    <a:bodyPr/>
                    <a:lstStyle/>
                    <a:p>
                      <a:r>
                        <a:rPr lang="fr-FR" sz="600" dirty="0"/>
                        <a:t>…</a:t>
                      </a:r>
                    </a:p>
                  </a:txBody>
                  <a:tcPr/>
                </a:tc>
                <a:tc>
                  <a:txBody>
                    <a:bodyPr/>
                    <a:lstStyle/>
                    <a:p>
                      <a:r>
                        <a:rPr lang="fr-FR" sz="600" dirty="0"/>
                        <a:t>2,3%</a:t>
                      </a:r>
                    </a:p>
                  </a:txBody>
                  <a:tcPr/>
                </a:tc>
                <a:extLst>
                  <a:ext uri="{0D108BD9-81ED-4DB2-BD59-A6C34878D82A}">
                    <a16:rowId xmlns:a16="http://schemas.microsoft.com/office/drawing/2014/main" val="909608263"/>
                  </a:ext>
                </a:extLst>
              </a:tr>
              <a:tr h="278259">
                <a:tc>
                  <a:txBody>
                    <a:bodyPr/>
                    <a:lstStyle/>
                    <a:p>
                      <a:r>
                        <a:rPr lang="fr-FR" sz="600" dirty="0"/>
                        <a:t>8</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dirty="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r>
                        <a:rPr lang="fr-FR" sz="600" dirty="0"/>
                        <a:t>28%</a:t>
                      </a:r>
                    </a:p>
                  </a:txBody>
                  <a:tcPr/>
                </a:tc>
                <a:tc>
                  <a:txBody>
                    <a:bodyPr/>
                    <a:lstStyle/>
                    <a:p>
                      <a:r>
                        <a:rPr lang="fr-FR" sz="600" dirty="0"/>
                        <a:t>…</a:t>
                      </a:r>
                    </a:p>
                  </a:txBody>
                  <a:tcPr/>
                </a:tc>
                <a:tc>
                  <a:txBody>
                    <a:bodyPr/>
                    <a:lstStyle/>
                    <a:p>
                      <a:r>
                        <a:rPr lang="fr-FR" sz="600" dirty="0"/>
                        <a:t>…</a:t>
                      </a:r>
                    </a:p>
                  </a:txBody>
                  <a:tcPr/>
                </a:tc>
                <a:tc>
                  <a:txBody>
                    <a:bodyPr/>
                    <a:lstStyle/>
                    <a:p>
                      <a:r>
                        <a:rPr lang="fr-FR" sz="600" dirty="0"/>
                        <a:t>4,5%</a:t>
                      </a:r>
                    </a:p>
                  </a:txBody>
                  <a:tcPr/>
                </a:tc>
                <a:extLst>
                  <a:ext uri="{0D108BD9-81ED-4DB2-BD59-A6C34878D82A}">
                    <a16:rowId xmlns:a16="http://schemas.microsoft.com/office/drawing/2014/main" val="3345271644"/>
                  </a:ext>
                </a:extLst>
              </a:tr>
              <a:tr h="278259">
                <a:tc>
                  <a:txBody>
                    <a:bodyPr/>
                    <a:lstStyle/>
                    <a:p>
                      <a:r>
                        <a:rPr lang="fr-FR" sz="600" dirty="0"/>
                        <a:t>9</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dirty="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dirty="0">
                          <a:ln>
                            <a:noFill/>
                          </a:ln>
                          <a:solidFill>
                            <a:prstClr val="black"/>
                          </a:solidFill>
                          <a:effectLst/>
                          <a:uLnTx/>
                          <a:uFillTx/>
                        </a:rPr>
                        <a:t>…</a:t>
                      </a:r>
                    </a:p>
                    <a:p>
                      <a:endParaRPr lang="fr-FR" sz="600" dirty="0"/>
                    </a:p>
                  </a:txBody>
                  <a:tcPr/>
                </a:tc>
                <a:tc>
                  <a:txBody>
                    <a:bodyPr/>
                    <a:lstStyle/>
                    <a:p>
                      <a:r>
                        <a:rPr lang="fr-FR" sz="600" dirty="0"/>
                        <a:t>17%</a:t>
                      </a:r>
                    </a:p>
                  </a:txBody>
                  <a:tcPr/>
                </a:tc>
                <a:tc>
                  <a:txBody>
                    <a:bodyPr/>
                    <a:lstStyle/>
                    <a:p>
                      <a:endParaRPr lang="fr-FR" sz="600" dirty="0"/>
                    </a:p>
                  </a:txBody>
                  <a:tcPr/>
                </a:tc>
                <a:tc>
                  <a:txBody>
                    <a:bodyPr/>
                    <a:lstStyle/>
                    <a:p>
                      <a:r>
                        <a:rPr lang="fr-FR" sz="600" dirty="0"/>
                        <a:t>11,2%</a:t>
                      </a:r>
                    </a:p>
                  </a:txBody>
                  <a:tcPr/>
                </a:tc>
                <a:extLst>
                  <a:ext uri="{0D108BD9-81ED-4DB2-BD59-A6C34878D82A}">
                    <a16:rowId xmlns:a16="http://schemas.microsoft.com/office/drawing/2014/main" val="2864884873"/>
                  </a:ext>
                </a:extLst>
              </a:tr>
              <a:tr h="278259">
                <a:tc>
                  <a:txBody>
                    <a:bodyPr/>
                    <a:lstStyle/>
                    <a:p>
                      <a:r>
                        <a:rPr lang="fr-FR" sz="600" dirty="0"/>
                        <a:t>10</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dirty="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fr-FR" sz="600" b="0" u="none" strike="noStrike" kern="1200" cap="none" spc="0" normalizeH="0" baseline="0" noProof="0" dirty="0">
                          <a:ln>
                            <a:noFill/>
                          </a:ln>
                          <a:solidFill>
                            <a:prstClr val="black"/>
                          </a:solidFill>
                          <a:effectLst/>
                          <a:uLnTx/>
                          <a:uFillTx/>
                        </a:rPr>
                        <a:t>…</a:t>
                      </a:r>
                      <a:endParaRPr kumimoji="0" lang="fr-FR" sz="600" b="0" i="0" u="none" strike="noStrike" kern="1200" cap="none" spc="0" normalizeH="0" baseline="0" noProof="0" dirty="0">
                        <a:ln>
                          <a:noFill/>
                        </a:ln>
                        <a:solidFill>
                          <a:prstClr val="black"/>
                        </a:solidFill>
                        <a:effectLst/>
                        <a:uLnTx/>
                        <a:uFillTx/>
                        <a:latin typeface="Verdana"/>
                        <a:ea typeface="+mn-ea"/>
                        <a:cs typeface="+mn-cs"/>
                      </a:endParaRPr>
                    </a:p>
                  </a:txBody>
                  <a:tcPr/>
                </a:tc>
                <a:tc>
                  <a:txBody>
                    <a:bodyPr/>
                    <a:lstStyle/>
                    <a:p>
                      <a:r>
                        <a:rPr lang="fr-FR" sz="600" dirty="0"/>
                        <a:t>10%</a:t>
                      </a:r>
                    </a:p>
                  </a:txBody>
                  <a:tcPr/>
                </a:tc>
                <a:tc>
                  <a:txBody>
                    <a:bodyPr/>
                    <a:lstStyle/>
                    <a:p>
                      <a:r>
                        <a:rPr lang="fr-FR" sz="600" dirty="0"/>
                        <a:t>40%</a:t>
                      </a:r>
                    </a:p>
                  </a:txBody>
                  <a:tcPr/>
                </a:tc>
                <a:extLst>
                  <a:ext uri="{0D108BD9-81ED-4DB2-BD59-A6C34878D82A}">
                    <a16:rowId xmlns:a16="http://schemas.microsoft.com/office/drawing/2014/main" val="2660111558"/>
                  </a:ext>
                </a:extLst>
              </a:tr>
            </a:tbl>
          </a:graphicData>
        </a:graphic>
      </p:graphicFrame>
      <p:sp>
        <p:nvSpPr>
          <p:cNvPr id="6" name="Left Brace 6">
            <a:extLst>
              <a:ext uri="{FF2B5EF4-FFF2-40B4-BE49-F238E27FC236}">
                <a16:creationId xmlns:a16="http://schemas.microsoft.com/office/drawing/2014/main" id="{40CFB80A-3044-89B4-8E7C-B61CBDB32108}"/>
              </a:ext>
            </a:extLst>
          </p:cNvPr>
          <p:cNvSpPr/>
          <p:nvPr/>
        </p:nvSpPr>
        <p:spPr>
          <a:xfrm rot="5400000">
            <a:off x="10074802" y="454021"/>
            <a:ext cx="202810" cy="3442546"/>
          </a:xfrm>
          <a:prstGeom prst="leftBrace">
            <a:avLst>
              <a:gd name="adj1" fmla="val 0"/>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9" name="TextBox 7">
            <a:extLst>
              <a:ext uri="{FF2B5EF4-FFF2-40B4-BE49-F238E27FC236}">
                <a16:creationId xmlns:a16="http://schemas.microsoft.com/office/drawing/2014/main" id="{CEF8078C-AEEE-4702-584C-7ED863B6C821}"/>
              </a:ext>
            </a:extLst>
          </p:cNvPr>
          <p:cNvSpPr txBox="1"/>
          <p:nvPr/>
        </p:nvSpPr>
        <p:spPr>
          <a:xfrm>
            <a:off x="9831822" y="1897276"/>
            <a:ext cx="688767" cy="138499"/>
          </a:xfrm>
          <a:prstGeom prst="rect">
            <a:avLst/>
          </a:prstGeom>
          <a:noFill/>
        </p:spPr>
        <p:txBody>
          <a:bodyPr wrap="square" lIns="0" tIns="0" rIns="0" bIns="0" rtlCol="0">
            <a:spAutoFit/>
          </a:bodyPr>
          <a:lstStyle/>
          <a:p>
            <a:pPr>
              <a:spcBef>
                <a:spcPts val="600"/>
              </a:spcBef>
              <a:buSzPct val="100000"/>
            </a:pPr>
            <a:r>
              <a:rPr lang="fr-FR" sz="900" dirty="0">
                <a:solidFill>
                  <a:srgbClr val="313131"/>
                </a:solidFill>
              </a:rPr>
              <a:t>t + 12 mois</a:t>
            </a:r>
          </a:p>
        </p:txBody>
      </p:sp>
      <p:sp>
        <p:nvSpPr>
          <p:cNvPr id="10" name="TextBox 18">
            <a:extLst>
              <a:ext uri="{FF2B5EF4-FFF2-40B4-BE49-F238E27FC236}">
                <a16:creationId xmlns:a16="http://schemas.microsoft.com/office/drawing/2014/main" id="{00D7D929-1CD7-FF39-6092-50DC5C3C5098}"/>
              </a:ext>
            </a:extLst>
          </p:cNvPr>
          <p:cNvSpPr txBox="1"/>
          <p:nvPr/>
        </p:nvSpPr>
        <p:spPr>
          <a:xfrm>
            <a:off x="7714997" y="3655244"/>
            <a:ext cx="146159" cy="138499"/>
          </a:xfrm>
          <a:prstGeom prst="rect">
            <a:avLst/>
          </a:prstGeom>
          <a:noFill/>
        </p:spPr>
        <p:txBody>
          <a:bodyPr wrap="square" lIns="0" tIns="0" rIns="0" bIns="0" rtlCol="0">
            <a:spAutoFit/>
          </a:bodyPr>
          <a:lstStyle/>
          <a:p>
            <a:pPr>
              <a:spcBef>
                <a:spcPts val="600"/>
              </a:spcBef>
              <a:buSzPct val="100000"/>
            </a:pPr>
            <a:r>
              <a:rPr lang="fr-FR" sz="900" dirty="0">
                <a:solidFill>
                  <a:srgbClr val="313131"/>
                </a:solidFill>
              </a:rPr>
              <a:t>t </a:t>
            </a:r>
          </a:p>
        </p:txBody>
      </p:sp>
      <p:sp>
        <p:nvSpPr>
          <p:cNvPr id="11" name="Left Brace 19">
            <a:extLst>
              <a:ext uri="{FF2B5EF4-FFF2-40B4-BE49-F238E27FC236}">
                <a16:creationId xmlns:a16="http://schemas.microsoft.com/office/drawing/2014/main" id="{89B509AE-64E3-910E-8D2D-46FD1D7C7DBE}"/>
              </a:ext>
            </a:extLst>
          </p:cNvPr>
          <p:cNvSpPr/>
          <p:nvPr/>
        </p:nvSpPr>
        <p:spPr>
          <a:xfrm rot="10800000" flipH="1">
            <a:off x="7879422" y="2609655"/>
            <a:ext cx="240302" cy="2229679"/>
          </a:xfrm>
          <a:prstGeom prst="leftBrace">
            <a:avLst>
              <a:gd name="adj1" fmla="val 0"/>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Rounded Rectangle 8">
            <a:extLst>
              <a:ext uri="{FF2B5EF4-FFF2-40B4-BE49-F238E27FC236}">
                <a16:creationId xmlns:a16="http://schemas.microsoft.com/office/drawing/2014/main" id="{ADA68F71-1FD2-E094-BCC6-7D84F089A5E6}"/>
              </a:ext>
            </a:extLst>
          </p:cNvPr>
          <p:cNvSpPr/>
          <p:nvPr/>
        </p:nvSpPr>
        <p:spPr bwMode="gray">
          <a:xfrm>
            <a:off x="11438691" y="2254326"/>
            <a:ext cx="377254" cy="2585008"/>
          </a:xfrm>
          <a:prstGeom prst="roundRect">
            <a:avLst/>
          </a:prstGeom>
          <a:noFill/>
          <a:ln w="1905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fr-FR" sz="1600" b="1" dirty="0">
              <a:solidFill>
                <a:schemeClr val="bg1"/>
              </a:solidFill>
            </a:endParaRPr>
          </a:p>
        </p:txBody>
      </p:sp>
      <p:cxnSp>
        <p:nvCxnSpPr>
          <p:cNvPr id="13" name="Straight Arrow Connector 16">
            <a:extLst>
              <a:ext uri="{FF2B5EF4-FFF2-40B4-BE49-F238E27FC236}">
                <a16:creationId xmlns:a16="http://schemas.microsoft.com/office/drawing/2014/main" id="{48BD3986-B21F-4731-A858-ED414EDDF946}"/>
              </a:ext>
            </a:extLst>
          </p:cNvPr>
          <p:cNvCxnSpPr/>
          <p:nvPr/>
        </p:nvCxnSpPr>
        <p:spPr>
          <a:xfrm flipH="1" flipV="1">
            <a:off x="11627311" y="4839335"/>
            <a:ext cx="7" cy="14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 Box 10">
            <a:extLst>
              <a:ext uri="{FF2B5EF4-FFF2-40B4-BE49-F238E27FC236}">
                <a16:creationId xmlns:a16="http://schemas.microsoft.com/office/drawing/2014/main" id="{DFD92D33-9D34-3AEB-62F2-C586603D1B6B}"/>
              </a:ext>
            </a:extLst>
          </p:cNvPr>
          <p:cNvSpPr txBox="1">
            <a:spLocks noChangeArrowheads="1"/>
          </p:cNvSpPr>
          <p:nvPr/>
        </p:nvSpPr>
        <p:spPr bwMode="auto">
          <a:xfrm>
            <a:off x="9275725" y="1532407"/>
            <a:ext cx="1800959" cy="261100"/>
          </a:xfrm>
          <a:prstGeom prst="rect">
            <a:avLst/>
          </a:prstGeom>
          <a:solidFill>
            <a:srgbClr val="0070C0"/>
          </a:solidFill>
          <a:ln>
            <a:headEnd/>
            <a:tailEnd type="none" w="sm" len="med"/>
          </a:ln>
        </p:spPr>
        <p:style>
          <a:lnRef idx="2">
            <a:schemeClr val="accent4"/>
          </a:lnRef>
          <a:fillRef idx="1">
            <a:schemeClr val="lt1"/>
          </a:fillRef>
          <a:effectRef idx="0">
            <a:schemeClr val="accent4"/>
          </a:effectRef>
          <a:fontRef idx="minor">
            <a:schemeClr val="dk1"/>
          </a:fontRef>
        </p:style>
        <p:txBody>
          <a:bodyPr lIns="44223" tIns="39683" rIns="44223" bIns="39683" anchor="ctr" anchorCtr="1"/>
          <a:lstStyle/>
          <a:p>
            <a:pPr marL="180975" marR="0" lvl="0" indent="0" algn="l" defTabSz="1055191" rtl="0" eaLnBrk="1" fontAlgn="auto" latinLnBrk="0" hangingPunct="1">
              <a:lnSpc>
                <a:spcPct val="100000"/>
              </a:lnSpc>
              <a:spcBef>
                <a:spcPts val="0"/>
              </a:spcBef>
              <a:spcAft>
                <a:spcPts val="0"/>
              </a:spcAft>
              <a:buClrTx/>
              <a:buSzTx/>
              <a:buFontTx/>
              <a:buNone/>
              <a:tabLst/>
              <a:defRPr/>
            </a:pPr>
            <a:r>
              <a:rPr kumimoji="0" lang="fr-FR" sz="1200" i="0" u="none" strike="noStrike" kern="1200" cap="none" spc="0" normalizeH="0" baseline="0" noProof="0" dirty="0">
                <a:ln>
                  <a:noFill/>
                </a:ln>
                <a:solidFill>
                  <a:srgbClr val="FFFFFF"/>
                </a:solidFill>
                <a:effectLst/>
                <a:uLnTx/>
                <a:uFillTx/>
                <a:latin typeface="Verdana"/>
                <a:ea typeface="+mn-ea"/>
                <a:cs typeface="+mn-cs"/>
              </a:rPr>
              <a:t>Illustration</a:t>
            </a:r>
          </a:p>
        </p:txBody>
      </p:sp>
      <mc:AlternateContent xmlns:mc="http://schemas.openxmlformats.org/markup-compatibility/2006" xmlns:a14="http://schemas.microsoft.com/office/drawing/2010/main">
        <mc:Choice Requires="a14">
          <p:sp>
            <p:nvSpPr>
              <p:cNvPr id="18" name="Text Box 10">
                <a:extLst>
                  <a:ext uri="{FF2B5EF4-FFF2-40B4-BE49-F238E27FC236}">
                    <a16:creationId xmlns:a16="http://schemas.microsoft.com/office/drawing/2014/main" id="{94DE128F-2C51-2F91-50F2-CDFE1F97ECAD}"/>
                  </a:ext>
                </a:extLst>
              </p:cNvPr>
              <p:cNvSpPr txBox="1">
                <a:spLocks noChangeArrowheads="1"/>
              </p:cNvSpPr>
              <p:nvPr/>
            </p:nvSpPr>
            <p:spPr bwMode="auto">
              <a:xfrm>
                <a:off x="10547986" y="5001370"/>
                <a:ext cx="1629463" cy="132739"/>
              </a:xfrm>
              <a:prstGeom prst="rect">
                <a:avLst/>
              </a:prstGeom>
              <a:solidFill>
                <a:schemeClr val="accent4"/>
              </a:solidFill>
              <a:ln w="12700" algn="ctr">
                <a:solidFill>
                  <a:schemeClr val="tx2">
                    <a:lumMod val="60000"/>
                    <a:lumOff val="40000"/>
                  </a:schemeClr>
                </a:solidFill>
                <a:miter lim="800000"/>
                <a:headEnd/>
                <a:tailEnd type="none" w="sm" len="med"/>
              </a:ln>
            </p:spPr>
            <p:txBody>
              <a:bodyPr lIns="44223" tIns="39683" rIns="44223" bIns="39683" anchor="ctr" anchorCtr="1"/>
              <a:lstStyle/>
              <a:p>
                <a:pPr marL="180975" lvl="0" defTabSz="1055191">
                  <a:defRPr/>
                </a:pPr>
                <a:r>
                  <a:rPr lang="fr-FR" sz="900" b="1" dirty="0">
                    <a:solidFill>
                      <a:srgbClr val="FFFFFF"/>
                    </a:solidFill>
                    <a:latin typeface="Verdana"/>
                  </a:rPr>
                  <a:t>Taux de défaut, </a:t>
                </a:r>
                <a14:m>
                  <m:oMath xmlns:m="http://schemas.openxmlformats.org/officeDocument/2006/math">
                    <m:sSubSup>
                      <m:sSubSupPr>
                        <m:ctrlPr>
                          <a:rPr lang="fr-FR" sz="900" b="1" i="1">
                            <a:solidFill>
                              <a:srgbClr val="FFFFFF"/>
                            </a:solidFill>
                            <a:latin typeface="Cambria Math" panose="02040503050406030204" pitchFamily="18" charset="0"/>
                          </a:rPr>
                        </m:ctrlPr>
                      </m:sSubSupPr>
                      <m:e>
                        <m:r>
                          <a:rPr lang="fr-FR" sz="900" b="1" i="1" smtClean="0">
                            <a:solidFill>
                              <a:srgbClr val="FFFFFF"/>
                            </a:solidFill>
                            <a:latin typeface="Cambria Math" panose="02040503050406030204" pitchFamily="18" charset="0"/>
                          </a:rPr>
                          <m:t>𝑫𝑹</m:t>
                        </m:r>
                      </m:e>
                      <m:sub>
                        <m:r>
                          <a:rPr lang="fr-FR" sz="900" b="1" i="1" smtClean="0">
                            <a:solidFill>
                              <a:srgbClr val="FFFFFF"/>
                            </a:solidFill>
                            <a:latin typeface="Cambria Math" panose="02040503050406030204" pitchFamily="18" charset="0"/>
                          </a:rPr>
                          <m:t>𝒕</m:t>
                        </m:r>
                      </m:sub>
                      <m:sup>
                        <m:r>
                          <a:rPr lang="fr-FR" sz="900" b="1" i="1" smtClean="0">
                            <a:solidFill>
                              <a:srgbClr val="FFFFFF"/>
                            </a:solidFill>
                            <a:latin typeface="Cambria Math" panose="02040503050406030204" pitchFamily="18" charset="0"/>
                          </a:rPr>
                          <m:t>𝒐𝒃𝒔</m:t>
                        </m:r>
                      </m:sup>
                    </m:sSubSup>
                  </m:oMath>
                </a14:m>
                <a:r>
                  <a:rPr lang="fr-FR" sz="900" b="1" dirty="0">
                    <a:solidFill>
                      <a:srgbClr val="FFFFFF"/>
                    </a:solidFill>
                    <a:latin typeface="Verdana"/>
                  </a:rPr>
                  <a:t> </a:t>
                </a:r>
              </a:p>
            </p:txBody>
          </p:sp>
        </mc:Choice>
        <mc:Fallback xmlns="">
          <p:sp>
            <p:nvSpPr>
              <p:cNvPr id="18" name="Text Box 10">
                <a:extLst>
                  <a:ext uri="{FF2B5EF4-FFF2-40B4-BE49-F238E27FC236}">
                    <a16:creationId xmlns:a16="http://schemas.microsoft.com/office/drawing/2014/main" id="{94DE128F-2C51-2F91-50F2-CDFE1F97ECAD}"/>
                  </a:ext>
                </a:extLst>
              </p:cNvPr>
              <p:cNvSpPr txBox="1">
                <a:spLocks noRot="1" noChangeAspect="1" noMove="1" noResize="1" noEditPoints="1" noAdjustHandles="1" noChangeArrowheads="1" noChangeShapeType="1" noTextEdit="1"/>
              </p:cNvSpPr>
              <p:nvPr/>
            </p:nvSpPr>
            <p:spPr bwMode="auto">
              <a:xfrm>
                <a:off x="10547986" y="5001370"/>
                <a:ext cx="1629463" cy="132739"/>
              </a:xfrm>
              <a:prstGeom prst="rect">
                <a:avLst/>
              </a:prstGeom>
              <a:blipFill>
                <a:blip r:embed="rId3"/>
                <a:stretch>
                  <a:fillRect t="-25000" b="-41667"/>
                </a:stretch>
              </a:blipFill>
              <a:ln w="12700" algn="ctr">
                <a:solidFill>
                  <a:schemeClr val="tx2">
                    <a:lumMod val="60000"/>
                    <a:lumOff val="40000"/>
                  </a:schemeClr>
                </a:solidFill>
                <a:miter lim="800000"/>
                <a:headEnd/>
                <a:tailEnd type="none" w="sm" len="med"/>
              </a:ln>
            </p:spPr>
            <p:txBody>
              <a:bodyPr/>
              <a:lstStyle/>
              <a:p>
                <a:r>
                  <a:rPr lang="fr-FR">
                    <a:noFill/>
                  </a:rPr>
                  <a:t> </a:t>
                </a:r>
              </a:p>
            </p:txBody>
          </p:sp>
        </mc:Fallback>
      </mc:AlternateContent>
    </p:spTree>
    <p:extLst>
      <p:ext uri="{BB962C8B-B14F-4D97-AF65-F5344CB8AC3E}">
        <p14:creationId xmlns:p14="http://schemas.microsoft.com/office/powerpoint/2010/main" val="410867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61351" y="4090"/>
            <a:ext cx="10031627" cy="7759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III. Construction Matrice de Migration</a:t>
            </a:r>
            <a:r>
              <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3. Exemple</a:t>
            </a:r>
          </a:p>
        </p:txBody>
      </p:sp>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31</a:t>
            </a:fld>
            <a:endParaRPr lang="fr-FR" dirty="0"/>
          </a:p>
        </p:txBody>
      </p:sp>
      <p:pic>
        <p:nvPicPr>
          <p:cNvPr id="22" name="Image 12">
            <a:extLst>
              <a:ext uri="{FF2B5EF4-FFF2-40B4-BE49-F238E27FC236}">
                <a16:creationId xmlns:a16="http://schemas.microsoft.com/office/drawing/2014/main" id="{0EC2A17E-AF11-0433-F661-D34461B0966C}"/>
              </a:ext>
            </a:extLst>
          </p:cNvPr>
          <p:cNvPicPr>
            <a:picLocks noChangeAspect="1"/>
          </p:cNvPicPr>
          <p:nvPr/>
        </p:nvPicPr>
        <p:blipFill>
          <a:blip r:embed="rId2"/>
          <a:stretch>
            <a:fillRect/>
          </a:stretch>
        </p:blipFill>
        <p:spPr>
          <a:xfrm>
            <a:off x="4608110" y="3339006"/>
            <a:ext cx="5393635" cy="1494251"/>
          </a:xfrm>
          <a:prstGeom prst="rect">
            <a:avLst/>
          </a:prstGeom>
        </p:spPr>
      </p:pic>
      <p:pic>
        <p:nvPicPr>
          <p:cNvPr id="23" name="Image 79">
            <a:extLst>
              <a:ext uri="{FF2B5EF4-FFF2-40B4-BE49-F238E27FC236}">
                <a16:creationId xmlns:a16="http://schemas.microsoft.com/office/drawing/2014/main" id="{DB1E54BE-F20B-A9B9-45FA-4E0BC8CE0E57}"/>
              </a:ext>
            </a:extLst>
          </p:cNvPr>
          <p:cNvPicPr>
            <a:picLocks noChangeAspect="1"/>
          </p:cNvPicPr>
          <p:nvPr/>
        </p:nvPicPr>
        <p:blipFill>
          <a:blip r:embed="rId3"/>
          <a:stretch>
            <a:fillRect/>
          </a:stretch>
        </p:blipFill>
        <p:spPr>
          <a:xfrm>
            <a:off x="1309629" y="1929621"/>
            <a:ext cx="5393635" cy="1236026"/>
          </a:xfrm>
          <a:prstGeom prst="rect">
            <a:avLst/>
          </a:prstGeom>
        </p:spPr>
      </p:pic>
      <p:sp>
        <p:nvSpPr>
          <p:cNvPr id="24" name="Rectangle 23">
            <a:extLst>
              <a:ext uri="{FF2B5EF4-FFF2-40B4-BE49-F238E27FC236}">
                <a16:creationId xmlns:a16="http://schemas.microsoft.com/office/drawing/2014/main" id="{2999FA9B-BE85-23EF-4C87-B16002A77315}"/>
              </a:ext>
            </a:extLst>
          </p:cNvPr>
          <p:cNvSpPr/>
          <p:nvPr/>
        </p:nvSpPr>
        <p:spPr>
          <a:xfrm>
            <a:off x="2237887" y="2063866"/>
            <a:ext cx="4465376" cy="11236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72" eaLnBrk="0" fontAlgn="base" hangingPunct="0">
              <a:spcBef>
                <a:spcPct val="0"/>
              </a:spcBef>
              <a:spcAft>
                <a:spcPct val="0"/>
              </a:spcAft>
              <a:defRPr/>
            </a:pPr>
            <a:endParaRPr lang="fr-FR" sz="2400" dirty="0">
              <a:solidFill>
                <a:prstClr val="white"/>
              </a:solidFill>
              <a:latin typeface="Source Sans Pro"/>
            </a:endParaRPr>
          </a:p>
        </p:txBody>
      </p:sp>
      <p:cxnSp>
        <p:nvCxnSpPr>
          <p:cNvPr id="25" name="Connector: Elbow 79">
            <a:extLst>
              <a:ext uri="{FF2B5EF4-FFF2-40B4-BE49-F238E27FC236}">
                <a16:creationId xmlns:a16="http://schemas.microsoft.com/office/drawing/2014/main" id="{4D106CC3-D47C-E55D-96EB-F079291B81E1}"/>
              </a:ext>
            </a:extLst>
          </p:cNvPr>
          <p:cNvCxnSpPr>
            <a:cxnSpLocks/>
            <a:stCxn id="24" idx="3"/>
          </p:cNvCxnSpPr>
          <p:nvPr/>
        </p:nvCxnSpPr>
        <p:spPr>
          <a:xfrm flipH="1">
            <a:off x="5806477" y="2120050"/>
            <a:ext cx="896786" cy="1506151"/>
          </a:xfrm>
          <a:prstGeom prst="bentConnector4">
            <a:avLst>
              <a:gd name="adj1" fmla="val -24482"/>
              <a:gd name="adj2" fmla="val 5186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1447D69-087C-0A7B-BF18-01924C40DAF2}"/>
              </a:ext>
            </a:extLst>
          </p:cNvPr>
          <p:cNvSpPr/>
          <p:nvPr/>
        </p:nvSpPr>
        <p:spPr>
          <a:xfrm>
            <a:off x="6744823" y="2310151"/>
            <a:ext cx="341789" cy="5253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72" eaLnBrk="0" fontAlgn="base" hangingPunct="0">
              <a:spcBef>
                <a:spcPct val="0"/>
              </a:spcBef>
              <a:spcAft>
                <a:spcPct val="0"/>
              </a:spcAft>
              <a:defRPr/>
            </a:pPr>
            <a:r>
              <a:rPr lang="fr-FR" sz="2400" b="1" dirty="0">
                <a:solidFill>
                  <a:srgbClr val="FF0000"/>
                </a:solidFill>
                <a:latin typeface="Source Sans Pro" panose="020B0503030403020204" pitchFamily="34" charset="0"/>
                <a:ea typeface="Source Sans Pro" panose="020B0503030403020204" pitchFamily="34" charset="0"/>
              </a:rPr>
              <a:t>∑</a:t>
            </a:r>
            <a:endParaRPr lang="fr-FR" sz="2400" b="1" dirty="0">
              <a:solidFill>
                <a:srgbClr val="FF0000"/>
              </a:solidFill>
              <a:latin typeface="Source Sans Pro"/>
            </a:endParaRP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3721C349-D3BF-F56A-45A6-5BFAE0B584D2}"/>
                  </a:ext>
                </a:extLst>
              </p:cNvPr>
              <p:cNvSpPr/>
              <p:nvPr/>
            </p:nvSpPr>
            <p:spPr>
              <a:xfrm>
                <a:off x="7086613" y="1855971"/>
                <a:ext cx="3587109" cy="1258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72" eaLnBrk="0" fontAlgn="base" hangingPunct="0">
                  <a:spcBef>
                    <a:spcPct val="0"/>
                  </a:spcBef>
                  <a:spcAft>
                    <a:spcPct val="0"/>
                  </a:spcAft>
                  <a:defRPr/>
                </a:pPr>
                <a:r>
                  <a:rPr lang="fr-FR" sz="1000" dirty="0">
                    <a:solidFill>
                      <a:prstClr val="black"/>
                    </a:solidFill>
                    <a:latin typeface="Source Sans Pro"/>
                  </a:rPr>
                  <a:t>Somme des probabilités de toutes les migrations de la classe 1  vers les classes strictement supérieures à 1 i.e.</a:t>
                </a:r>
              </a:p>
              <a:p>
                <a:pPr algn="ctr" defTabSz="1087672" eaLnBrk="0" fontAlgn="base" hangingPunct="0">
                  <a:spcBef>
                    <a:spcPts val="600"/>
                  </a:spcBef>
                  <a:spcAft>
                    <a:spcPts val="600"/>
                  </a:spcAft>
                  <a:defRPr/>
                </a:pPr>
                <a14:m>
                  <m:oMathPara xmlns:m="http://schemas.openxmlformats.org/officeDocument/2006/math">
                    <m:oMathParaPr>
                      <m:jc m:val="centerGroup"/>
                    </m:oMathParaPr>
                    <m:oMath xmlns:m="http://schemas.openxmlformats.org/officeDocument/2006/math">
                      <m:nary>
                        <m:naryPr>
                          <m:chr m:val="∑"/>
                          <m:ctrlPr>
                            <a:rPr lang="fr-FR" sz="1000" b="1" i="1">
                              <a:solidFill>
                                <a:prstClr val="black"/>
                              </a:solidFill>
                              <a:latin typeface="Cambria Math" panose="02040503050406030204" pitchFamily="18" charset="0"/>
                            </a:rPr>
                          </m:ctrlPr>
                        </m:naryPr>
                        <m:sub>
                          <m:r>
                            <m:rPr>
                              <m:brk m:alnAt="23"/>
                            </m:rPr>
                            <a:rPr lang="fr-FR" sz="1000" b="1" i="1">
                              <a:solidFill>
                                <a:prstClr val="black"/>
                              </a:solidFill>
                              <a:latin typeface="Cambria Math" panose="02040503050406030204" pitchFamily="18" charset="0"/>
                            </a:rPr>
                            <m:t>𝒊</m:t>
                          </m:r>
                          <m:r>
                            <a:rPr lang="fr-FR" sz="1000" b="1" i="1">
                              <a:solidFill>
                                <a:prstClr val="black"/>
                              </a:solidFill>
                              <a:latin typeface="Cambria Math" panose="02040503050406030204" pitchFamily="18" charset="0"/>
                            </a:rPr>
                            <m:t>=</m:t>
                          </m:r>
                          <m:r>
                            <a:rPr lang="fr-FR" sz="1000" b="1" i="1">
                              <a:solidFill>
                                <a:prstClr val="black"/>
                              </a:solidFill>
                              <a:latin typeface="Cambria Math" panose="02040503050406030204" pitchFamily="18" charset="0"/>
                            </a:rPr>
                            <m:t>𝟐</m:t>
                          </m:r>
                        </m:sub>
                        <m:sup>
                          <m:r>
                            <a:rPr lang="fr-FR" sz="1000" b="1" i="1">
                              <a:solidFill>
                                <a:prstClr val="black"/>
                              </a:solidFill>
                              <a:latin typeface="Cambria Math" panose="02040503050406030204" pitchFamily="18" charset="0"/>
                            </a:rPr>
                            <m:t>𝑫</m:t>
                          </m:r>
                        </m:sup>
                        <m:e>
                          <m:sSubSup>
                            <m:sSubSupPr>
                              <m:ctrlPr>
                                <a:rPr lang="fr-FR" sz="1000" b="1" i="1">
                                  <a:solidFill>
                                    <a:prstClr val="black"/>
                                  </a:solidFill>
                                  <a:latin typeface="Cambria Math" panose="02040503050406030204" pitchFamily="18" charset="0"/>
                                </a:rPr>
                              </m:ctrlPr>
                            </m:sSubSupPr>
                            <m:e>
                              <m:r>
                                <a:rPr lang="fr-FR" sz="1000" b="1" i="1">
                                  <a:solidFill>
                                    <a:prstClr val="black"/>
                                  </a:solidFill>
                                  <a:latin typeface="Cambria Math" panose="02040503050406030204" pitchFamily="18" charset="0"/>
                                </a:rPr>
                                <m:t>𝑷𝒓𝒐𝒃𝒂𝑴𝒊𝒈𝒓𝒂𝒕𝒊𝒐𝒏𝑴𝒂𝒓𝒈</m:t>
                              </m:r>
                            </m:e>
                            <m:sub>
                              <m:r>
                                <a:rPr lang="fr-FR" sz="1000" b="1" i="1">
                                  <a:solidFill>
                                    <a:prstClr val="black"/>
                                  </a:solidFill>
                                  <a:latin typeface="Cambria Math" panose="02040503050406030204" pitchFamily="18" charset="0"/>
                                </a:rPr>
                                <m:t>𝒊</m:t>
                              </m:r>
                            </m:sub>
                            <m:sup>
                              <m:r>
                                <a:rPr lang="fr-FR" sz="1000" b="1" i="1">
                                  <a:solidFill>
                                    <a:prstClr val="black"/>
                                  </a:solidFill>
                                  <a:latin typeface="Cambria Math" panose="02040503050406030204" pitchFamily="18" charset="0"/>
                                </a:rPr>
                                <m:t>𝟏</m:t>
                              </m:r>
                            </m:sup>
                          </m:sSubSup>
                        </m:e>
                      </m:nary>
                      <m:r>
                        <a:rPr lang="fr-FR" sz="1000" b="1" i="1">
                          <a:solidFill>
                            <a:prstClr val="black"/>
                          </a:solidFill>
                          <a:latin typeface="Cambria Math" panose="02040503050406030204" pitchFamily="18" charset="0"/>
                        </a:rPr>
                        <m:t>=</m:t>
                      </m:r>
                      <m:r>
                        <m:rPr>
                          <m:nor/>
                        </m:rPr>
                        <a:rPr lang="fr-FR" sz="1000" b="1" dirty="0">
                          <a:solidFill>
                            <a:prstClr val="black"/>
                          </a:solidFill>
                          <a:latin typeface="Source Sans Pro"/>
                        </a:rPr>
                        <m:t>9,602%</m:t>
                      </m:r>
                    </m:oMath>
                  </m:oMathPara>
                </a14:m>
                <a:endParaRPr lang="fr-FR" sz="1000" b="1" dirty="0">
                  <a:solidFill>
                    <a:prstClr val="black"/>
                  </a:solidFill>
                  <a:latin typeface="Source Sans Pro"/>
                </a:endParaRPr>
              </a:p>
              <a:p>
                <a:pPr algn="ctr" defTabSz="1087672" eaLnBrk="0" fontAlgn="base" hangingPunct="0">
                  <a:spcBef>
                    <a:spcPct val="0"/>
                  </a:spcBef>
                  <a:spcAft>
                    <a:spcPct val="0"/>
                  </a:spcAft>
                  <a:defRPr/>
                </a:pPr>
                <a:r>
                  <a:rPr lang="fr-FR" sz="1000" dirty="0">
                    <a:solidFill>
                      <a:prstClr val="black"/>
                    </a:solidFill>
                    <a:latin typeface="Source Sans Pro"/>
                  </a:rPr>
                  <a:t>probabilité de migration cumulées de la classe 1 vers les classes strictement supérieures à la classe 1</a:t>
                </a:r>
              </a:p>
            </p:txBody>
          </p:sp>
        </mc:Choice>
        <mc:Fallback xmlns="">
          <p:sp>
            <p:nvSpPr>
              <p:cNvPr id="27" name="Rectangle 26">
                <a:extLst>
                  <a:ext uri="{FF2B5EF4-FFF2-40B4-BE49-F238E27FC236}">
                    <a16:creationId xmlns:a16="http://schemas.microsoft.com/office/drawing/2014/main" id="{3721C349-D3BF-F56A-45A6-5BFAE0B584D2}"/>
                  </a:ext>
                </a:extLst>
              </p:cNvPr>
              <p:cNvSpPr>
                <a:spLocks noRot="1" noChangeAspect="1" noMove="1" noResize="1" noEditPoints="1" noAdjustHandles="1" noChangeArrowheads="1" noChangeShapeType="1" noTextEdit="1"/>
              </p:cNvSpPr>
              <p:nvPr/>
            </p:nvSpPr>
            <p:spPr>
              <a:xfrm>
                <a:off x="7086613" y="1855971"/>
                <a:ext cx="3587109" cy="1258190"/>
              </a:xfrm>
              <a:prstGeom prst="rect">
                <a:avLst/>
              </a:prstGeom>
              <a:blipFill>
                <a:blip r:embed="rId4"/>
                <a:stretch>
                  <a:fillRect t="-7921" b="-24752"/>
                </a:stretch>
              </a:blipFill>
              <a:ln>
                <a:noFill/>
              </a:ln>
            </p:spPr>
            <p:txBody>
              <a:bodyPr/>
              <a:lstStyle/>
              <a:p>
                <a:r>
                  <a:rPr lang="fr-FR">
                    <a:noFill/>
                  </a:rPr>
                  <a:t> </a:t>
                </a:r>
              </a:p>
            </p:txBody>
          </p:sp>
        </mc:Fallback>
      </mc:AlternateContent>
      <p:sp>
        <p:nvSpPr>
          <p:cNvPr id="28" name="Rectangle 27">
            <a:extLst>
              <a:ext uri="{FF2B5EF4-FFF2-40B4-BE49-F238E27FC236}">
                <a16:creationId xmlns:a16="http://schemas.microsoft.com/office/drawing/2014/main" id="{4A0F48D5-E2CD-9919-7070-8B19E0211746}"/>
              </a:ext>
            </a:extLst>
          </p:cNvPr>
          <p:cNvSpPr/>
          <p:nvPr/>
        </p:nvSpPr>
        <p:spPr>
          <a:xfrm>
            <a:off x="1068579" y="3639114"/>
            <a:ext cx="2661394" cy="522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72" eaLnBrk="0" fontAlgn="base" hangingPunct="0">
              <a:spcBef>
                <a:spcPct val="0"/>
              </a:spcBef>
              <a:spcAft>
                <a:spcPct val="0"/>
              </a:spcAft>
              <a:defRPr/>
            </a:pPr>
            <a:r>
              <a:rPr lang="fr-FR" sz="1000" u="sng" dirty="0">
                <a:solidFill>
                  <a:prstClr val="black"/>
                </a:solidFill>
                <a:latin typeface="Source Sans Pro"/>
              </a:rPr>
              <a:t>Lecture</a:t>
            </a:r>
            <a:r>
              <a:rPr lang="fr-FR" sz="1000" dirty="0">
                <a:solidFill>
                  <a:prstClr val="black"/>
                </a:solidFill>
                <a:latin typeface="Source Sans Pro"/>
              </a:rPr>
              <a:t> :</a:t>
            </a:r>
          </a:p>
          <a:p>
            <a:pPr algn="ctr" defTabSz="1087672" eaLnBrk="0" fontAlgn="base" hangingPunct="0">
              <a:spcBef>
                <a:spcPct val="0"/>
              </a:spcBef>
              <a:spcAft>
                <a:spcPct val="0"/>
              </a:spcAft>
              <a:defRPr/>
            </a:pPr>
            <a:r>
              <a:rPr lang="fr-FR" sz="1000" dirty="0">
                <a:solidFill>
                  <a:prstClr val="black"/>
                </a:solidFill>
                <a:latin typeface="Source Sans Pro"/>
              </a:rPr>
              <a:t>3,056% : probabilité de migration de la classe 3 vers la classe 2</a:t>
            </a:r>
          </a:p>
        </p:txBody>
      </p:sp>
      <p:cxnSp>
        <p:nvCxnSpPr>
          <p:cNvPr id="29" name="Connector: Elbow 86">
            <a:extLst>
              <a:ext uri="{FF2B5EF4-FFF2-40B4-BE49-F238E27FC236}">
                <a16:creationId xmlns:a16="http://schemas.microsoft.com/office/drawing/2014/main" id="{32D3514E-8737-FC5B-BFBA-9E9E18302F10}"/>
              </a:ext>
            </a:extLst>
          </p:cNvPr>
          <p:cNvCxnSpPr>
            <a:cxnSpLocks/>
            <a:endCxn id="28" idx="0"/>
          </p:cNvCxnSpPr>
          <p:nvPr/>
        </p:nvCxnSpPr>
        <p:spPr>
          <a:xfrm flipH="1">
            <a:off x="2399276" y="2369087"/>
            <a:ext cx="389637" cy="1270026"/>
          </a:xfrm>
          <a:prstGeom prst="bentConnector4">
            <a:avLst>
              <a:gd name="adj1" fmla="val -126417"/>
              <a:gd name="adj2" fmla="val 7930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64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18945" y="76925"/>
            <a:ext cx="10031627" cy="7759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IV. Modèle Merton </a:t>
            </a:r>
            <a:r>
              <a:rPr lang="fr-FR" sz="2800" cap="small" dirty="0" err="1">
                <a:solidFill>
                  <a:srgbClr val="002060"/>
                </a:solidFill>
                <a:latin typeface="Verdana" panose="020B0604030504040204" pitchFamily="34" charset="0"/>
                <a:ea typeface="Verdana" panose="020B0604030504040204" pitchFamily="34" charset="0"/>
                <a:cs typeface="Verdana" panose="020B0604030504040204" pitchFamily="34" charset="0"/>
              </a:rPr>
              <a:t>Vasicek</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endParaRPr lang="fr-FR" sz="1100" cap="small"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1. Cadre Conceptuel</a:t>
            </a:r>
          </a:p>
        </p:txBody>
      </p:sp>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32</a:t>
            </a:fld>
            <a:endParaRPr lang="fr-FR" dirty="0"/>
          </a:p>
        </p:txBody>
      </p:sp>
      <p:sp>
        <p:nvSpPr>
          <p:cNvPr id="2" name="ZoneTexte 1">
            <a:extLst>
              <a:ext uri="{FF2B5EF4-FFF2-40B4-BE49-F238E27FC236}">
                <a16:creationId xmlns:a16="http://schemas.microsoft.com/office/drawing/2014/main" id="{EABCBB2B-889C-3A66-555A-55BE8957C130}"/>
              </a:ext>
            </a:extLst>
          </p:cNvPr>
          <p:cNvSpPr txBox="1"/>
          <p:nvPr/>
        </p:nvSpPr>
        <p:spPr>
          <a:xfrm>
            <a:off x="729205" y="1192192"/>
            <a:ext cx="8530542" cy="369332"/>
          </a:xfrm>
          <a:prstGeom prst="rect">
            <a:avLst/>
          </a:prstGeom>
          <a:noFill/>
        </p:spPr>
        <p:txBody>
          <a:bodyPr wrap="square" rtlCol="0">
            <a:spAutoFit/>
          </a:bodyPr>
          <a:lstStyle/>
          <a:p>
            <a:r>
              <a:rPr lang="fr-FR" dirty="0"/>
              <a:t>Lire l’article : STRESSING OF MIGRATION MATRICES FOR IFRS 9 AND ICAAP CALCULATIONS</a:t>
            </a:r>
          </a:p>
        </p:txBody>
      </p:sp>
    </p:spTree>
    <p:extLst>
      <p:ext uri="{BB962C8B-B14F-4D97-AF65-F5344CB8AC3E}">
        <p14:creationId xmlns:p14="http://schemas.microsoft.com/office/powerpoint/2010/main" val="2890766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9" name="Titre 1">
                <a:extLst>
                  <a:ext uri="{FF2B5EF4-FFF2-40B4-BE49-F238E27FC236}">
                    <a16:creationId xmlns:a16="http://schemas.microsoft.com/office/drawing/2014/main" id="{A7FF16D3-C3F5-EF45-A7E5-EEB14496E722}"/>
                  </a:ext>
                </a:extLst>
              </p:cNvPr>
              <p:cNvSpPr txBox="1">
                <a:spLocks/>
              </p:cNvSpPr>
              <p:nvPr/>
            </p:nvSpPr>
            <p:spPr>
              <a:xfrm>
                <a:off x="627880" y="17934"/>
                <a:ext cx="10031627" cy="7759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6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V. </a:t>
                </a:r>
                <a:r>
                  <a:rPr lang="fr-FR" sz="2800" cap="small" dirty="0">
                    <a:solidFill>
                      <a:srgbClr val="002060"/>
                    </a:solidFill>
                    <a:latin typeface="Verdana" panose="020B0604030504040204" pitchFamily="34" charset="0"/>
                    <a:ea typeface="Verdana" panose="020B0604030504040204" pitchFamily="34" charset="0"/>
                  </a:rPr>
                  <a:t>Stress des matrices de migrations</a:t>
                </a:r>
                <a:endParaRPr lang="fr-FR" sz="2600" cap="small"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2. Calibration des paramètres </a:t>
                </a:r>
                <a14:m>
                  <m:oMath xmlns:m="http://schemas.openxmlformats.org/officeDocument/2006/math">
                    <m:sSub>
                      <m:sSubPr>
                        <m:ctrlPr>
                          <a:rPr lang="fr-FR" sz="2400" i="1" smtClean="0">
                            <a:effectLst/>
                            <a:latin typeface="Cambria Math" panose="02040503050406030204" pitchFamily="18" charset="0"/>
                            <a:ea typeface="Cambria" panose="02040503050406030204" pitchFamily="18" charset="0"/>
                            <a:cs typeface="Times New Roman" panose="02020603050405020304" pitchFamily="18" charset="0"/>
                          </a:rPr>
                        </m:ctrlPr>
                      </m:sSubPr>
                      <m:e>
                        <m:r>
                          <a:rPr lang="fr-FR" sz="2400" i="1">
                            <a:effectLst/>
                            <a:latin typeface="Cambria Math" panose="02040503050406030204" pitchFamily="18" charset="0"/>
                            <a:ea typeface="Cambria" panose="02040503050406030204" pitchFamily="18" charset="0"/>
                            <a:cs typeface="Times New Roman" panose="02020603050405020304" pitchFamily="18" charset="0"/>
                          </a:rPr>
                          <m:t>𝑧</m:t>
                        </m:r>
                      </m:e>
                      <m:sub>
                        <m:r>
                          <a:rPr lang="fr-FR" sz="2400" i="1">
                            <a:effectLst/>
                            <a:latin typeface="Cambria Math" panose="02040503050406030204" pitchFamily="18" charset="0"/>
                            <a:ea typeface="Cambria" panose="02040503050406030204" pitchFamily="18" charset="0"/>
                            <a:cs typeface="Times New Roman" panose="02020603050405020304" pitchFamily="18" charset="0"/>
                          </a:rPr>
                          <m:t>𝑡</m:t>
                        </m:r>
                      </m:sub>
                    </m:sSub>
                  </m:oMath>
                </a14:m>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et </a:t>
                </a:r>
                <a14:m>
                  <m:oMath xmlns:m="http://schemas.openxmlformats.org/officeDocument/2006/math">
                    <m:r>
                      <a:rPr lang="fr-FR" sz="2400" i="1">
                        <a:latin typeface="Cambria Math" panose="02040503050406030204" pitchFamily="18" charset="0"/>
                        <a:ea typeface="Calibri" panose="020F0502020204030204" pitchFamily="34" charset="0"/>
                        <a:cs typeface="Times New Roman" panose="02020603050405020304" pitchFamily="18" charset="0"/>
                      </a:rPr>
                      <m:t>𝜌</m:t>
                    </m:r>
                  </m:oMath>
                </a14:m>
                <a:endPar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39" name="Titre 1">
                <a:extLst>
                  <a:ext uri="{FF2B5EF4-FFF2-40B4-BE49-F238E27FC236}">
                    <a16:creationId xmlns:a16="http://schemas.microsoft.com/office/drawing/2014/main" id="{A7FF16D3-C3F5-EF45-A7E5-EEB14496E722}"/>
                  </a:ext>
                </a:extLst>
              </p:cNvPr>
              <p:cNvSpPr txBox="1">
                <a:spLocks noRot="1" noChangeAspect="1" noMove="1" noResize="1" noEditPoints="1" noAdjustHandles="1" noChangeArrowheads="1" noChangeShapeType="1" noTextEdit="1"/>
              </p:cNvSpPr>
              <p:nvPr/>
            </p:nvSpPr>
            <p:spPr>
              <a:xfrm>
                <a:off x="627880" y="17934"/>
                <a:ext cx="10031627" cy="775931"/>
              </a:xfrm>
              <a:prstGeom prst="rect">
                <a:avLst/>
              </a:prstGeom>
              <a:blipFill>
                <a:blip r:embed="rId2"/>
                <a:stretch>
                  <a:fillRect l="-1011" t="-20968" b="-11290"/>
                </a:stretch>
              </a:blipFill>
            </p:spPr>
            <p:txBody>
              <a:bodyPr/>
              <a:lstStyle/>
              <a:p>
                <a:r>
                  <a:rPr lang="fr-FR">
                    <a:noFill/>
                  </a:rPr>
                  <a:t> </a:t>
                </a:r>
              </a:p>
            </p:txBody>
          </p:sp>
        </mc:Fallback>
      </mc:AlternateContent>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33</a:t>
            </a:fld>
            <a:endParaRPr lang="fr-FR" dirty="0"/>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115C462A-49D5-6F2B-AF12-CE109C3A5D02}"/>
                  </a:ext>
                </a:extLst>
              </p:cNvPr>
              <p:cNvSpPr txBox="1"/>
              <p:nvPr/>
            </p:nvSpPr>
            <p:spPr>
              <a:xfrm>
                <a:off x="627880" y="1086082"/>
                <a:ext cx="10602409" cy="4685835"/>
              </a:xfrm>
              <a:prstGeom prst="rect">
                <a:avLst/>
              </a:prstGeom>
              <a:noFill/>
            </p:spPr>
            <p:txBody>
              <a:bodyPr wrap="square">
                <a:spAutoFit/>
              </a:bodyPr>
              <a:lstStyle/>
              <a:p>
                <a:pPr algn="just">
                  <a:spcAft>
                    <a:spcPts val="6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La stratégie de calibrage repose sur l'hypothèse que toutes les contreparties de l'échantillon de calibrage sont homogènes en termes de dynamique par défaut, ce qui signifie qu'elles partagent un facteur systémique commun (</a:t>
                </a:r>
                <a14:m>
                  <m:oMath xmlns:m="http://schemas.openxmlformats.org/officeDocument/2006/math">
                    <m:sSub>
                      <m:sSubPr>
                        <m:ctrlPr>
                          <a:rPr lang="fr-FR" sz="1600" i="1">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600" i="1">
                            <a:effectLst/>
                            <a:latin typeface="Cambria Math" panose="02040503050406030204" pitchFamily="18" charset="0"/>
                            <a:ea typeface="Calibri" panose="020F0502020204030204" pitchFamily="34" charset="0"/>
                            <a:cs typeface="Calibri Light" panose="020F0302020204030204" pitchFamily="34" charset="0"/>
                          </a:rPr>
                          <m:t>𝑍</m:t>
                        </m:r>
                      </m:e>
                      <m:sub>
                        <m:r>
                          <a:rPr lang="fr-FR" sz="1600" i="1">
                            <a:effectLst/>
                            <a:latin typeface="Cambria Math" panose="02040503050406030204" pitchFamily="18" charset="0"/>
                            <a:ea typeface="Calibri" panose="020F0502020204030204" pitchFamily="34" charset="0"/>
                            <a:cs typeface="Calibri Light" panose="020F0302020204030204" pitchFamily="34" charset="0"/>
                          </a:rPr>
                          <m:t>𝑡</m:t>
                        </m:r>
                      </m:sub>
                    </m:sSub>
                  </m:oMath>
                </a14:m>
                <a:r>
                  <a:rPr lang="fr-FR" sz="1600" dirty="0">
                    <a:effectLst/>
                    <a:latin typeface="Calibri Light" panose="020F0302020204030204" pitchFamily="34" charset="0"/>
                    <a:ea typeface="Calibri" panose="020F0502020204030204" pitchFamily="34" charset="0"/>
                    <a:cs typeface="Times New Roman" panose="02020603050405020304" pitchFamily="18" charset="0"/>
                  </a:rPr>
                  <a:t>), un même paramètre </a:t>
                </a:r>
                <a14:m>
                  <m:oMath xmlns:m="http://schemas.openxmlformats.org/officeDocument/2006/math">
                    <m:r>
                      <a:rPr lang="fr-FR" sz="1600" i="1">
                        <a:effectLst/>
                        <a:latin typeface="Cambria Math" panose="02040503050406030204" pitchFamily="18" charset="0"/>
                        <a:ea typeface="Calibri" panose="020F0502020204030204" pitchFamily="34" charset="0"/>
                        <a:cs typeface="Calibri Light" panose="020F0302020204030204" pitchFamily="34" charset="0"/>
                      </a:rPr>
                      <m:t>𝜌</m:t>
                    </m:r>
                  </m:oMath>
                </a14:m>
                <a:r>
                  <a:rPr lang="fr-FR" sz="1600" dirty="0">
                    <a:effectLst/>
                    <a:latin typeface="Calibri Light" panose="020F0302020204030204" pitchFamily="34" charset="0"/>
                    <a:ea typeface="Calibri" panose="020F0502020204030204" pitchFamily="34" charset="0"/>
                    <a:cs typeface="Times New Roman" panose="02020603050405020304" pitchFamily="18" charset="0"/>
                  </a:rPr>
                  <a:t> et une même migration de matrice de migration de rating TTC (référence).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La paramètre </a:t>
                </a:r>
                <a14:m>
                  <m:oMath xmlns:m="http://schemas.openxmlformats.org/officeDocument/2006/math">
                    <m:r>
                      <a:rPr lang="fr-FR" sz="1600" i="1">
                        <a:effectLst/>
                        <a:latin typeface="Cambria Math" panose="02040503050406030204" pitchFamily="18" charset="0"/>
                        <a:ea typeface="Calibri" panose="020F0502020204030204" pitchFamily="34" charset="0"/>
                        <a:cs typeface="Calibri Light" panose="020F0302020204030204" pitchFamily="34" charset="0"/>
                      </a:rPr>
                      <m:t>𝜌</m:t>
                    </m:r>
                  </m:oMath>
                </a14:m>
                <a:r>
                  <a:rPr lang="fr-FR" sz="1600" dirty="0">
                    <a:effectLst/>
                    <a:latin typeface="Calibri Light" panose="020F0302020204030204" pitchFamily="34" charset="0"/>
                    <a:ea typeface="Calibri" panose="020F0502020204030204" pitchFamily="34" charset="0"/>
                    <a:cs typeface="Times New Roman" panose="02020603050405020304" pitchFamily="18" charset="0"/>
                  </a:rPr>
                  <a:t> est donné par la formule suivante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sz="1400" i="1">
                          <a:effectLst/>
                          <a:latin typeface="Cambria Math" panose="02040503050406030204" pitchFamily="18" charset="0"/>
                          <a:ea typeface="Calibri" panose="020F0502020204030204" pitchFamily="34" charset="0"/>
                          <a:cs typeface="Times New Roman" panose="02020603050405020304" pitchFamily="18" charset="0"/>
                        </a:rPr>
                        <m:t>𝜌</m:t>
                      </m:r>
                      <m:r>
                        <a:rPr lang="fr-FR" sz="1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1400" i="1">
                              <a:effectLst/>
                              <a:latin typeface="Cambria Math" panose="02040503050406030204" pitchFamily="18" charset="0"/>
                              <a:ea typeface="Calibri" panose="020F0502020204030204" pitchFamily="34" charset="0"/>
                              <a:cs typeface="Times New Roman" panose="02020603050405020304" pitchFamily="18" charset="0"/>
                            </a:rPr>
                            <m:t>𝕍</m:t>
                          </m:r>
                          <m:r>
                            <a:rPr lang="fr-FR" sz="1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400" i="1">
                                  <a:effectLst/>
                                  <a:latin typeface="Cambria Math" panose="02040503050406030204" pitchFamily="18" charset="0"/>
                                  <a:ea typeface="Calibri" panose="020F0502020204030204" pitchFamily="34" charset="0"/>
                                  <a:cs typeface="Times New Roman" panose="02020603050405020304" pitchFamily="18" charset="0"/>
                                </a:rPr>
                                <m:t>𝛷</m:t>
                              </m:r>
                            </m:e>
                            <m:sup>
                              <m:r>
                                <a:rPr lang="fr-FR" sz="14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fr-FR" sz="1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400" i="1">
                                  <a:effectLst/>
                                  <a:latin typeface="Cambria Math" panose="02040503050406030204" pitchFamily="18" charset="0"/>
                                  <a:ea typeface="Calibri" panose="020F0502020204030204" pitchFamily="34" charset="0"/>
                                  <a:cs typeface="Times New Roman" panose="02020603050405020304" pitchFamily="18" charset="0"/>
                                </a:rPr>
                                <m:t>𝐷𝑅</m:t>
                              </m:r>
                            </m:e>
                            <m:sup>
                              <m:r>
                                <a:rPr lang="fr-FR" sz="1400" i="1">
                                  <a:effectLst/>
                                  <a:latin typeface="Cambria Math" panose="02040503050406030204" pitchFamily="18" charset="0"/>
                                  <a:ea typeface="Calibri" panose="020F0502020204030204" pitchFamily="34" charset="0"/>
                                  <a:cs typeface="Times New Roman" panose="02020603050405020304" pitchFamily="18" charset="0"/>
                                </a:rPr>
                                <m:t>h𝑖𝑠𝑡𝑜𝑟𝑖𝑐𝑎𝑙</m:t>
                              </m:r>
                            </m:sup>
                          </m:sSup>
                          <m:r>
                            <a:rPr lang="fr-FR" sz="1400" i="1">
                              <a:effectLst/>
                              <a:latin typeface="Cambria Math" panose="02040503050406030204" pitchFamily="18" charset="0"/>
                              <a:ea typeface="Calibri" panose="020F0502020204030204" pitchFamily="34" charset="0"/>
                              <a:cs typeface="Times New Roman" panose="02020603050405020304" pitchFamily="18" charset="0"/>
                            </a:rPr>
                            <m:t>)]</m:t>
                          </m:r>
                        </m:num>
                        <m:den>
                          <m:r>
                            <a:rPr lang="fr-FR" sz="1400" i="1">
                              <a:effectLst/>
                              <a:latin typeface="Cambria Math" panose="02040503050406030204" pitchFamily="18" charset="0"/>
                              <a:ea typeface="Calibri" panose="020F0502020204030204" pitchFamily="34" charset="0"/>
                              <a:cs typeface="Times New Roman" panose="02020603050405020304" pitchFamily="18" charset="0"/>
                            </a:rPr>
                            <m:t>1+</m:t>
                          </m:r>
                          <m:r>
                            <a:rPr lang="fr-FR" sz="1400" i="1">
                              <a:effectLst/>
                              <a:latin typeface="Cambria Math" panose="02040503050406030204" pitchFamily="18" charset="0"/>
                              <a:ea typeface="Calibri" panose="020F0502020204030204" pitchFamily="34" charset="0"/>
                              <a:cs typeface="Times New Roman" panose="02020603050405020304" pitchFamily="18" charset="0"/>
                            </a:rPr>
                            <m:t>𝕍</m:t>
                          </m:r>
                          <m:r>
                            <a:rPr lang="fr-FR" sz="1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400" i="1">
                                  <a:effectLst/>
                                  <a:latin typeface="Cambria Math" panose="02040503050406030204" pitchFamily="18" charset="0"/>
                                  <a:ea typeface="Calibri" panose="020F0502020204030204" pitchFamily="34" charset="0"/>
                                  <a:cs typeface="Times New Roman" panose="02020603050405020304" pitchFamily="18" charset="0"/>
                                </a:rPr>
                                <m:t>𝛷</m:t>
                              </m:r>
                            </m:e>
                            <m:sup>
                              <m:r>
                                <a:rPr lang="fr-FR" sz="14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fr-FR" sz="1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400" i="1">
                                  <a:effectLst/>
                                  <a:latin typeface="Cambria Math" panose="02040503050406030204" pitchFamily="18" charset="0"/>
                                  <a:ea typeface="Calibri" panose="020F0502020204030204" pitchFamily="34" charset="0"/>
                                  <a:cs typeface="Times New Roman" panose="02020603050405020304" pitchFamily="18" charset="0"/>
                                </a:rPr>
                                <m:t>𝐷𝑅</m:t>
                              </m:r>
                            </m:e>
                            <m:sup>
                              <m:r>
                                <a:rPr lang="fr-FR" sz="1400" i="1">
                                  <a:effectLst/>
                                  <a:latin typeface="Cambria Math" panose="02040503050406030204" pitchFamily="18" charset="0"/>
                                  <a:ea typeface="Calibri" panose="020F0502020204030204" pitchFamily="34" charset="0"/>
                                  <a:cs typeface="Times New Roman" panose="02020603050405020304" pitchFamily="18" charset="0"/>
                                </a:rPr>
                                <m:t>h𝑖𝑠𝑡𝑜𝑟𝑖𝑐𝑎𝑙</m:t>
                              </m:r>
                            </m:sup>
                          </m:sSup>
                          <m:r>
                            <a:rPr lang="fr-FR" sz="1400" i="1">
                              <a:effectLst/>
                              <a:latin typeface="Cambria Math" panose="02040503050406030204" pitchFamily="18" charset="0"/>
                              <a:ea typeface="Calibri" panose="020F0502020204030204" pitchFamily="34" charset="0"/>
                              <a:cs typeface="Times New Roman" panose="02020603050405020304" pitchFamily="18" charset="0"/>
                            </a:rPr>
                            <m:t>)]</m:t>
                          </m:r>
                        </m:den>
                      </m:f>
                    </m:oMath>
                  </m:oMathPara>
                </a14:m>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600" dirty="0">
                    <a:effectLst/>
                    <a:latin typeface="Calibri Light" panose="020F0302020204030204" pitchFamily="34" charset="0"/>
                    <a:ea typeface="Calibri" panose="020F0502020204030204" pitchFamily="34" charset="0"/>
                    <a:cs typeface="Times New Roman" panose="02020603050405020304" pitchFamily="18" charset="0"/>
                  </a:rPr>
                  <a:t>Avec  </a:t>
                </a:r>
                <a14:m>
                  <m:oMath xmlns:m="http://schemas.openxmlformats.org/officeDocument/2006/math">
                    <m:sSup>
                      <m:sSupPr>
                        <m:ctrlPr>
                          <a:rPr lang="fr-FR" sz="1400" i="1">
                            <a:effectLst/>
                            <a:latin typeface="Cambria Math" panose="02040503050406030204" pitchFamily="18" charset="0"/>
                            <a:ea typeface="Calibri" panose="020F0502020204030204" pitchFamily="34" charset="0"/>
                            <a:cs typeface="Calibri Light" panose="020F0302020204030204" pitchFamily="34" charset="0"/>
                          </a:rPr>
                        </m:ctrlPr>
                      </m:sSupPr>
                      <m:e>
                        <m:bar>
                          <m:barPr>
                            <m:pos m:val="top"/>
                            <m:ctrlPr>
                              <a:rPr lang="fr-FR" sz="1400" i="1">
                                <a:effectLst/>
                                <a:latin typeface="Cambria Math" panose="02040503050406030204" pitchFamily="18" charset="0"/>
                                <a:ea typeface="Calibri" panose="020F0502020204030204" pitchFamily="34" charset="0"/>
                                <a:cs typeface="Calibri Light" panose="020F0302020204030204" pitchFamily="34" charset="0"/>
                              </a:rPr>
                            </m:ctrlPr>
                          </m:barPr>
                          <m:e>
                            <m:r>
                              <a:rPr lang="fr-FR" sz="1400" i="1">
                                <a:effectLst/>
                                <a:latin typeface="Cambria Math" panose="02040503050406030204" pitchFamily="18" charset="0"/>
                                <a:ea typeface="Calibri" panose="020F0502020204030204" pitchFamily="34" charset="0"/>
                                <a:cs typeface="Calibri Light" panose="020F0302020204030204" pitchFamily="34" charset="0"/>
                              </a:rPr>
                              <m:t>𝐷𝑅</m:t>
                            </m:r>
                          </m:e>
                        </m:bar>
                      </m:e>
                      <m:sup>
                        <m:r>
                          <a:rPr lang="fr-FR" sz="1400" i="1">
                            <a:effectLst/>
                            <a:latin typeface="Cambria Math" panose="02040503050406030204" pitchFamily="18" charset="0"/>
                            <a:ea typeface="Calibri" panose="020F0502020204030204" pitchFamily="34" charset="0"/>
                            <a:cs typeface="Calibri Light" panose="020F0302020204030204" pitchFamily="34" charset="0"/>
                          </a:rPr>
                          <m:t>h𝑖𝑠𝑡𝑜𝑟𝑖𝑐𝑎𝑙</m:t>
                        </m:r>
                      </m:sup>
                    </m:sSup>
                  </m:oMath>
                </a14:m>
                <a:r>
                  <a:rPr lang="fr-FR" sz="1600" dirty="0">
                    <a:effectLst/>
                    <a:latin typeface="Calibri Light" panose="020F0302020204030204" pitchFamily="34" charset="0"/>
                    <a:ea typeface="Calibri" panose="020F0502020204030204" pitchFamily="34" charset="0"/>
                    <a:cs typeface="Times New Roman" panose="02020603050405020304" pitchFamily="18" charset="0"/>
                  </a:rPr>
                  <a:t> : la moyenne des taux de défaut historiques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La valeur de la série </a:t>
                </a:r>
                <a14:m>
                  <m:oMath xmlns:m="http://schemas.openxmlformats.org/officeDocument/2006/math">
                    <m:r>
                      <a:rPr lang="fr-FR" sz="1400" i="1">
                        <a:effectLst/>
                        <a:latin typeface="Cambria Math" panose="02040503050406030204" pitchFamily="18" charset="0"/>
                        <a:ea typeface="Calibri" panose="020F0502020204030204" pitchFamily="34" charset="0"/>
                        <a:cs typeface="Calibri Light" panose="020F0302020204030204" pitchFamily="34" charset="0"/>
                      </a:rPr>
                      <m:t>𝑍</m:t>
                    </m:r>
                  </m:oMath>
                </a14:m>
                <a:r>
                  <a:rPr lang="fr-FR" sz="1600" dirty="0">
                    <a:effectLst/>
                    <a:latin typeface="Calibri Light" panose="020F0302020204030204" pitchFamily="34" charset="0"/>
                    <a:ea typeface="Calibri" panose="020F0502020204030204" pitchFamily="34" charset="0"/>
                    <a:cs typeface="Times New Roman" panose="02020603050405020304" pitchFamily="18" charset="0"/>
                  </a:rPr>
                  <a:t> à une date </a:t>
                </a:r>
                <a14:m>
                  <m:oMath xmlns:m="http://schemas.openxmlformats.org/officeDocument/2006/math">
                    <m:r>
                      <a:rPr lang="fr-FR" sz="1400" i="1">
                        <a:effectLst/>
                        <a:latin typeface="Cambria Math" panose="02040503050406030204" pitchFamily="18" charset="0"/>
                        <a:ea typeface="Calibri" panose="020F0502020204030204" pitchFamily="34" charset="0"/>
                        <a:cs typeface="Calibri Light" panose="020F0302020204030204" pitchFamily="34" charset="0"/>
                      </a:rPr>
                      <m:t>𝑡</m:t>
                    </m:r>
                  </m:oMath>
                </a14:m>
                <a:r>
                  <a:rPr lang="fr-FR" sz="1600" dirty="0">
                    <a:effectLst/>
                    <a:latin typeface="Calibri Light" panose="020F0302020204030204" pitchFamily="34" charset="0"/>
                    <a:ea typeface="Calibri" panose="020F0502020204030204" pitchFamily="34" charset="0"/>
                    <a:cs typeface="Times New Roman" panose="02020603050405020304" pitchFamily="18" charset="0"/>
                  </a:rPr>
                  <a:t> est calculée comme suit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14:m>
                  <m:oMathPara xmlns:m="http://schemas.openxmlformats.org/officeDocument/2006/math">
                    <m:oMathParaPr>
                      <m:jc m:val="centerGroup"/>
                    </m:oMathParaPr>
                    <m:oMath xmlns:m="http://schemas.openxmlformats.org/officeDocument/2006/math">
                      <m:sSub>
                        <m:sSubPr>
                          <m:ctrlPr>
                            <a:rPr lang="fr-FR" sz="1400" i="1" smtClean="0">
                              <a:effectLst/>
                              <a:latin typeface="Cambria Math" panose="02040503050406030204" pitchFamily="18" charset="0"/>
                              <a:ea typeface="Cambria" panose="02040503050406030204" pitchFamily="18" charset="0"/>
                              <a:cs typeface="Times New Roman" panose="02020603050405020304" pitchFamily="18" charset="0"/>
                            </a:rPr>
                          </m:ctrlPr>
                        </m:sSubPr>
                        <m:e>
                          <m:r>
                            <a:rPr lang="fr-FR" sz="1400" i="1">
                              <a:effectLst/>
                              <a:latin typeface="Cambria Math" panose="02040503050406030204" pitchFamily="18" charset="0"/>
                              <a:ea typeface="Cambria" panose="02040503050406030204" pitchFamily="18" charset="0"/>
                              <a:cs typeface="Times New Roman" panose="02020603050405020304" pitchFamily="18" charset="0"/>
                            </a:rPr>
                            <m:t>𝑧</m:t>
                          </m:r>
                        </m:e>
                        <m:sub>
                          <m:r>
                            <a:rPr lang="fr-FR" sz="1400" i="1">
                              <a:effectLst/>
                              <a:latin typeface="Cambria Math" panose="02040503050406030204" pitchFamily="18" charset="0"/>
                              <a:ea typeface="Cambria" panose="02040503050406030204" pitchFamily="18" charset="0"/>
                              <a:cs typeface="Times New Roman" panose="02020603050405020304" pitchFamily="18" charset="0"/>
                            </a:rPr>
                            <m:t>𝑡</m:t>
                          </m:r>
                        </m:sub>
                      </m:sSub>
                      <m:r>
                        <a:rPr lang="fr-FR" sz="1400" i="1">
                          <a:effectLst/>
                          <a:latin typeface="Cambria Math" panose="02040503050406030204" pitchFamily="18" charset="0"/>
                          <a:ea typeface="Cambria" panose="02040503050406030204" pitchFamily="18" charset="0"/>
                          <a:cs typeface="Times New Roman" panose="02020603050405020304" pitchFamily="18" charset="0"/>
                        </a:rPr>
                        <m:t>=</m:t>
                      </m:r>
                      <m:f>
                        <m:fPr>
                          <m:ctrlPr>
                            <a:rPr lang="fr-FR" sz="1400" i="1">
                              <a:effectLst/>
                              <a:latin typeface="Cambria Math" panose="02040503050406030204" pitchFamily="18" charset="0"/>
                              <a:ea typeface="Cambria" panose="02040503050406030204" pitchFamily="18" charset="0"/>
                              <a:cs typeface="Times New Roman" panose="02020603050405020304" pitchFamily="18" charset="0"/>
                            </a:rPr>
                          </m:ctrlPr>
                        </m:fPr>
                        <m:num>
                          <m:sSup>
                            <m:sSupPr>
                              <m:ctrlPr>
                                <a:rPr lang="fr-FR" sz="1400" i="1">
                                  <a:effectLst/>
                                  <a:latin typeface="Cambria Math" panose="02040503050406030204" pitchFamily="18" charset="0"/>
                                  <a:ea typeface="Cambria" panose="02040503050406030204" pitchFamily="18" charset="0"/>
                                  <a:cs typeface="Times New Roman" panose="02020603050405020304" pitchFamily="18" charset="0"/>
                                </a:rPr>
                              </m:ctrlPr>
                            </m:sSupPr>
                            <m:e>
                              <m:r>
                                <a:rPr lang="fr-FR" sz="1400" i="1">
                                  <a:effectLst/>
                                  <a:latin typeface="Cambria Math" panose="02040503050406030204" pitchFamily="18" charset="0"/>
                                  <a:ea typeface="Cambria" panose="02040503050406030204" pitchFamily="18" charset="0"/>
                                  <a:cs typeface="Times New Roman" panose="02020603050405020304" pitchFamily="18" charset="0"/>
                                </a:rPr>
                                <m:t>𝛷</m:t>
                              </m:r>
                            </m:e>
                            <m:sup>
                              <m:r>
                                <a:rPr lang="fr-FR" sz="1400" i="1">
                                  <a:effectLst/>
                                  <a:latin typeface="Cambria Math" panose="02040503050406030204" pitchFamily="18" charset="0"/>
                                  <a:ea typeface="Cambria" panose="02040503050406030204" pitchFamily="18" charset="0"/>
                                  <a:cs typeface="Times New Roman" panose="02020603050405020304" pitchFamily="18" charset="0"/>
                                </a:rPr>
                                <m:t>−1</m:t>
                              </m:r>
                            </m:sup>
                          </m:sSup>
                          <m:r>
                            <a:rPr lang="fr-FR" sz="1400" i="1">
                              <a:effectLst/>
                              <a:latin typeface="Cambria Math" panose="02040503050406030204" pitchFamily="18" charset="0"/>
                              <a:ea typeface="Cambria" panose="02040503050406030204" pitchFamily="18" charset="0"/>
                              <a:cs typeface="Times New Roman" panose="02020603050405020304" pitchFamily="18" charset="0"/>
                            </a:rPr>
                            <m:t>(</m:t>
                          </m:r>
                          <m:sSup>
                            <m:sSupPr>
                              <m:ctrlPr>
                                <a:rPr lang="fr-FR" sz="1400" i="1">
                                  <a:effectLst/>
                                  <a:latin typeface="Cambria Math" panose="02040503050406030204" pitchFamily="18" charset="0"/>
                                  <a:ea typeface="Cambria" panose="02040503050406030204" pitchFamily="18" charset="0"/>
                                  <a:cs typeface="Times New Roman" panose="02020603050405020304" pitchFamily="18" charset="0"/>
                                </a:rPr>
                              </m:ctrlPr>
                            </m:sSupPr>
                            <m:e>
                              <m:bar>
                                <m:barPr>
                                  <m:pos m:val="top"/>
                                  <m:ctrlPr>
                                    <a:rPr lang="fr-FR" sz="1400" i="1">
                                      <a:effectLst/>
                                      <a:latin typeface="Cambria Math" panose="02040503050406030204" pitchFamily="18" charset="0"/>
                                      <a:ea typeface="Cambria" panose="02040503050406030204" pitchFamily="18" charset="0"/>
                                      <a:cs typeface="Times New Roman" panose="02020603050405020304" pitchFamily="18" charset="0"/>
                                    </a:rPr>
                                  </m:ctrlPr>
                                </m:barPr>
                                <m:e>
                                  <m:r>
                                    <a:rPr lang="fr-FR" sz="1400" i="1">
                                      <a:effectLst/>
                                      <a:latin typeface="Cambria Math" panose="02040503050406030204" pitchFamily="18" charset="0"/>
                                      <a:ea typeface="Cambria" panose="02040503050406030204" pitchFamily="18" charset="0"/>
                                      <a:cs typeface="Times New Roman" panose="02020603050405020304" pitchFamily="18" charset="0"/>
                                    </a:rPr>
                                    <m:t>𝐷𝑅</m:t>
                                  </m:r>
                                </m:e>
                              </m:bar>
                            </m:e>
                            <m:sup>
                              <m:r>
                                <a:rPr lang="fr-FR" sz="1400" i="1">
                                  <a:effectLst/>
                                  <a:latin typeface="Cambria Math" panose="02040503050406030204" pitchFamily="18" charset="0"/>
                                  <a:ea typeface="Cambria" panose="02040503050406030204" pitchFamily="18" charset="0"/>
                                  <a:cs typeface="Times New Roman" panose="02020603050405020304" pitchFamily="18" charset="0"/>
                                </a:rPr>
                                <m:t>h𝑖𝑠𝑡𝑜𝑟𝑖𝑐𝑎𝑙</m:t>
                              </m:r>
                            </m:sup>
                          </m:sSup>
                          <m:r>
                            <a:rPr lang="fr-FR" sz="1400" i="1">
                              <a:effectLst/>
                              <a:latin typeface="Cambria Math" panose="02040503050406030204" pitchFamily="18" charset="0"/>
                              <a:ea typeface="Cambria" panose="02040503050406030204" pitchFamily="18" charset="0"/>
                              <a:cs typeface="Times New Roman" panose="02020603050405020304" pitchFamily="18" charset="0"/>
                            </a:rPr>
                            <m:t>)−</m:t>
                          </m:r>
                          <m:rad>
                            <m:radPr>
                              <m:degHide m:val="on"/>
                              <m:ctrlPr>
                                <a:rPr lang="fr-FR" sz="1400" i="1">
                                  <a:effectLst/>
                                  <a:latin typeface="Cambria Math" panose="02040503050406030204" pitchFamily="18" charset="0"/>
                                  <a:ea typeface="Cambria" panose="02040503050406030204" pitchFamily="18" charset="0"/>
                                  <a:cs typeface="Times New Roman" panose="02020603050405020304" pitchFamily="18" charset="0"/>
                                </a:rPr>
                              </m:ctrlPr>
                            </m:radPr>
                            <m:deg/>
                            <m:e>
                              <m:r>
                                <a:rPr lang="fr-FR" sz="1400" i="1">
                                  <a:effectLst/>
                                  <a:latin typeface="Cambria Math" panose="02040503050406030204" pitchFamily="18" charset="0"/>
                                  <a:ea typeface="Cambria" panose="02040503050406030204" pitchFamily="18" charset="0"/>
                                  <a:cs typeface="Times New Roman" panose="02020603050405020304" pitchFamily="18" charset="0"/>
                                </a:rPr>
                                <m:t>1−</m:t>
                              </m:r>
                              <m:r>
                                <a:rPr lang="fr-FR" sz="1400" i="1">
                                  <a:effectLst/>
                                  <a:latin typeface="Cambria Math" panose="02040503050406030204" pitchFamily="18" charset="0"/>
                                  <a:ea typeface="Cambria" panose="02040503050406030204" pitchFamily="18" charset="0"/>
                                  <a:cs typeface="Times New Roman" panose="02020603050405020304" pitchFamily="18" charset="0"/>
                                </a:rPr>
                                <m:t>𝜌</m:t>
                              </m:r>
                            </m:e>
                          </m:rad>
                          <m:r>
                            <a:rPr lang="fr-FR" sz="1400" i="1">
                              <a:effectLst/>
                              <a:latin typeface="Cambria Math" panose="02040503050406030204" pitchFamily="18" charset="0"/>
                              <a:ea typeface="Cambria" panose="02040503050406030204" pitchFamily="18" charset="0"/>
                              <a:cs typeface="Times New Roman" panose="02020603050405020304" pitchFamily="18" charset="0"/>
                            </a:rPr>
                            <m:t>×</m:t>
                          </m:r>
                          <m:sSup>
                            <m:sSupPr>
                              <m:ctrlPr>
                                <a:rPr lang="fr-FR" sz="1400" i="1">
                                  <a:effectLst/>
                                  <a:latin typeface="Cambria Math" panose="02040503050406030204" pitchFamily="18" charset="0"/>
                                  <a:ea typeface="Cambria" panose="02040503050406030204" pitchFamily="18" charset="0"/>
                                  <a:cs typeface="Times New Roman" panose="02020603050405020304" pitchFamily="18" charset="0"/>
                                </a:rPr>
                              </m:ctrlPr>
                            </m:sSupPr>
                            <m:e>
                              <m:r>
                                <a:rPr lang="fr-FR" sz="1400" i="1">
                                  <a:effectLst/>
                                  <a:latin typeface="Cambria Math" panose="02040503050406030204" pitchFamily="18" charset="0"/>
                                  <a:ea typeface="Cambria" panose="02040503050406030204" pitchFamily="18" charset="0"/>
                                  <a:cs typeface="Times New Roman" panose="02020603050405020304" pitchFamily="18" charset="0"/>
                                </a:rPr>
                                <m:t>𝛷</m:t>
                              </m:r>
                            </m:e>
                            <m:sup>
                              <m:r>
                                <a:rPr lang="fr-FR" sz="1400" i="1">
                                  <a:effectLst/>
                                  <a:latin typeface="Cambria Math" panose="02040503050406030204" pitchFamily="18" charset="0"/>
                                  <a:ea typeface="Cambria" panose="02040503050406030204" pitchFamily="18" charset="0"/>
                                  <a:cs typeface="Times New Roman" panose="02020603050405020304" pitchFamily="18" charset="0"/>
                                </a:rPr>
                                <m:t>−1</m:t>
                              </m:r>
                            </m:sup>
                          </m:sSup>
                          <m:r>
                            <a:rPr lang="fr-FR" sz="14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fr-FR" sz="1400" i="1">
                                  <a:effectLst/>
                                  <a:latin typeface="Cambria Math" panose="02040503050406030204" pitchFamily="18" charset="0"/>
                                  <a:ea typeface="Cambria" panose="02040503050406030204" pitchFamily="18" charset="0"/>
                                  <a:cs typeface="Times New Roman" panose="02020603050405020304" pitchFamily="18" charset="0"/>
                                </a:rPr>
                              </m:ctrlPr>
                            </m:sSubPr>
                            <m:e>
                              <m:r>
                                <a:rPr lang="fr-FR" sz="1400" i="1">
                                  <a:effectLst/>
                                  <a:latin typeface="Cambria Math" panose="02040503050406030204" pitchFamily="18" charset="0"/>
                                  <a:ea typeface="Cambria" panose="02040503050406030204" pitchFamily="18" charset="0"/>
                                  <a:cs typeface="Times New Roman" panose="02020603050405020304" pitchFamily="18" charset="0"/>
                                </a:rPr>
                                <m:t>𝐷𝑅</m:t>
                              </m:r>
                            </m:e>
                            <m:sub>
                              <m:r>
                                <a:rPr lang="fr-FR" sz="1400" i="1">
                                  <a:effectLst/>
                                  <a:latin typeface="Cambria Math" panose="02040503050406030204" pitchFamily="18" charset="0"/>
                                  <a:ea typeface="Cambria" panose="02040503050406030204" pitchFamily="18" charset="0"/>
                                  <a:cs typeface="Times New Roman" panose="02020603050405020304" pitchFamily="18" charset="0"/>
                                </a:rPr>
                                <m:t>𝑡</m:t>
                              </m:r>
                            </m:sub>
                          </m:sSub>
                          <m:r>
                            <a:rPr lang="fr-FR" sz="1400" i="1">
                              <a:effectLst/>
                              <a:latin typeface="Cambria Math" panose="02040503050406030204" pitchFamily="18" charset="0"/>
                              <a:ea typeface="Cambria" panose="02040503050406030204" pitchFamily="18" charset="0"/>
                              <a:cs typeface="Times New Roman" panose="02020603050405020304" pitchFamily="18" charset="0"/>
                            </a:rPr>
                            <m:t>)</m:t>
                          </m:r>
                        </m:num>
                        <m:den>
                          <m:rad>
                            <m:radPr>
                              <m:degHide m:val="on"/>
                              <m:ctrlPr>
                                <a:rPr lang="fr-FR" sz="1400" i="1">
                                  <a:effectLst/>
                                  <a:latin typeface="Cambria Math" panose="02040503050406030204" pitchFamily="18" charset="0"/>
                                  <a:ea typeface="Cambria" panose="02040503050406030204" pitchFamily="18" charset="0"/>
                                  <a:cs typeface="Times New Roman" panose="02020603050405020304" pitchFamily="18" charset="0"/>
                                </a:rPr>
                              </m:ctrlPr>
                            </m:radPr>
                            <m:deg/>
                            <m:e>
                              <m:r>
                                <a:rPr lang="fr-FR" sz="1400" i="1">
                                  <a:effectLst/>
                                  <a:latin typeface="Cambria Math" panose="02040503050406030204" pitchFamily="18" charset="0"/>
                                  <a:ea typeface="Cambria" panose="02040503050406030204" pitchFamily="18" charset="0"/>
                                  <a:cs typeface="Times New Roman" panose="02020603050405020304" pitchFamily="18" charset="0"/>
                                </a:rPr>
                                <m:t>𝜌</m:t>
                              </m:r>
                            </m:e>
                          </m:rad>
                        </m:den>
                      </m:f>
                    </m:oMath>
                  </m:oMathPara>
                </a14:m>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sz="1600" dirty="0">
                    <a:effectLst/>
                    <a:latin typeface="Calibri Light" panose="020F0302020204030204" pitchFamily="34" charset="0"/>
                    <a:ea typeface="Calibri" panose="020F0502020204030204" pitchFamily="34" charset="0"/>
                    <a:cs typeface="Times New Roman" panose="02020603050405020304" pitchFamily="18" charset="0"/>
                  </a:rPr>
                  <a:t>Avec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14:m>
                  <m:oMath xmlns:m="http://schemas.openxmlformats.org/officeDocument/2006/math">
                    <m:sSup>
                      <m:sSupPr>
                        <m:ctrlPr>
                          <a:rPr lang="fr-FR" sz="1400" i="1">
                            <a:effectLst/>
                            <a:latin typeface="Cambria Math" panose="02040503050406030204" pitchFamily="18" charset="0"/>
                            <a:ea typeface="Calibri" panose="020F0502020204030204" pitchFamily="34" charset="0"/>
                            <a:cs typeface="Calibri Light" panose="020F0302020204030204" pitchFamily="34" charset="0"/>
                          </a:rPr>
                        </m:ctrlPr>
                      </m:sSupPr>
                      <m:e>
                        <m:bar>
                          <m:barPr>
                            <m:pos m:val="top"/>
                            <m:ctrlPr>
                              <a:rPr lang="fr-FR" sz="1400" i="1">
                                <a:effectLst/>
                                <a:latin typeface="Cambria Math" panose="02040503050406030204" pitchFamily="18" charset="0"/>
                                <a:ea typeface="Calibri" panose="020F0502020204030204" pitchFamily="34" charset="0"/>
                                <a:cs typeface="Calibri Light" panose="020F0302020204030204" pitchFamily="34" charset="0"/>
                              </a:rPr>
                            </m:ctrlPr>
                          </m:barPr>
                          <m:e>
                            <m:r>
                              <a:rPr lang="fr-FR" sz="1400" i="1">
                                <a:effectLst/>
                                <a:latin typeface="Cambria Math" panose="02040503050406030204" pitchFamily="18" charset="0"/>
                                <a:ea typeface="Calibri" panose="020F0502020204030204" pitchFamily="34" charset="0"/>
                                <a:cs typeface="Calibri Light" panose="020F0302020204030204" pitchFamily="34" charset="0"/>
                              </a:rPr>
                              <m:t>𝐷𝑅</m:t>
                            </m:r>
                          </m:e>
                        </m:bar>
                      </m:e>
                      <m:sup>
                        <m:r>
                          <a:rPr lang="fr-FR" sz="1400" i="1">
                            <a:effectLst/>
                            <a:latin typeface="Cambria Math" panose="02040503050406030204" pitchFamily="18" charset="0"/>
                            <a:ea typeface="Calibri" panose="020F0502020204030204" pitchFamily="34" charset="0"/>
                            <a:cs typeface="Calibri Light" panose="020F0302020204030204" pitchFamily="34" charset="0"/>
                          </a:rPr>
                          <m:t>h𝑖𝑠𝑡𝑜𝑟𝑖𝑐𝑎𝑙</m:t>
                        </m:r>
                      </m:sup>
                    </m:sSup>
                  </m:oMath>
                </a14:m>
                <a:r>
                  <a:rPr lang="fr-FR" sz="1600" dirty="0">
                    <a:effectLst/>
                    <a:latin typeface="Calibri Light" panose="020F0302020204030204" pitchFamily="34" charset="0"/>
                    <a:ea typeface="Calibri" panose="020F0502020204030204" pitchFamily="34" charset="0"/>
                    <a:cs typeface="Times New Roman" panose="02020603050405020304" pitchFamily="18" charset="0"/>
                  </a:rPr>
                  <a:t> : la moyenne des taux de défaut historiques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Symbol" pitchFamily="2" charset="2"/>
                  <a:buChar char=""/>
                </a:pPr>
                <a14:m>
                  <m:oMath xmlns:m="http://schemas.openxmlformats.org/officeDocument/2006/math">
                    <m:sSub>
                      <m:sSubPr>
                        <m:ctrlPr>
                          <a:rPr lang="fr-FR" sz="1400" i="1">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400" i="1">
                            <a:effectLst/>
                            <a:latin typeface="Cambria Math" panose="02040503050406030204" pitchFamily="18" charset="0"/>
                            <a:ea typeface="Calibri" panose="020F0502020204030204" pitchFamily="34" charset="0"/>
                            <a:cs typeface="Calibri Light" panose="020F0302020204030204" pitchFamily="34" charset="0"/>
                          </a:rPr>
                          <m:t>𝐷𝑅</m:t>
                        </m:r>
                      </m:e>
                      <m:sub>
                        <m:r>
                          <a:rPr lang="fr-FR" sz="1400" i="1">
                            <a:effectLst/>
                            <a:latin typeface="Cambria Math" panose="02040503050406030204" pitchFamily="18" charset="0"/>
                            <a:ea typeface="Calibri" panose="020F0502020204030204" pitchFamily="34" charset="0"/>
                            <a:cs typeface="Calibri Light" panose="020F0302020204030204" pitchFamily="34" charset="0"/>
                          </a:rPr>
                          <m:t>𝑡</m:t>
                        </m:r>
                      </m:sub>
                    </m:sSub>
                  </m:oMath>
                </a14:m>
                <a:r>
                  <a:rPr lang="fr-FR" sz="1600" dirty="0">
                    <a:effectLst/>
                    <a:latin typeface="Calibri Light" panose="020F0302020204030204" pitchFamily="34" charset="0"/>
                    <a:ea typeface="Calibri" panose="020F0502020204030204" pitchFamily="34" charset="0"/>
                    <a:cs typeface="Times New Roman" panose="02020603050405020304" pitchFamily="18" charset="0"/>
                  </a:rPr>
                  <a:t> : le taux de défaut observé à l’instant </a:t>
                </a:r>
                <a14:m>
                  <m:oMath xmlns:m="http://schemas.openxmlformats.org/officeDocument/2006/math">
                    <m:r>
                      <a:rPr lang="fr-FR" sz="1600" i="1">
                        <a:effectLst/>
                        <a:latin typeface="Cambria Math" panose="02040503050406030204" pitchFamily="18" charset="0"/>
                        <a:ea typeface="Calibri" panose="020F0502020204030204" pitchFamily="34" charset="0"/>
                        <a:cs typeface="Calibri Light" panose="020F0302020204030204" pitchFamily="34" charset="0"/>
                      </a:rPr>
                      <m:t>𝑡</m:t>
                    </m:r>
                  </m:oMath>
                </a14:m>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Symbol"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Le paramètre </a:t>
                </a:r>
                <a:r>
                  <a:rPr lang="fr-FR" sz="1600" dirty="0" err="1">
                    <a:latin typeface="Calibri" panose="020F0502020204030204" pitchFamily="34" charset="0"/>
                    <a:ea typeface="Calibri" panose="020F0502020204030204" pitchFamily="34" charset="0"/>
                    <a:cs typeface="Times New Roman" panose="02020603050405020304" pitchFamily="18" charset="0"/>
                  </a:rPr>
                  <a:t>Zt</a:t>
                </a:r>
                <a:r>
                  <a:rPr lang="fr-FR" sz="1600" dirty="0">
                    <a:latin typeface="Calibri" panose="020F0502020204030204" pitchFamily="34" charset="0"/>
                    <a:ea typeface="Calibri" panose="020F0502020204030204" pitchFamily="34" charset="0"/>
                    <a:cs typeface="Times New Roman" panose="02020603050405020304" pitchFamily="18" charset="0"/>
                  </a:rPr>
                  <a:t> représente la conjoncture macroéconomique. Il est commun à toutes les contreparties et son estimation repose sur le modèle de Merton-</a:t>
                </a:r>
                <a:r>
                  <a:rPr lang="fr-FR" sz="1600" dirty="0" err="1">
                    <a:latin typeface="Calibri" panose="020F0502020204030204" pitchFamily="34" charset="0"/>
                    <a:ea typeface="Calibri" panose="020F0502020204030204" pitchFamily="34" charset="0"/>
                    <a:cs typeface="Times New Roman" panose="02020603050405020304" pitchFamily="18" charset="0"/>
                  </a:rPr>
                  <a:t>Vasicek</a:t>
                </a:r>
                <a:r>
                  <a:rPr lang="fr-FR" sz="1600" dirty="0">
                    <a:latin typeface="Calibri" panose="020F0502020204030204" pitchFamily="34" charset="0"/>
                    <a:ea typeface="Calibri" panose="020F0502020204030204" pitchFamily="34" charset="0"/>
                    <a:cs typeface="Times New Roman" panose="02020603050405020304" pitchFamily="18" charset="0"/>
                  </a:rPr>
                  <a:t>. Le paramètre </a:t>
                </a:r>
                <a:r>
                  <a:rPr lang="el-GR" sz="1600" dirty="0">
                    <a:latin typeface="Calibri" panose="020F0502020204030204" pitchFamily="34" charset="0"/>
                    <a:ea typeface="Calibri" panose="020F0502020204030204" pitchFamily="34" charset="0"/>
                    <a:cs typeface="Times New Roman" panose="02020603050405020304" pitchFamily="18" charset="0"/>
                  </a:rPr>
                  <a:t>ρ </a:t>
                </a:r>
                <a:r>
                  <a:rPr lang="fr-FR" sz="1600" dirty="0">
                    <a:latin typeface="Calibri" panose="020F0502020204030204" pitchFamily="34" charset="0"/>
                    <a:ea typeface="Calibri" panose="020F0502020204030204" pitchFamily="34" charset="0"/>
                    <a:cs typeface="Times New Roman" panose="02020603050405020304" pitchFamily="18" charset="0"/>
                  </a:rPr>
                  <a:t>représente la sensibilité à ce cycle économique.</a:t>
                </a:r>
              </a:p>
            </p:txBody>
          </p:sp>
        </mc:Choice>
        <mc:Fallback xmlns="">
          <p:sp>
            <p:nvSpPr>
              <p:cNvPr id="5" name="ZoneTexte 4">
                <a:extLst>
                  <a:ext uri="{FF2B5EF4-FFF2-40B4-BE49-F238E27FC236}">
                    <a16:creationId xmlns:a16="http://schemas.microsoft.com/office/drawing/2014/main" id="{115C462A-49D5-6F2B-AF12-CE109C3A5D02}"/>
                  </a:ext>
                </a:extLst>
              </p:cNvPr>
              <p:cNvSpPr txBox="1">
                <a:spLocks noRot="1" noChangeAspect="1" noMove="1" noResize="1" noEditPoints="1" noAdjustHandles="1" noChangeArrowheads="1" noChangeShapeType="1" noTextEdit="1"/>
              </p:cNvSpPr>
              <p:nvPr/>
            </p:nvSpPr>
            <p:spPr>
              <a:xfrm>
                <a:off x="627880" y="1086082"/>
                <a:ext cx="10602409" cy="4685835"/>
              </a:xfrm>
              <a:prstGeom prst="rect">
                <a:avLst/>
              </a:prstGeom>
              <a:blipFill>
                <a:blip r:embed="rId3"/>
                <a:stretch>
                  <a:fillRect l="-359" t="-270" r="-239" b="-541"/>
                </a:stretch>
              </a:blipFill>
            </p:spPr>
            <p:txBody>
              <a:bodyPr/>
              <a:lstStyle/>
              <a:p>
                <a:r>
                  <a:rPr lang="fr-FR">
                    <a:noFill/>
                  </a:rPr>
                  <a:t> </a:t>
                </a:r>
              </a:p>
            </p:txBody>
          </p:sp>
        </mc:Fallback>
      </mc:AlternateContent>
    </p:spTree>
    <p:extLst>
      <p:ext uri="{BB962C8B-B14F-4D97-AF65-F5344CB8AC3E}">
        <p14:creationId xmlns:p14="http://schemas.microsoft.com/office/powerpoint/2010/main" val="2768371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9" name="Titre 1">
                <a:extLst>
                  <a:ext uri="{FF2B5EF4-FFF2-40B4-BE49-F238E27FC236}">
                    <a16:creationId xmlns:a16="http://schemas.microsoft.com/office/drawing/2014/main" id="{A7FF16D3-C3F5-EF45-A7E5-EEB14496E722}"/>
                  </a:ext>
                </a:extLst>
              </p:cNvPr>
              <p:cNvSpPr txBox="1">
                <a:spLocks/>
              </p:cNvSpPr>
              <p:nvPr/>
            </p:nvSpPr>
            <p:spPr>
              <a:xfrm>
                <a:off x="607371" y="0"/>
                <a:ext cx="10031627" cy="7759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6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V. </a:t>
                </a:r>
                <a:r>
                  <a:rPr lang="fr-FR" sz="2800" cap="small" dirty="0">
                    <a:solidFill>
                      <a:srgbClr val="002060"/>
                    </a:solidFill>
                    <a:latin typeface="Verdana" panose="020B0604030504040204" pitchFamily="34" charset="0"/>
                    <a:ea typeface="Verdana" panose="020B0604030504040204" pitchFamily="34" charset="0"/>
                  </a:rPr>
                  <a:t>Stress des matrices de migrations</a:t>
                </a:r>
                <a:endParaRPr lang="fr-FR" sz="2600" cap="small"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3. Calibration des paramètres </a:t>
                </a:r>
                <a14:m>
                  <m:oMath xmlns:m="http://schemas.openxmlformats.org/officeDocument/2006/math">
                    <m:sSub>
                      <m:sSubPr>
                        <m:ctrlPr>
                          <a:rPr lang="fr-FR" sz="2400" i="1" smtClean="0">
                            <a:effectLst/>
                            <a:latin typeface="Cambria Math" panose="02040503050406030204" pitchFamily="18" charset="0"/>
                            <a:ea typeface="Cambria" panose="02040503050406030204" pitchFamily="18" charset="0"/>
                            <a:cs typeface="Times New Roman" panose="02020603050405020304" pitchFamily="18" charset="0"/>
                          </a:rPr>
                        </m:ctrlPr>
                      </m:sSubPr>
                      <m:e>
                        <m:r>
                          <a:rPr lang="fr-FR" sz="2400" i="1">
                            <a:effectLst/>
                            <a:latin typeface="Cambria Math" panose="02040503050406030204" pitchFamily="18" charset="0"/>
                            <a:ea typeface="Cambria" panose="02040503050406030204" pitchFamily="18" charset="0"/>
                            <a:cs typeface="Times New Roman" panose="02020603050405020304" pitchFamily="18" charset="0"/>
                          </a:rPr>
                          <m:t>𝑧</m:t>
                        </m:r>
                      </m:e>
                      <m:sub>
                        <m:r>
                          <a:rPr lang="fr-FR" sz="2400" i="1">
                            <a:effectLst/>
                            <a:latin typeface="Cambria Math" panose="02040503050406030204" pitchFamily="18" charset="0"/>
                            <a:ea typeface="Cambria" panose="02040503050406030204" pitchFamily="18" charset="0"/>
                            <a:cs typeface="Times New Roman" panose="02020603050405020304" pitchFamily="18" charset="0"/>
                          </a:rPr>
                          <m:t>𝑡</m:t>
                        </m:r>
                      </m:sub>
                    </m:sSub>
                  </m:oMath>
                </a14:m>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et </a:t>
                </a:r>
                <a14:m>
                  <m:oMath xmlns:m="http://schemas.openxmlformats.org/officeDocument/2006/math">
                    <m:r>
                      <a:rPr lang="fr-FR" sz="2400" i="1">
                        <a:latin typeface="Cambria Math" panose="02040503050406030204" pitchFamily="18" charset="0"/>
                        <a:ea typeface="Calibri" panose="020F0502020204030204" pitchFamily="34" charset="0"/>
                        <a:cs typeface="Times New Roman" panose="02020603050405020304" pitchFamily="18" charset="0"/>
                      </a:rPr>
                      <m:t>𝜌</m:t>
                    </m:r>
                  </m:oMath>
                </a14:m>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 </a:t>
                </a:r>
              </a:p>
            </p:txBody>
          </p:sp>
        </mc:Choice>
        <mc:Fallback xmlns="">
          <p:sp>
            <p:nvSpPr>
              <p:cNvPr id="39" name="Titre 1">
                <a:extLst>
                  <a:ext uri="{FF2B5EF4-FFF2-40B4-BE49-F238E27FC236}">
                    <a16:creationId xmlns:a16="http://schemas.microsoft.com/office/drawing/2014/main" id="{A7FF16D3-C3F5-EF45-A7E5-EEB14496E722}"/>
                  </a:ext>
                </a:extLst>
              </p:cNvPr>
              <p:cNvSpPr txBox="1">
                <a:spLocks noRot="1" noChangeAspect="1" noMove="1" noResize="1" noEditPoints="1" noAdjustHandles="1" noChangeArrowheads="1" noChangeShapeType="1" noTextEdit="1"/>
              </p:cNvSpPr>
              <p:nvPr/>
            </p:nvSpPr>
            <p:spPr>
              <a:xfrm>
                <a:off x="607371" y="0"/>
                <a:ext cx="10031627" cy="775931"/>
              </a:xfrm>
              <a:prstGeom prst="rect">
                <a:avLst/>
              </a:prstGeom>
              <a:blipFill>
                <a:blip r:embed="rId2"/>
                <a:stretch>
                  <a:fillRect l="-1013" t="-21311" b="-9836"/>
                </a:stretch>
              </a:blipFill>
            </p:spPr>
            <p:txBody>
              <a:bodyPr/>
              <a:lstStyle/>
              <a:p>
                <a:r>
                  <a:rPr lang="fr-FR">
                    <a:noFill/>
                  </a:rPr>
                  <a:t> </a:t>
                </a:r>
              </a:p>
            </p:txBody>
          </p:sp>
        </mc:Fallback>
      </mc:AlternateContent>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34</a:t>
            </a:fld>
            <a:endParaRPr lang="fr-FR" dirty="0"/>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477E5098-C1F0-16B4-BCBA-2C76361AFE42}"/>
                  </a:ext>
                </a:extLst>
              </p:cNvPr>
              <p:cNvSpPr txBox="1"/>
              <p:nvPr/>
            </p:nvSpPr>
            <p:spPr>
              <a:xfrm>
                <a:off x="478970" y="1116799"/>
                <a:ext cx="10711705" cy="5604676"/>
              </a:xfrm>
              <a:prstGeom prst="rect">
                <a:avLst/>
              </a:prstGeom>
              <a:noFill/>
            </p:spPr>
            <p:txBody>
              <a:bodyPr wrap="square">
                <a:spAutoFit/>
              </a:bodyPr>
              <a:lstStyle/>
              <a:p>
                <a:pPr algn="just">
                  <a:spcAft>
                    <a:spcPts val="6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Une matrice de migration de rating à 1 an par type de scénario macroéconomique (central, adverse, favorable) et par année de projection (horizon de 3 ans) sera construite. Cet horizon </a:t>
                </a:r>
                <a:r>
                  <a:rPr lang="fr-FR" sz="1600" dirty="0" err="1">
                    <a:effectLst/>
                    <a:latin typeface="Calibri Light" panose="020F0302020204030204" pitchFamily="34" charset="0"/>
                    <a:ea typeface="Calibri" panose="020F0502020204030204" pitchFamily="34" charset="0"/>
                    <a:cs typeface="Times New Roman" panose="02020603050405020304" pitchFamily="18" charset="0"/>
                  </a:rPr>
                  <a:t>Forward-Looking</a:t>
                </a:r>
                <a:r>
                  <a:rPr lang="fr-FR" sz="1600" dirty="0">
                    <a:effectLst/>
                    <a:latin typeface="Calibri Light" panose="020F0302020204030204" pitchFamily="34" charset="0"/>
                    <a:ea typeface="Calibri" panose="020F0502020204030204" pitchFamily="34" charset="0"/>
                    <a:cs typeface="Times New Roman" panose="02020603050405020304" pitchFamily="18" charset="0"/>
                  </a:rPr>
                  <a:t> de 3 ans correspond à l’horizon de projection maximal des variables macroéconomiques par les économistes du Groupe.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Au total, 3x3 matrices de migration de rating </a:t>
                </a:r>
                <a:r>
                  <a:rPr lang="fr-FR" sz="1600" dirty="0" err="1">
                    <a:effectLst/>
                    <a:latin typeface="Calibri Light" panose="020F0302020204030204" pitchFamily="34" charset="0"/>
                    <a:ea typeface="Calibri" panose="020F0502020204030204" pitchFamily="34" charset="0"/>
                    <a:cs typeface="Times New Roman" panose="02020603050405020304" pitchFamily="18" charset="0"/>
                  </a:rPr>
                  <a:t>Forward-Looking</a:t>
                </a:r>
                <a:r>
                  <a:rPr lang="fr-FR" sz="1600" dirty="0">
                    <a:effectLst/>
                    <a:latin typeface="Calibri Light" panose="020F0302020204030204" pitchFamily="34" charset="0"/>
                    <a:ea typeface="Calibri" panose="020F0502020204030204" pitchFamily="34" charset="0"/>
                    <a:cs typeface="Times New Roman" panose="02020603050405020304" pitchFamily="18" charset="0"/>
                  </a:rPr>
                  <a:t> PIT seront construites à cette étape.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Chaque matrice prend en compte l'impact des anticipations économiques sur la probabilité de migration d'une classe de rating à une autre. Ainsi, les probabilités de migration de rating </a:t>
                </a:r>
                <a:r>
                  <a:rPr lang="fr-FR" sz="1600" dirty="0" err="1">
                    <a:effectLst/>
                    <a:latin typeface="Calibri Light" panose="020F0302020204030204" pitchFamily="34" charset="0"/>
                    <a:ea typeface="Calibri" panose="020F0502020204030204" pitchFamily="34" charset="0"/>
                    <a:cs typeface="Times New Roman" panose="02020603050405020304" pitchFamily="18" charset="0"/>
                  </a:rPr>
                  <a:t>Forward-Looking</a:t>
                </a:r>
                <a:r>
                  <a:rPr lang="fr-FR" sz="1600" dirty="0">
                    <a:effectLst/>
                    <a:latin typeface="Calibri Light" panose="020F0302020204030204" pitchFamily="34" charset="0"/>
                    <a:ea typeface="Calibri" panose="020F0502020204030204" pitchFamily="34" charset="0"/>
                    <a:cs typeface="Times New Roman" panose="02020603050405020304" pitchFamily="18" charset="0"/>
                  </a:rPr>
                  <a:t> contenues dans cette matrice s’obtiennent via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itchFamily="2" charset="2"/>
                  <a:buChar char=""/>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les projections du paramètre </a:t>
                </a:r>
                <a14:m>
                  <m:oMath xmlns:m="http://schemas.openxmlformats.org/officeDocument/2006/math">
                    <m:r>
                      <a:rPr lang="fr-FR" sz="1600" i="1">
                        <a:effectLst/>
                        <a:latin typeface="Cambria Math" panose="02040503050406030204" pitchFamily="18" charset="0"/>
                        <a:ea typeface="Calibri" panose="020F0502020204030204" pitchFamily="34" charset="0"/>
                        <a:cs typeface="Calibri Light" panose="020F0302020204030204" pitchFamily="34" charset="0"/>
                      </a:rPr>
                      <m:t>𝑍</m:t>
                    </m:r>
                  </m:oMath>
                </a14:m>
                <a:r>
                  <a:rPr lang="fr-FR" sz="1600" dirty="0">
                    <a:effectLst/>
                    <a:latin typeface="Calibri Light" panose="020F0302020204030204" pitchFamily="34" charset="0"/>
                    <a:ea typeface="Times New Roman" panose="02020603050405020304" pitchFamily="18"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itchFamily="2" charset="2"/>
                  <a:buChar char=""/>
                </a:pPr>
                <a:r>
                  <a:rPr lang="fr-FR" sz="1600" dirty="0">
                    <a:effectLst/>
                    <a:latin typeface="Calibri Light" panose="020F0302020204030204" pitchFamily="34" charset="0"/>
                    <a:ea typeface="Times New Roman" panose="02020603050405020304" pitchFamily="18" charset="0"/>
                    <a:cs typeface="Times New Roman" panose="02020603050405020304" pitchFamily="18" charset="0"/>
                  </a:rPr>
                  <a:t>les probabilités de migration de rating de la matrice de référence.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sz="1400">
                          <a:effectLst/>
                          <a:latin typeface="Cambria Math" panose="02040503050406030204" pitchFamily="18" charset="0"/>
                          <a:ea typeface="Calibri" panose="020F0502020204030204" pitchFamily="34" charset="0"/>
                          <a:cs typeface="Times New Roman" panose="02020603050405020304" pitchFamily="18" charset="0"/>
                        </a:rPr>
                        <m:t>∀  </m:t>
                      </m:r>
                      <m:r>
                        <a:rPr lang="fr-FR" sz="1400" i="1">
                          <a:effectLst/>
                          <a:latin typeface="Cambria Math" panose="02040503050406030204" pitchFamily="18" charset="0"/>
                          <a:ea typeface="Calibri" panose="020F0502020204030204" pitchFamily="34" charset="0"/>
                          <a:cs typeface="Times New Roman" panose="02020603050405020304" pitchFamily="18" charset="0"/>
                        </a:rPr>
                        <m:t>𝑗</m:t>
                      </m:r>
                      <m:r>
                        <a:rPr lang="fr-FR" sz="1400">
                          <a:effectLst/>
                          <a:latin typeface="Cambria Math" panose="02040503050406030204" pitchFamily="18" charset="0"/>
                          <a:ea typeface="Calibri" panose="020F0502020204030204" pitchFamily="34" charset="0"/>
                          <a:cs typeface="Times New Roman" panose="02020603050405020304" pitchFamily="18" charset="0"/>
                        </a:rPr>
                        <m:t>≥</m:t>
                      </m:r>
                      <m:r>
                        <a:rPr lang="fr-FR" sz="1400" i="1">
                          <a:effectLst/>
                          <a:latin typeface="Cambria Math" panose="02040503050406030204" pitchFamily="18" charset="0"/>
                          <a:ea typeface="Calibri" panose="020F0502020204030204" pitchFamily="34" charset="0"/>
                          <a:cs typeface="Times New Roman" panose="02020603050405020304" pitchFamily="18" charset="0"/>
                        </a:rPr>
                        <m:t>𝑖</m:t>
                      </m:r>
                      <m:r>
                        <a:rPr lang="fr-FR" sz="1400">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fr-FR" sz="14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fr-FR" sz="1400" i="1">
                              <a:effectLst/>
                              <a:latin typeface="Cambria Math" panose="02040503050406030204" pitchFamily="18" charset="0"/>
                              <a:ea typeface="Calibri" panose="020F0502020204030204" pitchFamily="34" charset="0"/>
                              <a:cs typeface="Times New Roman" panose="02020603050405020304" pitchFamily="18" charset="0"/>
                            </a:rPr>
                            <m:t>𝑖</m:t>
                          </m:r>
                          <m:r>
                            <a:rPr lang="fr-FR" sz="1400">
                              <a:effectLst/>
                              <a:latin typeface="Cambria Math" panose="02040503050406030204" pitchFamily="18" charset="0"/>
                              <a:ea typeface="Calibri" panose="020F0502020204030204" pitchFamily="34" charset="0"/>
                              <a:cs typeface="Times New Roman" panose="02020603050405020304" pitchFamily="18" charset="0"/>
                            </a:rPr>
                            <m:t>,</m:t>
                          </m:r>
                          <m:r>
                            <a:rPr lang="fr-FR" sz="1400" i="1">
                              <a:effectLst/>
                              <a:latin typeface="Cambria Math" panose="02040503050406030204" pitchFamily="18" charset="0"/>
                              <a:ea typeface="Calibri" panose="020F0502020204030204" pitchFamily="34" charset="0"/>
                              <a:cs typeface="Times New Roman" panose="02020603050405020304" pitchFamily="18" charset="0"/>
                            </a:rPr>
                            <m:t>𝑗</m:t>
                          </m:r>
                        </m:sub>
                        <m:sup>
                          <m:r>
                            <a:rPr lang="fr-FR" sz="1400" i="1">
                              <a:effectLst/>
                              <a:latin typeface="Cambria Math" panose="02040503050406030204" pitchFamily="18" charset="0"/>
                              <a:ea typeface="Calibri" panose="020F0502020204030204" pitchFamily="34" charset="0"/>
                              <a:cs typeface="Times New Roman" panose="02020603050405020304" pitchFamily="18" charset="0"/>
                            </a:rPr>
                            <m:t>𝑐𝑢𝑚</m:t>
                          </m:r>
                        </m:sup>
                      </m:sSubSup>
                      <m:d>
                        <m:d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fr-FR" sz="1400" i="1">
                                  <a:effectLst/>
                                  <a:latin typeface="Cambria Math" panose="02040503050406030204" pitchFamily="18" charset="0"/>
                                  <a:ea typeface="Calibri" panose="020F0502020204030204" pitchFamily="34" charset="0"/>
                                  <a:cs typeface="Times New Roman" panose="02020603050405020304" pitchFamily="18" charset="0"/>
                                </a:rPr>
                                <m:t>𝑝𝑟𝑜𝑗</m:t>
                              </m:r>
                            </m:sub>
                          </m:sSub>
                        </m:e>
                      </m:d>
                      <m:r>
                        <a:rPr lang="fr-FR" sz="14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fr-FR" sz="1400">
                          <a:effectLst/>
                          <a:latin typeface="Cambria Math" panose="02040503050406030204" pitchFamily="18" charset="0"/>
                          <a:ea typeface="Calibri" panose="020F0502020204030204" pitchFamily="34" charset="0"/>
                          <a:cs typeface="Times New Roman" panose="02020603050405020304" pitchFamily="18" charset="0"/>
                        </a:rPr>
                        <m:t>Φ</m:t>
                      </m:r>
                      <m:d>
                        <m:d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140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fr-FR" sz="1400">
                                      <a:effectLst/>
                                      <a:latin typeface="Cambria Math" panose="02040503050406030204" pitchFamily="18" charset="0"/>
                                      <a:ea typeface="Calibri" panose="020F0502020204030204" pitchFamily="34" charset="0"/>
                                      <a:cs typeface="Times New Roman" panose="02020603050405020304" pitchFamily="18" charset="0"/>
                                    </a:rPr>
                                    <m:t>1</m:t>
                                  </m:r>
                                  <m:r>
                                    <a:rPr lang="fr-FR" sz="1400" i="1">
                                      <a:effectLst/>
                                      <a:latin typeface="Cambria Math" panose="02040503050406030204" pitchFamily="18" charset="0"/>
                                      <a:ea typeface="Calibri" panose="020F0502020204030204" pitchFamily="34" charset="0"/>
                                      <a:cs typeface="Times New Roman" panose="02020603050405020304" pitchFamily="18" charset="0"/>
                                    </a:rPr>
                                    <m:t>−</m:t>
                                  </m:r>
                                  <m:r>
                                    <a:rPr lang="fr-FR" sz="1400">
                                      <a:effectLst/>
                                      <a:latin typeface="Cambria Math" panose="02040503050406030204" pitchFamily="18" charset="0"/>
                                      <a:ea typeface="Calibri" panose="020F0502020204030204" pitchFamily="34" charset="0"/>
                                      <a:cs typeface="Times New Roman" panose="02020603050405020304" pitchFamily="18" charset="0"/>
                                    </a:rPr>
                                    <m:t> </m:t>
                                  </m:r>
                                  <m:r>
                                    <a:rPr lang="fr-FR" sz="1400" i="1">
                                      <a:effectLst/>
                                      <a:latin typeface="Cambria Math" panose="02040503050406030204" pitchFamily="18" charset="0"/>
                                      <a:ea typeface="Calibri" panose="020F0502020204030204" pitchFamily="34" charset="0"/>
                                      <a:cs typeface="Times New Roman" panose="02020603050405020304" pitchFamily="18" charset="0"/>
                                    </a:rPr>
                                    <m:t>𝜌</m:t>
                                  </m:r>
                                </m:e>
                              </m:rad>
                            </m:den>
                          </m:f>
                          <m:d>
                            <m:dPr>
                              <m:begChr m:val="["/>
                              <m:endChr m:val="]"/>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fr-FR" sz="1400">
                                      <a:effectLst/>
                                      <a:latin typeface="Cambria Math" panose="02040503050406030204" pitchFamily="18" charset="0"/>
                                      <a:ea typeface="Calibri" panose="020F0502020204030204" pitchFamily="34" charset="0"/>
                                      <a:cs typeface="Times New Roman" panose="02020603050405020304" pitchFamily="18" charset="0"/>
                                    </a:rPr>
                                    <m:t>Φ</m:t>
                                  </m:r>
                                </m:e>
                                <m:sup>
                                  <m:r>
                                    <a:rPr lang="fr-FR" sz="1400" i="1">
                                      <a:effectLst/>
                                      <a:latin typeface="Cambria Math" panose="02040503050406030204" pitchFamily="18" charset="0"/>
                                      <a:ea typeface="Calibri" panose="020F0502020204030204" pitchFamily="34" charset="0"/>
                                      <a:cs typeface="Times New Roman" panose="02020603050405020304" pitchFamily="18" charset="0"/>
                                    </a:rPr>
                                    <m:t>−</m:t>
                                  </m:r>
                                  <m:r>
                                    <a:rPr lang="fr-FR" sz="1400">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4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fr-FR" sz="1400" i="1">
                                          <a:effectLst/>
                                          <a:latin typeface="Cambria Math" panose="02040503050406030204" pitchFamily="18" charset="0"/>
                                          <a:ea typeface="Calibri" panose="020F0502020204030204" pitchFamily="34" charset="0"/>
                                          <a:cs typeface="Times New Roman" panose="02020603050405020304" pitchFamily="18" charset="0"/>
                                        </a:rPr>
                                        <m:t>𝑖</m:t>
                                      </m:r>
                                      <m:r>
                                        <a:rPr lang="fr-FR" sz="1400">
                                          <a:effectLst/>
                                          <a:latin typeface="Cambria Math" panose="02040503050406030204" pitchFamily="18" charset="0"/>
                                          <a:ea typeface="Calibri" panose="020F0502020204030204" pitchFamily="34" charset="0"/>
                                          <a:cs typeface="Times New Roman" panose="02020603050405020304" pitchFamily="18" charset="0"/>
                                        </a:rPr>
                                        <m:t>,</m:t>
                                      </m:r>
                                      <m:r>
                                        <a:rPr lang="fr-FR" sz="14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fr-FR" sz="1400" i="1">
                                  <a:effectLst/>
                                  <a:latin typeface="Cambria Math" panose="02040503050406030204" pitchFamily="18" charset="0"/>
                                  <a:ea typeface="Calibri" panose="020F0502020204030204" pitchFamily="34" charset="0"/>
                                  <a:cs typeface="Times New Roman" panose="02020603050405020304" pitchFamily="18" charset="0"/>
                                </a:rPr>
                                <m:t>−</m:t>
                              </m:r>
                              <m:r>
                                <a:rPr lang="fr-FR" sz="1400">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fr-FR" sz="1400" i="1">
                                      <a:effectLst/>
                                      <a:latin typeface="Cambria Math" panose="02040503050406030204" pitchFamily="18" charset="0"/>
                                      <a:ea typeface="Calibri" panose="020F0502020204030204" pitchFamily="34" charset="0"/>
                                      <a:cs typeface="Times New Roman" panose="02020603050405020304" pitchFamily="18" charset="0"/>
                                    </a:rPr>
                                    <m:t>𝜌</m:t>
                                  </m:r>
                                </m:e>
                              </m:rad>
                              <m:sSub>
                                <m:sSubPr>
                                  <m:ctrlPr>
                                    <a:rPr lang="fr-FR"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fr-FR" sz="1400" i="1">
                                      <a:effectLst/>
                                      <a:latin typeface="Cambria Math" panose="02040503050406030204" pitchFamily="18" charset="0"/>
                                      <a:ea typeface="Calibri" panose="020F0502020204030204" pitchFamily="34" charset="0"/>
                                      <a:cs typeface="Times New Roman" panose="02020603050405020304" pitchFamily="18" charset="0"/>
                                    </a:rPr>
                                    <m:t>𝑝𝑟𝑜𝑗</m:t>
                                  </m:r>
                                </m:sub>
                              </m:sSub>
                            </m:e>
                          </m:d>
                        </m:e>
                      </m:d>
                      <m:r>
                        <a:rPr lang="fr-FR" sz="1400">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Avec :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itchFamily="2" charset="2"/>
                  <a:buChar char=""/>
                </a:pPr>
                <a14:m>
                  <m:oMath xmlns:m="http://schemas.openxmlformats.org/officeDocument/2006/math">
                    <m:sSub>
                      <m:sSubPr>
                        <m:ctrlPr>
                          <a:rPr lang="fr-FR" sz="1600" i="1">
                            <a:effectLst/>
                            <a:latin typeface="Cambria Math" panose="02040503050406030204" pitchFamily="18" charset="0"/>
                            <a:ea typeface="Cambria" panose="02040503050406030204" pitchFamily="18" charset="0"/>
                            <a:cs typeface="Calibri Light" panose="020F0302020204030204" pitchFamily="34" charset="0"/>
                          </a:rPr>
                        </m:ctrlPr>
                      </m:sSubPr>
                      <m:e>
                        <m:r>
                          <a:rPr lang="fr-FR" sz="1600" i="1">
                            <a:effectLst/>
                            <a:latin typeface="Cambria Math" panose="02040503050406030204" pitchFamily="18" charset="0"/>
                            <a:ea typeface="Cambria" panose="02040503050406030204" pitchFamily="18" charset="0"/>
                            <a:cs typeface="Calibri Light" panose="020F0302020204030204" pitchFamily="34" charset="0"/>
                          </a:rPr>
                          <m:t>𝑧</m:t>
                        </m:r>
                      </m:e>
                      <m:sub>
                        <m:r>
                          <a:rPr lang="fr-FR" sz="1600" i="1">
                            <a:effectLst/>
                            <a:latin typeface="Cambria Math" panose="02040503050406030204" pitchFamily="18" charset="0"/>
                            <a:ea typeface="Cambria" panose="02040503050406030204" pitchFamily="18" charset="0"/>
                            <a:cs typeface="Calibri Light" panose="020F0302020204030204" pitchFamily="34" charset="0"/>
                          </a:rPr>
                          <m:t>𝑝𝑟𝑜𝑗</m:t>
                        </m:r>
                      </m:sub>
                    </m:sSub>
                    <m:r>
                      <a:rPr lang="fr-FR" sz="1600" i="1">
                        <a:effectLst/>
                        <a:latin typeface="Cambria Math" panose="02040503050406030204" pitchFamily="18" charset="0"/>
                        <a:ea typeface="Cambria" panose="02040503050406030204" pitchFamily="18" charset="0"/>
                        <a:cs typeface="Calibri Light" panose="020F0302020204030204" pitchFamily="34" charset="0"/>
                      </a:rPr>
                      <m:t>=</m:t>
                    </m:r>
                    <m:f>
                      <m:fPr>
                        <m:ctrlPr>
                          <a:rPr lang="fr-FR" sz="1600" i="1">
                            <a:effectLst/>
                            <a:latin typeface="Cambria Math" panose="02040503050406030204" pitchFamily="18" charset="0"/>
                            <a:ea typeface="Cambria" panose="02040503050406030204" pitchFamily="18" charset="0"/>
                            <a:cs typeface="Calibri Light" panose="020F0302020204030204" pitchFamily="34" charset="0"/>
                          </a:rPr>
                        </m:ctrlPr>
                      </m:fPr>
                      <m:num>
                        <m:sSup>
                          <m:sSupPr>
                            <m:ctrlPr>
                              <a:rPr lang="fr-FR" sz="1600" i="1">
                                <a:effectLst/>
                                <a:latin typeface="Cambria Math" panose="02040503050406030204" pitchFamily="18" charset="0"/>
                                <a:ea typeface="Cambria" panose="02040503050406030204" pitchFamily="18" charset="0"/>
                                <a:cs typeface="Calibri Light" panose="020F0302020204030204" pitchFamily="34" charset="0"/>
                              </a:rPr>
                            </m:ctrlPr>
                          </m:sSupPr>
                          <m:e>
                            <m:r>
                              <a:rPr lang="fr-FR" sz="1600" i="1">
                                <a:effectLst/>
                                <a:latin typeface="Cambria Math" panose="02040503050406030204" pitchFamily="18" charset="0"/>
                                <a:ea typeface="Cambria" panose="02040503050406030204" pitchFamily="18" charset="0"/>
                                <a:cs typeface="Calibri Light" panose="020F0302020204030204" pitchFamily="34" charset="0"/>
                              </a:rPr>
                              <m:t>𝛷</m:t>
                            </m:r>
                          </m:e>
                          <m:sup>
                            <m:r>
                              <a:rPr lang="fr-FR" sz="1600" i="1">
                                <a:effectLst/>
                                <a:latin typeface="Cambria Math" panose="02040503050406030204" pitchFamily="18" charset="0"/>
                                <a:ea typeface="Cambria" panose="02040503050406030204" pitchFamily="18" charset="0"/>
                                <a:cs typeface="Calibri Light" panose="020F0302020204030204" pitchFamily="34" charset="0"/>
                              </a:rPr>
                              <m:t>−1</m:t>
                            </m:r>
                          </m:sup>
                        </m:sSup>
                        <m:r>
                          <a:rPr lang="fr-FR" sz="1600" i="1">
                            <a:effectLst/>
                            <a:latin typeface="Cambria Math" panose="02040503050406030204" pitchFamily="18" charset="0"/>
                            <a:ea typeface="Cambria" panose="02040503050406030204" pitchFamily="18" charset="0"/>
                            <a:cs typeface="Calibri Light" panose="020F0302020204030204" pitchFamily="34" charset="0"/>
                          </a:rPr>
                          <m:t>(</m:t>
                        </m:r>
                        <m:sSup>
                          <m:sSupPr>
                            <m:ctrlPr>
                              <a:rPr lang="fr-FR" sz="1600" i="1">
                                <a:effectLst/>
                                <a:latin typeface="Cambria Math" panose="02040503050406030204" pitchFamily="18" charset="0"/>
                                <a:ea typeface="Cambria" panose="02040503050406030204" pitchFamily="18" charset="0"/>
                                <a:cs typeface="Calibri Light" panose="020F0302020204030204" pitchFamily="34" charset="0"/>
                              </a:rPr>
                            </m:ctrlPr>
                          </m:sSupPr>
                          <m:e>
                            <m:bar>
                              <m:barPr>
                                <m:pos m:val="top"/>
                                <m:ctrlPr>
                                  <a:rPr lang="fr-FR" sz="1600" i="1">
                                    <a:effectLst/>
                                    <a:latin typeface="Cambria Math" panose="02040503050406030204" pitchFamily="18" charset="0"/>
                                    <a:ea typeface="Cambria" panose="02040503050406030204" pitchFamily="18" charset="0"/>
                                    <a:cs typeface="Calibri Light" panose="020F0302020204030204" pitchFamily="34" charset="0"/>
                                  </a:rPr>
                                </m:ctrlPr>
                              </m:barPr>
                              <m:e>
                                <m:r>
                                  <a:rPr lang="fr-FR" sz="1600" i="1">
                                    <a:effectLst/>
                                    <a:latin typeface="Cambria Math" panose="02040503050406030204" pitchFamily="18" charset="0"/>
                                    <a:ea typeface="Cambria" panose="02040503050406030204" pitchFamily="18" charset="0"/>
                                    <a:cs typeface="Calibri Light" panose="020F0302020204030204" pitchFamily="34" charset="0"/>
                                  </a:rPr>
                                  <m:t>𝐷𝑅</m:t>
                                </m:r>
                              </m:e>
                            </m:bar>
                          </m:e>
                          <m:sup>
                            <m:r>
                              <a:rPr lang="fr-FR" sz="1600" i="1">
                                <a:effectLst/>
                                <a:latin typeface="Cambria Math" panose="02040503050406030204" pitchFamily="18" charset="0"/>
                                <a:ea typeface="Cambria" panose="02040503050406030204" pitchFamily="18" charset="0"/>
                                <a:cs typeface="Calibri Light" panose="020F0302020204030204" pitchFamily="34" charset="0"/>
                              </a:rPr>
                              <m:t>h𝑖𝑠𝑡𝑜𝑟𝑖𝑐𝑎𝑙</m:t>
                            </m:r>
                          </m:sup>
                        </m:sSup>
                        <m:r>
                          <a:rPr lang="fr-FR" sz="1600" i="1">
                            <a:effectLst/>
                            <a:latin typeface="Cambria Math" panose="02040503050406030204" pitchFamily="18" charset="0"/>
                            <a:ea typeface="Cambria" panose="02040503050406030204" pitchFamily="18" charset="0"/>
                            <a:cs typeface="Calibri Light" panose="020F0302020204030204" pitchFamily="34" charset="0"/>
                          </a:rPr>
                          <m:t>)−</m:t>
                        </m:r>
                        <m:rad>
                          <m:radPr>
                            <m:degHide m:val="on"/>
                            <m:ctrlPr>
                              <a:rPr lang="fr-FR" sz="1600" i="1">
                                <a:effectLst/>
                                <a:latin typeface="Cambria Math" panose="02040503050406030204" pitchFamily="18" charset="0"/>
                                <a:ea typeface="Cambria" panose="02040503050406030204" pitchFamily="18" charset="0"/>
                                <a:cs typeface="Calibri Light" panose="020F0302020204030204" pitchFamily="34" charset="0"/>
                              </a:rPr>
                            </m:ctrlPr>
                          </m:radPr>
                          <m:deg/>
                          <m:e>
                            <m:r>
                              <a:rPr lang="fr-FR" sz="1600" i="1">
                                <a:effectLst/>
                                <a:latin typeface="Cambria Math" panose="02040503050406030204" pitchFamily="18" charset="0"/>
                                <a:ea typeface="Cambria" panose="02040503050406030204" pitchFamily="18" charset="0"/>
                                <a:cs typeface="Calibri Light" panose="020F0302020204030204" pitchFamily="34" charset="0"/>
                              </a:rPr>
                              <m:t>1−</m:t>
                            </m:r>
                            <m:r>
                              <a:rPr lang="fr-FR" sz="1600" i="1">
                                <a:effectLst/>
                                <a:latin typeface="Cambria Math" panose="02040503050406030204" pitchFamily="18" charset="0"/>
                                <a:ea typeface="Cambria" panose="02040503050406030204" pitchFamily="18" charset="0"/>
                                <a:cs typeface="Calibri Light" panose="020F0302020204030204" pitchFamily="34" charset="0"/>
                              </a:rPr>
                              <m:t>𝜌</m:t>
                            </m:r>
                          </m:e>
                        </m:rad>
                        <m:r>
                          <a:rPr lang="fr-FR" sz="1600" i="1">
                            <a:effectLst/>
                            <a:latin typeface="Cambria Math" panose="02040503050406030204" pitchFamily="18" charset="0"/>
                            <a:ea typeface="Cambria" panose="02040503050406030204" pitchFamily="18" charset="0"/>
                            <a:cs typeface="Calibri Light" panose="020F0302020204030204" pitchFamily="34" charset="0"/>
                          </a:rPr>
                          <m:t>×</m:t>
                        </m:r>
                        <m:sSup>
                          <m:sSupPr>
                            <m:ctrlPr>
                              <a:rPr lang="fr-FR" sz="1600" i="1">
                                <a:effectLst/>
                                <a:latin typeface="Cambria Math" panose="02040503050406030204" pitchFamily="18" charset="0"/>
                                <a:ea typeface="Cambria" panose="02040503050406030204" pitchFamily="18" charset="0"/>
                                <a:cs typeface="Calibri Light" panose="020F0302020204030204" pitchFamily="34" charset="0"/>
                              </a:rPr>
                            </m:ctrlPr>
                          </m:sSupPr>
                          <m:e>
                            <m:r>
                              <a:rPr lang="fr-FR" sz="1600" i="1">
                                <a:effectLst/>
                                <a:latin typeface="Cambria Math" panose="02040503050406030204" pitchFamily="18" charset="0"/>
                                <a:ea typeface="Cambria" panose="02040503050406030204" pitchFamily="18" charset="0"/>
                                <a:cs typeface="Calibri Light" panose="020F0302020204030204" pitchFamily="34" charset="0"/>
                              </a:rPr>
                              <m:t>𝛷</m:t>
                            </m:r>
                          </m:e>
                          <m:sup>
                            <m:r>
                              <a:rPr lang="fr-FR" sz="1600" i="1">
                                <a:effectLst/>
                                <a:latin typeface="Cambria Math" panose="02040503050406030204" pitchFamily="18" charset="0"/>
                                <a:ea typeface="Cambria" panose="02040503050406030204" pitchFamily="18" charset="0"/>
                                <a:cs typeface="Calibri Light" panose="020F0302020204030204" pitchFamily="34" charset="0"/>
                              </a:rPr>
                              <m:t>−1</m:t>
                            </m:r>
                          </m:sup>
                        </m:sSup>
                        <m:r>
                          <a:rPr lang="fr-FR" sz="1600" i="1">
                            <a:effectLst/>
                            <a:latin typeface="Cambria Math" panose="02040503050406030204" pitchFamily="18" charset="0"/>
                            <a:ea typeface="Cambria" panose="02040503050406030204" pitchFamily="18" charset="0"/>
                            <a:cs typeface="Calibri Light" panose="020F0302020204030204" pitchFamily="34" charset="0"/>
                          </a:rPr>
                          <m:t>(</m:t>
                        </m:r>
                        <m:sSub>
                          <m:sSubPr>
                            <m:ctrlPr>
                              <a:rPr lang="fr-FR" sz="1600" i="1">
                                <a:effectLst/>
                                <a:latin typeface="Cambria Math" panose="02040503050406030204" pitchFamily="18" charset="0"/>
                                <a:ea typeface="Cambria" panose="02040503050406030204" pitchFamily="18" charset="0"/>
                                <a:cs typeface="Calibri Light" panose="020F0302020204030204" pitchFamily="34" charset="0"/>
                              </a:rPr>
                            </m:ctrlPr>
                          </m:sSubPr>
                          <m:e>
                            <m:r>
                              <a:rPr lang="fr-FR" sz="1600" i="1">
                                <a:effectLst/>
                                <a:latin typeface="Cambria Math" panose="02040503050406030204" pitchFamily="18" charset="0"/>
                                <a:ea typeface="Cambria" panose="02040503050406030204" pitchFamily="18" charset="0"/>
                                <a:cs typeface="Calibri Light" panose="020F0302020204030204" pitchFamily="34" charset="0"/>
                              </a:rPr>
                              <m:t>𝐷𝑅</m:t>
                            </m:r>
                          </m:e>
                          <m:sub>
                            <m:r>
                              <a:rPr lang="fr-FR" sz="1600" i="1">
                                <a:effectLst/>
                                <a:latin typeface="Cambria Math" panose="02040503050406030204" pitchFamily="18" charset="0"/>
                                <a:ea typeface="Cambria" panose="02040503050406030204" pitchFamily="18" charset="0"/>
                                <a:cs typeface="Calibri Light" panose="020F0302020204030204" pitchFamily="34" charset="0"/>
                              </a:rPr>
                              <m:t>𝑝𝑟𝑜𝑗</m:t>
                            </m:r>
                          </m:sub>
                        </m:sSub>
                        <m:r>
                          <a:rPr lang="fr-FR" sz="1600" i="1">
                            <a:effectLst/>
                            <a:latin typeface="Cambria Math" panose="02040503050406030204" pitchFamily="18" charset="0"/>
                            <a:ea typeface="Cambria" panose="02040503050406030204" pitchFamily="18" charset="0"/>
                            <a:cs typeface="Calibri Light" panose="020F0302020204030204" pitchFamily="34" charset="0"/>
                          </a:rPr>
                          <m:t>)</m:t>
                        </m:r>
                      </m:num>
                      <m:den>
                        <m:rad>
                          <m:radPr>
                            <m:degHide m:val="on"/>
                            <m:ctrlPr>
                              <a:rPr lang="fr-FR" sz="1600" i="1">
                                <a:effectLst/>
                                <a:latin typeface="Cambria Math" panose="02040503050406030204" pitchFamily="18" charset="0"/>
                                <a:ea typeface="Cambria" panose="02040503050406030204" pitchFamily="18" charset="0"/>
                                <a:cs typeface="Calibri Light" panose="020F0302020204030204" pitchFamily="34" charset="0"/>
                              </a:rPr>
                            </m:ctrlPr>
                          </m:radPr>
                          <m:deg/>
                          <m:e>
                            <m:r>
                              <a:rPr lang="fr-FR" sz="1600" i="1">
                                <a:effectLst/>
                                <a:latin typeface="Cambria Math" panose="02040503050406030204" pitchFamily="18" charset="0"/>
                                <a:ea typeface="Cambria" panose="02040503050406030204" pitchFamily="18" charset="0"/>
                                <a:cs typeface="Calibri Light" panose="020F0302020204030204" pitchFamily="34" charset="0"/>
                              </a:rPr>
                              <m:t>𝜌</m:t>
                            </m:r>
                          </m:e>
                        </m:rad>
                      </m:den>
                    </m:f>
                  </m:oMath>
                </a14:m>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itchFamily="2" charset="2"/>
                  <a:buChar char=""/>
                </a:pPr>
                <a14:m>
                  <m:oMath xmlns:m="http://schemas.openxmlformats.org/officeDocument/2006/math">
                    <m:sSup>
                      <m:sSupPr>
                        <m:ctrlPr>
                          <a:rPr lang="fr-FR" sz="1600" i="1">
                            <a:effectLst/>
                            <a:latin typeface="Cambria Math" panose="02040503050406030204" pitchFamily="18" charset="0"/>
                            <a:ea typeface="Calibri" panose="020F0502020204030204" pitchFamily="34" charset="0"/>
                            <a:cs typeface="Calibri Light" panose="020F0302020204030204" pitchFamily="34" charset="0"/>
                          </a:rPr>
                        </m:ctrlPr>
                      </m:sSupPr>
                      <m:e>
                        <m:bar>
                          <m:barPr>
                            <m:pos m:val="top"/>
                            <m:ctrlPr>
                              <a:rPr lang="fr-FR" sz="1600" i="1">
                                <a:effectLst/>
                                <a:latin typeface="Cambria Math" panose="02040503050406030204" pitchFamily="18" charset="0"/>
                                <a:ea typeface="Calibri" panose="020F0502020204030204" pitchFamily="34" charset="0"/>
                                <a:cs typeface="Calibri Light" panose="020F0302020204030204" pitchFamily="34" charset="0"/>
                              </a:rPr>
                            </m:ctrlPr>
                          </m:barPr>
                          <m:e>
                            <m:r>
                              <a:rPr lang="fr-FR" sz="1600" i="1">
                                <a:effectLst/>
                                <a:latin typeface="Cambria Math" panose="02040503050406030204" pitchFamily="18" charset="0"/>
                                <a:ea typeface="Calibri" panose="020F0502020204030204" pitchFamily="34" charset="0"/>
                                <a:cs typeface="Calibri Light" panose="020F0302020204030204" pitchFamily="34" charset="0"/>
                              </a:rPr>
                              <m:t>𝐷𝑅</m:t>
                            </m:r>
                          </m:e>
                        </m:bar>
                      </m:e>
                      <m:sup>
                        <m:r>
                          <a:rPr lang="fr-FR" sz="1600" i="1">
                            <a:effectLst/>
                            <a:latin typeface="Cambria Math" panose="02040503050406030204" pitchFamily="18" charset="0"/>
                            <a:ea typeface="Calibri" panose="020F0502020204030204" pitchFamily="34" charset="0"/>
                            <a:cs typeface="Calibri Light" panose="020F0302020204030204" pitchFamily="34" charset="0"/>
                          </a:rPr>
                          <m:t>h𝑖𝑠𝑡𝑜𝑟𝑖𝑐𝑎𝑙</m:t>
                        </m:r>
                      </m:sup>
                    </m:sSup>
                  </m:oMath>
                </a14:m>
                <a:r>
                  <a:rPr lang="fr-FR" sz="1600" dirty="0">
                    <a:effectLst/>
                    <a:latin typeface="Calibri Light" panose="020F0302020204030204" pitchFamily="34" charset="0"/>
                    <a:ea typeface="Calibri" panose="020F0502020204030204" pitchFamily="34" charset="0"/>
                    <a:cs typeface="Times New Roman" panose="02020603050405020304" pitchFamily="18" charset="0"/>
                  </a:rPr>
                  <a:t> : la moyenne des taux de défaut historiques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Symbol" pitchFamily="2" charset="2"/>
                  <a:buChar char=""/>
                </a:pPr>
                <a14:m>
                  <m:oMath xmlns:m="http://schemas.openxmlformats.org/officeDocument/2006/math">
                    <m:sSub>
                      <m:sSubPr>
                        <m:ctrlPr>
                          <a:rPr lang="fr-FR" sz="1600" i="1">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600" i="1">
                            <a:effectLst/>
                            <a:latin typeface="Cambria Math" panose="02040503050406030204" pitchFamily="18" charset="0"/>
                            <a:ea typeface="Calibri" panose="020F0502020204030204" pitchFamily="34" charset="0"/>
                            <a:cs typeface="Calibri Light" panose="020F0302020204030204" pitchFamily="34" charset="0"/>
                          </a:rPr>
                          <m:t>𝐷𝑅</m:t>
                        </m:r>
                      </m:e>
                      <m:sub>
                        <m:r>
                          <a:rPr lang="fr-FR" sz="1600" i="1">
                            <a:effectLst/>
                            <a:latin typeface="Cambria Math" panose="02040503050406030204" pitchFamily="18" charset="0"/>
                            <a:ea typeface="Calibri" panose="020F0502020204030204" pitchFamily="34" charset="0"/>
                            <a:cs typeface="Calibri Light" panose="020F0302020204030204" pitchFamily="34" charset="0"/>
                          </a:rPr>
                          <m:t>𝑝𝑟𝑜𝑗</m:t>
                        </m:r>
                      </m:sub>
                    </m:sSub>
                  </m:oMath>
                </a14:m>
                <a:r>
                  <a:rPr lang="fr-FR" sz="1600" dirty="0">
                    <a:effectLst/>
                    <a:latin typeface="Calibri Light" panose="020F0302020204030204" pitchFamily="34" charset="0"/>
                    <a:ea typeface="Calibri" panose="020F0502020204030204" pitchFamily="34" charset="0"/>
                    <a:cs typeface="Times New Roman" panose="02020603050405020304" pitchFamily="18" charset="0"/>
                  </a:rPr>
                  <a:t> : le taux de défaut projeté à partir de modèle économétrique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Symbol" pitchFamily="2" charset="2"/>
                  <a:buChar char=""/>
                </a:pPr>
                <a14:m>
                  <m:oMath xmlns:m="http://schemas.openxmlformats.org/officeDocument/2006/math">
                    <m:sSub>
                      <m:sSubPr>
                        <m:ctrlPr>
                          <a:rPr lang="fr-FR" sz="1600" i="1">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600" i="1">
                            <a:effectLst/>
                            <a:latin typeface="Cambria Math" panose="02040503050406030204" pitchFamily="18" charset="0"/>
                            <a:ea typeface="Calibri" panose="020F0502020204030204" pitchFamily="34" charset="0"/>
                            <a:cs typeface="Calibri Light" panose="020F0302020204030204" pitchFamily="34" charset="0"/>
                          </a:rPr>
                          <m:t>𝑃</m:t>
                        </m:r>
                      </m:e>
                      <m:sub>
                        <m:r>
                          <a:rPr lang="fr-FR" sz="1600" i="1">
                            <a:effectLst/>
                            <a:latin typeface="Cambria Math" panose="02040503050406030204" pitchFamily="18" charset="0"/>
                            <a:ea typeface="Calibri" panose="020F0502020204030204" pitchFamily="34" charset="0"/>
                            <a:cs typeface="Calibri Light" panose="020F0302020204030204" pitchFamily="34" charset="0"/>
                          </a:rPr>
                          <m:t>𝑖</m:t>
                        </m:r>
                        <m:r>
                          <a:rPr lang="fr-FR" sz="1600" i="1">
                            <a:effectLst/>
                            <a:latin typeface="Cambria Math" panose="02040503050406030204" pitchFamily="18" charset="0"/>
                            <a:ea typeface="Calibri" panose="020F0502020204030204" pitchFamily="34" charset="0"/>
                            <a:cs typeface="Calibri Light" panose="020F0302020204030204" pitchFamily="34" charset="0"/>
                          </a:rPr>
                          <m:t>,</m:t>
                        </m:r>
                        <m:r>
                          <a:rPr lang="fr-FR" sz="1600" i="1">
                            <a:effectLst/>
                            <a:latin typeface="Cambria Math" panose="02040503050406030204" pitchFamily="18" charset="0"/>
                            <a:ea typeface="Calibri" panose="020F0502020204030204" pitchFamily="34" charset="0"/>
                            <a:cs typeface="Calibri Light" panose="020F0302020204030204" pitchFamily="34" charset="0"/>
                          </a:rPr>
                          <m:t>𝑗</m:t>
                        </m:r>
                      </m:sub>
                    </m:sSub>
                  </m:oMath>
                </a14:m>
                <a:r>
                  <a:rPr lang="fr-FR" sz="16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fr-FR" sz="1600" dirty="0">
                    <a:effectLst/>
                    <a:latin typeface="Calibri Light" panose="020F0302020204030204" pitchFamily="34" charset="0"/>
                    <a:ea typeface="Calibri" panose="020F0502020204030204" pitchFamily="34" charset="0"/>
                    <a:cs typeface="Times New Roman" panose="02020603050405020304" pitchFamily="18" charset="0"/>
                  </a:rPr>
                  <a:t>: la probabilité de migration du rating </a:t>
                </a:r>
                <a14:m>
                  <m:oMath xmlns:m="http://schemas.openxmlformats.org/officeDocument/2006/math">
                    <m:r>
                      <a:rPr lang="fr-FR" sz="1600" i="1">
                        <a:effectLst/>
                        <a:latin typeface="Cambria Math" panose="02040503050406030204" pitchFamily="18" charset="0"/>
                        <a:ea typeface="Calibri" panose="020F0502020204030204" pitchFamily="34" charset="0"/>
                        <a:cs typeface="Calibri Light" panose="020F0302020204030204" pitchFamily="34" charset="0"/>
                      </a:rPr>
                      <m:t>𝑖</m:t>
                    </m:r>
                  </m:oMath>
                </a14:m>
                <a:r>
                  <a:rPr lang="fr-FR" sz="1600" dirty="0">
                    <a:effectLst/>
                    <a:latin typeface="Calibri Light" panose="020F0302020204030204" pitchFamily="34" charset="0"/>
                    <a:ea typeface="Calibri" panose="020F0502020204030204" pitchFamily="34" charset="0"/>
                    <a:cs typeface="Times New Roman" panose="02020603050405020304" pitchFamily="18" charset="0"/>
                  </a:rPr>
                  <a:t> vers le rating </a:t>
                </a:r>
                <a14:m>
                  <m:oMath xmlns:m="http://schemas.openxmlformats.org/officeDocument/2006/math">
                    <m:r>
                      <a:rPr lang="fr-FR" sz="1600" i="1">
                        <a:effectLst/>
                        <a:latin typeface="Cambria Math" panose="02040503050406030204" pitchFamily="18" charset="0"/>
                        <a:ea typeface="Calibri" panose="020F0502020204030204" pitchFamily="34" charset="0"/>
                        <a:cs typeface="Calibri Light" panose="020F0302020204030204" pitchFamily="34" charset="0"/>
                      </a:rPr>
                      <m:t>𝑗</m:t>
                    </m:r>
                  </m:oMath>
                </a14:m>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fr-FR" sz="1200" dirty="0">
                    <a:effectLst/>
                    <a:latin typeface="Calibri Light" panose="020F0302020204030204" pitchFamily="34" charset="0"/>
                    <a:ea typeface="Calibri" panose="020F0502020204030204" pitchFamily="34" charset="0"/>
                    <a:cs typeface="Times New Roman" panose="02020603050405020304" pitchFamily="18" charset="0"/>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ZoneTexte 4">
                <a:extLst>
                  <a:ext uri="{FF2B5EF4-FFF2-40B4-BE49-F238E27FC236}">
                    <a16:creationId xmlns:a16="http://schemas.microsoft.com/office/drawing/2014/main" id="{477E5098-C1F0-16B4-BCBA-2C76361AFE42}"/>
                  </a:ext>
                </a:extLst>
              </p:cNvPr>
              <p:cNvSpPr txBox="1">
                <a:spLocks noRot="1" noChangeAspect="1" noMove="1" noResize="1" noEditPoints="1" noAdjustHandles="1" noChangeArrowheads="1" noChangeShapeType="1" noTextEdit="1"/>
              </p:cNvSpPr>
              <p:nvPr/>
            </p:nvSpPr>
            <p:spPr>
              <a:xfrm>
                <a:off x="478970" y="1116799"/>
                <a:ext cx="10711705" cy="5604676"/>
              </a:xfrm>
              <a:prstGeom prst="rect">
                <a:avLst/>
              </a:prstGeom>
              <a:blipFill>
                <a:blip r:embed="rId3"/>
                <a:stretch>
                  <a:fillRect l="-355" t="-226" r="-237"/>
                </a:stretch>
              </a:blipFill>
            </p:spPr>
            <p:txBody>
              <a:bodyPr/>
              <a:lstStyle/>
              <a:p>
                <a:r>
                  <a:rPr lang="fr-FR">
                    <a:noFill/>
                  </a:rPr>
                  <a:t> </a:t>
                </a:r>
              </a:p>
            </p:txBody>
          </p:sp>
        </mc:Fallback>
      </mc:AlternateContent>
    </p:spTree>
    <p:extLst>
      <p:ext uri="{BB962C8B-B14F-4D97-AF65-F5344CB8AC3E}">
        <p14:creationId xmlns:p14="http://schemas.microsoft.com/office/powerpoint/2010/main" val="3593434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39" name="Titre 1">
            <a:extLst>
              <a:ext uri="{FF2B5EF4-FFF2-40B4-BE49-F238E27FC236}">
                <a16:creationId xmlns:a16="http://schemas.microsoft.com/office/drawing/2014/main" id="{A7FF16D3-C3F5-EF45-A7E5-EEB14496E722}"/>
              </a:ext>
            </a:extLst>
          </p:cNvPr>
          <p:cNvSpPr txBox="1">
            <a:spLocks/>
          </p:cNvSpPr>
          <p:nvPr/>
        </p:nvSpPr>
        <p:spPr>
          <a:xfrm>
            <a:off x="630520" y="36443"/>
            <a:ext cx="10031627" cy="7759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V. </a:t>
            </a:r>
            <a:r>
              <a:rPr lang="fr-FR" sz="2800" cap="small" dirty="0">
                <a:solidFill>
                  <a:srgbClr val="002060"/>
                </a:solidFill>
                <a:latin typeface="Verdana" panose="020B0604030504040204" pitchFamily="34" charset="0"/>
                <a:ea typeface="Verdana" panose="020B0604030504040204" pitchFamily="34" charset="0"/>
              </a:rPr>
              <a:t>Stress des matrices de migrations</a:t>
            </a:r>
            <a:endPar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8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100" i="1" dirty="0">
                <a:solidFill>
                  <a:srgbClr val="002060"/>
                </a:solidFill>
                <a:latin typeface="Verdana" panose="020B0604030504040204" pitchFamily="34" charset="0"/>
                <a:ea typeface="Verdana" panose="020B0604030504040204" pitchFamily="34" charset="0"/>
                <a:cs typeface="Verdana" panose="020B0604030504040204" pitchFamily="34" charset="0"/>
              </a:rPr>
              <a:t>7. Matrice cumulé  </a:t>
            </a:r>
          </a:p>
        </p:txBody>
      </p:sp>
      <p:sp>
        <p:nvSpPr>
          <p:cNvPr id="3" name="Espace réservé du pied de page 2">
            <a:extLst>
              <a:ext uri="{FF2B5EF4-FFF2-40B4-BE49-F238E27FC236}">
                <a16:creationId xmlns:a16="http://schemas.microsoft.com/office/drawing/2014/main" id="{1649CA14-084C-863C-35AC-7AF5E53A6E8D}"/>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827DF018-2DAB-DA7B-B213-DD2CDA63AE53}"/>
              </a:ext>
            </a:extLst>
          </p:cNvPr>
          <p:cNvSpPr>
            <a:spLocks noGrp="1"/>
          </p:cNvSpPr>
          <p:nvPr>
            <p:ph type="sldNum" sz="quarter" idx="12"/>
          </p:nvPr>
        </p:nvSpPr>
        <p:spPr/>
        <p:txBody>
          <a:bodyPr/>
          <a:lstStyle/>
          <a:p>
            <a:fld id="{AC10BA97-AD70-294B-B66E-C01AC3D45299}" type="slidenum">
              <a:rPr lang="fr-FR" smtClean="0"/>
              <a:t>35</a:t>
            </a:fld>
            <a:endParaRPr lang="fr-FR" dirty="0"/>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4C1686DB-06DB-B44F-903E-71B54475F969}"/>
                  </a:ext>
                </a:extLst>
              </p:cNvPr>
              <p:cNvSpPr txBox="1"/>
              <p:nvPr/>
            </p:nvSpPr>
            <p:spPr>
              <a:xfrm>
                <a:off x="377161" y="1033404"/>
                <a:ext cx="11255395" cy="5646289"/>
              </a:xfrm>
              <a:prstGeom prst="rect">
                <a:avLst/>
              </a:prstGeom>
              <a:noFill/>
            </p:spPr>
            <p:txBody>
              <a:bodyPr wrap="square">
                <a:spAutoFit/>
              </a:bodyPr>
              <a:lstStyle/>
              <a:p>
                <a:pPr algn="just">
                  <a:spcAft>
                    <a:spcPts val="600"/>
                  </a:spcAft>
                </a:pPr>
                <a:r>
                  <a:rPr lang="fr-FR" sz="1200" dirty="0">
                    <a:effectLst/>
                    <a:latin typeface="Calibri Light" panose="020F0302020204030204" pitchFamily="34" charset="0"/>
                    <a:ea typeface="Calibri" panose="020F0502020204030204" pitchFamily="34" charset="0"/>
                    <a:cs typeface="Times New Roman" panose="02020603050405020304" pitchFamily="18" charset="0"/>
                  </a:rPr>
                  <a:t>Pour chaque type de scénario macroéconomique (central, adverse, favorable), on récupère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itchFamily="2" charset="2"/>
                  <a:buChar char=""/>
                </a:pPr>
                <a:r>
                  <a:rPr lang="fr-FR" sz="1200" dirty="0">
                    <a:effectLst/>
                    <a:latin typeface="Calibri Light" panose="020F0302020204030204" pitchFamily="34" charset="0"/>
                    <a:ea typeface="Calibri" panose="020F0502020204030204" pitchFamily="34" charset="0"/>
                    <a:cs typeface="Times New Roman" panose="02020603050405020304" pitchFamily="18" charset="0"/>
                  </a:rPr>
                  <a:t>les 3 matrices de migration de rating </a:t>
                </a:r>
                <a:r>
                  <a:rPr lang="fr-FR" sz="1200" dirty="0" err="1">
                    <a:effectLst/>
                    <a:latin typeface="Calibri Light" panose="020F0302020204030204" pitchFamily="34" charset="0"/>
                    <a:ea typeface="Calibri" panose="020F0502020204030204" pitchFamily="34" charset="0"/>
                    <a:cs typeface="Times New Roman" panose="02020603050405020304" pitchFamily="18" charset="0"/>
                  </a:rPr>
                  <a:t>Forward-Looking</a:t>
                </a:r>
                <a:r>
                  <a:rPr lang="fr-FR" sz="1200" dirty="0">
                    <a:effectLst/>
                    <a:latin typeface="Calibri Light" panose="020F0302020204030204" pitchFamily="34" charset="0"/>
                    <a:ea typeface="Calibri" panose="020F0502020204030204" pitchFamily="34" charset="0"/>
                    <a:cs typeface="Times New Roman" panose="02020603050405020304" pitchFamily="18" charset="0"/>
                  </a:rPr>
                  <a:t> PIT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itchFamily="2" charset="2"/>
                  <a:buChar char=""/>
                </a:pPr>
                <a:r>
                  <a:rPr lang="fr-FR" sz="1200" dirty="0">
                    <a:effectLst/>
                    <a:latin typeface="Calibri Light" panose="020F0302020204030204" pitchFamily="34" charset="0"/>
                    <a:ea typeface="Calibri" panose="020F0502020204030204" pitchFamily="34" charset="0"/>
                    <a:cs typeface="Times New Roman" panose="02020603050405020304" pitchFamily="18" charset="0"/>
                  </a:rPr>
                  <a:t>la matrice de migration TTC (référence).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fr-FR" sz="1200" dirty="0">
                    <a:effectLst/>
                    <a:latin typeface="Calibri Light" panose="020F0302020204030204" pitchFamily="34" charset="0"/>
                    <a:ea typeface="Calibri" panose="020F0502020204030204" pitchFamily="34" charset="0"/>
                    <a:cs typeface="Times New Roman" panose="02020603050405020304" pitchFamily="18" charset="0"/>
                  </a:rPr>
                  <a:t>La structure par terme de PD est construite grâce à la multiplication des matrices de migration de rating à 1 an sous l'hypothèse markovienne.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itchFamily="2" charset="2"/>
                  <a:buChar char=""/>
                </a:pPr>
                <a:r>
                  <a:rPr lang="fr-FR" sz="1200" dirty="0">
                    <a:effectLst/>
                    <a:latin typeface="Calibri Light" panose="020F0302020204030204" pitchFamily="34" charset="0"/>
                    <a:ea typeface="Calibri" panose="020F0502020204030204" pitchFamily="34" charset="0"/>
                    <a:cs typeface="Times New Roman" panose="02020603050405020304" pitchFamily="18" charset="0"/>
                  </a:rPr>
                  <a:t>Pour les 3 premières années, correspondant à la période couverte par les projections macroéconomiques, les matrices de migration de rating </a:t>
                </a:r>
                <a:r>
                  <a:rPr lang="fr-FR" sz="1200" dirty="0" err="1">
                    <a:effectLst/>
                    <a:latin typeface="Calibri Light" panose="020F0302020204030204" pitchFamily="34" charset="0"/>
                    <a:ea typeface="Calibri" panose="020F0502020204030204" pitchFamily="34" charset="0"/>
                    <a:cs typeface="Times New Roman" panose="02020603050405020304" pitchFamily="18" charset="0"/>
                  </a:rPr>
                  <a:t>Forward-Looking</a:t>
                </a:r>
                <a:r>
                  <a:rPr lang="fr-FR" sz="1200" dirty="0">
                    <a:effectLst/>
                    <a:latin typeface="Calibri Light" panose="020F0302020204030204" pitchFamily="34" charset="0"/>
                    <a:ea typeface="Calibri" panose="020F0502020204030204" pitchFamily="34" charset="0"/>
                    <a:cs typeface="Times New Roman" panose="02020603050405020304" pitchFamily="18" charset="0"/>
                  </a:rPr>
                  <a:t> PIT </a:t>
                </a:r>
                <a14:m>
                  <m:oMath xmlns:m="http://schemas.openxmlformats.org/officeDocument/2006/math">
                    <m:r>
                      <a:rPr lang="fr-FR" sz="1200" i="1">
                        <a:effectLst/>
                        <a:latin typeface="Cambria Math" panose="02040503050406030204" pitchFamily="18" charset="0"/>
                        <a:ea typeface="Calibri" panose="020F0502020204030204" pitchFamily="34" charset="0"/>
                        <a:cs typeface="Calibri Light" panose="020F0302020204030204" pitchFamily="34" charset="0"/>
                      </a:rPr>
                      <m:t>(</m:t>
                    </m:r>
                    <m:sSub>
                      <m:sSubPr>
                        <m:ctrlPr>
                          <a:rPr lang="fr-FR" sz="1200" i="1">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effectLst/>
                            <a:latin typeface="Cambria Math" panose="02040503050406030204" pitchFamily="18" charset="0"/>
                            <a:ea typeface="Calibri" panose="020F0502020204030204" pitchFamily="34" charset="0"/>
                            <a:cs typeface="Calibri Light" panose="020F0302020204030204" pitchFamily="34" charset="0"/>
                          </a:rPr>
                          <m:t>𝑀</m:t>
                        </m:r>
                      </m:e>
                      <m:sub>
                        <m:r>
                          <a:rPr lang="fr-FR" sz="1200" i="1">
                            <a:effectLst/>
                            <a:latin typeface="Cambria Math" panose="02040503050406030204" pitchFamily="18" charset="0"/>
                            <a:ea typeface="Calibri" panose="020F0502020204030204" pitchFamily="34" charset="0"/>
                            <a:cs typeface="Calibri Light" panose="020F0302020204030204" pitchFamily="34" charset="0"/>
                          </a:rPr>
                          <m:t>𝐹𝑊</m:t>
                        </m:r>
                        <m:sSub>
                          <m:sSubPr>
                            <m:ctrlPr>
                              <a:rPr lang="fr-FR" sz="1200" i="1">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effectLst/>
                                <a:latin typeface="Cambria Math" panose="02040503050406030204" pitchFamily="18" charset="0"/>
                                <a:ea typeface="Calibri" panose="020F0502020204030204" pitchFamily="34" charset="0"/>
                                <a:cs typeface="Calibri Light" panose="020F0302020204030204" pitchFamily="34" charset="0"/>
                              </a:rPr>
                              <m:t>𝐷</m:t>
                            </m:r>
                          </m:e>
                          <m:sub>
                            <m:r>
                              <a:rPr lang="fr-FR" sz="1200" i="1">
                                <a:effectLst/>
                                <a:latin typeface="Cambria Math" panose="02040503050406030204" pitchFamily="18" charset="0"/>
                                <a:ea typeface="Calibri" panose="020F0502020204030204" pitchFamily="34" charset="0"/>
                                <a:cs typeface="Calibri Light" panose="020F0302020204030204" pitchFamily="34" charset="0"/>
                              </a:rPr>
                              <m:t>𝑦</m:t>
                            </m:r>
                          </m:sub>
                        </m:sSub>
                      </m:sub>
                    </m:sSub>
                    <m:r>
                      <a:rPr lang="fr-FR" sz="1200" i="1">
                        <a:effectLst/>
                        <a:latin typeface="Cambria Math" panose="02040503050406030204" pitchFamily="18" charset="0"/>
                        <a:ea typeface="Calibri" panose="020F0502020204030204" pitchFamily="34" charset="0"/>
                        <a:cs typeface="Calibri Light" panose="020F0302020204030204" pitchFamily="34" charset="0"/>
                      </a:rPr>
                      <m:t>)</m:t>
                    </m:r>
                  </m:oMath>
                </a14:m>
                <a:r>
                  <a:rPr lang="fr-FR" sz="1200" dirty="0">
                    <a:effectLst/>
                    <a:latin typeface="Calibri Light" panose="020F0302020204030204" pitchFamily="34" charset="0"/>
                    <a:ea typeface="Times New Roman" panose="02020603050405020304" pitchFamily="18" charset="0"/>
                    <a:cs typeface="Times New Roman" panose="02020603050405020304" pitchFamily="18" charset="0"/>
                  </a:rPr>
                  <a:t> , avec </a:t>
                </a:r>
                <a14:m>
                  <m:oMath xmlns:m="http://schemas.openxmlformats.org/officeDocument/2006/math">
                    <m:r>
                      <a:rPr lang="fr-FR" sz="1200" i="1">
                        <a:effectLst/>
                        <a:latin typeface="Cambria Math" panose="02040503050406030204" pitchFamily="18" charset="0"/>
                        <a:ea typeface="Times New Roman" panose="02020603050405020304" pitchFamily="18" charset="0"/>
                        <a:cs typeface="Calibri Light" panose="020F0302020204030204" pitchFamily="34" charset="0"/>
                      </a:rPr>
                      <m:t>𝑦</m:t>
                    </m:r>
                    <m:r>
                      <a:rPr lang="fr-FR" sz="1200" i="1">
                        <a:effectLst/>
                        <a:latin typeface="Cambria Math" panose="02040503050406030204" pitchFamily="18" charset="0"/>
                        <a:ea typeface="Times New Roman" panose="02020603050405020304" pitchFamily="18" charset="0"/>
                        <a:cs typeface="Calibri Light" panose="020F0302020204030204" pitchFamily="34" charset="0"/>
                      </a:rPr>
                      <m:t>∈</m:t>
                    </m:r>
                    <m:d>
                      <m:dPr>
                        <m:begChr m:val="["/>
                        <m:endChr m:val="]"/>
                        <m:ctrlPr>
                          <a:rPr lang="fr-FR" sz="1200" i="1">
                            <a:effectLst/>
                            <a:latin typeface="Cambria Math" panose="02040503050406030204" pitchFamily="18" charset="0"/>
                            <a:ea typeface="Times New Roman" panose="02020603050405020304" pitchFamily="18" charset="0"/>
                            <a:cs typeface="Calibri Light" panose="020F0302020204030204" pitchFamily="34" charset="0"/>
                          </a:rPr>
                        </m:ctrlPr>
                      </m:dPr>
                      <m:e>
                        <m:r>
                          <a:rPr lang="fr-FR" sz="1200" i="1">
                            <a:effectLst/>
                            <a:latin typeface="Cambria Math" panose="02040503050406030204" pitchFamily="18" charset="0"/>
                            <a:ea typeface="Times New Roman" panose="02020603050405020304" pitchFamily="18" charset="0"/>
                            <a:cs typeface="Calibri Light" panose="020F0302020204030204" pitchFamily="34" charset="0"/>
                          </a:rPr>
                          <m:t>1;2;3</m:t>
                        </m:r>
                      </m:e>
                    </m:d>
                  </m:oMath>
                </a14:m>
                <a:r>
                  <a:rPr lang="fr-FR" sz="12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fr-FR" sz="1200" dirty="0">
                    <a:effectLst/>
                    <a:latin typeface="Calibri Light" panose="020F0302020204030204" pitchFamily="34" charset="0"/>
                    <a:ea typeface="Calibri" panose="020F0502020204030204" pitchFamily="34" charset="0"/>
                    <a:cs typeface="Times New Roman" panose="02020603050405020304" pitchFamily="18" charset="0"/>
                  </a:rPr>
                  <a:t>sont utilisées.</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itchFamily="2" charset="2"/>
                  <a:buChar char=""/>
                </a:pPr>
                <a:r>
                  <a:rPr lang="fr-FR" sz="1200" dirty="0">
                    <a:effectLst/>
                    <a:latin typeface="Calibri Light" panose="020F0302020204030204" pitchFamily="34" charset="0"/>
                    <a:ea typeface="Calibri" panose="020F0502020204030204" pitchFamily="34" charset="0"/>
                    <a:cs typeface="Times New Roman" panose="02020603050405020304" pitchFamily="18" charset="0"/>
                  </a:rPr>
                  <a:t>Après l’horizon </a:t>
                </a:r>
                <a:r>
                  <a:rPr lang="fr-FR" sz="1200" dirty="0" err="1">
                    <a:effectLst/>
                    <a:latin typeface="Calibri Light" panose="020F0302020204030204" pitchFamily="34" charset="0"/>
                    <a:ea typeface="Calibri" panose="020F0502020204030204" pitchFamily="34" charset="0"/>
                    <a:cs typeface="Times New Roman" panose="02020603050405020304" pitchFamily="18" charset="0"/>
                  </a:rPr>
                  <a:t>Forward-Looking</a:t>
                </a:r>
                <a:r>
                  <a:rPr lang="fr-FR" sz="1200" dirty="0">
                    <a:effectLst/>
                    <a:latin typeface="Calibri Light" panose="020F03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fr-FR" sz="1200" i="1">
                        <a:effectLst/>
                        <a:latin typeface="Cambria Math" panose="02040503050406030204" pitchFamily="18" charset="0"/>
                        <a:ea typeface="Calibri" panose="020F0502020204030204" pitchFamily="34" charset="0"/>
                        <a:cs typeface="Calibri Light" panose="020F0302020204030204" pitchFamily="34" charset="0"/>
                      </a:rPr>
                      <m:t>𝑦</m:t>
                    </m:r>
                    <m:r>
                      <a:rPr lang="fr-FR" sz="1200" i="1">
                        <a:effectLst/>
                        <a:latin typeface="Cambria Math" panose="02040503050406030204" pitchFamily="18" charset="0"/>
                        <a:ea typeface="Calibri" panose="020F0502020204030204" pitchFamily="34" charset="0"/>
                        <a:cs typeface="Calibri Light" panose="020F0302020204030204" pitchFamily="34" charset="0"/>
                      </a:rPr>
                      <m:t>&gt;3</m:t>
                    </m:r>
                  </m:oMath>
                </a14:m>
                <a:r>
                  <a:rPr lang="fr-FR" sz="1200" dirty="0">
                    <a:effectLst/>
                    <a:latin typeface="Calibri Light" panose="020F0302020204030204" pitchFamily="34" charset="0"/>
                    <a:ea typeface="Calibri" panose="020F0502020204030204" pitchFamily="34" charset="0"/>
                    <a:cs typeface="Times New Roman" panose="02020603050405020304" pitchFamily="18" charset="0"/>
                  </a:rPr>
                  <a:t>), la matrice de migration de rating TTC </a:t>
                </a:r>
                <a14:m>
                  <m:oMath xmlns:m="http://schemas.openxmlformats.org/officeDocument/2006/math">
                    <m:r>
                      <a:rPr lang="fr-FR" sz="1200" i="1">
                        <a:effectLst/>
                        <a:latin typeface="Cambria Math" panose="02040503050406030204" pitchFamily="18" charset="0"/>
                        <a:ea typeface="Calibri" panose="020F0502020204030204" pitchFamily="34" charset="0"/>
                        <a:cs typeface="Calibri Light" panose="020F0302020204030204" pitchFamily="34" charset="0"/>
                      </a:rPr>
                      <m:t>(</m:t>
                    </m:r>
                    <m:sSub>
                      <m:sSubPr>
                        <m:ctrlPr>
                          <a:rPr lang="fr-FR" sz="1200" i="1">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effectLst/>
                            <a:latin typeface="Cambria Math" panose="02040503050406030204" pitchFamily="18" charset="0"/>
                            <a:ea typeface="Calibri" panose="020F0502020204030204" pitchFamily="34" charset="0"/>
                            <a:cs typeface="Calibri Light" panose="020F0302020204030204" pitchFamily="34" charset="0"/>
                          </a:rPr>
                          <m:t>𝑀</m:t>
                        </m:r>
                      </m:e>
                      <m:sub>
                        <m:r>
                          <a:rPr lang="fr-FR" sz="1200" i="1">
                            <a:effectLst/>
                            <a:latin typeface="Cambria Math" panose="02040503050406030204" pitchFamily="18" charset="0"/>
                            <a:ea typeface="Calibri" panose="020F0502020204030204" pitchFamily="34" charset="0"/>
                            <a:cs typeface="Calibri Light" panose="020F0302020204030204" pitchFamily="34" charset="0"/>
                          </a:rPr>
                          <m:t>𝑇𝑇𝐶</m:t>
                        </m:r>
                      </m:sub>
                    </m:sSub>
                    <m:r>
                      <a:rPr lang="fr-FR" sz="1200" i="1">
                        <a:effectLst/>
                        <a:latin typeface="Cambria Math" panose="02040503050406030204" pitchFamily="18" charset="0"/>
                        <a:ea typeface="Calibri" panose="020F0502020204030204" pitchFamily="34" charset="0"/>
                        <a:cs typeface="Calibri Light" panose="020F0302020204030204" pitchFamily="34" charset="0"/>
                      </a:rPr>
                      <m:t>)</m:t>
                    </m:r>
                  </m:oMath>
                </a14:m>
                <a:r>
                  <a:rPr lang="fr-FR" sz="12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fr-FR" sz="1200" dirty="0">
                    <a:effectLst/>
                    <a:latin typeface="Calibri Light" panose="020F0302020204030204" pitchFamily="34" charset="0"/>
                    <a:ea typeface="Calibri" panose="020F0502020204030204" pitchFamily="34" charset="0"/>
                    <a:cs typeface="Times New Roman" panose="02020603050405020304" pitchFamily="18" charset="0"/>
                  </a:rPr>
                  <a:t>est utilisée.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600"/>
                  </a:spcAft>
                </a:pPr>
                <a:r>
                  <a:rPr lang="fr-FR" sz="1200" dirty="0">
                    <a:effectLst/>
                    <a:latin typeface="Calibri Light" panose="020F0302020204030204" pitchFamily="34" charset="0"/>
                    <a:ea typeface="Calibri" panose="020F0502020204030204" pitchFamily="34" charset="0"/>
                    <a:cs typeface="Times New Roman" panose="02020603050405020304" pitchFamily="18" charset="0"/>
                  </a:rPr>
                  <a:t>Le calcul de la structure par terme repose sur un processus itératif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pPr>
                <a:r>
                  <a:rPr lang="fr-FR" sz="1200" u="sng"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Année 1</a:t>
                </a:r>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14:m>
                  <m:oMath xmlns:m="http://schemas.openxmlformats.org/officeDocument/2006/math">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𝐶𝐸𝐷</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1</m:t>
                        </m:r>
                      </m:sub>
                    </m:s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𝑟𝑎𝑡𝑖𝑛𝑔</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oMath>
                </a14:m>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est la probabilité de défaut à 1 an PIT pour le rating </a:t>
                </a:r>
                <a14:m>
                  <m:oMath xmlns:m="http://schemas.openxmlformats.org/officeDocument/2006/math">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oMath>
                </a14:m>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14:m>
                  <m:oMathPara xmlns:m="http://schemas.openxmlformats.org/officeDocument/2006/math">
                    <m:oMathParaPr>
                      <m:jc m:val="centerGroup"/>
                    </m:oMathParaPr>
                    <m:oMath xmlns:m="http://schemas.openxmlformats.org/officeDocument/2006/math">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𝐶𝐸𝐷</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1</m:t>
                          </m:r>
                        </m:sub>
                      </m:s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𝑟𝑎𝑡𝑖𝑛𝑔</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𝐹𝑊</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𝐷</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1</m:t>
                              </m:r>
                            </m:sub>
                          </m:sSub>
                        </m:sub>
                      </m:s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𝑑𝑒𝑓𝑎𝑢𝑙𝑡</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 </m:t>
                      </m:r>
                    </m:oMath>
                  </m:oMathPara>
                </a14:m>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ctr"/>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marL="342900" lvl="0" indent="-342900" algn="just">
                  <a:buFont typeface="Symbol" pitchFamily="2" charset="2"/>
                  <a:buChar char=""/>
                </a:pPr>
                <a:r>
                  <a:rPr lang="fr-FR" sz="1200" u="sng"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Année 2</a:t>
                </a:r>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La matrice de migration de rating cumulée à 2 ans est définie comme suit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14:m>
                  <m:oMathPara xmlns:m="http://schemas.openxmlformats.org/officeDocument/2006/math">
                    <m:oMathParaPr>
                      <m:jc m:val="centerGroup"/>
                    </m:oMathParaPr>
                    <m:oMath xmlns:m="http://schemas.openxmlformats.org/officeDocument/2006/math">
                      <m:sSubSup>
                        <m:sSubSup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Sup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2</m:t>
                          </m:r>
                        </m:sub>
                        <m:sup>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𝑐𝑢𝑚𝑢𝑙</m:t>
                          </m:r>
                        </m:sup>
                      </m:sSubSup>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 </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𝐹𝑊𝐷</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1</m:t>
                              </m:r>
                            </m:sub>
                          </m:sSub>
                        </m:sub>
                      </m:s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  </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𝐹𝑊𝐷</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2</m:t>
                              </m:r>
                            </m:sub>
                          </m:sSub>
                        </m:sub>
                      </m:sSub>
                    </m:oMath>
                  </m:oMathPara>
                </a14:m>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14:m>
                  <m:oMath xmlns:m="http://schemas.openxmlformats.org/officeDocument/2006/math">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𝐶𝐸𝐷</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2</m:t>
                        </m:r>
                      </m:sub>
                    </m:s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𝑟𝑎𝑡𝑖𝑛𝑔</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oMath>
                </a14:m>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est la probabilité de défaut cumulée à 2 ans PIT pour le rating </a:t>
                </a:r>
                <a14:m>
                  <m:oMath xmlns:m="http://schemas.openxmlformats.org/officeDocument/2006/math">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oMath>
                </a14:m>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14:m>
                  <m:oMathPara xmlns:m="http://schemas.openxmlformats.org/officeDocument/2006/math">
                    <m:oMathParaPr>
                      <m:jc m:val="centerGroup"/>
                    </m:oMathParaPr>
                    <m:oMath xmlns:m="http://schemas.openxmlformats.org/officeDocument/2006/math">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𝐶𝐸𝐷</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2</m:t>
                          </m:r>
                        </m:sub>
                      </m:s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𝑟𝑎𝑡𝑖𝑛𝑔</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sSubSup>
                        <m:sSubSup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Sup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2</m:t>
                          </m:r>
                        </m:sub>
                        <m:sup>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𝑐𝑢𝑚𝑢𝑙</m:t>
                          </m:r>
                        </m:sup>
                      </m:sSubSup>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𝑑𝑒𝑓𝑎𝑢𝑙𝑡</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 </m:t>
                      </m:r>
                    </m:oMath>
                  </m:oMathPara>
                </a14:m>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marL="342900" lvl="0" indent="-342900" algn="just">
                  <a:buFont typeface="Symbol" pitchFamily="2" charset="2"/>
                  <a:buChar char=""/>
                </a:pPr>
                <a:r>
                  <a:rPr lang="fr-FR" sz="1200" u="sng"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Année 3</a:t>
                </a:r>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La matrice de migration de rating cumulée à 3 ans est définie comme suit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14:m>
                  <m:oMathPara xmlns:m="http://schemas.openxmlformats.org/officeDocument/2006/math">
                    <m:oMathParaPr>
                      <m:jc m:val="centerGroup"/>
                    </m:oMathParaPr>
                    <m:oMath xmlns:m="http://schemas.openxmlformats.org/officeDocument/2006/math">
                      <m:sSubSup>
                        <m:sSubSup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Sup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3</m:t>
                          </m:r>
                        </m:sub>
                        <m:sup>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𝑐𝑢𝑚𝑢𝑙</m:t>
                          </m:r>
                        </m:sup>
                      </m:sSubSup>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 </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𝐹𝑊𝐷</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1</m:t>
                              </m:r>
                            </m:sub>
                          </m:sSub>
                        </m:sub>
                      </m:s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  </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𝐹𝑊𝐷</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2</m:t>
                              </m:r>
                            </m:sub>
                          </m:sSub>
                        </m:sub>
                      </m:s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 </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𝐹𝑊𝐷</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3</m:t>
                              </m:r>
                            </m:sub>
                          </m:sSub>
                        </m:sub>
                      </m:s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 </m:t>
                      </m:r>
                      <m:sSubSup>
                        <m:sSubSup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Sup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2</m:t>
                          </m:r>
                        </m:sub>
                        <m:sup>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𝑐𝑢𝑚𝑢𝑙</m:t>
                          </m:r>
                        </m:sup>
                      </m:sSubSup>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 </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𝐹𝑊𝐷</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3</m:t>
                              </m:r>
                            </m:sub>
                          </m:sSub>
                        </m:sub>
                      </m:sSub>
                    </m:oMath>
                  </m:oMathPara>
                </a14:m>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14:m>
                  <m:oMath xmlns:m="http://schemas.openxmlformats.org/officeDocument/2006/math">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𝐶𝐸𝐷</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3</m:t>
                        </m:r>
                      </m:sub>
                    </m:s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𝑟𝑎𝑡𝑖𝑛𝑔</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oMath>
                </a14:m>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est la probabilité de défaut cumulée à 3 ans PIT pour le rating </a:t>
                </a:r>
                <a14:m>
                  <m:oMath xmlns:m="http://schemas.openxmlformats.org/officeDocument/2006/math">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oMath>
                </a14:m>
                <a:r>
                  <a:rPr lang="fr-FR" sz="12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a:t>
                </a:r>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14:m>
                  <m:oMathPara xmlns:m="http://schemas.openxmlformats.org/officeDocument/2006/math">
                    <m:oMathParaPr>
                      <m:jc m:val="centerGroup"/>
                    </m:oMathParaPr>
                    <m:oMath xmlns:m="http://schemas.openxmlformats.org/officeDocument/2006/math">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𝐶𝐸𝐷</m:t>
                      </m:r>
                      <m:sSub>
                        <m:sSub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𝐹</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3</m:t>
                          </m:r>
                        </m:sub>
                      </m:s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𝑟𝑎𝑡𝑖𝑛𝑔</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sSubSup>
                        <m:sSubSupPr>
                          <m:ctrlP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ctrlPr>
                        </m:sSubSupPr>
                        <m:e>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𝑀</m:t>
                          </m:r>
                        </m:e>
                        <m:sub>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3</m:t>
                          </m:r>
                        </m:sub>
                        <m:sup>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𝑐𝑢𝑚𝑢𝑙</m:t>
                          </m:r>
                        </m:sup>
                      </m:sSubSup>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𝑖</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𝑑𝑒𝑓𝑎𝑢𝑙𝑡</m:t>
                      </m:r>
                      <m:r>
                        <a:rPr lang="fr-FR" sz="1200" i="1">
                          <a:solidFill>
                            <a:srgbClr val="000000"/>
                          </a:solidFill>
                          <a:effectLst/>
                          <a:latin typeface="Cambria Math" panose="02040503050406030204" pitchFamily="18" charset="0"/>
                          <a:ea typeface="Calibri" panose="020F0502020204030204" pitchFamily="34" charset="0"/>
                          <a:cs typeface="Calibri Light" panose="020F0302020204030204" pitchFamily="34" charset="0"/>
                        </a:rPr>
                        <m:t>] </m:t>
                      </m:r>
                    </m:oMath>
                  </m:oMathPara>
                </a14:m>
                <a:endParaRPr lang="fr-FR"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just"/>
                <a:r>
                  <a:rPr lang="fr-FR" sz="1600" dirty="0">
                    <a:solidFill>
                      <a:srgbClr val="000000"/>
                    </a:solidFill>
                    <a:effectLst/>
                    <a:latin typeface="Calibri Light" panose="020F0302020204030204" pitchFamily="34" charset="0"/>
                    <a:ea typeface="Calibri" panose="020F0502020204030204" pitchFamily="34" charset="0"/>
                    <a:cs typeface="Cambria" panose="02040503050406030204" pitchFamily="18" charset="0"/>
                  </a:rPr>
                  <a:t> </a:t>
                </a:r>
                <a:endParaRPr lang="fr-FR" sz="24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p:txBody>
          </p:sp>
        </mc:Choice>
        <mc:Fallback xmlns="">
          <p:sp>
            <p:nvSpPr>
              <p:cNvPr id="8" name="ZoneTexte 7">
                <a:extLst>
                  <a:ext uri="{FF2B5EF4-FFF2-40B4-BE49-F238E27FC236}">
                    <a16:creationId xmlns:a16="http://schemas.microsoft.com/office/drawing/2014/main" id="{4C1686DB-06DB-B44F-903E-71B54475F969}"/>
                  </a:ext>
                </a:extLst>
              </p:cNvPr>
              <p:cNvSpPr txBox="1">
                <a:spLocks noRot="1" noChangeAspect="1" noMove="1" noResize="1" noEditPoints="1" noAdjustHandles="1" noChangeArrowheads="1" noChangeShapeType="1" noTextEdit="1"/>
              </p:cNvSpPr>
              <p:nvPr/>
            </p:nvSpPr>
            <p:spPr>
              <a:xfrm>
                <a:off x="377161" y="1033404"/>
                <a:ext cx="11255395" cy="5646289"/>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231882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2B994B-2240-F4AD-A003-3B75C8579AD8}"/>
              </a:ext>
            </a:extLst>
          </p:cNvPr>
          <p:cNvSpPr/>
          <p:nvPr/>
        </p:nvSpPr>
        <p:spPr>
          <a:xfrm>
            <a:off x="0" y="1"/>
            <a:ext cx="12191999" cy="6857999"/>
          </a:xfrm>
          <a:prstGeom prst="rect">
            <a:avLst/>
          </a:prstGeom>
          <a:solidFill>
            <a:srgbClr val="9411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dirty="0">
                <a:solidFill>
                  <a:schemeClr val="bg1"/>
                </a:solidFill>
                <a:latin typeface="Avenir Next Condensed" panose="020B0506020202020204" pitchFamily="34" charset="0"/>
                <a:cs typeface="Angsana New" panose="02020603050405020304" pitchFamily="18" charset="-34"/>
              </a:rPr>
              <a:t>Fin</a:t>
            </a:r>
          </a:p>
        </p:txBody>
      </p:sp>
    </p:spTree>
    <p:extLst>
      <p:ext uri="{BB962C8B-B14F-4D97-AF65-F5344CB8AC3E}">
        <p14:creationId xmlns:p14="http://schemas.microsoft.com/office/powerpoint/2010/main" val="132719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re 1">
            <a:extLst>
              <a:ext uri="{FF2B5EF4-FFF2-40B4-BE49-F238E27FC236}">
                <a16:creationId xmlns:a16="http://schemas.microsoft.com/office/drawing/2014/main" id="{FE92FA5A-614C-8D98-B276-D2F586F5BA80}"/>
              </a:ext>
            </a:extLst>
          </p:cNvPr>
          <p:cNvSpPr>
            <a:spLocks noGrp="1"/>
          </p:cNvSpPr>
          <p:nvPr>
            <p:ph type="title"/>
          </p:nvPr>
        </p:nvSpPr>
        <p:spPr>
          <a:xfrm>
            <a:off x="661351" y="4090"/>
            <a:ext cx="10031627" cy="775931"/>
          </a:xfrm>
        </p:spPr>
        <p:txBody>
          <a:bodyPr>
            <a:normAutofit/>
          </a:body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 PD </a:t>
            </a:r>
            <a:r>
              <a:rPr lang="fr-FR" sz="2800" cap="small" dirty="0" err="1">
                <a:solidFill>
                  <a:srgbClr val="002060"/>
                </a:solidFill>
                <a:latin typeface="Verdana" panose="020B0604030504040204" pitchFamily="34" charset="0"/>
                <a:ea typeface="Verdana" panose="020B0604030504040204" pitchFamily="34" charset="0"/>
                <a:cs typeface="Verdana" panose="020B0604030504040204" pitchFamily="34" charset="0"/>
              </a:rPr>
              <a:t>Foward</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800" cap="small" dirty="0" err="1">
                <a:solidFill>
                  <a:srgbClr val="002060"/>
                </a:solidFill>
                <a:latin typeface="Verdana" panose="020B0604030504040204" pitchFamily="34" charset="0"/>
                <a:ea typeface="Verdana" panose="020B0604030504040204" pitchFamily="34" charset="0"/>
                <a:cs typeface="Verdana" panose="020B0604030504040204" pitchFamily="34" charset="0"/>
              </a:rPr>
              <a:t>Looking</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 Notions</a:t>
            </a:r>
            <a:br>
              <a:rPr lang="fr-FR" sz="1400" b="0" i="0"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br>
            <a:r>
              <a:rPr lang="fr-FR" sz="1400" b="0" i="0"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       1.</a:t>
            </a:r>
            <a:r>
              <a:rPr lang="fr-FR" sz="14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 </a:t>
            </a:r>
            <a:r>
              <a:rPr lang="fr-FR" sz="16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Contexte</a:t>
            </a:r>
            <a:endParaRPr lang="fr-FR" sz="2800" i="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2" name="Connecteur droit 41">
            <a:extLst>
              <a:ext uri="{FF2B5EF4-FFF2-40B4-BE49-F238E27FC236}">
                <a16:creationId xmlns:a16="http://schemas.microsoft.com/office/drawing/2014/main" id="{42483A4F-C6DC-B3FE-E7BD-C2ADBB57EFBD}"/>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2" name="Espace réservé du pied de page 1">
            <a:extLst>
              <a:ext uri="{FF2B5EF4-FFF2-40B4-BE49-F238E27FC236}">
                <a16:creationId xmlns:a16="http://schemas.microsoft.com/office/drawing/2014/main" id="{4422BB1C-C187-297A-8A2D-23AC5A3314B8}"/>
              </a:ext>
            </a:extLst>
          </p:cNvPr>
          <p:cNvSpPr>
            <a:spLocks noGrp="1"/>
          </p:cNvSpPr>
          <p:nvPr>
            <p:ph type="ftr" sz="quarter" idx="11"/>
          </p:nvPr>
        </p:nvSpPr>
        <p:spPr/>
        <p:txBody>
          <a:bodyPr/>
          <a:lstStyle/>
          <a:p>
            <a:r>
              <a:rPr lang="fr-FR"/>
              <a:t>Risque de crédit - Probabilité de défaut</a:t>
            </a:r>
          </a:p>
        </p:txBody>
      </p:sp>
      <p:sp>
        <p:nvSpPr>
          <p:cNvPr id="4" name="Espace réservé du numéro de diapositive 3">
            <a:extLst>
              <a:ext uri="{FF2B5EF4-FFF2-40B4-BE49-F238E27FC236}">
                <a16:creationId xmlns:a16="http://schemas.microsoft.com/office/drawing/2014/main" id="{36B5FEEB-171E-0A33-D02C-BB7CBAFF7C40}"/>
              </a:ext>
            </a:extLst>
          </p:cNvPr>
          <p:cNvSpPr>
            <a:spLocks noGrp="1"/>
          </p:cNvSpPr>
          <p:nvPr>
            <p:ph type="sldNum" sz="quarter" idx="12"/>
          </p:nvPr>
        </p:nvSpPr>
        <p:spPr/>
        <p:txBody>
          <a:bodyPr/>
          <a:lstStyle/>
          <a:p>
            <a:fld id="{AC10BA97-AD70-294B-B66E-C01AC3D45299}" type="slidenum">
              <a:rPr lang="fr-FR" smtClean="0"/>
              <a:t>4</a:t>
            </a:fld>
            <a:endParaRPr lang="fr-FR"/>
          </a:p>
        </p:txBody>
      </p:sp>
      <p:sp>
        <p:nvSpPr>
          <p:cNvPr id="8" name="Pentagon 10">
            <a:extLst>
              <a:ext uri="{FF2B5EF4-FFF2-40B4-BE49-F238E27FC236}">
                <a16:creationId xmlns:a16="http://schemas.microsoft.com/office/drawing/2014/main" id="{D5ADC0E8-3ADE-2017-6A40-2FD463676EC0}"/>
              </a:ext>
            </a:extLst>
          </p:cNvPr>
          <p:cNvSpPr/>
          <p:nvPr/>
        </p:nvSpPr>
        <p:spPr bwMode="gray">
          <a:xfrm>
            <a:off x="861444" y="1235034"/>
            <a:ext cx="1242567" cy="1287406"/>
          </a:xfrm>
          <a:prstGeom prst="homePlate">
            <a:avLst>
              <a:gd name="adj" fmla="val 0"/>
            </a:avLst>
          </a:prstGeom>
          <a:solidFill>
            <a:srgbClr val="941100"/>
          </a:solidFill>
          <a:ln>
            <a:noFill/>
          </a:ln>
        </p:spPr>
        <p:style>
          <a:lnRef idx="0">
            <a:scrgbClr r="0" g="0" b="0"/>
          </a:lnRef>
          <a:fillRef idx="0">
            <a:scrgbClr r="0" g="0" b="0"/>
          </a:fillRef>
          <a:effectRef idx="0">
            <a:scrgbClr r="0" g="0" b="0"/>
          </a:effectRef>
          <a:fontRef idx="minor">
            <a:schemeClr val="lt1"/>
          </a:fontRef>
        </p:style>
        <p:txBody>
          <a:bodyPr lIns="36000" tIns="72000" rIns="36000" bIns="72000" rtlCol="0" anchor="ctr"/>
          <a:lstStyle/>
          <a:p>
            <a:pPr algn="ctr"/>
            <a:r>
              <a:rPr lang="fr-FR" sz="1500" b="1" dirty="0">
                <a:solidFill>
                  <a:prstClr val="white"/>
                </a:solidFill>
                <a:latin typeface="Verdana" panose="020B0604030504040204" pitchFamily="34" charset="0"/>
                <a:ea typeface="Verdana" panose="020B0604030504040204" pitchFamily="34" charset="0"/>
              </a:rPr>
              <a:t>Définition</a:t>
            </a:r>
          </a:p>
        </p:txBody>
      </p:sp>
      <p:sp>
        <p:nvSpPr>
          <p:cNvPr id="9" name="Pentagon 11">
            <a:extLst>
              <a:ext uri="{FF2B5EF4-FFF2-40B4-BE49-F238E27FC236}">
                <a16:creationId xmlns:a16="http://schemas.microsoft.com/office/drawing/2014/main" id="{A6BCE16B-CAA8-5827-411A-9B070F6F93F2}"/>
              </a:ext>
            </a:extLst>
          </p:cNvPr>
          <p:cNvSpPr/>
          <p:nvPr/>
        </p:nvSpPr>
        <p:spPr bwMode="gray">
          <a:xfrm>
            <a:off x="861442" y="4290444"/>
            <a:ext cx="1242567" cy="1288800"/>
          </a:xfrm>
          <a:prstGeom prst="homePlate">
            <a:avLst>
              <a:gd name="adj" fmla="val 0"/>
            </a:avLst>
          </a:prstGeom>
          <a:solidFill>
            <a:srgbClr val="941100"/>
          </a:solidFill>
          <a:ln>
            <a:noFill/>
          </a:ln>
        </p:spPr>
        <p:style>
          <a:lnRef idx="0">
            <a:scrgbClr r="0" g="0" b="0"/>
          </a:lnRef>
          <a:fillRef idx="0">
            <a:scrgbClr r="0" g="0" b="0"/>
          </a:fillRef>
          <a:effectRef idx="0">
            <a:scrgbClr r="0" g="0" b="0"/>
          </a:effectRef>
          <a:fontRef idx="minor">
            <a:schemeClr val="lt1"/>
          </a:fontRef>
        </p:style>
        <p:txBody>
          <a:bodyPr lIns="36000" tIns="72000" rIns="36000" bIns="72000" rtlCol="0" anchor="ctr"/>
          <a:lstStyle/>
          <a:p>
            <a:pPr algn="ctr"/>
            <a:r>
              <a:rPr lang="fr-FR" sz="1500" b="1" dirty="0">
                <a:solidFill>
                  <a:prstClr val="white"/>
                </a:solidFill>
                <a:latin typeface="Verdana" panose="020B0604030504040204" pitchFamily="34" charset="0"/>
                <a:ea typeface="Verdana" panose="020B0604030504040204" pitchFamily="34" charset="0"/>
              </a:rPr>
              <a:t>Principaux défis</a:t>
            </a:r>
          </a:p>
        </p:txBody>
      </p:sp>
      <p:sp>
        <p:nvSpPr>
          <p:cNvPr id="11" name="Pentagon 13">
            <a:extLst>
              <a:ext uri="{FF2B5EF4-FFF2-40B4-BE49-F238E27FC236}">
                <a16:creationId xmlns:a16="http://schemas.microsoft.com/office/drawing/2014/main" id="{3EC011A7-8D6D-FF4D-8A08-9891421FEF9F}"/>
              </a:ext>
            </a:extLst>
          </p:cNvPr>
          <p:cNvSpPr/>
          <p:nvPr/>
        </p:nvSpPr>
        <p:spPr bwMode="gray">
          <a:xfrm>
            <a:off x="861443" y="2762042"/>
            <a:ext cx="1242567" cy="1288800"/>
          </a:xfrm>
          <a:prstGeom prst="homePlate">
            <a:avLst>
              <a:gd name="adj" fmla="val 0"/>
            </a:avLst>
          </a:prstGeom>
          <a:solidFill>
            <a:srgbClr val="941100"/>
          </a:solidFill>
          <a:ln>
            <a:noFill/>
          </a:ln>
        </p:spPr>
        <p:style>
          <a:lnRef idx="0">
            <a:scrgbClr r="0" g="0" b="0"/>
          </a:lnRef>
          <a:fillRef idx="0">
            <a:scrgbClr r="0" g="0" b="0"/>
          </a:fillRef>
          <a:effectRef idx="0">
            <a:scrgbClr r="0" g="0" b="0"/>
          </a:effectRef>
          <a:fontRef idx="minor">
            <a:schemeClr val="lt1"/>
          </a:fontRef>
        </p:style>
        <p:txBody>
          <a:bodyPr lIns="36000" tIns="72000" rIns="36000" bIns="72000" rtlCol="0" anchor="ctr"/>
          <a:lstStyle/>
          <a:p>
            <a:pPr algn="ctr"/>
            <a:r>
              <a:rPr lang="fr-FR" sz="1500" b="1" dirty="0">
                <a:solidFill>
                  <a:prstClr val="white"/>
                </a:solidFill>
                <a:latin typeface="Verdana" panose="020B0604030504040204" pitchFamily="34" charset="0"/>
                <a:ea typeface="Verdana" panose="020B0604030504040204" pitchFamily="34" charset="0"/>
              </a:rPr>
              <a:t>Objectifs</a:t>
            </a:r>
          </a:p>
        </p:txBody>
      </p:sp>
      <p:sp>
        <p:nvSpPr>
          <p:cNvPr id="13" name="Pentagon 23">
            <a:extLst>
              <a:ext uri="{FF2B5EF4-FFF2-40B4-BE49-F238E27FC236}">
                <a16:creationId xmlns:a16="http://schemas.microsoft.com/office/drawing/2014/main" id="{B1362E68-40E9-0FC5-CC44-ACFF388CCF2A}"/>
              </a:ext>
            </a:extLst>
          </p:cNvPr>
          <p:cNvSpPr/>
          <p:nvPr/>
        </p:nvSpPr>
        <p:spPr bwMode="gray">
          <a:xfrm>
            <a:off x="2137780" y="1235034"/>
            <a:ext cx="8995337" cy="1287406"/>
          </a:xfrm>
          <a:prstGeom prst="homePlate">
            <a:avLst>
              <a:gd name="adj" fmla="val 0"/>
            </a:avLst>
          </a:prstGeom>
          <a:solidFill>
            <a:schemeClr val="bg1"/>
          </a:solidFill>
          <a:ln/>
        </p:spPr>
        <p:style>
          <a:lnRef idx="2">
            <a:schemeClr val="accent2"/>
          </a:lnRef>
          <a:fillRef idx="1">
            <a:schemeClr val="lt1"/>
          </a:fillRef>
          <a:effectRef idx="0">
            <a:schemeClr val="accent2"/>
          </a:effectRef>
          <a:fontRef idx="minor">
            <a:schemeClr val="dk1"/>
          </a:fontRef>
        </p:style>
        <p:txBody>
          <a:bodyPr lIns="36000" tIns="36000" rIns="36000" bIns="36000" rtlCol="0" anchor="ctr"/>
          <a:lstStyle/>
          <a:p>
            <a:pPr marL="195855" lvl="1" indent="-132902" algn="just" defTabSz="456996" eaLnBrk="0" hangingPunct="0">
              <a:spcAft>
                <a:spcPts val="239"/>
              </a:spcAft>
              <a:buClr>
                <a:schemeClr val="tx2"/>
              </a:buClr>
              <a:buFont typeface="Wingdings 3" pitchFamily="18" charset="2"/>
              <a:buChar char=""/>
              <a:tabLst>
                <a:tab pos="195855" algn="l"/>
              </a:tabLst>
              <a:defRPr/>
            </a:pPr>
            <a:r>
              <a:rPr lang="fr-FR" sz="1100" dirty="0">
                <a:solidFill>
                  <a:prstClr val="black"/>
                </a:solidFill>
                <a:latin typeface="Verdana" panose="020B0604030504040204" pitchFamily="34" charset="0"/>
                <a:ea typeface="Verdana" panose="020B0604030504040204" pitchFamily="34" charset="0"/>
                <a:cs typeface="Times New Roman" pitchFamily="18" charset="0"/>
              </a:rPr>
              <a:t>Un test de résistance bancaire, ou « stress test », est un exercice consistant à simuler des conditions économiques et financières extrêmes mais plausibles afin d’en étudier les conséquences sur les banques et de mesurer leur capacité de résistance à de telles situations. </a:t>
            </a:r>
          </a:p>
          <a:p>
            <a:pPr marL="195855" lvl="1" indent="-132902" algn="just" defTabSz="456996" eaLnBrk="0" hangingPunct="0">
              <a:spcAft>
                <a:spcPts val="239"/>
              </a:spcAft>
              <a:buClr>
                <a:schemeClr val="tx2"/>
              </a:buClr>
              <a:buFont typeface="Wingdings 3" pitchFamily="18" charset="2"/>
              <a:buChar char=""/>
              <a:tabLst>
                <a:tab pos="195855" algn="l"/>
              </a:tabLst>
              <a:defRPr/>
            </a:pPr>
            <a:r>
              <a:rPr lang="fr-FR" sz="1100" dirty="0">
                <a:solidFill>
                  <a:prstClr val="black"/>
                </a:solidFill>
                <a:latin typeface="Verdana" panose="020B0604030504040204" pitchFamily="34" charset="0"/>
                <a:ea typeface="Verdana" panose="020B0604030504040204" pitchFamily="34" charset="0"/>
                <a:cs typeface="Times New Roman" pitchFamily="18" charset="0"/>
              </a:rPr>
              <a:t>Les stress tests ont été mis en place par les banques centrales et les autorités en charge de la supervision bancaire à la fin des années 1990. La crise asiatique de 1997 avait mis en évidence l’importance de la détérioration des facteurs économiques dans le déclenchement des crises.</a:t>
            </a:r>
          </a:p>
          <a:p>
            <a:pPr marL="195855" lvl="1" indent="-132902" algn="just" defTabSz="456996" eaLnBrk="0" hangingPunct="0">
              <a:spcAft>
                <a:spcPts val="239"/>
              </a:spcAft>
              <a:buClr>
                <a:schemeClr val="tx2"/>
              </a:buClr>
              <a:buFont typeface="Wingdings 3" pitchFamily="18" charset="2"/>
              <a:buChar char=""/>
              <a:tabLst>
                <a:tab pos="195855" algn="l"/>
              </a:tabLst>
              <a:defRPr/>
            </a:pPr>
            <a:r>
              <a:rPr lang="fr-FR" sz="1100" dirty="0">
                <a:solidFill>
                  <a:prstClr val="black"/>
                </a:solidFill>
                <a:latin typeface="Verdana" panose="020B0604030504040204" pitchFamily="34" charset="0"/>
                <a:ea typeface="Verdana" panose="020B0604030504040204" pitchFamily="34" charset="0"/>
                <a:cs typeface="Times New Roman" pitchFamily="18" charset="0"/>
              </a:rPr>
              <a:t>De manière plus globale, les stress tests sont appliqués dans d’autres secteurs (assurance, énergie…). </a:t>
            </a:r>
          </a:p>
        </p:txBody>
      </p:sp>
      <p:sp>
        <p:nvSpPr>
          <p:cNvPr id="14" name="Pentagon 24">
            <a:extLst>
              <a:ext uri="{FF2B5EF4-FFF2-40B4-BE49-F238E27FC236}">
                <a16:creationId xmlns:a16="http://schemas.microsoft.com/office/drawing/2014/main" id="{F1E7893B-D0BF-35AE-7513-9FA0F63A8A36}"/>
              </a:ext>
            </a:extLst>
          </p:cNvPr>
          <p:cNvSpPr/>
          <p:nvPr/>
        </p:nvSpPr>
        <p:spPr bwMode="gray">
          <a:xfrm>
            <a:off x="2137779" y="4300834"/>
            <a:ext cx="8995338" cy="1278410"/>
          </a:xfrm>
          <a:prstGeom prst="homePlate">
            <a:avLst>
              <a:gd name="adj" fmla="val 0"/>
            </a:avLst>
          </a:prstGeom>
          <a:solidFill>
            <a:schemeClr val="bg1"/>
          </a:solidFill>
          <a:ln/>
        </p:spPr>
        <p:style>
          <a:lnRef idx="2">
            <a:schemeClr val="accent2"/>
          </a:lnRef>
          <a:fillRef idx="1">
            <a:schemeClr val="lt1"/>
          </a:fillRef>
          <a:effectRef idx="0">
            <a:schemeClr val="accent2"/>
          </a:effectRef>
          <a:fontRef idx="minor">
            <a:schemeClr val="dk1"/>
          </a:fontRef>
        </p:style>
        <p:txBody>
          <a:bodyPr lIns="36000" tIns="36000" rIns="36000" bIns="36000" rtlCol="0" anchor="ctr"/>
          <a:lstStyle/>
          <a:p>
            <a:pPr marL="195855" lvl="1" indent="-132902" algn="just" defTabSz="456996" eaLnBrk="0" hangingPunct="0">
              <a:spcAft>
                <a:spcPts val="239"/>
              </a:spcAft>
              <a:buClr>
                <a:schemeClr val="tx2"/>
              </a:buClr>
              <a:buFont typeface="Wingdings 3" pitchFamily="18" charset="2"/>
              <a:buChar char=""/>
              <a:tabLst>
                <a:tab pos="195855" algn="l"/>
              </a:tabLst>
              <a:defRPr/>
            </a:pPr>
            <a:r>
              <a:rPr lang="fr-FR" sz="1100" dirty="0">
                <a:solidFill>
                  <a:prstClr val="black"/>
                </a:solidFill>
                <a:latin typeface="Verdana" panose="020B0604030504040204" pitchFamily="34" charset="0"/>
                <a:ea typeface="Verdana" panose="020B0604030504040204" pitchFamily="34" charset="0"/>
                <a:cs typeface="Times New Roman" pitchFamily="18" charset="0"/>
              </a:rPr>
              <a:t>Les exercices de stress test impliquent des notions d’économétrie et d’économie.</a:t>
            </a:r>
          </a:p>
          <a:p>
            <a:pPr marL="195855" lvl="1" indent="-132902" algn="just" defTabSz="456996" eaLnBrk="0" hangingPunct="0">
              <a:spcAft>
                <a:spcPts val="239"/>
              </a:spcAft>
              <a:buClr>
                <a:schemeClr val="tx2"/>
              </a:buClr>
              <a:buFont typeface="Wingdings 3" pitchFamily="18" charset="2"/>
              <a:buChar char=""/>
              <a:tabLst>
                <a:tab pos="195855" algn="l"/>
              </a:tabLst>
              <a:defRPr/>
            </a:pPr>
            <a:r>
              <a:rPr lang="fr-FR" sz="1100" dirty="0">
                <a:solidFill>
                  <a:prstClr val="black"/>
                </a:solidFill>
                <a:latin typeface="Verdana" panose="020B0604030504040204" pitchFamily="34" charset="0"/>
                <a:ea typeface="Verdana" panose="020B0604030504040204" pitchFamily="34" charset="0"/>
                <a:cs typeface="Times New Roman" pitchFamily="18" charset="0"/>
              </a:rPr>
              <a:t>Les calculs d’impact en terme de solvabilité et résultats nécessitent la projections des paramètres de risques.</a:t>
            </a:r>
          </a:p>
          <a:p>
            <a:pPr marL="195855" lvl="1" indent="-132902" algn="just" defTabSz="456996" eaLnBrk="0" hangingPunct="0">
              <a:spcAft>
                <a:spcPts val="239"/>
              </a:spcAft>
              <a:buClr>
                <a:schemeClr val="tx2"/>
              </a:buClr>
              <a:buFont typeface="Wingdings 3" pitchFamily="18" charset="2"/>
              <a:buChar char=""/>
              <a:tabLst>
                <a:tab pos="195855" algn="l"/>
              </a:tabLst>
              <a:defRPr/>
            </a:pPr>
            <a:r>
              <a:rPr lang="fr-FR" sz="1100" dirty="0">
                <a:solidFill>
                  <a:prstClr val="black"/>
                </a:solidFill>
                <a:latin typeface="Verdana" panose="020B0604030504040204" pitchFamily="34" charset="0"/>
                <a:ea typeface="Verdana" panose="020B0604030504040204" pitchFamily="34" charset="0"/>
                <a:cs typeface="Times New Roman" pitchFamily="18" charset="0"/>
              </a:rPr>
              <a:t>Ces exercices s’accompagnent de véritables enjeux de gouvernance.</a:t>
            </a:r>
          </a:p>
        </p:txBody>
      </p:sp>
      <p:sp>
        <p:nvSpPr>
          <p:cNvPr id="15" name="Pentagon 26">
            <a:extLst>
              <a:ext uri="{FF2B5EF4-FFF2-40B4-BE49-F238E27FC236}">
                <a16:creationId xmlns:a16="http://schemas.microsoft.com/office/drawing/2014/main" id="{39CD01E2-8520-DB1B-8542-E13D936154AB}"/>
              </a:ext>
            </a:extLst>
          </p:cNvPr>
          <p:cNvSpPr/>
          <p:nvPr/>
        </p:nvSpPr>
        <p:spPr bwMode="gray">
          <a:xfrm>
            <a:off x="2137781" y="2764004"/>
            <a:ext cx="8995336" cy="1288798"/>
          </a:xfrm>
          <a:prstGeom prst="homePlate">
            <a:avLst>
              <a:gd name="adj" fmla="val 0"/>
            </a:avLst>
          </a:prstGeom>
          <a:solidFill>
            <a:schemeClr val="bg1"/>
          </a:solidFill>
          <a:ln/>
        </p:spPr>
        <p:style>
          <a:lnRef idx="2">
            <a:schemeClr val="accent2"/>
          </a:lnRef>
          <a:fillRef idx="1">
            <a:schemeClr val="lt1"/>
          </a:fillRef>
          <a:effectRef idx="0">
            <a:schemeClr val="accent2"/>
          </a:effectRef>
          <a:fontRef idx="minor">
            <a:schemeClr val="dk1"/>
          </a:fontRef>
        </p:style>
        <p:txBody>
          <a:bodyPr lIns="36000" tIns="36000" rIns="36000" bIns="36000" rtlCol="0" anchor="ctr"/>
          <a:lstStyle/>
          <a:p>
            <a:pPr marL="195855" lvl="1" indent="-132902" algn="just" defTabSz="456996" eaLnBrk="0" hangingPunct="0">
              <a:spcAft>
                <a:spcPts val="239"/>
              </a:spcAft>
              <a:buClr>
                <a:schemeClr val="tx2"/>
              </a:buClr>
              <a:buFont typeface="Wingdings 3" pitchFamily="18" charset="2"/>
              <a:buChar char=""/>
              <a:tabLst>
                <a:tab pos="195855" algn="l"/>
              </a:tabLst>
              <a:defRPr/>
            </a:pPr>
            <a:r>
              <a:rPr lang="fr-FR" sz="1100" dirty="0">
                <a:solidFill>
                  <a:prstClr val="black"/>
                </a:solidFill>
                <a:latin typeface="Verdana" panose="020B0604030504040204" pitchFamily="34" charset="0"/>
                <a:ea typeface="Verdana" panose="020B0604030504040204" pitchFamily="34" charset="0"/>
                <a:cs typeface="Times New Roman" pitchFamily="18" charset="0"/>
              </a:rPr>
              <a:t>Les exercices de stress test visent donc à mesurer l’impact du choc macro-économique sur le risque de crédit porté par les banques, la valeur de leurs actifs et in fine sur leur ratio de solvabilité et compte de résultat.</a:t>
            </a:r>
          </a:p>
          <a:p>
            <a:pPr marL="195855" lvl="1" indent="-132902" algn="just" defTabSz="456996" eaLnBrk="0" hangingPunct="0">
              <a:spcAft>
                <a:spcPts val="239"/>
              </a:spcAft>
              <a:buClr>
                <a:schemeClr val="tx2"/>
              </a:buClr>
              <a:buFont typeface="Wingdings 3" pitchFamily="18" charset="2"/>
              <a:buChar char=""/>
              <a:tabLst>
                <a:tab pos="195855" algn="l"/>
              </a:tabLst>
              <a:defRPr/>
            </a:pPr>
            <a:r>
              <a:rPr lang="fr-FR" sz="1100" dirty="0">
                <a:solidFill>
                  <a:prstClr val="black"/>
                </a:solidFill>
                <a:latin typeface="Verdana" panose="020B0604030504040204" pitchFamily="34" charset="0"/>
                <a:ea typeface="Verdana" panose="020B0604030504040204" pitchFamily="34" charset="0"/>
                <a:cs typeface="Times New Roman" pitchFamily="18" charset="0"/>
              </a:rPr>
              <a:t>Ils ont pour objectif d’évaluer la capacité des banques à faire face à des crises économiques éventuelles ou à des contextes économiques dégradés sur un horizon de temps donné (horizon de 3 à 5 ans).</a:t>
            </a:r>
          </a:p>
          <a:p>
            <a:pPr marL="195855" lvl="1" indent="-132902" algn="just" defTabSz="456996" eaLnBrk="0" hangingPunct="0">
              <a:spcAft>
                <a:spcPts val="239"/>
              </a:spcAft>
              <a:buClr>
                <a:schemeClr val="tx2"/>
              </a:buClr>
              <a:buFont typeface="Wingdings 3" pitchFamily="18" charset="2"/>
              <a:buChar char=""/>
              <a:tabLst>
                <a:tab pos="195855" algn="l"/>
              </a:tabLst>
              <a:defRPr/>
            </a:pPr>
            <a:r>
              <a:rPr lang="fr-FR" sz="1100" dirty="0">
                <a:solidFill>
                  <a:prstClr val="black"/>
                </a:solidFill>
                <a:latin typeface="Verdana" panose="020B0604030504040204" pitchFamily="34" charset="0"/>
                <a:ea typeface="Verdana" panose="020B0604030504040204" pitchFamily="34" charset="0"/>
                <a:cs typeface="Times New Roman" pitchFamily="18" charset="0"/>
              </a:rPr>
              <a:t>Des actions correctives sont prises lorsque les résultats des stress tests montrent une incapacité des banques à faire face à de potentielles récessions économiques.</a:t>
            </a:r>
          </a:p>
        </p:txBody>
      </p:sp>
    </p:spTree>
    <p:extLst>
      <p:ext uri="{BB962C8B-B14F-4D97-AF65-F5344CB8AC3E}">
        <p14:creationId xmlns:p14="http://schemas.microsoft.com/office/powerpoint/2010/main" val="185008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cxnSp>
        <p:nvCxnSpPr>
          <p:cNvPr id="397" name="Google Shape;397;p58"/>
          <p:cNvCxnSpPr/>
          <p:nvPr/>
        </p:nvCxnSpPr>
        <p:spPr>
          <a:xfrm>
            <a:off x="478971" y="780021"/>
            <a:ext cx="10900400" cy="0"/>
          </a:xfrm>
          <a:prstGeom prst="straightConnector1">
            <a:avLst/>
          </a:prstGeom>
          <a:noFill/>
          <a:ln w="28575" cap="flat" cmpd="sng">
            <a:solidFill>
              <a:srgbClr val="941100"/>
            </a:solidFill>
            <a:prstDash val="solid"/>
            <a:miter lim="800000"/>
            <a:headEnd type="none" w="sm" len="sm"/>
            <a:tailEnd type="none" w="sm" len="sm"/>
          </a:ln>
        </p:spPr>
      </p:cxnSp>
      <p:sp>
        <p:nvSpPr>
          <p:cNvPr id="398" name="Google Shape;398;p58"/>
          <p:cNvSpPr txBox="1"/>
          <p:nvPr/>
        </p:nvSpPr>
        <p:spPr>
          <a:xfrm>
            <a:off x="494268" y="4091"/>
            <a:ext cx="10031600" cy="776000"/>
          </a:xfrm>
          <a:prstGeom prst="rect">
            <a:avLst/>
          </a:prstGeom>
          <a:noFill/>
          <a:ln>
            <a:noFill/>
          </a:ln>
        </p:spPr>
        <p:txBody>
          <a:bodyPr spcFirstLastPara="1" wrap="square" lIns="91433" tIns="45700" rIns="91433" bIns="45700" anchor="ctr" anchorCtr="0">
            <a:normAutofit/>
          </a:bodyPr>
          <a:lstStyle/>
          <a:p>
            <a:pPr>
              <a:lnSpc>
                <a:spcPct val="90000"/>
              </a:lnSpc>
              <a:buClr>
                <a:srgbClr val="002060"/>
              </a:buClr>
              <a:buSzPts val="2100"/>
            </a:pP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 PD </a:t>
            </a:r>
            <a:r>
              <a:rPr lang="fr-FR" sz="2800" cap="small" dirty="0" err="1">
                <a:solidFill>
                  <a:srgbClr val="002060"/>
                </a:solidFill>
                <a:latin typeface="Verdana" panose="020B0604030504040204" pitchFamily="34" charset="0"/>
                <a:ea typeface="Verdana" panose="020B0604030504040204" pitchFamily="34" charset="0"/>
                <a:cs typeface="Verdana" panose="020B0604030504040204" pitchFamily="34" charset="0"/>
              </a:rPr>
              <a:t>Foward</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800" cap="small" dirty="0" err="1">
                <a:solidFill>
                  <a:srgbClr val="002060"/>
                </a:solidFill>
                <a:latin typeface="Verdana" panose="020B0604030504040204" pitchFamily="34" charset="0"/>
                <a:ea typeface="Verdana" panose="020B0604030504040204" pitchFamily="34" charset="0"/>
                <a:cs typeface="Verdana" panose="020B0604030504040204" pitchFamily="34" charset="0"/>
              </a:rPr>
              <a:t>Looking</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 Notions</a:t>
            </a:r>
            <a:br>
              <a:rPr lang="fr" sz="1467" dirty="0">
                <a:solidFill>
                  <a:srgbClr val="002060"/>
                </a:solidFill>
                <a:latin typeface="Verdana"/>
                <a:ea typeface="Verdana"/>
                <a:cs typeface="Verdana"/>
                <a:sym typeface="Verdana"/>
              </a:rPr>
            </a:br>
            <a:r>
              <a:rPr lang="fr" sz="1467" dirty="0">
                <a:solidFill>
                  <a:srgbClr val="002060"/>
                </a:solidFill>
                <a:latin typeface="Verdana"/>
                <a:ea typeface="Verdana"/>
                <a:cs typeface="Verdana"/>
                <a:sym typeface="Verdana"/>
              </a:rPr>
              <a:t>       </a:t>
            </a:r>
            <a:r>
              <a:rPr lang="fr" sz="1600" i="1" dirty="0">
                <a:solidFill>
                  <a:srgbClr val="002060"/>
                </a:solidFill>
                <a:latin typeface="Verdana"/>
                <a:ea typeface="Verdana"/>
                <a:cs typeface="Verdana"/>
                <a:sym typeface="Verdana"/>
              </a:rPr>
              <a:t>2. Approche </a:t>
            </a:r>
            <a:r>
              <a:rPr lang="fr" sz="1600" i="1" dirty="0" err="1">
                <a:solidFill>
                  <a:srgbClr val="002060"/>
                </a:solidFill>
                <a:latin typeface="Verdana"/>
                <a:ea typeface="Verdana"/>
                <a:cs typeface="Verdana"/>
                <a:sym typeface="Verdana"/>
              </a:rPr>
              <a:t>Forward</a:t>
            </a:r>
            <a:r>
              <a:rPr lang="fr" sz="1600" i="1" dirty="0">
                <a:solidFill>
                  <a:srgbClr val="002060"/>
                </a:solidFill>
                <a:latin typeface="Verdana"/>
                <a:ea typeface="Verdana"/>
                <a:cs typeface="Verdana"/>
                <a:sym typeface="Verdana"/>
              </a:rPr>
              <a:t> </a:t>
            </a:r>
            <a:r>
              <a:rPr lang="fr" sz="1600" i="1" dirty="0" err="1">
                <a:solidFill>
                  <a:srgbClr val="002060"/>
                </a:solidFill>
                <a:latin typeface="Verdana"/>
                <a:ea typeface="Verdana"/>
                <a:cs typeface="Verdana"/>
                <a:sym typeface="Verdana"/>
              </a:rPr>
              <a:t>Looking</a:t>
            </a:r>
            <a:endParaRPr sz="1600" i="1" dirty="0">
              <a:solidFill>
                <a:srgbClr val="002060"/>
              </a:solidFill>
              <a:latin typeface="Verdana"/>
              <a:ea typeface="Verdana"/>
              <a:cs typeface="Verdana"/>
              <a:sym typeface="Verdana"/>
            </a:endParaRPr>
          </a:p>
        </p:txBody>
      </p:sp>
      <p:sp>
        <p:nvSpPr>
          <p:cNvPr id="399" name="Google Shape;399;p58"/>
          <p:cNvSpPr txBox="1"/>
          <p:nvPr/>
        </p:nvSpPr>
        <p:spPr>
          <a:xfrm>
            <a:off x="494268" y="1079632"/>
            <a:ext cx="11100800" cy="5510699"/>
          </a:xfrm>
          <a:prstGeom prst="rect">
            <a:avLst/>
          </a:prstGeom>
          <a:noFill/>
          <a:ln>
            <a:noFill/>
          </a:ln>
        </p:spPr>
        <p:txBody>
          <a:bodyPr spcFirstLastPara="1" wrap="square" lIns="91433" tIns="45700" rIns="91433" bIns="45700" anchor="t" anchorCtr="0">
            <a:spAutoFit/>
          </a:bodyPr>
          <a:lstStyle/>
          <a:p>
            <a:pPr algn="just"/>
            <a:r>
              <a:rPr lang="fr" sz="1467" u="sng" dirty="0">
                <a:solidFill>
                  <a:schemeClr val="dk1"/>
                </a:solidFill>
                <a:latin typeface="Verdana"/>
                <a:ea typeface="Verdana"/>
                <a:cs typeface="Verdana"/>
                <a:sym typeface="Verdana"/>
              </a:rPr>
              <a:t>Pourquoi le </a:t>
            </a:r>
            <a:r>
              <a:rPr lang="fr" sz="1467" u="sng" dirty="0" err="1">
                <a:solidFill>
                  <a:schemeClr val="dk1"/>
                </a:solidFill>
                <a:latin typeface="Verdana"/>
                <a:ea typeface="Verdana"/>
                <a:cs typeface="Verdana"/>
                <a:sym typeface="Verdana"/>
              </a:rPr>
              <a:t>Forward</a:t>
            </a:r>
            <a:r>
              <a:rPr lang="fr" sz="1467" u="sng" dirty="0">
                <a:solidFill>
                  <a:schemeClr val="dk1"/>
                </a:solidFill>
                <a:latin typeface="Verdana"/>
                <a:ea typeface="Verdana"/>
                <a:cs typeface="Verdana"/>
                <a:sym typeface="Verdana"/>
              </a:rPr>
              <a:t> </a:t>
            </a:r>
            <a:r>
              <a:rPr lang="fr" sz="1467" u="sng" dirty="0" err="1">
                <a:solidFill>
                  <a:schemeClr val="dk1"/>
                </a:solidFill>
                <a:latin typeface="Verdana"/>
                <a:ea typeface="Verdana"/>
                <a:cs typeface="Verdana"/>
                <a:sym typeface="Verdana"/>
              </a:rPr>
              <a:t>Looking</a:t>
            </a:r>
            <a:r>
              <a:rPr lang="fr" sz="1467" u="sng" dirty="0">
                <a:solidFill>
                  <a:schemeClr val="dk1"/>
                </a:solidFill>
                <a:latin typeface="Verdana"/>
                <a:ea typeface="Verdana"/>
                <a:cs typeface="Verdana"/>
                <a:sym typeface="Verdana"/>
              </a:rPr>
              <a:t> ? </a:t>
            </a:r>
            <a:endParaRPr sz="1467" u="sng" dirty="0">
              <a:solidFill>
                <a:schemeClr val="dk1"/>
              </a:solidFill>
              <a:latin typeface="Verdana"/>
              <a:ea typeface="Verdana"/>
              <a:cs typeface="Verdana"/>
              <a:sym typeface="Verdana"/>
            </a:endParaRPr>
          </a:p>
          <a:p>
            <a:pPr algn="just"/>
            <a:endParaRPr lang="fr" sz="1467" dirty="0">
              <a:solidFill>
                <a:schemeClr val="dk1"/>
              </a:solidFill>
              <a:latin typeface="Verdana"/>
              <a:ea typeface="Verdana"/>
              <a:cs typeface="Verdana"/>
              <a:sym typeface="Verdana"/>
            </a:endParaRPr>
          </a:p>
          <a:p>
            <a:pPr algn="just"/>
            <a:r>
              <a:rPr lang="fr" sz="1467" dirty="0">
                <a:solidFill>
                  <a:schemeClr val="dk1"/>
                </a:solidFill>
                <a:latin typeface="Verdana"/>
                <a:ea typeface="Verdana"/>
                <a:cs typeface="Verdana"/>
                <a:sym typeface="Verdana"/>
              </a:rPr>
              <a:t>L’une des principales problématiques identifiées avec la réglementation IAS 39 est que seuls les événements passés et les conditions actuelles pouvaient être considérés pour mesurer les pertes de crédit. Cela conduit a une faiblesse notable dans les modèles développés selon cette norme, à savoir qu’il peut y avoir une comptabilisation retardée des baisses de crédit. </a:t>
            </a:r>
            <a:endParaRPr sz="1467" dirty="0">
              <a:solidFill>
                <a:schemeClr val="dk1"/>
              </a:solidFill>
              <a:latin typeface="Verdana"/>
              <a:ea typeface="Verdana"/>
              <a:cs typeface="Verdana"/>
              <a:sym typeface="Verdana"/>
            </a:endParaRPr>
          </a:p>
          <a:p>
            <a:pPr algn="just"/>
            <a:r>
              <a:rPr lang="fr" sz="1467" dirty="0">
                <a:solidFill>
                  <a:schemeClr val="dk1"/>
                </a:solidFill>
                <a:latin typeface="Verdana"/>
                <a:ea typeface="Verdana"/>
                <a:cs typeface="Verdana"/>
                <a:sym typeface="Verdana"/>
              </a:rPr>
              <a:t>En plus de prendre en compte les événements passés et les conditions actuelles, la nouvelle norme IFRS 9 exige que les informations prospectives soient utilisées pour mesurer les pertes de crédit attendues (ECL).</a:t>
            </a:r>
            <a:endParaRPr sz="1467" dirty="0">
              <a:solidFill>
                <a:schemeClr val="dk1"/>
              </a:solidFill>
              <a:latin typeface="Verdana"/>
              <a:ea typeface="Verdana"/>
              <a:cs typeface="Verdana"/>
              <a:sym typeface="Verdana"/>
            </a:endParaRPr>
          </a:p>
          <a:p>
            <a:pPr algn="just"/>
            <a:endParaRPr sz="1467" dirty="0">
              <a:solidFill>
                <a:schemeClr val="dk1"/>
              </a:solidFill>
              <a:latin typeface="Verdana"/>
              <a:ea typeface="Verdana"/>
              <a:cs typeface="Verdana"/>
              <a:sym typeface="Verdana"/>
            </a:endParaRPr>
          </a:p>
          <a:p>
            <a:pPr algn="just"/>
            <a:r>
              <a:rPr lang="fr" sz="1467" u="sng" dirty="0">
                <a:solidFill>
                  <a:schemeClr val="dk1"/>
                </a:solidFill>
                <a:latin typeface="Verdana"/>
                <a:ea typeface="Verdana"/>
                <a:cs typeface="Verdana"/>
                <a:sym typeface="Verdana"/>
              </a:rPr>
              <a:t>Considérations sur le développement </a:t>
            </a:r>
            <a:r>
              <a:rPr lang="fr" sz="1467" u="sng" dirty="0" err="1">
                <a:solidFill>
                  <a:schemeClr val="dk1"/>
                </a:solidFill>
                <a:latin typeface="Verdana"/>
                <a:ea typeface="Verdana"/>
                <a:cs typeface="Verdana"/>
                <a:sym typeface="Verdana"/>
              </a:rPr>
              <a:t>Forward</a:t>
            </a:r>
            <a:r>
              <a:rPr lang="fr" sz="1467" u="sng" dirty="0">
                <a:solidFill>
                  <a:schemeClr val="dk1"/>
                </a:solidFill>
                <a:latin typeface="Verdana"/>
                <a:ea typeface="Verdana"/>
                <a:cs typeface="Verdana"/>
                <a:sym typeface="Verdana"/>
              </a:rPr>
              <a:t> </a:t>
            </a:r>
            <a:r>
              <a:rPr lang="fr" sz="1467" u="sng" dirty="0" err="1">
                <a:solidFill>
                  <a:schemeClr val="dk1"/>
                </a:solidFill>
                <a:latin typeface="Verdana"/>
                <a:ea typeface="Verdana"/>
                <a:cs typeface="Verdana"/>
                <a:sym typeface="Verdana"/>
              </a:rPr>
              <a:t>Looking</a:t>
            </a:r>
            <a:r>
              <a:rPr lang="fr" sz="1467" u="sng" dirty="0">
                <a:solidFill>
                  <a:schemeClr val="dk1"/>
                </a:solidFill>
                <a:latin typeface="Verdana"/>
                <a:ea typeface="Verdana"/>
                <a:cs typeface="Verdana"/>
                <a:sym typeface="Verdana"/>
              </a:rPr>
              <a:t> : </a:t>
            </a:r>
            <a:endParaRPr sz="1467" u="sng" dirty="0">
              <a:solidFill>
                <a:schemeClr val="dk1"/>
              </a:solidFill>
              <a:latin typeface="Verdana"/>
              <a:ea typeface="Verdana"/>
              <a:cs typeface="Verdana"/>
              <a:sym typeface="Verdana"/>
            </a:endParaRPr>
          </a:p>
          <a:p>
            <a:pPr algn="just"/>
            <a:endParaRPr lang="fr" sz="1467" dirty="0">
              <a:solidFill>
                <a:schemeClr val="dk1"/>
              </a:solidFill>
              <a:latin typeface="Verdana"/>
              <a:ea typeface="Verdana"/>
              <a:cs typeface="Verdana"/>
              <a:sym typeface="Verdana"/>
            </a:endParaRPr>
          </a:p>
          <a:p>
            <a:pPr algn="just"/>
            <a:r>
              <a:rPr lang="fr" sz="1467" dirty="0">
                <a:solidFill>
                  <a:schemeClr val="dk1"/>
                </a:solidFill>
                <a:latin typeface="Verdana"/>
                <a:ea typeface="Verdana"/>
                <a:cs typeface="Verdana"/>
                <a:sym typeface="Verdana"/>
              </a:rPr>
              <a:t>Pour refléter la relation non linéaire entre les pertes de crédit attendues et les conditions économiques, il existe des scénarios macro économiques (favorables, de référence, adverse) à projeter sur le cycle économique. </a:t>
            </a:r>
            <a:endParaRPr sz="1467" dirty="0">
              <a:solidFill>
                <a:schemeClr val="dk1"/>
              </a:solidFill>
              <a:latin typeface="Verdana"/>
              <a:ea typeface="Verdana"/>
              <a:cs typeface="Verdana"/>
              <a:sym typeface="Verdana"/>
            </a:endParaRPr>
          </a:p>
          <a:p>
            <a:pPr algn="just"/>
            <a:r>
              <a:rPr lang="fr" sz="1467" dirty="0">
                <a:solidFill>
                  <a:schemeClr val="dk1"/>
                </a:solidFill>
                <a:latin typeface="Verdana"/>
                <a:ea typeface="Verdana"/>
                <a:cs typeface="Verdana"/>
                <a:sym typeface="Verdana"/>
              </a:rPr>
              <a:t>Les prévisions macro économiques se concentrent principalement sur des variables spécifiques à chaque pays: PIB, taux de chômage, indices d’inflation, taux d'intérêt… </a:t>
            </a:r>
            <a:endParaRPr sz="1467" dirty="0">
              <a:solidFill>
                <a:schemeClr val="dk1"/>
              </a:solidFill>
              <a:latin typeface="Verdana"/>
              <a:ea typeface="Verdana"/>
              <a:cs typeface="Verdana"/>
              <a:sym typeface="Verdana"/>
            </a:endParaRPr>
          </a:p>
          <a:p>
            <a:pPr algn="just">
              <a:buClr>
                <a:schemeClr val="dk1"/>
              </a:buClr>
              <a:buSzPts val="1100"/>
            </a:pPr>
            <a:endParaRPr sz="1467" b="1" dirty="0">
              <a:solidFill>
                <a:schemeClr val="dk1"/>
              </a:solidFill>
              <a:latin typeface="Helvetica Neue"/>
              <a:ea typeface="Helvetica Neue"/>
              <a:cs typeface="Helvetica Neue"/>
              <a:sym typeface="Helvetica Neue"/>
            </a:endParaRPr>
          </a:p>
          <a:p>
            <a:pPr algn="just"/>
            <a:r>
              <a:rPr lang="fr" sz="1467" u="sng" dirty="0">
                <a:solidFill>
                  <a:schemeClr val="dk1"/>
                </a:solidFill>
                <a:latin typeface="Verdana"/>
                <a:ea typeface="Verdana"/>
                <a:cs typeface="Verdana"/>
                <a:sym typeface="Verdana"/>
              </a:rPr>
              <a:t>Comment inclure les informations </a:t>
            </a:r>
            <a:r>
              <a:rPr lang="fr" sz="1467" u="sng" dirty="0" err="1">
                <a:solidFill>
                  <a:schemeClr val="dk1"/>
                </a:solidFill>
                <a:latin typeface="Verdana"/>
                <a:ea typeface="Verdana"/>
                <a:cs typeface="Verdana"/>
                <a:sym typeface="Verdana"/>
              </a:rPr>
              <a:t>forward</a:t>
            </a:r>
            <a:r>
              <a:rPr lang="fr" sz="1467" u="sng" dirty="0">
                <a:solidFill>
                  <a:schemeClr val="dk1"/>
                </a:solidFill>
                <a:latin typeface="Verdana"/>
                <a:ea typeface="Verdana"/>
                <a:cs typeface="Verdana"/>
                <a:sym typeface="Verdana"/>
              </a:rPr>
              <a:t> </a:t>
            </a:r>
            <a:r>
              <a:rPr lang="fr" sz="1467" u="sng" dirty="0" err="1">
                <a:solidFill>
                  <a:schemeClr val="dk1"/>
                </a:solidFill>
                <a:latin typeface="Verdana"/>
                <a:ea typeface="Verdana"/>
                <a:cs typeface="Verdana"/>
                <a:sym typeface="Verdana"/>
              </a:rPr>
              <a:t>looking</a:t>
            </a:r>
            <a:r>
              <a:rPr lang="fr" sz="1467" u="sng" dirty="0">
                <a:solidFill>
                  <a:schemeClr val="dk1"/>
                </a:solidFill>
                <a:latin typeface="Verdana"/>
                <a:ea typeface="Verdana"/>
                <a:cs typeface="Verdana"/>
                <a:sym typeface="Verdana"/>
              </a:rPr>
              <a:t> ?</a:t>
            </a:r>
            <a:endParaRPr sz="1467" u="sng" dirty="0">
              <a:solidFill>
                <a:schemeClr val="dk1"/>
              </a:solidFill>
              <a:latin typeface="Verdana"/>
              <a:ea typeface="Verdana"/>
              <a:cs typeface="Verdana"/>
              <a:sym typeface="Verdana"/>
            </a:endParaRPr>
          </a:p>
          <a:p>
            <a:pPr marL="609585" indent="-397923" algn="just">
              <a:buClr>
                <a:schemeClr val="dk1"/>
              </a:buClr>
              <a:buSzPts val="1100"/>
              <a:buFont typeface="Verdana"/>
              <a:buChar char="-"/>
            </a:pPr>
            <a:r>
              <a:rPr lang="fr" sz="1467" dirty="0">
                <a:solidFill>
                  <a:schemeClr val="dk1"/>
                </a:solidFill>
                <a:latin typeface="Verdana"/>
                <a:ea typeface="Verdana"/>
                <a:cs typeface="Verdana"/>
                <a:sym typeface="Verdana"/>
              </a:rPr>
              <a:t>Incorporer des modèles de données de panel économétriques qui donneront des prévisions de paramètres de risques sous plusieurs scénarios</a:t>
            </a:r>
            <a:endParaRPr sz="1467" dirty="0">
              <a:solidFill>
                <a:schemeClr val="dk1"/>
              </a:solidFill>
              <a:latin typeface="Verdana"/>
              <a:ea typeface="Verdana"/>
              <a:cs typeface="Verdana"/>
              <a:sym typeface="Verdana"/>
            </a:endParaRPr>
          </a:p>
          <a:p>
            <a:pPr marL="609585" indent="-397923" algn="just">
              <a:buClr>
                <a:schemeClr val="dk1"/>
              </a:buClr>
              <a:buSzPts val="1100"/>
              <a:buFont typeface="Verdana"/>
              <a:buChar char="-"/>
            </a:pPr>
            <a:r>
              <a:rPr lang="fr" sz="1467" dirty="0">
                <a:solidFill>
                  <a:schemeClr val="dk1"/>
                </a:solidFill>
                <a:latin typeface="Verdana"/>
                <a:ea typeface="Verdana"/>
                <a:cs typeface="Verdana"/>
                <a:sym typeface="Verdana"/>
              </a:rPr>
              <a:t>Le forward looking peut être reflété par les PD et les LGD et le CCF (plus rares)</a:t>
            </a:r>
            <a:endParaRPr sz="1467" dirty="0">
              <a:solidFill>
                <a:schemeClr val="dk1"/>
              </a:solidFill>
              <a:latin typeface="Verdana"/>
              <a:ea typeface="Verdana"/>
              <a:cs typeface="Verdana"/>
              <a:sym typeface="Verdana"/>
            </a:endParaRPr>
          </a:p>
          <a:p>
            <a:pPr marL="609585" indent="-397923" algn="just">
              <a:buClr>
                <a:schemeClr val="dk1"/>
              </a:buClr>
              <a:buSzPts val="1100"/>
              <a:buFont typeface="Verdana"/>
              <a:buChar char="-"/>
            </a:pPr>
            <a:r>
              <a:rPr lang="fr" sz="1467" dirty="0">
                <a:solidFill>
                  <a:schemeClr val="dk1"/>
                </a:solidFill>
                <a:latin typeface="Verdana"/>
                <a:ea typeface="Verdana"/>
                <a:cs typeface="Verdana"/>
                <a:sym typeface="Verdana"/>
              </a:rPr>
              <a:t>Une matrice de PD peut être utilisée pour estimer les ECL. La matrice TTC (Through The Cycle) de PD est construite sur un historique de ratings. A partir de là, la matrice de PD </a:t>
            </a:r>
            <a:r>
              <a:rPr lang="fr" sz="1467" dirty="0" err="1">
                <a:solidFill>
                  <a:schemeClr val="dk1"/>
                </a:solidFill>
                <a:latin typeface="Verdana"/>
                <a:ea typeface="Verdana"/>
                <a:cs typeface="Verdana"/>
                <a:sym typeface="Verdana"/>
              </a:rPr>
              <a:t>PiT</a:t>
            </a:r>
            <a:r>
              <a:rPr lang="fr" sz="1467" dirty="0">
                <a:solidFill>
                  <a:schemeClr val="dk1"/>
                </a:solidFill>
                <a:latin typeface="Verdana"/>
                <a:ea typeface="Verdana"/>
                <a:cs typeface="Verdana"/>
                <a:sym typeface="Verdana"/>
              </a:rPr>
              <a:t> (Point in Time) </a:t>
            </a:r>
            <a:r>
              <a:rPr lang="fr" sz="1467" dirty="0" err="1">
                <a:solidFill>
                  <a:schemeClr val="dk1"/>
                </a:solidFill>
                <a:latin typeface="Verdana"/>
                <a:ea typeface="Verdana"/>
                <a:cs typeface="Verdana"/>
                <a:sym typeface="Verdana"/>
              </a:rPr>
              <a:t>forward</a:t>
            </a:r>
            <a:r>
              <a:rPr lang="fr" sz="1467" dirty="0">
                <a:solidFill>
                  <a:schemeClr val="dk1"/>
                </a:solidFill>
                <a:latin typeface="Verdana"/>
                <a:ea typeface="Verdana"/>
                <a:cs typeface="Verdana"/>
                <a:sym typeface="Verdana"/>
              </a:rPr>
              <a:t> </a:t>
            </a:r>
            <a:r>
              <a:rPr lang="fr" sz="1467" dirty="0" err="1">
                <a:solidFill>
                  <a:schemeClr val="dk1"/>
                </a:solidFill>
                <a:latin typeface="Verdana"/>
                <a:ea typeface="Verdana"/>
                <a:cs typeface="Verdana"/>
                <a:sym typeface="Verdana"/>
              </a:rPr>
              <a:t>looking</a:t>
            </a:r>
            <a:r>
              <a:rPr lang="fr" sz="1467" dirty="0">
                <a:solidFill>
                  <a:schemeClr val="dk1"/>
                </a:solidFill>
                <a:latin typeface="Verdana"/>
                <a:ea typeface="Verdana"/>
                <a:cs typeface="Verdana"/>
                <a:sym typeface="Verdana"/>
              </a:rPr>
              <a:t> peut être dérivée en utilisant les variables macro économiques. </a:t>
            </a:r>
            <a:endParaRPr sz="1467" dirty="0">
              <a:solidFill>
                <a:schemeClr val="dk1"/>
              </a:solidFill>
              <a:latin typeface="Verdana"/>
              <a:ea typeface="Verdana"/>
              <a:cs typeface="Verdana"/>
              <a:sym typeface="Verdana"/>
            </a:endParaRPr>
          </a:p>
          <a:p>
            <a:pPr algn="just"/>
            <a:endParaRPr sz="1467" dirty="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cxnSp>
        <p:nvCxnSpPr>
          <p:cNvPr id="404" name="Google Shape;404;p59"/>
          <p:cNvCxnSpPr/>
          <p:nvPr/>
        </p:nvCxnSpPr>
        <p:spPr>
          <a:xfrm>
            <a:off x="478971" y="780021"/>
            <a:ext cx="10900400" cy="0"/>
          </a:xfrm>
          <a:prstGeom prst="straightConnector1">
            <a:avLst/>
          </a:prstGeom>
          <a:noFill/>
          <a:ln w="28575" cap="flat" cmpd="sng">
            <a:solidFill>
              <a:srgbClr val="941100"/>
            </a:solidFill>
            <a:prstDash val="solid"/>
            <a:miter lim="800000"/>
            <a:headEnd type="none" w="sm" len="sm"/>
            <a:tailEnd type="none" w="sm" len="sm"/>
          </a:ln>
        </p:spPr>
      </p:cxnSp>
      <p:sp>
        <p:nvSpPr>
          <p:cNvPr id="405" name="Google Shape;405;p59"/>
          <p:cNvSpPr txBox="1"/>
          <p:nvPr/>
        </p:nvSpPr>
        <p:spPr>
          <a:xfrm>
            <a:off x="494268" y="4091"/>
            <a:ext cx="10031600" cy="776000"/>
          </a:xfrm>
          <a:prstGeom prst="rect">
            <a:avLst/>
          </a:prstGeom>
          <a:noFill/>
          <a:ln>
            <a:noFill/>
          </a:ln>
        </p:spPr>
        <p:txBody>
          <a:bodyPr spcFirstLastPara="1" wrap="square" lIns="91433" tIns="45700" rIns="91433" bIns="45700" anchor="ctr" anchorCtr="0">
            <a:normAutofit/>
          </a:bodyPr>
          <a:lstStyle/>
          <a:p>
            <a:pPr>
              <a:lnSpc>
                <a:spcPct val="90000"/>
              </a:lnSpc>
              <a:buClr>
                <a:srgbClr val="002060"/>
              </a:buClr>
              <a:buSzPts val="2100"/>
            </a:pP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 PD </a:t>
            </a:r>
            <a:r>
              <a:rPr lang="fr-FR" sz="2800" cap="small" dirty="0" err="1">
                <a:solidFill>
                  <a:srgbClr val="002060"/>
                </a:solidFill>
                <a:latin typeface="Verdana" panose="020B0604030504040204" pitchFamily="34" charset="0"/>
                <a:ea typeface="Verdana" panose="020B0604030504040204" pitchFamily="34" charset="0"/>
                <a:cs typeface="Verdana" panose="020B0604030504040204" pitchFamily="34" charset="0"/>
              </a:rPr>
              <a:t>Foward</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800" cap="small" dirty="0" err="1">
                <a:solidFill>
                  <a:srgbClr val="002060"/>
                </a:solidFill>
                <a:latin typeface="Verdana" panose="020B0604030504040204" pitchFamily="34" charset="0"/>
                <a:ea typeface="Verdana" panose="020B0604030504040204" pitchFamily="34" charset="0"/>
                <a:cs typeface="Verdana" panose="020B0604030504040204" pitchFamily="34" charset="0"/>
              </a:rPr>
              <a:t>Looking</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 Notions</a:t>
            </a:r>
            <a:br>
              <a:rPr lang="fr" sz="1467" dirty="0">
                <a:solidFill>
                  <a:srgbClr val="002060"/>
                </a:solidFill>
                <a:latin typeface="Verdana"/>
                <a:ea typeface="Verdana"/>
                <a:cs typeface="Verdana"/>
                <a:sym typeface="Verdana"/>
              </a:rPr>
            </a:br>
            <a:r>
              <a:rPr lang="fr" sz="1467" dirty="0">
                <a:solidFill>
                  <a:srgbClr val="002060"/>
                </a:solidFill>
                <a:latin typeface="Verdana"/>
                <a:ea typeface="Verdana"/>
                <a:cs typeface="Verdana"/>
                <a:sym typeface="Verdana"/>
              </a:rPr>
              <a:t>       </a:t>
            </a:r>
            <a:r>
              <a:rPr lang="fr" sz="1600" i="1" dirty="0">
                <a:solidFill>
                  <a:srgbClr val="002060"/>
                </a:solidFill>
                <a:latin typeface="Verdana"/>
                <a:ea typeface="Verdana"/>
                <a:cs typeface="Verdana"/>
                <a:sym typeface="Verdana"/>
              </a:rPr>
              <a:t>3. Approche </a:t>
            </a:r>
            <a:r>
              <a:rPr lang="fr" sz="1600" i="1" dirty="0" err="1">
                <a:solidFill>
                  <a:srgbClr val="002060"/>
                </a:solidFill>
                <a:latin typeface="Verdana"/>
                <a:ea typeface="Verdana"/>
                <a:cs typeface="Verdana"/>
                <a:sym typeface="Verdana"/>
              </a:rPr>
              <a:t>Forward</a:t>
            </a:r>
            <a:r>
              <a:rPr lang="fr" sz="1600" i="1" dirty="0">
                <a:solidFill>
                  <a:srgbClr val="002060"/>
                </a:solidFill>
                <a:latin typeface="Verdana"/>
                <a:ea typeface="Verdana"/>
                <a:cs typeface="Verdana"/>
                <a:sym typeface="Verdana"/>
              </a:rPr>
              <a:t> </a:t>
            </a:r>
            <a:r>
              <a:rPr lang="fr" sz="1600" i="1" dirty="0" err="1">
                <a:solidFill>
                  <a:srgbClr val="002060"/>
                </a:solidFill>
                <a:latin typeface="Verdana"/>
                <a:ea typeface="Verdana"/>
                <a:cs typeface="Verdana"/>
                <a:sym typeface="Verdana"/>
              </a:rPr>
              <a:t>Looking</a:t>
            </a:r>
            <a:endParaRPr sz="1600" i="1" dirty="0">
              <a:solidFill>
                <a:srgbClr val="002060"/>
              </a:solidFill>
              <a:latin typeface="Verdana"/>
              <a:ea typeface="Verdana"/>
              <a:cs typeface="Verdana"/>
              <a:sym typeface="Verdana"/>
            </a:endParaRPr>
          </a:p>
        </p:txBody>
      </p:sp>
      <p:pic>
        <p:nvPicPr>
          <p:cNvPr id="406" name="Google Shape;406;p59"/>
          <p:cNvPicPr preferRelativeResize="0"/>
          <p:nvPr/>
        </p:nvPicPr>
        <p:blipFill>
          <a:blip r:embed="rId3">
            <a:alphaModFix/>
          </a:blip>
          <a:stretch>
            <a:fillRect/>
          </a:stretch>
        </p:blipFill>
        <p:spPr>
          <a:xfrm>
            <a:off x="927100" y="2240618"/>
            <a:ext cx="10337800" cy="278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A5BEE50-7532-94ED-83D1-A5DDAA44E044}"/>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11" name="Titre 1">
            <a:extLst>
              <a:ext uri="{FF2B5EF4-FFF2-40B4-BE49-F238E27FC236}">
                <a16:creationId xmlns:a16="http://schemas.microsoft.com/office/drawing/2014/main" id="{D7DB0629-C6FA-88A1-F1D7-B56947FC78F5}"/>
              </a:ext>
            </a:extLst>
          </p:cNvPr>
          <p:cNvSpPr txBox="1">
            <a:spLocks/>
          </p:cNvSpPr>
          <p:nvPr/>
        </p:nvSpPr>
        <p:spPr>
          <a:xfrm>
            <a:off x="494269" y="20163"/>
            <a:ext cx="10031627" cy="775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 PD </a:t>
            </a:r>
            <a:r>
              <a:rPr lang="fr-FR" sz="2800" cap="small" dirty="0" err="1">
                <a:solidFill>
                  <a:srgbClr val="002060"/>
                </a:solidFill>
                <a:latin typeface="Verdana" panose="020B0604030504040204" pitchFamily="34" charset="0"/>
                <a:ea typeface="Verdana" panose="020B0604030504040204" pitchFamily="34" charset="0"/>
                <a:cs typeface="Verdana" panose="020B0604030504040204" pitchFamily="34" charset="0"/>
              </a:rPr>
              <a:t>Foward</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800" cap="small" dirty="0" err="1">
                <a:solidFill>
                  <a:srgbClr val="002060"/>
                </a:solidFill>
                <a:latin typeface="Verdana" panose="020B0604030504040204" pitchFamily="34" charset="0"/>
                <a:ea typeface="Verdana" panose="020B0604030504040204" pitchFamily="34" charset="0"/>
                <a:cs typeface="Verdana" panose="020B0604030504040204" pitchFamily="34" charset="0"/>
              </a:rPr>
              <a:t>Looking</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 Notions</a:t>
            </a:r>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1600" i="1" dirty="0">
                <a:solidFill>
                  <a:srgbClr val="002060"/>
                </a:solidFill>
                <a:latin typeface="Verdana" panose="020B0604030504040204" pitchFamily="34" charset="0"/>
                <a:ea typeface="Verdana" panose="020B0604030504040204" pitchFamily="34" charset="0"/>
                <a:cs typeface="Verdana" panose="020B0604030504040204" pitchFamily="34" charset="0"/>
              </a:rPr>
              <a:t>4. </a:t>
            </a:r>
            <a:r>
              <a:rPr lang="fr-FR" sz="16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Méthodologie de la PD </a:t>
            </a:r>
            <a:r>
              <a:rPr lang="fr-FR" sz="1600" b="0" i="1" u="none" strike="noStrike" dirty="0" err="1">
                <a:solidFill>
                  <a:srgbClr val="002060"/>
                </a:solidFill>
                <a:effectLst/>
                <a:latin typeface="Verdana" panose="020B0604030504040204" pitchFamily="34" charset="0"/>
                <a:ea typeface="Verdana" panose="020B0604030504040204" pitchFamily="34" charset="0"/>
                <a:cs typeface="Verdana" panose="020B0604030504040204" pitchFamily="34" charset="0"/>
              </a:rPr>
              <a:t>Foward</a:t>
            </a:r>
            <a:r>
              <a:rPr lang="fr-FR" sz="16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 </a:t>
            </a:r>
            <a:r>
              <a:rPr lang="fr-FR" sz="1600" b="0" i="1" u="none" strike="noStrike" dirty="0" err="1">
                <a:solidFill>
                  <a:srgbClr val="002060"/>
                </a:solidFill>
                <a:effectLst/>
                <a:latin typeface="Verdana" panose="020B0604030504040204" pitchFamily="34" charset="0"/>
                <a:ea typeface="Verdana" panose="020B0604030504040204" pitchFamily="34" charset="0"/>
                <a:cs typeface="Verdana" panose="020B0604030504040204" pitchFamily="34" charset="0"/>
              </a:rPr>
              <a:t>Looking</a:t>
            </a:r>
            <a:r>
              <a:rPr lang="fr-FR" sz="16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 </a:t>
            </a:r>
            <a:endParaRPr lang="fr-FR" sz="2800" i="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pied de page 3">
            <a:extLst>
              <a:ext uri="{FF2B5EF4-FFF2-40B4-BE49-F238E27FC236}">
                <a16:creationId xmlns:a16="http://schemas.microsoft.com/office/drawing/2014/main" id="{425A54CA-E8A2-0D8F-F90D-F86B751F81C5}"/>
              </a:ext>
            </a:extLst>
          </p:cNvPr>
          <p:cNvSpPr>
            <a:spLocks noGrp="1"/>
          </p:cNvSpPr>
          <p:nvPr>
            <p:ph type="ftr" sz="quarter" idx="11"/>
          </p:nvPr>
        </p:nvSpPr>
        <p:spPr/>
        <p:txBody>
          <a:bodyPr/>
          <a:lstStyle/>
          <a:p>
            <a:r>
              <a:rPr lang="fr-FR"/>
              <a:t>Risque de crédit - Probabilité de défaut</a:t>
            </a:r>
          </a:p>
        </p:txBody>
      </p:sp>
      <p:sp>
        <p:nvSpPr>
          <p:cNvPr id="9" name="Espace réservé du numéro de diapositive 8">
            <a:extLst>
              <a:ext uri="{FF2B5EF4-FFF2-40B4-BE49-F238E27FC236}">
                <a16:creationId xmlns:a16="http://schemas.microsoft.com/office/drawing/2014/main" id="{8E0DB281-EFE0-F551-D336-24C159A55980}"/>
              </a:ext>
            </a:extLst>
          </p:cNvPr>
          <p:cNvSpPr>
            <a:spLocks noGrp="1"/>
          </p:cNvSpPr>
          <p:nvPr>
            <p:ph type="sldNum" sz="quarter" idx="12"/>
          </p:nvPr>
        </p:nvSpPr>
        <p:spPr/>
        <p:txBody>
          <a:bodyPr/>
          <a:lstStyle/>
          <a:p>
            <a:fld id="{AC10BA97-AD70-294B-B66E-C01AC3D45299}" type="slidenum">
              <a:rPr lang="fr-FR" smtClean="0"/>
              <a:t>7</a:t>
            </a:fld>
            <a:endParaRPr lang="fr-FR"/>
          </a:p>
        </p:txBody>
      </p:sp>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AA43D8EB-AFE6-E899-3458-AD878DD953B0}"/>
                  </a:ext>
                </a:extLst>
              </p:cNvPr>
              <p:cNvSpPr txBox="1"/>
              <p:nvPr/>
            </p:nvSpPr>
            <p:spPr>
              <a:xfrm>
                <a:off x="645885" y="1555952"/>
                <a:ext cx="10900230" cy="4657685"/>
              </a:xfrm>
              <a:prstGeom prst="rect">
                <a:avLst/>
              </a:prstGeom>
              <a:noFill/>
            </p:spPr>
            <p:txBody>
              <a:bodyPr wrap="square" rtlCol="0">
                <a:spAutoFit/>
              </a:bodyPr>
              <a:lstStyle/>
              <a:p>
                <a:pPr algn="just">
                  <a:spcAft>
                    <a:spcPts val="600"/>
                  </a:spcAft>
                </a:pP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La démarche méthodologique s’articule autour des points majeurs suivants :</a:t>
                </a:r>
              </a:p>
              <a:p>
                <a:pPr marL="285750" lvl="0" indent="-285750" algn="just">
                  <a:spcAft>
                    <a:spcPts val="600"/>
                  </a:spcAft>
                  <a:buFont typeface="Wingdings" pitchFamily="2" charset="2"/>
                  <a:buChar char="§"/>
                </a:pP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Construction d’une matrice de migration de notation TTC appelée matrice de référence ;</a:t>
                </a:r>
              </a:p>
              <a:p>
                <a:pPr marL="285750" lvl="0" indent="-285750" algn="just">
                  <a:spcAft>
                    <a:spcPts val="600"/>
                  </a:spcAft>
                  <a:buFont typeface="Wingdings" pitchFamily="2" charset="2"/>
                  <a:buChar char="§"/>
                </a:pP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Construction d’une série de taux de défaut (</a:t>
                </a:r>
                <a14:m>
                  <m:oMath xmlns:m="http://schemas.openxmlformats.org/officeDocument/2006/math">
                    <m: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𝐷</m:t>
                    </m:r>
                    <m:sSub>
                      <m:sSubPr>
                        <m:ctrlP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𝑅</m:t>
                        </m:r>
                      </m:e>
                      <m:sub>
                        <m: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𝑡</m:t>
                        </m:r>
                      </m:sub>
                    </m:sSub>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p>
              <a:p>
                <a:pPr marL="285750" lvl="0" indent="-285750" algn="just">
                  <a:spcAft>
                    <a:spcPts val="600"/>
                  </a:spcAft>
                  <a:buFont typeface="Wingdings" pitchFamily="2" charset="2"/>
                  <a:buChar char="§"/>
                </a:pP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Construction d’un modèle économétrique afin de prédire le taux de défaut via des variables macroéconomiques ;</a:t>
                </a:r>
              </a:p>
              <a:p>
                <a:pPr marL="285750" lvl="0" indent="-285750" algn="just">
                  <a:spcAft>
                    <a:spcPts val="600"/>
                  </a:spcAft>
                  <a:buFont typeface="Wingdings" pitchFamily="2" charset="2"/>
                  <a:buChar char="§"/>
                </a:pP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Transformation de la série de taux de défaut (</a:t>
                </a:r>
                <a14:m>
                  <m:oMath xmlns:m="http://schemas.openxmlformats.org/officeDocument/2006/math">
                    <m: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𝐷</m:t>
                    </m:r>
                    <m:sSub>
                      <m:sSubPr>
                        <m:ctrlP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𝑅</m:t>
                        </m:r>
                      </m:e>
                      <m:sub>
                        <m: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𝑡</m:t>
                        </m:r>
                      </m:sub>
                    </m:sSub>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en une série (</a:t>
                </a:r>
                <a14:m>
                  <m:oMath xmlns:m="http://schemas.openxmlformats.org/officeDocument/2006/math">
                    <m:sSub>
                      <m:sSubPr>
                        <m:ctrlP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𝑍</m:t>
                        </m:r>
                      </m:e>
                      <m:sub>
                        <m: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𝑡</m:t>
                        </m:r>
                      </m:sub>
                    </m:sSub>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caractérisant la position dans le cycle du risque de crédit et un paramètre de corrélation </a:t>
                </a:r>
                <a14:m>
                  <m:oMath xmlns:m="http://schemas.openxmlformats.org/officeDocument/2006/math">
                    <m: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𝜌</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caractérisant la sensibilité de la probabilité de défaut à 1 an à l’environnement économique.</a:t>
                </a:r>
              </a:p>
              <a:p>
                <a:pPr marL="285750" lvl="0" indent="-285750" algn="just">
                  <a:spcAft>
                    <a:spcPts val="600"/>
                  </a:spcAft>
                  <a:buFont typeface="Wingdings" pitchFamily="2" charset="2"/>
                  <a:buChar char="§"/>
                </a:pP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Projection de la matrice à l’aide de l’information </a:t>
                </a:r>
                <a:r>
                  <a:rPr lang="fr-FR" sz="16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Forward-Looking</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14:m>
                  <m:oMath xmlns:m="http://schemas.openxmlformats.org/officeDocument/2006/math">
                    <m: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𝑍</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projetés, </a:t>
                </a:r>
                <a14:m>
                  <m:oMath xmlns:m="http://schemas.openxmlformats.org/officeDocument/2006/math">
                    <m:r>
                      <a:rPr lang="fr-FR" sz="1600" i="1">
                        <a:solidFill>
                          <a:schemeClr val="tx1"/>
                        </a:solidFill>
                        <a:effectLst/>
                        <a:latin typeface="Cambria Math" panose="02040503050406030204" pitchFamily="18" charset="0"/>
                        <a:ea typeface="Calibri" panose="020F0502020204030204" pitchFamily="34" charset="0"/>
                        <a:cs typeface="Calibri Light" panose="020F0302020204030204" pitchFamily="34" charset="0"/>
                      </a:rPr>
                      <m:t>𝜌</m:t>
                    </m:r>
                  </m:oMath>
                </a14:m>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p>
              <a:p>
                <a:pPr marL="285750" lvl="0" indent="-285750" algn="just">
                  <a:spcAft>
                    <a:spcPts val="600"/>
                  </a:spcAft>
                  <a:buFont typeface="Wingdings" pitchFamily="2" charset="2"/>
                  <a:buChar char="§"/>
                </a:pP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Construction des structures par terme de PD </a:t>
                </a:r>
                <a:r>
                  <a:rPr lang="fr-FR" sz="16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Forward-Looking</a:t>
                </a:r>
                <a:r>
                  <a:rPr lang="fr-FR"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p>
              <a:p>
                <a:pPr marL="285750" lvl="0" indent="-285750" algn="just">
                  <a:spcAft>
                    <a:spcPts val="600"/>
                  </a:spcAft>
                  <a:buFont typeface="Wingdings" pitchFamily="2" charset="2"/>
                  <a:buChar char="§"/>
                </a:pPr>
                <a:r>
                  <a:rPr lang="en-US" sz="16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Calcul</a:t>
                </a:r>
                <a:r>
                  <a:rPr lang="en-US" sz="16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des PD Forward-Looking. </a:t>
                </a:r>
              </a:p>
              <a:p>
                <a:pPr algn="just" rtl="0">
                  <a:spcBef>
                    <a:spcPts val="0"/>
                  </a:spcBef>
                  <a:spcAft>
                    <a:spcPts val="1000"/>
                  </a:spcAft>
                </a:pPr>
                <a:r>
                  <a:rPr lang="fr-FR" sz="1600" b="0" i="0" u="none" strike="noStrike" dirty="0">
                    <a:solidFill>
                      <a:srgbClr val="000000"/>
                    </a:solidFill>
                    <a:effectLst/>
                    <a:latin typeface="Verdana" panose="020B0604030504040204" pitchFamily="34" charset="0"/>
                    <a:ea typeface="Verdana" panose="020B0604030504040204" pitchFamily="34" charset="0"/>
                  </a:rPr>
                  <a:t>L'objectif du modèle économétrique est de déterminer avec précision la position dans le cycle de crédit à savoir l’indicateur </a:t>
                </a:r>
                <a14:m>
                  <m:oMath xmlns:m="http://schemas.openxmlformats.org/officeDocument/2006/math">
                    <m:sSub>
                      <m:sSubPr>
                        <m:ctrlPr>
                          <a:rPr lang="fr-FR" sz="1600" i="1" smtClean="0">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600" i="1">
                            <a:effectLst/>
                            <a:latin typeface="Cambria Math" panose="02040503050406030204" pitchFamily="18" charset="0"/>
                            <a:ea typeface="Calibri" panose="020F0502020204030204" pitchFamily="34" charset="0"/>
                            <a:cs typeface="Calibri Light" panose="020F0302020204030204" pitchFamily="34" charset="0"/>
                          </a:rPr>
                          <m:t>𝑍</m:t>
                        </m:r>
                      </m:e>
                      <m:sub>
                        <m:r>
                          <a:rPr lang="fr-FR" sz="1600" i="1">
                            <a:effectLst/>
                            <a:latin typeface="Cambria Math" panose="02040503050406030204" pitchFamily="18" charset="0"/>
                            <a:ea typeface="Calibri" panose="020F0502020204030204" pitchFamily="34" charset="0"/>
                            <a:cs typeface="Calibri Light" panose="020F0302020204030204" pitchFamily="34" charset="0"/>
                          </a:rPr>
                          <m:t>𝑡</m:t>
                        </m:r>
                      </m:sub>
                    </m:sSub>
                  </m:oMath>
                </a14:m>
                <a:r>
                  <a:rPr lang="fr-FR" sz="1600" b="0" i="0" u="none" strike="noStrike" dirty="0">
                    <a:solidFill>
                      <a:srgbClr val="000000"/>
                    </a:solidFill>
                    <a:effectLst/>
                    <a:latin typeface="Verdana" panose="020B0604030504040204" pitchFamily="34" charset="0"/>
                    <a:ea typeface="Verdana" panose="020B0604030504040204" pitchFamily="34" charset="0"/>
                  </a:rPr>
                  <a:t>.</a:t>
                </a:r>
              </a:p>
              <a:p>
                <a:pPr algn="just" rtl="0">
                  <a:spcBef>
                    <a:spcPts val="0"/>
                  </a:spcBef>
                  <a:spcAft>
                    <a:spcPts val="1000"/>
                  </a:spcAft>
                </a:pPr>
                <a:r>
                  <a:rPr lang="fr-FR" sz="1600" b="0" i="0" u="none" strike="noStrike" dirty="0">
                    <a:solidFill>
                      <a:srgbClr val="000000"/>
                    </a:solidFill>
                    <a:effectLst/>
                    <a:latin typeface="Verdana" panose="020B0604030504040204" pitchFamily="34" charset="0"/>
                    <a:ea typeface="Verdana" panose="020B0604030504040204" pitchFamily="34" charset="0"/>
                  </a:rPr>
                  <a:t>Cet indicateur synthétique, à savoir </a:t>
                </a:r>
                <a14:m>
                  <m:oMath xmlns:m="http://schemas.openxmlformats.org/officeDocument/2006/math">
                    <m:sSub>
                      <m:sSubPr>
                        <m:ctrlPr>
                          <a:rPr lang="fr-FR" sz="1600" i="1" smtClean="0">
                            <a:effectLst/>
                            <a:latin typeface="Cambria Math" panose="02040503050406030204" pitchFamily="18" charset="0"/>
                            <a:ea typeface="Calibri" panose="020F0502020204030204" pitchFamily="34" charset="0"/>
                            <a:cs typeface="Calibri Light" panose="020F0302020204030204" pitchFamily="34" charset="0"/>
                          </a:rPr>
                        </m:ctrlPr>
                      </m:sSubPr>
                      <m:e>
                        <m:r>
                          <a:rPr lang="fr-FR" sz="1600" i="1">
                            <a:effectLst/>
                            <a:latin typeface="Cambria Math" panose="02040503050406030204" pitchFamily="18" charset="0"/>
                            <a:ea typeface="Calibri" panose="020F0502020204030204" pitchFamily="34" charset="0"/>
                            <a:cs typeface="Calibri Light" panose="020F0302020204030204" pitchFamily="34" charset="0"/>
                          </a:rPr>
                          <m:t>𝑍</m:t>
                        </m:r>
                      </m:e>
                      <m:sub>
                        <m:r>
                          <a:rPr lang="fr-FR" sz="1600" i="1">
                            <a:effectLst/>
                            <a:latin typeface="Cambria Math" panose="02040503050406030204" pitchFamily="18" charset="0"/>
                            <a:ea typeface="Calibri" panose="020F0502020204030204" pitchFamily="34" charset="0"/>
                            <a:cs typeface="Calibri Light" panose="020F0302020204030204" pitchFamily="34" charset="0"/>
                          </a:rPr>
                          <m:t>𝑡</m:t>
                        </m:r>
                      </m:sub>
                    </m:sSub>
                  </m:oMath>
                </a14:m>
                <a:r>
                  <a:rPr lang="fr-FR" sz="1600" b="0" i="0" u="none" strike="noStrike" dirty="0">
                    <a:solidFill>
                      <a:srgbClr val="000000"/>
                    </a:solidFill>
                    <a:effectLst/>
                    <a:latin typeface="Verdana" panose="020B0604030504040204" pitchFamily="34" charset="0"/>
                    <a:ea typeface="Verdana" panose="020B0604030504040204" pitchFamily="34" charset="0"/>
                  </a:rPr>
                  <a:t>, sera appliqué par une approche de structure par terme de PD.</a:t>
                </a:r>
              </a:p>
              <a:p>
                <a:pPr marL="342900" lvl="0" indent="-342900" algn="just">
                  <a:spcAft>
                    <a:spcPts val="600"/>
                  </a:spcAft>
                  <a:buFont typeface="Wingdings" pitchFamily="2" charset="2"/>
                  <a:buChar char="§"/>
                </a:pP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ZoneTexte 9">
                <a:extLst>
                  <a:ext uri="{FF2B5EF4-FFF2-40B4-BE49-F238E27FC236}">
                    <a16:creationId xmlns:a16="http://schemas.microsoft.com/office/drawing/2014/main" id="{AA43D8EB-AFE6-E899-3458-AD878DD953B0}"/>
                  </a:ext>
                </a:extLst>
              </p:cNvPr>
              <p:cNvSpPr txBox="1">
                <a:spLocks noRot="1" noChangeAspect="1" noMove="1" noResize="1" noEditPoints="1" noAdjustHandles="1" noChangeArrowheads="1" noChangeShapeType="1" noTextEdit="1"/>
              </p:cNvSpPr>
              <p:nvPr/>
            </p:nvSpPr>
            <p:spPr>
              <a:xfrm>
                <a:off x="645885" y="1555952"/>
                <a:ext cx="10900230" cy="4657685"/>
              </a:xfrm>
              <a:prstGeom prst="rect">
                <a:avLst/>
              </a:prstGeom>
              <a:blipFill>
                <a:blip r:embed="rId4"/>
                <a:stretch>
                  <a:fillRect l="-336" t="-393" r="-280"/>
                </a:stretch>
              </a:blipFill>
            </p:spPr>
            <p:txBody>
              <a:bodyPr/>
              <a:lstStyle/>
              <a:p>
                <a:r>
                  <a:rPr lang="fr-FR">
                    <a:noFill/>
                  </a:rPr>
                  <a:t> </a:t>
                </a:r>
              </a:p>
            </p:txBody>
          </p:sp>
        </mc:Fallback>
      </mc:AlternateContent>
    </p:spTree>
    <p:extLst>
      <p:ext uri="{BB962C8B-B14F-4D97-AF65-F5344CB8AC3E}">
        <p14:creationId xmlns:p14="http://schemas.microsoft.com/office/powerpoint/2010/main" val="290350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A5BEE50-7532-94ED-83D1-A5DDAA44E044}"/>
              </a:ext>
            </a:extLst>
          </p:cNvPr>
          <p:cNvCxnSpPr/>
          <p:nvPr/>
        </p:nvCxnSpPr>
        <p:spPr>
          <a:xfrm>
            <a:off x="478970" y="780021"/>
            <a:ext cx="10900230"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sp>
        <p:nvSpPr>
          <p:cNvPr id="11" name="Titre 1">
            <a:extLst>
              <a:ext uri="{FF2B5EF4-FFF2-40B4-BE49-F238E27FC236}">
                <a16:creationId xmlns:a16="http://schemas.microsoft.com/office/drawing/2014/main" id="{D7DB0629-C6FA-88A1-F1D7-B56947FC78F5}"/>
              </a:ext>
            </a:extLst>
          </p:cNvPr>
          <p:cNvSpPr txBox="1">
            <a:spLocks/>
          </p:cNvSpPr>
          <p:nvPr/>
        </p:nvSpPr>
        <p:spPr>
          <a:xfrm>
            <a:off x="494269" y="20163"/>
            <a:ext cx="10031627" cy="775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I. PD </a:t>
            </a:r>
            <a:r>
              <a:rPr lang="fr-FR" sz="2800" cap="small" dirty="0" err="1">
                <a:solidFill>
                  <a:srgbClr val="002060"/>
                </a:solidFill>
                <a:latin typeface="Verdana" panose="020B0604030504040204" pitchFamily="34" charset="0"/>
                <a:ea typeface="Verdana" panose="020B0604030504040204" pitchFamily="34" charset="0"/>
                <a:cs typeface="Verdana" panose="020B0604030504040204" pitchFamily="34" charset="0"/>
              </a:rPr>
              <a:t>Foward</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2800" cap="small" dirty="0" err="1">
                <a:solidFill>
                  <a:srgbClr val="002060"/>
                </a:solidFill>
                <a:latin typeface="Verdana" panose="020B0604030504040204" pitchFamily="34" charset="0"/>
                <a:ea typeface="Verdana" panose="020B0604030504040204" pitchFamily="34" charset="0"/>
                <a:cs typeface="Verdana" panose="020B0604030504040204" pitchFamily="34" charset="0"/>
              </a:rPr>
              <a:t>Looking</a:t>
            </a:r>
            <a:r>
              <a:rPr lang="fr-FR" sz="28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 Notions</a:t>
            </a:r>
            <a:b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br>
            <a:r>
              <a:rPr lang="fr-FR" sz="1400"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FR" sz="1600" i="1" dirty="0">
                <a:solidFill>
                  <a:srgbClr val="002060"/>
                </a:solidFill>
                <a:latin typeface="Verdana" panose="020B0604030504040204" pitchFamily="34" charset="0"/>
                <a:ea typeface="Verdana" panose="020B0604030504040204" pitchFamily="34" charset="0"/>
                <a:cs typeface="Verdana" panose="020B0604030504040204" pitchFamily="34" charset="0"/>
              </a:rPr>
              <a:t>5. </a:t>
            </a:r>
            <a:r>
              <a:rPr lang="fr-FR" sz="1600"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Schéma du processus  </a:t>
            </a:r>
            <a:endParaRPr lang="fr-FR" sz="2800" i="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pied de page 3">
            <a:extLst>
              <a:ext uri="{FF2B5EF4-FFF2-40B4-BE49-F238E27FC236}">
                <a16:creationId xmlns:a16="http://schemas.microsoft.com/office/drawing/2014/main" id="{425A54CA-E8A2-0D8F-F90D-F86B751F81C5}"/>
              </a:ext>
            </a:extLst>
          </p:cNvPr>
          <p:cNvSpPr>
            <a:spLocks noGrp="1"/>
          </p:cNvSpPr>
          <p:nvPr>
            <p:ph type="ftr" sz="quarter" idx="11"/>
          </p:nvPr>
        </p:nvSpPr>
        <p:spPr/>
        <p:txBody>
          <a:bodyPr/>
          <a:lstStyle/>
          <a:p>
            <a:r>
              <a:rPr lang="fr-FR"/>
              <a:t>Risque de crédit - Probabilité de défaut</a:t>
            </a:r>
          </a:p>
        </p:txBody>
      </p:sp>
      <p:sp>
        <p:nvSpPr>
          <p:cNvPr id="9" name="Espace réservé du numéro de diapositive 8">
            <a:extLst>
              <a:ext uri="{FF2B5EF4-FFF2-40B4-BE49-F238E27FC236}">
                <a16:creationId xmlns:a16="http://schemas.microsoft.com/office/drawing/2014/main" id="{8E0DB281-EFE0-F551-D336-24C159A55980}"/>
              </a:ext>
            </a:extLst>
          </p:cNvPr>
          <p:cNvSpPr>
            <a:spLocks noGrp="1"/>
          </p:cNvSpPr>
          <p:nvPr>
            <p:ph type="sldNum" sz="quarter" idx="12"/>
          </p:nvPr>
        </p:nvSpPr>
        <p:spPr/>
        <p:txBody>
          <a:bodyPr/>
          <a:lstStyle/>
          <a:p>
            <a:fld id="{AC10BA97-AD70-294B-B66E-C01AC3D45299}" type="slidenum">
              <a:rPr lang="fr-FR" smtClean="0"/>
              <a:t>8</a:t>
            </a:fld>
            <a:endParaRPr lang="fr-FR" dirty="0"/>
          </a:p>
        </p:txBody>
      </p:sp>
      <p:sp>
        <p:nvSpPr>
          <p:cNvPr id="13" name="Rectangle 12">
            <a:extLst>
              <a:ext uri="{FF2B5EF4-FFF2-40B4-BE49-F238E27FC236}">
                <a16:creationId xmlns:a16="http://schemas.microsoft.com/office/drawing/2014/main" id="{2FA02948-BC76-5A97-EA60-3E38009F5684}"/>
              </a:ext>
            </a:extLst>
          </p:cNvPr>
          <p:cNvSpPr/>
          <p:nvPr/>
        </p:nvSpPr>
        <p:spPr>
          <a:xfrm>
            <a:off x="271463" y="1494792"/>
            <a:ext cx="1800000" cy="684000"/>
          </a:xfrm>
          <a:prstGeom prst="rect">
            <a:avLst/>
          </a:prstGeom>
          <a:solidFill>
            <a:srgbClr val="941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latin typeface="Verdana" panose="020B0604030504040204" pitchFamily="34" charset="0"/>
                <a:ea typeface="Verdana" panose="020B0604030504040204" pitchFamily="34" charset="0"/>
              </a:rPr>
              <a:t>Historique des variables macroéconomiques</a:t>
            </a:r>
          </a:p>
        </p:txBody>
      </p:sp>
      <p:sp>
        <p:nvSpPr>
          <p:cNvPr id="14" name="Rectangle 13">
            <a:extLst>
              <a:ext uri="{FF2B5EF4-FFF2-40B4-BE49-F238E27FC236}">
                <a16:creationId xmlns:a16="http://schemas.microsoft.com/office/drawing/2014/main" id="{21EB11DC-9BD0-0E80-EFA7-C931831B7AFE}"/>
              </a:ext>
            </a:extLst>
          </p:cNvPr>
          <p:cNvSpPr/>
          <p:nvPr/>
        </p:nvSpPr>
        <p:spPr>
          <a:xfrm>
            <a:off x="271463" y="3333877"/>
            <a:ext cx="1800000" cy="684000"/>
          </a:xfrm>
          <a:prstGeom prst="rect">
            <a:avLst/>
          </a:prstGeom>
          <a:solidFill>
            <a:srgbClr val="941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latin typeface="Verdana" panose="020B0604030504040204" pitchFamily="34" charset="0"/>
                <a:ea typeface="Verdana" panose="020B0604030504040204" pitchFamily="34" charset="0"/>
              </a:rPr>
              <a:t>Historique du Taux de Défaut</a:t>
            </a:r>
            <a:endParaRPr lang="fr-FR" sz="1400" dirty="0">
              <a:latin typeface="Verdana" panose="020B0604030504040204" pitchFamily="34" charset="0"/>
              <a:ea typeface="Verdana" panose="020B0604030504040204" pitchFamily="34" charset="0"/>
            </a:endParaRPr>
          </a:p>
        </p:txBody>
      </p:sp>
      <p:sp>
        <p:nvSpPr>
          <p:cNvPr id="15" name="Rectangle 14">
            <a:extLst>
              <a:ext uri="{FF2B5EF4-FFF2-40B4-BE49-F238E27FC236}">
                <a16:creationId xmlns:a16="http://schemas.microsoft.com/office/drawing/2014/main" id="{C3089F0A-E237-4153-1C5F-B804A95AD1C7}"/>
              </a:ext>
            </a:extLst>
          </p:cNvPr>
          <p:cNvSpPr/>
          <p:nvPr/>
        </p:nvSpPr>
        <p:spPr>
          <a:xfrm>
            <a:off x="271463" y="5735979"/>
            <a:ext cx="1800000" cy="684000"/>
          </a:xfrm>
          <a:prstGeom prst="rect">
            <a:avLst/>
          </a:prstGeom>
          <a:solidFill>
            <a:srgbClr val="941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latin typeface="Verdana" panose="020B0604030504040204" pitchFamily="34" charset="0"/>
                <a:ea typeface="Verdana" panose="020B0604030504040204" pitchFamily="34" charset="0"/>
              </a:rPr>
              <a:t>Historique des matrices de migrations</a:t>
            </a:r>
          </a:p>
        </p:txBody>
      </p:sp>
      <p:sp>
        <p:nvSpPr>
          <p:cNvPr id="21" name="Rectangle 20">
            <a:extLst>
              <a:ext uri="{FF2B5EF4-FFF2-40B4-BE49-F238E27FC236}">
                <a16:creationId xmlns:a16="http://schemas.microsoft.com/office/drawing/2014/main" id="{F5936DC7-F308-32F6-17D3-C66CCA5F972F}"/>
              </a:ext>
            </a:extLst>
          </p:cNvPr>
          <p:cNvSpPr/>
          <p:nvPr/>
        </p:nvSpPr>
        <p:spPr>
          <a:xfrm>
            <a:off x="2938463" y="2374697"/>
            <a:ext cx="1800000" cy="684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latin typeface="Verdana" panose="020B0604030504040204" pitchFamily="34" charset="0"/>
                <a:ea typeface="Verdana" panose="020B0604030504040204" pitchFamily="34" charset="0"/>
              </a:rPr>
              <a:t>Model de projection du Taux de Défaut</a:t>
            </a:r>
          </a:p>
        </p:txBody>
      </p:sp>
      <p:sp>
        <p:nvSpPr>
          <p:cNvPr id="22" name="Rectangle 21">
            <a:extLst>
              <a:ext uri="{FF2B5EF4-FFF2-40B4-BE49-F238E27FC236}">
                <a16:creationId xmlns:a16="http://schemas.microsoft.com/office/drawing/2014/main" id="{C4A8FF23-24F9-2BA8-73D2-A5E7BCE013AE}"/>
              </a:ext>
            </a:extLst>
          </p:cNvPr>
          <p:cNvSpPr/>
          <p:nvPr/>
        </p:nvSpPr>
        <p:spPr>
          <a:xfrm>
            <a:off x="2938462" y="4292913"/>
            <a:ext cx="1800000" cy="684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latin typeface="Verdana" panose="020B0604030504040204" pitchFamily="34" charset="0"/>
                <a:ea typeface="Verdana" panose="020B0604030504040204" pitchFamily="34" charset="0"/>
              </a:rPr>
              <a:t>Merton - </a:t>
            </a:r>
            <a:r>
              <a:rPr lang="fr-FR" sz="1100" dirty="0" err="1">
                <a:latin typeface="Verdana" panose="020B0604030504040204" pitchFamily="34" charset="0"/>
                <a:ea typeface="Verdana" panose="020B0604030504040204" pitchFamily="34" charset="0"/>
              </a:rPr>
              <a:t>Vasicek</a:t>
            </a:r>
            <a:r>
              <a:rPr lang="fr-FR" sz="1100" dirty="0">
                <a:latin typeface="Verdana" panose="020B0604030504040204" pitchFamily="34" charset="0"/>
                <a:ea typeface="Verdana" panose="020B0604030504040204" pitchFamily="34" charset="0"/>
              </a:rPr>
              <a:t> transformation</a:t>
            </a:r>
          </a:p>
        </p:txBody>
      </p:sp>
      <p:sp>
        <p:nvSpPr>
          <p:cNvPr id="24" name="Rectangle 23">
            <a:extLst>
              <a:ext uri="{FF2B5EF4-FFF2-40B4-BE49-F238E27FC236}">
                <a16:creationId xmlns:a16="http://schemas.microsoft.com/office/drawing/2014/main" id="{A7E84E99-0466-D56B-1DB4-8BF5F309BBA4}"/>
              </a:ext>
            </a:extLst>
          </p:cNvPr>
          <p:cNvSpPr/>
          <p:nvPr/>
        </p:nvSpPr>
        <p:spPr>
          <a:xfrm>
            <a:off x="2938463" y="933684"/>
            <a:ext cx="1800000" cy="684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latin typeface="Verdana" panose="020B0604030504040204" pitchFamily="34" charset="0"/>
                <a:ea typeface="Verdana" panose="020B0604030504040204" pitchFamily="34" charset="0"/>
              </a:rPr>
              <a:t>Scénarios macroéconomiques</a:t>
            </a:r>
          </a:p>
        </p:txBody>
      </p:sp>
      <p:cxnSp>
        <p:nvCxnSpPr>
          <p:cNvPr id="31" name="Connecteur en angle 30">
            <a:extLst>
              <a:ext uri="{FF2B5EF4-FFF2-40B4-BE49-F238E27FC236}">
                <a16:creationId xmlns:a16="http://schemas.microsoft.com/office/drawing/2014/main" id="{52B75787-AAF3-31D9-B6AF-91BF4BC7B5C3}"/>
              </a:ext>
            </a:extLst>
          </p:cNvPr>
          <p:cNvCxnSpPr>
            <a:stCxn id="13" idx="3"/>
            <a:endCxn id="21" idx="1"/>
          </p:cNvCxnSpPr>
          <p:nvPr/>
        </p:nvCxnSpPr>
        <p:spPr>
          <a:xfrm>
            <a:off x="2071463" y="1836792"/>
            <a:ext cx="867000" cy="87990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Connecteur en angle 32">
            <a:extLst>
              <a:ext uri="{FF2B5EF4-FFF2-40B4-BE49-F238E27FC236}">
                <a16:creationId xmlns:a16="http://schemas.microsoft.com/office/drawing/2014/main" id="{9BBFB5FA-4798-E9EA-3EBA-90C61EE0D6EE}"/>
              </a:ext>
            </a:extLst>
          </p:cNvPr>
          <p:cNvCxnSpPr>
            <a:stCxn id="14" idx="3"/>
            <a:endCxn id="21" idx="1"/>
          </p:cNvCxnSpPr>
          <p:nvPr/>
        </p:nvCxnSpPr>
        <p:spPr>
          <a:xfrm flipV="1">
            <a:off x="2071463" y="2716697"/>
            <a:ext cx="867000" cy="95918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0" name="Connecteur droit avec flèche 39">
            <a:extLst>
              <a:ext uri="{FF2B5EF4-FFF2-40B4-BE49-F238E27FC236}">
                <a16:creationId xmlns:a16="http://schemas.microsoft.com/office/drawing/2014/main" id="{150CD4C4-2100-7C43-9CF6-661D0557A414}"/>
              </a:ext>
            </a:extLst>
          </p:cNvPr>
          <p:cNvCxnSpPr>
            <a:stCxn id="24" idx="2"/>
            <a:endCxn id="21" idx="0"/>
          </p:cNvCxnSpPr>
          <p:nvPr/>
        </p:nvCxnSpPr>
        <p:spPr>
          <a:xfrm>
            <a:off x="3838463" y="1617684"/>
            <a:ext cx="0" cy="7570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eur en angle 43">
            <a:extLst>
              <a:ext uri="{FF2B5EF4-FFF2-40B4-BE49-F238E27FC236}">
                <a16:creationId xmlns:a16="http://schemas.microsoft.com/office/drawing/2014/main" id="{2D017F54-D23B-B532-50C4-44A9712E325A}"/>
              </a:ext>
            </a:extLst>
          </p:cNvPr>
          <p:cNvCxnSpPr>
            <a:cxnSpLocks/>
            <a:stCxn id="14" idx="3"/>
            <a:endCxn id="22" idx="1"/>
          </p:cNvCxnSpPr>
          <p:nvPr/>
        </p:nvCxnSpPr>
        <p:spPr>
          <a:xfrm>
            <a:off x="2071463" y="3675877"/>
            <a:ext cx="866999" cy="95903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DF8F9BBF-6B65-5869-5B61-3412F6C9BCB8}"/>
              </a:ext>
            </a:extLst>
          </p:cNvPr>
          <p:cNvSpPr/>
          <p:nvPr/>
        </p:nvSpPr>
        <p:spPr>
          <a:xfrm>
            <a:off x="2910000" y="5735979"/>
            <a:ext cx="1800000" cy="684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latin typeface="Verdana" panose="020B0604030504040204" pitchFamily="34" charset="0"/>
                <a:ea typeface="Verdana" panose="020B0604030504040204" pitchFamily="34" charset="0"/>
              </a:rPr>
              <a:t>Historique des matrices de migrations à 1 an</a:t>
            </a:r>
          </a:p>
        </p:txBody>
      </p:sp>
      <p:cxnSp>
        <p:nvCxnSpPr>
          <p:cNvPr id="51" name="Connecteur droit avec flèche 50">
            <a:extLst>
              <a:ext uri="{FF2B5EF4-FFF2-40B4-BE49-F238E27FC236}">
                <a16:creationId xmlns:a16="http://schemas.microsoft.com/office/drawing/2014/main" id="{753D683B-DA11-AB15-3A6F-C22C951898D5}"/>
              </a:ext>
            </a:extLst>
          </p:cNvPr>
          <p:cNvCxnSpPr>
            <a:stCxn id="15" idx="3"/>
            <a:endCxn id="46" idx="1"/>
          </p:cNvCxnSpPr>
          <p:nvPr/>
        </p:nvCxnSpPr>
        <p:spPr>
          <a:xfrm>
            <a:off x="2071463" y="6077979"/>
            <a:ext cx="8385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10C7626E-919C-2233-2BFD-E9FD16BF8A62}"/>
                  </a:ext>
                </a:extLst>
              </p:cNvPr>
              <p:cNvSpPr/>
              <p:nvPr/>
            </p:nvSpPr>
            <p:spPr>
              <a:xfrm>
                <a:off x="5653539" y="2374697"/>
                <a:ext cx="1800000" cy="684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latin typeface="Verdana" panose="020B0604030504040204" pitchFamily="34" charset="0"/>
                    <a:ea typeface="Verdana" panose="020B0604030504040204" pitchFamily="34" charset="0"/>
                  </a:rPr>
                  <a:t>Baseline </a:t>
                </a:r>
                <a14:m>
                  <m:oMath xmlns:m="http://schemas.openxmlformats.org/officeDocument/2006/math">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𝑍</m:t>
                        </m:r>
                      </m:e>
                      <m:sub>
                        <m:r>
                          <a:rPr lang="fr-FR" sz="1100" b="0" i="1" smtClean="0">
                            <a:latin typeface="Cambria Math" panose="02040503050406030204" pitchFamily="18" charset="0"/>
                          </a:rPr>
                          <m:t>𝑡</m:t>
                        </m:r>
                      </m:sub>
                    </m:sSub>
                  </m:oMath>
                </a14:m>
                <a:endParaRPr lang="fr-FR" sz="1100" dirty="0">
                  <a:latin typeface="Verdana" panose="020B0604030504040204" pitchFamily="34" charset="0"/>
                  <a:ea typeface="Verdana" panose="020B0604030504040204" pitchFamily="34" charset="0"/>
                </a:endParaRPr>
              </a:p>
              <a:p>
                <a:pPr algn="ctr"/>
                <a:r>
                  <a:rPr lang="fr-FR" sz="1100" dirty="0">
                    <a:latin typeface="Verdana" panose="020B0604030504040204" pitchFamily="34" charset="0"/>
                    <a:ea typeface="Verdana" panose="020B0604030504040204" pitchFamily="34" charset="0"/>
                  </a:rPr>
                  <a:t>Adverse </a:t>
                </a:r>
                <a14:m>
                  <m:oMath xmlns:m="http://schemas.openxmlformats.org/officeDocument/2006/math">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𝑍</m:t>
                        </m:r>
                      </m:e>
                      <m:sub>
                        <m:r>
                          <a:rPr lang="fr-FR" sz="1100" b="0" i="1" smtClean="0">
                            <a:latin typeface="Cambria Math" panose="02040503050406030204" pitchFamily="18" charset="0"/>
                          </a:rPr>
                          <m:t>𝑡</m:t>
                        </m:r>
                      </m:sub>
                    </m:sSub>
                  </m:oMath>
                </a14:m>
                <a:r>
                  <a:rPr lang="fr-FR" sz="1100" dirty="0">
                    <a:latin typeface="Verdana" panose="020B0604030504040204" pitchFamily="34" charset="0"/>
                    <a:ea typeface="Verdana" panose="020B0604030504040204" pitchFamily="34" charset="0"/>
                  </a:rPr>
                  <a:t> </a:t>
                </a:r>
              </a:p>
              <a:p>
                <a:pPr algn="ctr"/>
                <a:r>
                  <a:rPr lang="fr-FR" sz="1100" dirty="0">
                    <a:latin typeface="Verdana" panose="020B0604030504040204" pitchFamily="34" charset="0"/>
                    <a:ea typeface="Verdana" panose="020B0604030504040204" pitchFamily="34" charset="0"/>
                  </a:rPr>
                  <a:t>Favorable </a:t>
                </a:r>
                <a14:m>
                  <m:oMath xmlns:m="http://schemas.openxmlformats.org/officeDocument/2006/math">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𝑍</m:t>
                        </m:r>
                      </m:e>
                      <m:sub>
                        <m:r>
                          <a:rPr lang="fr-FR" sz="1100" b="0" i="1" smtClean="0">
                            <a:latin typeface="Cambria Math" panose="02040503050406030204" pitchFamily="18" charset="0"/>
                          </a:rPr>
                          <m:t>𝑡</m:t>
                        </m:r>
                      </m:sub>
                    </m:sSub>
                  </m:oMath>
                </a14:m>
                <a:r>
                  <a:rPr lang="fr-FR" sz="1100" dirty="0">
                    <a:latin typeface="Verdana" panose="020B0604030504040204" pitchFamily="34" charset="0"/>
                    <a:ea typeface="Verdana" panose="020B0604030504040204" pitchFamily="34" charset="0"/>
                  </a:rPr>
                  <a:t>  </a:t>
                </a:r>
              </a:p>
            </p:txBody>
          </p:sp>
        </mc:Choice>
        <mc:Fallback xmlns="">
          <p:sp>
            <p:nvSpPr>
              <p:cNvPr id="56" name="Rectangle 55">
                <a:extLst>
                  <a:ext uri="{FF2B5EF4-FFF2-40B4-BE49-F238E27FC236}">
                    <a16:creationId xmlns:a16="http://schemas.microsoft.com/office/drawing/2014/main" id="{10C7626E-919C-2233-2BFD-E9FD16BF8A62}"/>
                  </a:ext>
                </a:extLst>
              </p:cNvPr>
              <p:cNvSpPr>
                <a:spLocks noRot="1" noChangeAspect="1" noMove="1" noResize="1" noEditPoints="1" noAdjustHandles="1" noChangeArrowheads="1" noChangeShapeType="1" noTextEdit="1"/>
              </p:cNvSpPr>
              <p:nvPr/>
            </p:nvSpPr>
            <p:spPr>
              <a:xfrm>
                <a:off x="5653539" y="2374697"/>
                <a:ext cx="1800000" cy="684000"/>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6542E193-F8D9-4DBD-C836-1BA36ED27D46}"/>
                  </a:ext>
                </a:extLst>
              </p:cNvPr>
              <p:cNvSpPr/>
              <p:nvPr/>
            </p:nvSpPr>
            <p:spPr>
              <a:xfrm>
                <a:off x="9082200" y="4292913"/>
                <a:ext cx="1800000" cy="684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latin typeface="Verdana" panose="020B0604030504040204" pitchFamily="34" charset="0"/>
                  <a:ea typeface="Verdana" panose="020B0604030504040204" pitchFamily="34" charset="0"/>
                </a:endParaRPr>
              </a:p>
              <a:p>
                <a:pPr algn="ctr"/>
                <a:r>
                  <a:rPr lang="fr-FR" sz="1100" dirty="0">
                    <a:latin typeface="Verdana" panose="020B0604030504040204" pitchFamily="34" charset="0"/>
                    <a:ea typeface="Verdana" panose="020B0604030504040204" pitchFamily="34" charset="0"/>
                  </a:rPr>
                  <a:t>Baseline </a:t>
                </a:r>
                <a14:m>
                  <m:oMath xmlns:m="http://schemas.openxmlformats.org/officeDocument/2006/math">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𝑍</m:t>
                        </m:r>
                      </m:e>
                      <m:sub>
                        <m:r>
                          <a:rPr lang="fr-FR" sz="1100" b="0" i="1" smtClean="0">
                            <a:latin typeface="Cambria Math" panose="02040503050406030204" pitchFamily="18" charset="0"/>
                          </a:rPr>
                          <m:t>𝑡</m:t>
                        </m:r>
                      </m:sub>
                    </m:sSub>
                  </m:oMath>
                </a14:m>
                <a:endParaRPr lang="fr-FR" sz="1100" dirty="0">
                  <a:latin typeface="Verdana" panose="020B0604030504040204" pitchFamily="34" charset="0"/>
                  <a:ea typeface="Verdana" panose="020B0604030504040204" pitchFamily="34" charset="0"/>
                </a:endParaRPr>
              </a:p>
              <a:p>
                <a:pPr algn="ctr"/>
                <a:r>
                  <a:rPr lang="fr-FR" sz="1100" dirty="0">
                    <a:latin typeface="Verdana" panose="020B0604030504040204" pitchFamily="34" charset="0"/>
                    <a:ea typeface="Verdana" panose="020B0604030504040204" pitchFamily="34" charset="0"/>
                  </a:rPr>
                  <a:t>Adverse </a:t>
                </a:r>
                <a14:m>
                  <m:oMath xmlns:m="http://schemas.openxmlformats.org/officeDocument/2006/math">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𝑍</m:t>
                        </m:r>
                      </m:e>
                      <m:sub>
                        <m:r>
                          <a:rPr lang="fr-FR" sz="1100" b="0" i="1" smtClean="0">
                            <a:latin typeface="Cambria Math" panose="02040503050406030204" pitchFamily="18" charset="0"/>
                          </a:rPr>
                          <m:t>𝑡</m:t>
                        </m:r>
                      </m:sub>
                    </m:sSub>
                  </m:oMath>
                </a14:m>
                <a:r>
                  <a:rPr lang="fr-FR" sz="1100" dirty="0">
                    <a:latin typeface="Verdana" panose="020B0604030504040204" pitchFamily="34" charset="0"/>
                    <a:ea typeface="Verdana" panose="020B0604030504040204" pitchFamily="34" charset="0"/>
                  </a:rPr>
                  <a:t> </a:t>
                </a:r>
              </a:p>
              <a:p>
                <a:pPr algn="ctr"/>
                <a:r>
                  <a:rPr lang="fr-FR" sz="1100" dirty="0">
                    <a:latin typeface="Verdana" panose="020B0604030504040204" pitchFamily="34" charset="0"/>
                    <a:ea typeface="Verdana" panose="020B0604030504040204" pitchFamily="34" charset="0"/>
                  </a:rPr>
                  <a:t>Favorable </a:t>
                </a:r>
                <a14:m>
                  <m:oMath xmlns:m="http://schemas.openxmlformats.org/officeDocument/2006/math">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𝑍</m:t>
                        </m:r>
                      </m:e>
                      <m:sub>
                        <m:r>
                          <a:rPr lang="fr-FR" sz="1100" b="0" i="1" smtClean="0">
                            <a:latin typeface="Cambria Math" panose="02040503050406030204" pitchFamily="18" charset="0"/>
                          </a:rPr>
                          <m:t>𝑡</m:t>
                        </m:r>
                      </m:sub>
                    </m:sSub>
                  </m:oMath>
                </a14:m>
                <a:r>
                  <a:rPr lang="fr-FR" sz="1100" dirty="0">
                    <a:latin typeface="Verdana" panose="020B0604030504040204" pitchFamily="34" charset="0"/>
                    <a:ea typeface="Verdana" panose="020B0604030504040204" pitchFamily="34" charset="0"/>
                  </a:rPr>
                  <a:t>  </a:t>
                </a:r>
              </a:p>
              <a:p>
                <a:pPr marL="285750" indent="-285750" algn="ctr">
                  <a:buFontTx/>
                  <a:buChar char="-"/>
                </a:pPr>
                <a:endParaRPr lang="fr-FR" sz="1100" dirty="0">
                  <a:latin typeface="Verdana" panose="020B0604030504040204" pitchFamily="34" charset="0"/>
                  <a:ea typeface="Verdana" panose="020B0604030504040204" pitchFamily="34" charset="0"/>
                </a:endParaRPr>
              </a:p>
            </p:txBody>
          </p:sp>
        </mc:Choice>
        <mc:Fallback xmlns="">
          <p:sp>
            <p:nvSpPr>
              <p:cNvPr id="68" name="Rectangle 67">
                <a:extLst>
                  <a:ext uri="{FF2B5EF4-FFF2-40B4-BE49-F238E27FC236}">
                    <a16:creationId xmlns:a16="http://schemas.microsoft.com/office/drawing/2014/main" id="{6542E193-F8D9-4DBD-C836-1BA36ED27D46}"/>
                  </a:ext>
                </a:extLst>
              </p:cNvPr>
              <p:cNvSpPr>
                <a:spLocks noRot="1" noChangeAspect="1" noMove="1" noResize="1" noEditPoints="1" noAdjustHandles="1" noChangeArrowheads="1" noChangeShapeType="1" noTextEdit="1"/>
              </p:cNvSpPr>
              <p:nvPr/>
            </p:nvSpPr>
            <p:spPr>
              <a:xfrm>
                <a:off x="9082200" y="4292913"/>
                <a:ext cx="1800000" cy="684000"/>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71B02216-4546-BD22-6ADA-B71049C7370B}"/>
                  </a:ext>
                </a:extLst>
              </p:cNvPr>
              <p:cNvSpPr/>
              <p:nvPr/>
            </p:nvSpPr>
            <p:spPr>
              <a:xfrm>
                <a:off x="5653539" y="4305715"/>
                <a:ext cx="1800000" cy="684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latin typeface="Verdana" panose="020B0604030504040204" pitchFamily="34" charset="0"/>
                    <a:ea typeface="Verdana" panose="020B0604030504040204" pitchFamily="34" charset="0"/>
                  </a:rPr>
                  <a:t>Calibrage du </a:t>
                </a:r>
                <a14:m>
                  <m:oMath xmlns:m="http://schemas.openxmlformats.org/officeDocument/2006/math">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𝑍</m:t>
                        </m:r>
                      </m:e>
                      <m:sub>
                        <m:r>
                          <a:rPr lang="fr-FR" sz="1100" b="0" i="1" smtClean="0">
                            <a:latin typeface="Cambria Math" panose="02040503050406030204" pitchFamily="18" charset="0"/>
                          </a:rPr>
                          <m:t>𝑡</m:t>
                        </m:r>
                      </m:sub>
                    </m:sSub>
                  </m:oMath>
                </a14:m>
                <a:r>
                  <a:rPr lang="fr-FR" sz="1100" dirty="0">
                    <a:latin typeface="Verdana" panose="020B0604030504040204" pitchFamily="34" charset="0"/>
                    <a:ea typeface="Verdana" panose="020B0604030504040204" pitchFamily="34" charset="0"/>
                  </a:rPr>
                  <a:t> et du paramètre </a:t>
                </a:r>
                <a14:m>
                  <m:oMath xmlns:m="http://schemas.openxmlformats.org/officeDocument/2006/math">
                    <m:r>
                      <a:rPr lang="fr-FR" sz="1100" i="1">
                        <a:latin typeface="Cambria Math" panose="02040503050406030204" pitchFamily="18" charset="0"/>
                        <a:ea typeface="Calibri" panose="020F0502020204030204" pitchFamily="34" charset="0"/>
                        <a:cs typeface="Calibri Light" panose="020F0302020204030204" pitchFamily="34" charset="0"/>
                      </a:rPr>
                      <m:t>𝜌</m:t>
                    </m:r>
                  </m:oMath>
                </a14:m>
                <a:endParaRPr lang="fr-FR" sz="1100" dirty="0">
                  <a:latin typeface="Verdana" panose="020B0604030504040204" pitchFamily="34" charset="0"/>
                  <a:ea typeface="Verdana" panose="020B0604030504040204" pitchFamily="34" charset="0"/>
                </a:endParaRPr>
              </a:p>
            </p:txBody>
          </p:sp>
        </mc:Choice>
        <mc:Fallback xmlns="">
          <p:sp>
            <p:nvSpPr>
              <p:cNvPr id="69" name="Rectangle 68">
                <a:extLst>
                  <a:ext uri="{FF2B5EF4-FFF2-40B4-BE49-F238E27FC236}">
                    <a16:creationId xmlns:a16="http://schemas.microsoft.com/office/drawing/2014/main" id="{71B02216-4546-BD22-6ADA-B71049C7370B}"/>
                  </a:ext>
                </a:extLst>
              </p:cNvPr>
              <p:cNvSpPr>
                <a:spLocks noRot="1" noChangeAspect="1" noMove="1" noResize="1" noEditPoints="1" noAdjustHandles="1" noChangeArrowheads="1" noChangeShapeType="1" noTextEdit="1"/>
              </p:cNvSpPr>
              <p:nvPr/>
            </p:nvSpPr>
            <p:spPr>
              <a:xfrm>
                <a:off x="5653539" y="4305715"/>
                <a:ext cx="1800000" cy="684000"/>
              </a:xfrm>
              <a:prstGeom prst="rect">
                <a:avLst/>
              </a:prstGeom>
              <a:blipFill>
                <a:blip r:embed="rId5"/>
                <a:stretch>
                  <a:fillRect/>
                </a:stretch>
              </a:blipFill>
            </p:spPr>
            <p:txBody>
              <a:bodyPr/>
              <a:lstStyle/>
              <a:p>
                <a:r>
                  <a:rPr lang="fr-FR">
                    <a:noFill/>
                  </a:rPr>
                  <a:t> </a:t>
                </a:r>
              </a:p>
            </p:txBody>
          </p:sp>
        </mc:Fallback>
      </mc:AlternateContent>
      <p:cxnSp>
        <p:nvCxnSpPr>
          <p:cNvPr id="71" name="Connecteur droit avec flèche 70">
            <a:extLst>
              <a:ext uri="{FF2B5EF4-FFF2-40B4-BE49-F238E27FC236}">
                <a16:creationId xmlns:a16="http://schemas.microsoft.com/office/drawing/2014/main" id="{2FF2DA02-3C6B-1C3F-64D9-82C19BEB78A6}"/>
              </a:ext>
            </a:extLst>
          </p:cNvPr>
          <p:cNvCxnSpPr>
            <a:stCxn id="22" idx="3"/>
            <a:endCxn id="69" idx="1"/>
          </p:cNvCxnSpPr>
          <p:nvPr/>
        </p:nvCxnSpPr>
        <p:spPr>
          <a:xfrm>
            <a:off x="4738462" y="4634913"/>
            <a:ext cx="915077" cy="128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3" name="ZoneTexte 72">
            <a:extLst>
              <a:ext uri="{FF2B5EF4-FFF2-40B4-BE49-F238E27FC236}">
                <a16:creationId xmlns:a16="http://schemas.microsoft.com/office/drawing/2014/main" id="{AC20C364-282A-24C3-6D66-D8F2A33104AF}"/>
              </a:ext>
            </a:extLst>
          </p:cNvPr>
          <p:cNvSpPr txBox="1"/>
          <p:nvPr/>
        </p:nvSpPr>
        <p:spPr>
          <a:xfrm>
            <a:off x="5443538" y="3871913"/>
            <a:ext cx="184731" cy="307777"/>
          </a:xfrm>
          <a:prstGeom prst="rect">
            <a:avLst/>
          </a:prstGeom>
          <a:noFill/>
        </p:spPr>
        <p:txBody>
          <a:bodyPr wrap="none" rtlCol="0">
            <a:spAutoFit/>
          </a:bodyPr>
          <a:lstStyle/>
          <a:p>
            <a:endParaRPr lang="fr-FR" sz="1400" dirty="0">
              <a:latin typeface="Verdana" panose="020B0604030504040204" pitchFamily="34" charset="0"/>
              <a:ea typeface="Verdana" panose="020B0604030504040204" pitchFamily="34" charset="0"/>
            </a:endParaRPr>
          </a:p>
        </p:txBody>
      </p:sp>
      <p:cxnSp>
        <p:nvCxnSpPr>
          <p:cNvPr id="76" name="Connecteur droit avec flèche 75">
            <a:extLst>
              <a:ext uri="{FF2B5EF4-FFF2-40B4-BE49-F238E27FC236}">
                <a16:creationId xmlns:a16="http://schemas.microsoft.com/office/drawing/2014/main" id="{021742CB-B8A6-2174-A98C-1CE4368D407D}"/>
              </a:ext>
            </a:extLst>
          </p:cNvPr>
          <p:cNvCxnSpPr>
            <a:stCxn id="21" idx="3"/>
            <a:endCxn id="56" idx="1"/>
          </p:cNvCxnSpPr>
          <p:nvPr/>
        </p:nvCxnSpPr>
        <p:spPr>
          <a:xfrm>
            <a:off x="4738463" y="2716697"/>
            <a:ext cx="9150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Connecteur droit avec flèche 84">
            <a:extLst>
              <a:ext uri="{FF2B5EF4-FFF2-40B4-BE49-F238E27FC236}">
                <a16:creationId xmlns:a16="http://schemas.microsoft.com/office/drawing/2014/main" id="{FE012B9A-56D3-A6DF-EF60-9FD2D720057C}"/>
              </a:ext>
            </a:extLst>
          </p:cNvPr>
          <p:cNvCxnSpPr>
            <a:stCxn id="69" idx="3"/>
            <a:endCxn id="68" idx="1"/>
          </p:cNvCxnSpPr>
          <p:nvPr/>
        </p:nvCxnSpPr>
        <p:spPr>
          <a:xfrm flipV="1">
            <a:off x="7453539" y="4634913"/>
            <a:ext cx="1628661" cy="128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Connecteur droit avec flèche 87">
            <a:extLst>
              <a:ext uri="{FF2B5EF4-FFF2-40B4-BE49-F238E27FC236}">
                <a16:creationId xmlns:a16="http://schemas.microsoft.com/office/drawing/2014/main" id="{2E8AB7DA-0E6B-0C9C-0EC0-B98509A976E8}"/>
              </a:ext>
            </a:extLst>
          </p:cNvPr>
          <p:cNvCxnSpPr>
            <a:cxnSpLocks/>
            <a:stCxn id="56" idx="3"/>
            <a:endCxn id="68" idx="1"/>
          </p:cNvCxnSpPr>
          <p:nvPr/>
        </p:nvCxnSpPr>
        <p:spPr>
          <a:xfrm>
            <a:off x="7453539" y="2716697"/>
            <a:ext cx="1628661" cy="19182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Connecteur droit avec flèche 91">
            <a:extLst>
              <a:ext uri="{FF2B5EF4-FFF2-40B4-BE49-F238E27FC236}">
                <a16:creationId xmlns:a16="http://schemas.microsoft.com/office/drawing/2014/main" id="{4E8B1450-E415-C32D-CD05-FC470378E602}"/>
              </a:ext>
            </a:extLst>
          </p:cNvPr>
          <p:cNvCxnSpPr>
            <a:stCxn id="46" idx="3"/>
            <a:endCxn id="68" idx="1"/>
          </p:cNvCxnSpPr>
          <p:nvPr/>
        </p:nvCxnSpPr>
        <p:spPr>
          <a:xfrm flipV="1">
            <a:off x="4710000" y="4634913"/>
            <a:ext cx="4372200" cy="1443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8" name="ZoneTexte 97">
            <a:extLst>
              <a:ext uri="{FF2B5EF4-FFF2-40B4-BE49-F238E27FC236}">
                <a16:creationId xmlns:a16="http://schemas.microsoft.com/office/drawing/2014/main" id="{49A2258D-1E67-0F54-4101-647FD557654C}"/>
              </a:ext>
            </a:extLst>
          </p:cNvPr>
          <p:cNvSpPr txBox="1"/>
          <p:nvPr/>
        </p:nvSpPr>
        <p:spPr>
          <a:xfrm>
            <a:off x="8973592" y="3594914"/>
            <a:ext cx="2065005" cy="523220"/>
          </a:xfrm>
          <a:prstGeom prst="rect">
            <a:avLst/>
          </a:prstGeom>
          <a:noFill/>
        </p:spPr>
        <p:txBody>
          <a:bodyPr wrap="square" rtlCol="0">
            <a:spAutoFit/>
          </a:bodyPr>
          <a:lstStyle/>
          <a:p>
            <a:pPr algn="just"/>
            <a:r>
              <a:rPr lang="fr-FR" sz="1400" dirty="0">
                <a:latin typeface="Verdana" panose="020B0604030504040204" pitchFamily="34" charset="0"/>
                <a:ea typeface="Verdana" panose="020B0604030504040204" pitchFamily="34" charset="0"/>
              </a:rPr>
              <a:t>Stress des matrices de migration </a:t>
            </a:r>
          </a:p>
        </p:txBody>
      </p:sp>
      <mc:AlternateContent xmlns:mc="http://schemas.openxmlformats.org/markup-compatibility/2006" xmlns:a14="http://schemas.microsoft.com/office/drawing/2010/main">
        <mc:Choice Requires="a14">
          <p:sp>
            <p:nvSpPr>
              <p:cNvPr id="99" name="ZoneTexte 98">
                <a:extLst>
                  <a:ext uri="{FF2B5EF4-FFF2-40B4-BE49-F238E27FC236}">
                    <a16:creationId xmlns:a16="http://schemas.microsoft.com/office/drawing/2014/main" id="{8FB24EDE-F5FB-4D97-F091-600D2E714434}"/>
                  </a:ext>
                </a:extLst>
              </p:cNvPr>
              <p:cNvSpPr txBox="1"/>
              <p:nvPr/>
            </p:nvSpPr>
            <p:spPr>
              <a:xfrm>
                <a:off x="7768149" y="2857853"/>
                <a:ext cx="2065005" cy="307777"/>
              </a:xfrm>
              <a:prstGeom prst="rect">
                <a:avLst/>
              </a:prstGeom>
              <a:noFill/>
            </p:spPr>
            <p:txBody>
              <a:bodyPr wrap="square" rtlCol="0">
                <a:spAutoFit/>
              </a:bodyPr>
              <a:lstStyle/>
              <a:p>
                <a:pPr algn="just"/>
                <a:r>
                  <a:rPr lang="fr-FR" sz="1400" dirty="0">
                    <a:latin typeface="Verdana" panose="020B0604030504040204" pitchFamily="34" charset="0"/>
                    <a:ea typeface="Verdana" panose="020B0604030504040204" pitchFamily="34" charset="0"/>
                  </a:rPr>
                  <a:t>Projection </a:t>
                </a:r>
                <a14:m>
                  <m:oMath xmlns:m="http://schemas.openxmlformats.org/officeDocument/2006/math">
                    <m:sSub>
                      <m:sSubPr>
                        <m:ctrlPr>
                          <a:rPr lang="fr-FR" sz="1400" b="0" i="1" smtClean="0">
                            <a:latin typeface="Cambria Math" panose="02040503050406030204" pitchFamily="18" charset="0"/>
                          </a:rPr>
                        </m:ctrlPr>
                      </m:sSubPr>
                      <m:e>
                        <m:r>
                          <a:rPr lang="fr-FR" sz="1400" b="0" i="1" smtClean="0">
                            <a:latin typeface="Cambria Math" panose="02040503050406030204" pitchFamily="18" charset="0"/>
                          </a:rPr>
                          <m:t>𝑍</m:t>
                        </m:r>
                      </m:e>
                      <m:sub>
                        <m:r>
                          <a:rPr lang="fr-FR" sz="1400" b="0" i="1" smtClean="0">
                            <a:latin typeface="Cambria Math" panose="02040503050406030204" pitchFamily="18" charset="0"/>
                          </a:rPr>
                          <m:t>𝑡</m:t>
                        </m:r>
                      </m:sub>
                    </m:sSub>
                  </m:oMath>
                </a14:m>
                <a:r>
                  <a:rPr lang="fr-FR" sz="1400" dirty="0">
                    <a:latin typeface="Verdana" panose="020B0604030504040204" pitchFamily="34" charset="0"/>
                    <a:ea typeface="Verdana" panose="020B0604030504040204" pitchFamily="34" charset="0"/>
                  </a:rPr>
                  <a:t> </a:t>
                </a:r>
              </a:p>
            </p:txBody>
          </p:sp>
        </mc:Choice>
        <mc:Fallback xmlns="">
          <p:sp>
            <p:nvSpPr>
              <p:cNvPr id="99" name="ZoneTexte 98">
                <a:extLst>
                  <a:ext uri="{FF2B5EF4-FFF2-40B4-BE49-F238E27FC236}">
                    <a16:creationId xmlns:a16="http://schemas.microsoft.com/office/drawing/2014/main" id="{8FB24EDE-F5FB-4D97-F091-600D2E714434}"/>
                  </a:ext>
                </a:extLst>
              </p:cNvPr>
              <p:cNvSpPr txBox="1">
                <a:spLocks noRot="1" noChangeAspect="1" noMove="1" noResize="1" noEditPoints="1" noAdjustHandles="1" noChangeArrowheads="1" noChangeShapeType="1" noTextEdit="1"/>
              </p:cNvSpPr>
              <p:nvPr/>
            </p:nvSpPr>
            <p:spPr>
              <a:xfrm>
                <a:off x="7768149" y="2857853"/>
                <a:ext cx="2065005" cy="307777"/>
              </a:xfrm>
              <a:prstGeom prst="rect">
                <a:avLst/>
              </a:prstGeom>
              <a:blipFill>
                <a:blip r:embed="rId6"/>
                <a:stretch>
                  <a:fillRect l="-885" t="-4000" b="-2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0" name="ZoneTexte 99">
                <a:extLst>
                  <a:ext uri="{FF2B5EF4-FFF2-40B4-BE49-F238E27FC236}">
                    <a16:creationId xmlns:a16="http://schemas.microsoft.com/office/drawing/2014/main" id="{9006EAC3-0763-8D10-A9AE-1B74D3BD7A88}"/>
                  </a:ext>
                </a:extLst>
              </p:cNvPr>
              <p:cNvSpPr txBox="1"/>
              <p:nvPr/>
            </p:nvSpPr>
            <p:spPr>
              <a:xfrm>
                <a:off x="7425000" y="4226715"/>
                <a:ext cx="2065005" cy="307777"/>
              </a:xfrm>
              <a:prstGeom prst="rect">
                <a:avLst/>
              </a:prstGeom>
              <a:noFill/>
            </p:spPr>
            <p:txBody>
              <a:bodyPr wrap="square" rtlCol="0">
                <a:spAutoFit/>
              </a:bodyPr>
              <a:lstStyle/>
              <a:p>
                <a:pPr algn="just"/>
                <a:r>
                  <a:rPr lang="fr-FR" sz="1400" dirty="0">
                    <a:latin typeface="Verdana" panose="020B0604030504040204" pitchFamily="34" charset="0"/>
                    <a:ea typeface="Verdana" panose="020B0604030504040204" pitchFamily="34" charset="0"/>
                  </a:rPr>
                  <a:t>Paramètre </a:t>
                </a:r>
                <a14:m>
                  <m:oMath xmlns:m="http://schemas.openxmlformats.org/officeDocument/2006/math">
                    <m:r>
                      <a:rPr lang="fr-FR" sz="1400" i="1" smtClean="0">
                        <a:latin typeface="Cambria Math" panose="02040503050406030204" pitchFamily="18" charset="0"/>
                        <a:ea typeface="Cambria Math" panose="02040503050406030204" pitchFamily="18" charset="0"/>
                      </a:rPr>
                      <m:t>𝜌</m:t>
                    </m:r>
                  </m:oMath>
                </a14:m>
                <a:endParaRPr lang="fr-FR" sz="1400" dirty="0">
                  <a:latin typeface="Verdana" panose="020B0604030504040204" pitchFamily="34" charset="0"/>
                  <a:ea typeface="Verdana" panose="020B0604030504040204" pitchFamily="34" charset="0"/>
                </a:endParaRPr>
              </a:p>
            </p:txBody>
          </p:sp>
        </mc:Choice>
        <mc:Fallback xmlns="">
          <p:sp>
            <p:nvSpPr>
              <p:cNvPr id="100" name="ZoneTexte 99">
                <a:extLst>
                  <a:ext uri="{FF2B5EF4-FFF2-40B4-BE49-F238E27FC236}">
                    <a16:creationId xmlns:a16="http://schemas.microsoft.com/office/drawing/2014/main" id="{9006EAC3-0763-8D10-A9AE-1B74D3BD7A88}"/>
                  </a:ext>
                </a:extLst>
              </p:cNvPr>
              <p:cNvSpPr txBox="1">
                <a:spLocks noRot="1" noChangeAspect="1" noMove="1" noResize="1" noEditPoints="1" noAdjustHandles="1" noChangeArrowheads="1" noChangeShapeType="1" noTextEdit="1"/>
              </p:cNvSpPr>
              <p:nvPr/>
            </p:nvSpPr>
            <p:spPr>
              <a:xfrm>
                <a:off x="7425000" y="4226715"/>
                <a:ext cx="2065005" cy="307777"/>
              </a:xfrm>
              <a:prstGeom prst="rect">
                <a:avLst/>
              </a:prstGeom>
              <a:blipFill>
                <a:blip r:embed="rId7"/>
                <a:stretch>
                  <a:fillRect l="-885" t="-1961" b="-19608"/>
                </a:stretch>
              </a:blipFill>
            </p:spPr>
            <p:txBody>
              <a:bodyPr/>
              <a:lstStyle/>
              <a:p>
                <a:r>
                  <a:rPr lang="fr-FR">
                    <a:noFill/>
                  </a:rPr>
                  <a:t> </a:t>
                </a:r>
              </a:p>
            </p:txBody>
          </p:sp>
        </mc:Fallback>
      </mc:AlternateContent>
      <p:sp>
        <p:nvSpPr>
          <p:cNvPr id="107" name="ZoneTexte 106">
            <a:extLst>
              <a:ext uri="{FF2B5EF4-FFF2-40B4-BE49-F238E27FC236}">
                <a16:creationId xmlns:a16="http://schemas.microsoft.com/office/drawing/2014/main" id="{F1B37D30-78FD-43C2-F7AC-972CF5B7631B}"/>
              </a:ext>
            </a:extLst>
          </p:cNvPr>
          <p:cNvSpPr txBox="1"/>
          <p:nvPr/>
        </p:nvSpPr>
        <p:spPr>
          <a:xfrm>
            <a:off x="5535903" y="1643709"/>
            <a:ext cx="2065005" cy="523220"/>
          </a:xfrm>
          <a:prstGeom prst="rect">
            <a:avLst/>
          </a:prstGeom>
          <a:noFill/>
        </p:spPr>
        <p:txBody>
          <a:bodyPr wrap="square" rtlCol="0">
            <a:spAutoFit/>
          </a:bodyPr>
          <a:lstStyle/>
          <a:p>
            <a:pPr algn="just"/>
            <a:r>
              <a:rPr lang="fr-FR" sz="1400" dirty="0">
                <a:latin typeface="Verdana" panose="020B0604030504040204" pitchFamily="34" charset="0"/>
                <a:ea typeface="Verdana" panose="020B0604030504040204" pitchFamily="34" charset="0"/>
              </a:rPr>
              <a:t>Stress du taux de défaut </a:t>
            </a:r>
          </a:p>
        </p:txBody>
      </p:sp>
    </p:spTree>
    <p:extLst>
      <p:ext uri="{BB962C8B-B14F-4D97-AF65-F5344CB8AC3E}">
        <p14:creationId xmlns:p14="http://schemas.microsoft.com/office/powerpoint/2010/main" val="352136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ZoneTexte 28">
            <a:extLst>
              <a:ext uri="{FF2B5EF4-FFF2-40B4-BE49-F238E27FC236}">
                <a16:creationId xmlns:a16="http://schemas.microsoft.com/office/drawing/2014/main" id="{D229383C-5D2D-8D83-023D-4A1F52F6F1CE}"/>
              </a:ext>
            </a:extLst>
          </p:cNvPr>
          <p:cNvSpPr txBox="1"/>
          <p:nvPr/>
        </p:nvSpPr>
        <p:spPr>
          <a:xfrm>
            <a:off x="2872012" y="1777028"/>
            <a:ext cx="8877302" cy="584775"/>
          </a:xfrm>
          <a:prstGeom prst="rect">
            <a:avLst/>
          </a:prstGeom>
          <a:noFill/>
        </p:spPr>
        <p:txBody>
          <a:bodyPr wrap="square" rtlCol="0">
            <a:spAutoFit/>
          </a:bodyPr>
          <a:lstStyle/>
          <a:p>
            <a:r>
              <a:rPr lang="fr-FR" sz="32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II – </a:t>
            </a:r>
            <a:r>
              <a:rPr lang="fr-FR" cap="small" dirty="0">
                <a:solidFill>
                  <a:srgbClr val="002060"/>
                </a:solidFill>
                <a:latin typeface="Verdana" panose="020B0604030504040204" pitchFamily="34" charset="0"/>
                <a:ea typeface="Verdana" panose="020B0604030504040204" pitchFamily="34" charset="0"/>
                <a:cs typeface="Verdana" panose="020B0604030504040204" pitchFamily="34" charset="0"/>
              </a:rPr>
              <a:t>Méthodologies de modélisation de projection du taux de défaut</a:t>
            </a:r>
            <a:r>
              <a:rPr lang="fr-FR" sz="3200" cap="small" dirty="0">
                <a:solidFill>
                  <a:srgbClr val="002060"/>
                </a:solidFill>
                <a:latin typeface="Verdana" panose="020B0604030504040204" pitchFamily="34" charset="0"/>
                <a:ea typeface="Verdana" panose="020B0604030504040204" pitchFamily="34" charset="0"/>
                <a:cs typeface="Verdana" panose="020B0604030504040204" pitchFamily="34" charset="0"/>
              </a:rPr>
              <a:t> </a:t>
            </a:r>
          </a:p>
        </p:txBody>
      </p:sp>
      <p:sp>
        <p:nvSpPr>
          <p:cNvPr id="10" name="Rectangle 9">
            <a:extLst>
              <a:ext uri="{FF2B5EF4-FFF2-40B4-BE49-F238E27FC236}">
                <a16:creationId xmlns:a16="http://schemas.microsoft.com/office/drawing/2014/main" id="{A3C7E286-7BBF-CF01-957E-FA3239BDE99B}"/>
              </a:ext>
            </a:extLst>
          </p:cNvPr>
          <p:cNvSpPr/>
          <p:nvPr/>
        </p:nvSpPr>
        <p:spPr>
          <a:xfrm>
            <a:off x="0" y="0"/>
            <a:ext cx="2569028" cy="6857999"/>
          </a:xfrm>
          <a:prstGeom prst="rect">
            <a:avLst/>
          </a:prstGeom>
          <a:solidFill>
            <a:srgbClr val="9411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400" dirty="0">
              <a:solidFill>
                <a:schemeClr val="bg1"/>
              </a:solidFill>
              <a:latin typeface="Avenir Next Condensed" panose="020B0506020202020204" pitchFamily="34" charset="0"/>
              <a:cs typeface="Angsana New" panose="02020603050405020304" pitchFamily="18" charset="-34"/>
            </a:endParaRPr>
          </a:p>
        </p:txBody>
      </p:sp>
      <p:sp>
        <p:nvSpPr>
          <p:cNvPr id="12" name="ZoneTexte 11">
            <a:extLst>
              <a:ext uri="{FF2B5EF4-FFF2-40B4-BE49-F238E27FC236}">
                <a16:creationId xmlns:a16="http://schemas.microsoft.com/office/drawing/2014/main" id="{0ABFE532-BDAC-D896-2D2E-3632F90E8DA3}"/>
              </a:ext>
            </a:extLst>
          </p:cNvPr>
          <p:cNvSpPr txBox="1"/>
          <p:nvPr/>
        </p:nvSpPr>
        <p:spPr>
          <a:xfrm>
            <a:off x="3026228" y="2452066"/>
            <a:ext cx="7830003" cy="4801314"/>
          </a:xfrm>
          <a:prstGeom prst="rect">
            <a:avLst/>
          </a:prstGeom>
          <a:noFill/>
        </p:spPr>
        <p:txBody>
          <a:bodyPr wrap="square">
            <a:spAutoFit/>
          </a:bodyPr>
          <a:lstStyle/>
          <a:p>
            <a:pPr marL="800100" lvl="1" indent="-342900">
              <a:lnSpc>
                <a:spcPct val="150000"/>
              </a:lnSpc>
              <a:buFont typeface="+mj-lt"/>
              <a:buAutoNum type="arabicPeriod"/>
            </a:pPr>
            <a:r>
              <a:rPr lang="fr-FR"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Sélection et analyse des variables macroéconomiques   </a:t>
            </a:r>
          </a:p>
          <a:p>
            <a:pPr marL="800100" lvl="1" indent="-342900">
              <a:lnSpc>
                <a:spcPct val="150000"/>
              </a:lnSpc>
              <a:buFont typeface="+mj-lt"/>
              <a:buAutoNum type="arabicPeriod"/>
            </a:pPr>
            <a:r>
              <a:rPr lang="fr-FR" i="1" dirty="0">
                <a:solidFill>
                  <a:srgbClr val="002060"/>
                </a:solidFill>
                <a:latin typeface="Verdana" panose="020B0604030504040204" pitchFamily="34" charset="0"/>
                <a:ea typeface="Verdana" panose="020B0604030504040204" pitchFamily="34" charset="0"/>
                <a:cs typeface="Verdana" panose="020B0604030504040204" pitchFamily="34" charset="0"/>
              </a:rPr>
              <a:t>Analyse univariée du taux de défaut </a:t>
            </a:r>
          </a:p>
          <a:p>
            <a:pPr marL="800100" lvl="1" indent="-342900">
              <a:lnSpc>
                <a:spcPct val="150000"/>
              </a:lnSpc>
              <a:buFont typeface="+mj-lt"/>
              <a:buAutoNum type="arabicPeriod"/>
            </a:pPr>
            <a:r>
              <a:rPr lang="fr-FR"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Analyse multivariée </a:t>
            </a:r>
          </a:p>
          <a:p>
            <a:pPr marL="800100" lvl="1" indent="-342900">
              <a:lnSpc>
                <a:spcPct val="150000"/>
              </a:lnSpc>
              <a:buFont typeface="+mj-lt"/>
              <a:buAutoNum type="arabicPeriod"/>
            </a:pPr>
            <a:r>
              <a:rPr lang="fr-FR"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Stationnari</a:t>
            </a:r>
            <a:r>
              <a:rPr lang="fr-FR" i="1" dirty="0">
                <a:solidFill>
                  <a:srgbClr val="002060"/>
                </a:solidFill>
                <a:latin typeface="Verdana" panose="020B0604030504040204" pitchFamily="34" charset="0"/>
                <a:ea typeface="Verdana" panose="020B0604030504040204" pitchFamily="34" charset="0"/>
                <a:cs typeface="Verdana" panose="020B0604030504040204" pitchFamily="34" charset="0"/>
              </a:rPr>
              <a:t>té du Taux de Défaut </a:t>
            </a:r>
            <a:r>
              <a:rPr lang="fr-FR"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 </a:t>
            </a:r>
          </a:p>
          <a:p>
            <a:pPr marL="800100" lvl="1" indent="-342900">
              <a:lnSpc>
                <a:spcPct val="150000"/>
              </a:lnSpc>
              <a:buFont typeface="+mj-lt"/>
              <a:buAutoNum type="arabicPeriod"/>
            </a:pPr>
            <a:r>
              <a:rPr lang="fr-FR" i="1" dirty="0">
                <a:solidFill>
                  <a:srgbClr val="002060"/>
                </a:solidFill>
                <a:latin typeface="Verdana" panose="020B0604030504040204" pitchFamily="34" charset="0"/>
                <a:ea typeface="Verdana" panose="020B0604030504040204" pitchFamily="34" charset="0"/>
                <a:cs typeface="Verdana" panose="020B0604030504040204" pitchFamily="34" charset="0"/>
              </a:rPr>
              <a:t>Modèle ADL</a:t>
            </a:r>
          </a:p>
          <a:p>
            <a:pPr marL="800100" lvl="1" indent="-342900">
              <a:lnSpc>
                <a:spcPct val="150000"/>
              </a:lnSpc>
              <a:buFont typeface="+mj-lt"/>
              <a:buAutoNum type="arabicPeriod"/>
            </a:pPr>
            <a:r>
              <a:rPr lang="fr-FR" i="1" dirty="0">
                <a:solidFill>
                  <a:srgbClr val="002060"/>
                </a:solidFill>
                <a:latin typeface="Verdana" panose="020B0604030504040204" pitchFamily="34" charset="0"/>
                <a:ea typeface="Verdana" panose="020B0604030504040204" pitchFamily="34" charset="0"/>
                <a:cs typeface="Verdana" panose="020B0604030504040204" pitchFamily="34" charset="0"/>
              </a:rPr>
              <a:t>BMA </a:t>
            </a:r>
          </a:p>
          <a:p>
            <a:pPr marL="800100" lvl="1" indent="-342900">
              <a:lnSpc>
                <a:spcPct val="150000"/>
              </a:lnSpc>
              <a:buFont typeface="+mj-lt"/>
              <a:buAutoNum type="arabicPeriod"/>
            </a:pPr>
            <a:r>
              <a:rPr lang="fr-FR" b="0" i="1" u="none" strike="noStrike" dirty="0">
                <a:solidFill>
                  <a:srgbClr val="002060"/>
                </a:solidFill>
                <a:effectLst/>
                <a:latin typeface="Verdana" panose="020B0604030504040204" pitchFamily="34" charset="0"/>
                <a:ea typeface="Verdana" panose="020B0604030504040204" pitchFamily="34" charset="0"/>
                <a:cs typeface="Verdana" panose="020B0604030504040204" pitchFamily="34" charset="0"/>
              </a:rPr>
              <a:t>Scénarios </a:t>
            </a:r>
          </a:p>
          <a:p>
            <a:pPr marL="800100" lvl="1" indent="-342900">
              <a:lnSpc>
                <a:spcPct val="150000"/>
              </a:lnSpc>
              <a:buFont typeface="+mj-lt"/>
              <a:buAutoNum type="arabicPeriod"/>
            </a:pPr>
            <a:endParaRPr lang="fr-FR" i="1"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342900" indent="-342900">
              <a:lnSpc>
                <a:spcPct val="150000"/>
              </a:lnSpc>
              <a:buFont typeface="+mj-lt"/>
              <a:buAutoNum type="arabicPeriod"/>
            </a:pPr>
            <a:endParaRPr lang="fr-FR" i="1"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342900" indent="-342900">
              <a:lnSpc>
                <a:spcPct val="150000"/>
              </a:lnSpc>
              <a:buFont typeface="+mj-lt"/>
              <a:buAutoNum type="arabicPeriod"/>
            </a:pPr>
            <a:endParaRPr lang="fr-FR" dirty="0">
              <a:solidFill>
                <a:srgbClr val="002060"/>
              </a:solidFill>
            </a:endParaRPr>
          </a:p>
          <a:p>
            <a:endParaRPr lang="fr-FR" dirty="0"/>
          </a:p>
          <a:p>
            <a:endParaRPr lang="fr-FR" dirty="0"/>
          </a:p>
        </p:txBody>
      </p:sp>
      <p:cxnSp>
        <p:nvCxnSpPr>
          <p:cNvPr id="27" name="Connecteur droit 26">
            <a:extLst>
              <a:ext uri="{FF2B5EF4-FFF2-40B4-BE49-F238E27FC236}">
                <a16:creationId xmlns:a16="http://schemas.microsoft.com/office/drawing/2014/main" id="{9BEAB964-4DED-5341-5192-9D848CB67D3C}"/>
              </a:ext>
            </a:extLst>
          </p:cNvPr>
          <p:cNvCxnSpPr>
            <a:cxnSpLocks/>
          </p:cNvCxnSpPr>
          <p:nvPr/>
        </p:nvCxnSpPr>
        <p:spPr>
          <a:xfrm>
            <a:off x="3026228" y="2406934"/>
            <a:ext cx="8688617" cy="0"/>
          </a:xfrm>
          <a:prstGeom prst="line">
            <a:avLst/>
          </a:prstGeom>
          <a:ln w="28575">
            <a:solidFill>
              <a:srgbClr val="941100"/>
            </a:solidFill>
          </a:ln>
        </p:spPr>
        <p:style>
          <a:lnRef idx="1">
            <a:schemeClr val="accent2"/>
          </a:lnRef>
          <a:fillRef idx="0">
            <a:schemeClr val="accent2"/>
          </a:fillRef>
          <a:effectRef idx="0">
            <a:schemeClr val="accent2"/>
          </a:effectRef>
          <a:fontRef idx="minor">
            <a:schemeClr val="tx1"/>
          </a:fontRef>
        </p:style>
      </p:cxnSp>
      <p:pic>
        <p:nvPicPr>
          <p:cNvPr id="36" name="Image 35">
            <a:extLst>
              <a:ext uri="{FF2B5EF4-FFF2-40B4-BE49-F238E27FC236}">
                <a16:creationId xmlns:a16="http://schemas.microsoft.com/office/drawing/2014/main" id="{DEDDC8EB-CC66-6216-6564-ED1F8C3FB241}"/>
              </a:ext>
            </a:extLst>
          </p:cNvPr>
          <p:cNvPicPr>
            <a:picLocks noChangeAspect="1"/>
          </p:cNvPicPr>
          <p:nvPr/>
        </p:nvPicPr>
        <p:blipFill>
          <a:blip r:embed="rId2"/>
          <a:stretch>
            <a:fillRect/>
          </a:stretch>
        </p:blipFill>
        <p:spPr>
          <a:xfrm>
            <a:off x="2618012" y="26953"/>
            <a:ext cx="1939474" cy="986954"/>
          </a:xfrm>
          <a:prstGeom prst="rect">
            <a:avLst/>
          </a:prstGeom>
        </p:spPr>
      </p:pic>
      <p:sp>
        <p:nvSpPr>
          <p:cNvPr id="2" name="Espace réservé du pied de page 1">
            <a:extLst>
              <a:ext uri="{FF2B5EF4-FFF2-40B4-BE49-F238E27FC236}">
                <a16:creationId xmlns:a16="http://schemas.microsoft.com/office/drawing/2014/main" id="{1273839A-160A-8C26-7B7F-D63FCA7CE8DC}"/>
              </a:ext>
            </a:extLst>
          </p:cNvPr>
          <p:cNvSpPr>
            <a:spLocks noGrp="1"/>
          </p:cNvSpPr>
          <p:nvPr>
            <p:ph type="ftr" sz="quarter" idx="11"/>
          </p:nvPr>
        </p:nvSpPr>
        <p:spPr/>
        <p:txBody>
          <a:bodyPr/>
          <a:lstStyle/>
          <a:p>
            <a:r>
              <a:rPr lang="fr-FR"/>
              <a:t>Risque de crédit - Probabilité de défaut</a:t>
            </a:r>
          </a:p>
        </p:txBody>
      </p:sp>
      <p:sp>
        <p:nvSpPr>
          <p:cNvPr id="3" name="Espace réservé du numéro de diapositive 2">
            <a:extLst>
              <a:ext uri="{FF2B5EF4-FFF2-40B4-BE49-F238E27FC236}">
                <a16:creationId xmlns:a16="http://schemas.microsoft.com/office/drawing/2014/main" id="{ADC5E093-9831-ABE7-D21A-32D5DE29B26C}"/>
              </a:ext>
            </a:extLst>
          </p:cNvPr>
          <p:cNvSpPr>
            <a:spLocks noGrp="1"/>
          </p:cNvSpPr>
          <p:nvPr>
            <p:ph type="sldNum" sz="quarter" idx="12"/>
          </p:nvPr>
        </p:nvSpPr>
        <p:spPr/>
        <p:txBody>
          <a:bodyPr/>
          <a:lstStyle/>
          <a:p>
            <a:fld id="{AC10BA97-AD70-294B-B66E-C01AC3D45299}" type="slidenum">
              <a:rPr lang="fr-FR" smtClean="0"/>
              <a:t>9</a:t>
            </a:fld>
            <a:endParaRPr lang="fr-FR"/>
          </a:p>
        </p:txBody>
      </p:sp>
    </p:spTree>
    <p:extLst>
      <p:ext uri="{BB962C8B-B14F-4D97-AF65-F5344CB8AC3E}">
        <p14:creationId xmlns:p14="http://schemas.microsoft.com/office/powerpoint/2010/main" val="102598264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24370</TotalTime>
  <Words>5134</Words>
  <Application>Microsoft Office PowerPoint</Application>
  <PresentationFormat>Grand écran</PresentationFormat>
  <Paragraphs>663</Paragraphs>
  <Slides>36</Slides>
  <Notes>4</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36</vt:i4>
      </vt:variant>
    </vt:vector>
  </HeadingPairs>
  <TitlesOfParts>
    <vt:vector size="52" baseType="lpstr">
      <vt:lpstr>Arial</vt:lpstr>
      <vt:lpstr>Avenir Next Condensed</vt:lpstr>
      <vt:lpstr>Calibri</vt:lpstr>
      <vt:lpstr>Calibri Light</vt:lpstr>
      <vt:lpstr>Cambria</vt:lpstr>
      <vt:lpstr>Cambria Math</vt:lpstr>
      <vt:lpstr>Helvetica Neue</vt:lpstr>
      <vt:lpstr>Segoe UI Web (West European)</vt:lpstr>
      <vt:lpstr>Source Sans Pro</vt:lpstr>
      <vt:lpstr>Symbol</vt:lpstr>
      <vt:lpstr>Times New Roman</vt:lpstr>
      <vt:lpstr>Verdana</vt:lpstr>
      <vt:lpstr>Wingdings</vt:lpstr>
      <vt:lpstr>Wingdings 2</vt:lpstr>
      <vt:lpstr>Wingdings 3</vt:lpstr>
      <vt:lpstr>Thème Office</vt:lpstr>
      <vt:lpstr>Présentation PowerPoint</vt:lpstr>
      <vt:lpstr>Principes généraux Plan</vt:lpstr>
      <vt:lpstr>Présentation PowerPoint</vt:lpstr>
      <vt:lpstr>I. PD Foward Looking - Notions        1. Contexte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Cheddad</dc:creator>
  <cp:lastModifiedBy>Gaoussou Diakité</cp:lastModifiedBy>
  <cp:revision>132</cp:revision>
  <dcterms:created xsi:type="dcterms:W3CDTF">2022-09-20T23:20:29Z</dcterms:created>
  <dcterms:modified xsi:type="dcterms:W3CDTF">2024-06-19T12:19:50Z</dcterms:modified>
</cp:coreProperties>
</file>