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0" r:id="rId4"/>
    <p:sldId id="269" r:id="rId5"/>
    <p:sldId id="268" r:id="rId6"/>
    <p:sldId id="258" r:id="rId7"/>
    <p:sldId id="259" r:id="rId8"/>
    <p:sldId id="260" r:id="rId9"/>
    <p:sldId id="261" r:id="rId10"/>
    <p:sldId id="262" r:id="rId11"/>
    <p:sldId id="263" r:id="rId12"/>
    <p:sldId id="264" r:id="rId13"/>
    <p:sldId id="265" r:id="rId14"/>
    <p:sldId id="266"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84" autoAdjust="0"/>
    <p:restoredTop sz="94660"/>
  </p:normalViewPr>
  <p:slideViewPr>
    <p:cSldViewPr snapToGrid="0">
      <p:cViewPr varScale="1">
        <p:scale>
          <a:sx n="87" d="100"/>
          <a:sy n="87" d="100"/>
        </p:scale>
        <p:origin x="59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fr-FR"/>
              <a:t>Modifiez le style du titre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6/5/2018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fr-FR"/>
              <a:t>Modifiez le style du titre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6/5/2018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fr-FR"/>
              <a:t>Modifiez le style du titre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fr-FR"/>
              <a:t>Modifiez le style du titre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447191" y="2824269"/>
            <a:ext cx="4645152" cy="2644457"/>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412362" y="2821491"/>
            <a:ext cx="4645152" cy="2637371"/>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fr-FR"/>
              <a:t>Modifiez le style du titre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6/5/2018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6/5/2018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6/5/2018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407664-3F93-453B-95F4-230C94CF4901}"/>
              </a:ext>
            </a:extLst>
          </p:cNvPr>
          <p:cNvSpPr>
            <a:spLocks noGrp="1"/>
          </p:cNvSpPr>
          <p:nvPr>
            <p:ph type="ctrTitle"/>
          </p:nvPr>
        </p:nvSpPr>
        <p:spPr/>
        <p:txBody>
          <a:bodyPr/>
          <a:lstStyle/>
          <a:p>
            <a:r>
              <a:rPr lang="fr-FR" dirty="0"/>
              <a:t>La Réalité Virtuelle</a:t>
            </a:r>
          </a:p>
        </p:txBody>
      </p:sp>
      <p:sp>
        <p:nvSpPr>
          <p:cNvPr id="3" name="Sous-titre 2">
            <a:extLst>
              <a:ext uri="{FF2B5EF4-FFF2-40B4-BE49-F238E27FC236}">
                <a16:creationId xmlns:a16="http://schemas.microsoft.com/office/drawing/2014/main" id="{56C4A7E9-C3D8-4D9C-B2F1-F0FBE6AD620C}"/>
              </a:ext>
            </a:extLst>
          </p:cNvPr>
          <p:cNvSpPr>
            <a:spLocks noGrp="1"/>
          </p:cNvSpPr>
          <p:nvPr>
            <p:ph type="subTitle" idx="1"/>
          </p:nvPr>
        </p:nvSpPr>
        <p:spPr/>
        <p:txBody>
          <a:bodyPr/>
          <a:lstStyle/>
          <a:p>
            <a:r>
              <a:rPr lang="fr-FR" dirty="0"/>
              <a:t>Est elle réellement virtuelle ?</a:t>
            </a:r>
          </a:p>
        </p:txBody>
      </p:sp>
    </p:spTree>
    <p:extLst>
      <p:ext uri="{BB962C8B-B14F-4D97-AF65-F5344CB8AC3E}">
        <p14:creationId xmlns:p14="http://schemas.microsoft.com/office/powerpoint/2010/main" val="3961594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01F497-BBB8-4544-8F35-069173CC2585}"/>
              </a:ext>
            </a:extLst>
          </p:cNvPr>
          <p:cNvSpPr>
            <a:spLocks noGrp="1"/>
          </p:cNvSpPr>
          <p:nvPr>
            <p:ph type="title"/>
          </p:nvPr>
        </p:nvSpPr>
        <p:spPr/>
        <p:txBody>
          <a:bodyPr/>
          <a:lstStyle/>
          <a:p>
            <a:r>
              <a:rPr lang="fr-FR" dirty="0"/>
              <a:t>Reliefs</a:t>
            </a:r>
          </a:p>
        </p:txBody>
      </p:sp>
      <p:pic>
        <p:nvPicPr>
          <p:cNvPr id="5" name="Espace réservé du contenu 4">
            <a:extLst>
              <a:ext uri="{FF2B5EF4-FFF2-40B4-BE49-F238E27FC236}">
                <a16:creationId xmlns:a16="http://schemas.microsoft.com/office/drawing/2014/main" id="{379FB5E6-5BFF-4A57-94D1-F0C4D6B85A83}"/>
              </a:ext>
            </a:extLst>
          </p:cNvPr>
          <p:cNvPicPr>
            <a:picLocks noGrp="1" noChangeAspect="1"/>
          </p:cNvPicPr>
          <p:nvPr>
            <p:ph idx="1"/>
          </p:nvPr>
        </p:nvPicPr>
        <p:blipFill>
          <a:blip r:embed="rId2"/>
          <a:stretch>
            <a:fillRect/>
          </a:stretch>
        </p:blipFill>
        <p:spPr>
          <a:xfrm>
            <a:off x="0" y="2016124"/>
            <a:ext cx="12192000" cy="4841875"/>
          </a:xfrm>
        </p:spPr>
      </p:pic>
    </p:spTree>
    <p:extLst>
      <p:ext uri="{BB962C8B-B14F-4D97-AF65-F5344CB8AC3E}">
        <p14:creationId xmlns:p14="http://schemas.microsoft.com/office/powerpoint/2010/main" val="1313285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4CF325-C6BD-433B-991F-116B5D61E4EA}"/>
              </a:ext>
            </a:extLst>
          </p:cNvPr>
          <p:cNvSpPr>
            <a:spLocks noGrp="1"/>
          </p:cNvSpPr>
          <p:nvPr>
            <p:ph type="title"/>
          </p:nvPr>
        </p:nvSpPr>
        <p:spPr/>
        <p:txBody>
          <a:bodyPr/>
          <a:lstStyle/>
          <a:p>
            <a:r>
              <a:rPr lang="fr-FR" dirty="0"/>
              <a:t>Test résultats</a:t>
            </a:r>
          </a:p>
        </p:txBody>
      </p:sp>
      <p:pic>
        <p:nvPicPr>
          <p:cNvPr id="5" name="Espace réservé du contenu 4">
            <a:extLst>
              <a:ext uri="{FF2B5EF4-FFF2-40B4-BE49-F238E27FC236}">
                <a16:creationId xmlns:a16="http://schemas.microsoft.com/office/drawing/2014/main" id="{AAB51425-3848-4748-91F0-9BDD5AE616F3}"/>
              </a:ext>
            </a:extLst>
          </p:cNvPr>
          <p:cNvPicPr>
            <a:picLocks noGrp="1" noChangeAspect="1"/>
          </p:cNvPicPr>
          <p:nvPr>
            <p:ph idx="1"/>
          </p:nvPr>
        </p:nvPicPr>
        <p:blipFill>
          <a:blip r:embed="rId2"/>
          <a:stretch>
            <a:fillRect/>
          </a:stretch>
        </p:blipFill>
        <p:spPr>
          <a:xfrm>
            <a:off x="1695449" y="2016125"/>
            <a:ext cx="9153525" cy="3449638"/>
          </a:xfrm>
        </p:spPr>
      </p:pic>
    </p:spTree>
    <p:extLst>
      <p:ext uri="{BB962C8B-B14F-4D97-AF65-F5344CB8AC3E}">
        <p14:creationId xmlns:p14="http://schemas.microsoft.com/office/powerpoint/2010/main" val="3782368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5FF64B64-F780-4491-86A5-347A46F6332C}"/>
              </a:ext>
            </a:extLst>
          </p:cNvPr>
          <p:cNvSpPr>
            <a:spLocks noGrp="1"/>
          </p:cNvSpPr>
          <p:nvPr>
            <p:ph type="title"/>
          </p:nvPr>
        </p:nvSpPr>
        <p:spPr/>
        <p:txBody>
          <a:bodyPr/>
          <a:lstStyle/>
          <a:p>
            <a:r>
              <a:rPr lang="fr-FR" dirty="0"/>
              <a:t>Inconvénients</a:t>
            </a:r>
          </a:p>
        </p:txBody>
      </p:sp>
      <p:sp>
        <p:nvSpPr>
          <p:cNvPr id="5" name="Espace réservé du contenu 4">
            <a:extLst>
              <a:ext uri="{FF2B5EF4-FFF2-40B4-BE49-F238E27FC236}">
                <a16:creationId xmlns:a16="http://schemas.microsoft.com/office/drawing/2014/main" id="{54DDCF79-68E9-47DB-9CB0-CB6E8FE39963}"/>
              </a:ext>
            </a:extLst>
          </p:cNvPr>
          <p:cNvSpPr>
            <a:spLocks noGrp="1"/>
          </p:cNvSpPr>
          <p:nvPr>
            <p:ph idx="1"/>
          </p:nvPr>
        </p:nvSpPr>
        <p:spPr/>
        <p:txBody>
          <a:bodyPr/>
          <a:lstStyle/>
          <a:p>
            <a:r>
              <a:rPr lang="fr-FR" dirty="0"/>
              <a:t>C’est un combat entre l’oreille interne et la vision</a:t>
            </a:r>
          </a:p>
          <a:p>
            <a:r>
              <a:rPr lang="fr-FR" dirty="0"/>
              <a:t>L’œil voit quelque chose et envoie une information au système vestibulaire, celui-ci ne pouvant pas confirmer que cette information est vraie, le système nerveux réagit comme si les ‘capteurs’ sensoriels </a:t>
            </a:r>
            <a:r>
              <a:rPr lang="fr-FR"/>
              <a:t>étaient défectueux </a:t>
            </a:r>
            <a:r>
              <a:rPr lang="fr-FR" dirty="0"/>
              <a:t>et le cerveau nous croit empoisonné voila pourquoi les vomissements surgissent…</a:t>
            </a:r>
          </a:p>
        </p:txBody>
      </p:sp>
      <p:sp>
        <p:nvSpPr>
          <p:cNvPr id="6" name="Espace réservé du texte 5">
            <a:extLst>
              <a:ext uri="{FF2B5EF4-FFF2-40B4-BE49-F238E27FC236}">
                <a16:creationId xmlns:a16="http://schemas.microsoft.com/office/drawing/2014/main" id="{6A82ECDD-3C45-43F1-B019-39C2EEC3156F}"/>
              </a:ext>
            </a:extLst>
          </p:cNvPr>
          <p:cNvSpPr>
            <a:spLocks noGrp="1"/>
          </p:cNvSpPr>
          <p:nvPr>
            <p:ph type="body" sz="half" idx="2"/>
          </p:nvPr>
        </p:nvSpPr>
        <p:spPr/>
        <p:txBody>
          <a:bodyPr/>
          <a:lstStyle/>
          <a:p>
            <a:r>
              <a:rPr lang="fr-FR" dirty="0"/>
              <a:t>La VR provoquerait des nausées, pourquoi ?</a:t>
            </a:r>
          </a:p>
        </p:txBody>
      </p:sp>
    </p:spTree>
    <p:extLst>
      <p:ext uri="{BB962C8B-B14F-4D97-AF65-F5344CB8AC3E}">
        <p14:creationId xmlns:p14="http://schemas.microsoft.com/office/powerpoint/2010/main" val="208247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758709-6B48-4FDD-BDA0-B195A6CD56CA}"/>
              </a:ext>
            </a:extLst>
          </p:cNvPr>
          <p:cNvSpPr>
            <a:spLocks noGrp="1"/>
          </p:cNvSpPr>
          <p:nvPr>
            <p:ph type="title"/>
          </p:nvPr>
        </p:nvSpPr>
        <p:spPr/>
        <p:txBody>
          <a:bodyPr/>
          <a:lstStyle/>
          <a:p>
            <a:r>
              <a:rPr lang="fr-FR" dirty="0"/>
              <a:t>La </a:t>
            </a:r>
            <a:r>
              <a:rPr lang="fr-FR" dirty="0" err="1"/>
              <a:t>Vr</a:t>
            </a:r>
            <a:r>
              <a:rPr lang="fr-FR" dirty="0"/>
              <a:t> Dans différents secteurs</a:t>
            </a:r>
          </a:p>
        </p:txBody>
      </p:sp>
      <p:sp>
        <p:nvSpPr>
          <p:cNvPr id="3" name="Espace réservé du contenu 2">
            <a:extLst>
              <a:ext uri="{FF2B5EF4-FFF2-40B4-BE49-F238E27FC236}">
                <a16:creationId xmlns:a16="http://schemas.microsoft.com/office/drawing/2014/main" id="{197D5799-1F78-436E-9C38-1F43859DFA26}"/>
              </a:ext>
            </a:extLst>
          </p:cNvPr>
          <p:cNvSpPr>
            <a:spLocks noGrp="1"/>
          </p:cNvSpPr>
          <p:nvPr>
            <p:ph idx="1"/>
          </p:nvPr>
        </p:nvSpPr>
        <p:spPr/>
        <p:txBody>
          <a:bodyPr>
            <a:normAutofit fontScale="85000" lnSpcReduction="20000"/>
          </a:bodyPr>
          <a:lstStyle/>
          <a:p>
            <a:r>
              <a:rPr lang="fr-FR" dirty="0"/>
              <a:t>Pour le futur cela peut aller très loin…</a:t>
            </a:r>
          </a:p>
          <a:p>
            <a:r>
              <a:rPr lang="fr-FR" dirty="0"/>
              <a:t>Actuellement : </a:t>
            </a:r>
          </a:p>
          <a:p>
            <a:pPr lvl="4"/>
            <a:r>
              <a:rPr lang="fr-FR" dirty="0"/>
              <a:t> Architecture</a:t>
            </a:r>
          </a:p>
          <a:p>
            <a:pPr lvl="4"/>
            <a:r>
              <a:rPr lang="fr-FR" dirty="0"/>
              <a:t>Chirurgie</a:t>
            </a:r>
          </a:p>
          <a:p>
            <a:pPr lvl="4"/>
            <a:r>
              <a:rPr lang="fr-FR" dirty="0"/>
              <a:t>Immobilier</a:t>
            </a:r>
          </a:p>
          <a:p>
            <a:pPr lvl="4"/>
            <a:r>
              <a:rPr lang="fr-FR" dirty="0"/>
              <a:t>Jeux vidéos</a:t>
            </a:r>
          </a:p>
          <a:p>
            <a:r>
              <a:rPr lang="fr-FR" dirty="0"/>
              <a:t>Dans le futur : </a:t>
            </a:r>
          </a:p>
          <a:p>
            <a:pPr lvl="4"/>
            <a:r>
              <a:rPr lang="fr-FR" dirty="0"/>
              <a:t>Tourisme</a:t>
            </a:r>
          </a:p>
          <a:p>
            <a:pPr lvl="4"/>
            <a:r>
              <a:rPr lang="fr-FR" dirty="0"/>
              <a:t>E-commerce</a:t>
            </a:r>
          </a:p>
          <a:p>
            <a:pPr lvl="4"/>
            <a:r>
              <a:rPr lang="fr-FR" dirty="0"/>
              <a:t>Commerce</a:t>
            </a:r>
          </a:p>
          <a:p>
            <a:pPr lvl="4"/>
            <a:r>
              <a:rPr lang="fr-FR" dirty="0"/>
              <a:t>Réseaux Sociaux</a:t>
            </a:r>
          </a:p>
          <a:p>
            <a:pPr lvl="4"/>
            <a:r>
              <a:rPr lang="fr-FR" dirty="0"/>
              <a:t>Culture</a:t>
            </a:r>
          </a:p>
          <a:p>
            <a:pPr lvl="4"/>
            <a:r>
              <a:rPr lang="fr-FR" dirty="0"/>
              <a:t>Archéologie</a:t>
            </a:r>
          </a:p>
        </p:txBody>
      </p:sp>
    </p:spTree>
    <p:extLst>
      <p:ext uri="{BB962C8B-B14F-4D97-AF65-F5344CB8AC3E}">
        <p14:creationId xmlns:p14="http://schemas.microsoft.com/office/powerpoint/2010/main" val="1023449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B0A32C-FC3B-4019-826F-B32A4E6E117F}"/>
              </a:ext>
            </a:extLst>
          </p:cNvPr>
          <p:cNvSpPr>
            <a:spLocks noGrp="1"/>
          </p:cNvSpPr>
          <p:nvPr>
            <p:ph type="title"/>
          </p:nvPr>
        </p:nvSpPr>
        <p:spPr/>
        <p:txBody>
          <a:bodyPr/>
          <a:lstStyle/>
          <a:p>
            <a:r>
              <a:rPr lang="fr-FR" dirty="0"/>
              <a:t>Il en existe actuellement plusieurs modèles</a:t>
            </a:r>
          </a:p>
        </p:txBody>
      </p:sp>
      <p:sp>
        <p:nvSpPr>
          <p:cNvPr id="3" name="Espace réservé du contenu 2">
            <a:extLst>
              <a:ext uri="{FF2B5EF4-FFF2-40B4-BE49-F238E27FC236}">
                <a16:creationId xmlns:a16="http://schemas.microsoft.com/office/drawing/2014/main" id="{62A3F1AD-A380-4D6A-B807-8CA08CE9B527}"/>
              </a:ext>
            </a:extLst>
          </p:cNvPr>
          <p:cNvSpPr>
            <a:spLocks noGrp="1"/>
          </p:cNvSpPr>
          <p:nvPr>
            <p:ph idx="1"/>
          </p:nvPr>
        </p:nvSpPr>
        <p:spPr>
          <a:xfrm>
            <a:off x="1451578" y="1853754"/>
            <a:ext cx="9603275" cy="3450613"/>
          </a:xfrm>
        </p:spPr>
        <p:txBody>
          <a:bodyPr>
            <a:normAutofit fontScale="62500" lnSpcReduction="20000"/>
          </a:bodyPr>
          <a:lstStyle/>
          <a:p>
            <a:r>
              <a:rPr lang="fr-FR" dirty="0"/>
              <a:t>Jeux-vidéos :</a:t>
            </a:r>
          </a:p>
          <a:p>
            <a:pPr lvl="1"/>
            <a:r>
              <a:rPr lang="fr-FR" dirty="0"/>
              <a:t>HTC : </a:t>
            </a:r>
          </a:p>
          <a:p>
            <a:pPr lvl="2"/>
            <a:r>
              <a:rPr lang="fr-FR" dirty="0"/>
              <a:t>HTC Vive.</a:t>
            </a:r>
          </a:p>
          <a:p>
            <a:pPr lvl="1"/>
            <a:r>
              <a:rPr lang="fr-FR" dirty="0"/>
              <a:t>Sony :</a:t>
            </a:r>
          </a:p>
          <a:p>
            <a:pPr lvl="2"/>
            <a:r>
              <a:rPr lang="fr-FR" dirty="0"/>
              <a:t>Playstation VR.</a:t>
            </a:r>
          </a:p>
          <a:p>
            <a:pPr lvl="1"/>
            <a:r>
              <a:rPr lang="fr-FR" dirty="0"/>
              <a:t>Oculus : </a:t>
            </a:r>
          </a:p>
          <a:p>
            <a:pPr lvl="2"/>
            <a:r>
              <a:rPr lang="fr-FR" dirty="0"/>
              <a:t>Oculus Rift.</a:t>
            </a:r>
          </a:p>
          <a:p>
            <a:r>
              <a:rPr lang="fr-FR" dirty="0"/>
              <a:t>Smartphones :</a:t>
            </a:r>
          </a:p>
          <a:p>
            <a:pPr lvl="1"/>
            <a:r>
              <a:rPr lang="fr-FR" dirty="0"/>
              <a:t>Google :</a:t>
            </a:r>
          </a:p>
          <a:p>
            <a:pPr lvl="2"/>
            <a:r>
              <a:rPr lang="fr-FR" dirty="0" err="1"/>
              <a:t>Cardboard</a:t>
            </a:r>
            <a:r>
              <a:rPr lang="fr-FR" dirty="0"/>
              <a:t> (le plus démocratique, modèle en carton)</a:t>
            </a:r>
          </a:p>
          <a:p>
            <a:pPr lvl="1"/>
            <a:r>
              <a:rPr lang="fr-FR" dirty="0" err="1"/>
              <a:t>Mapple</a:t>
            </a:r>
            <a:r>
              <a:rPr lang="fr-FR" dirty="0"/>
              <a:t> : </a:t>
            </a:r>
          </a:p>
          <a:p>
            <a:pPr lvl="2"/>
            <a:r>
              <a:rPr lang="fr-FR" dirty="0" err="1"/>
              <a:t>View</a:t>
            </a:r>
            <a:r>
              <a:rPr lang="fr-FR" dirty="0"/>
              <a:t>-Master</a:t>
            </a:r>
          </a:p>
          <a:p>
            <a:pPr lvl="1"/>
            <a:r>
              <a:rPr lang="fr-FR" dirty="0"/>
              <a:t>Samsung : </a:t>
            </a:r>
          </a:p>
          <a:p>
            <a:pPr lvl="2"/>
            <a:r>
              <a:rPr lang="fr-FR" dirty="0" err="1"/>
              <a:t>Gear</a:t>
            </a:r>
            <a:r>
              <a:rPr lang="fr-FR" dirty="0"/>
              <a:t> VR.</a:t>
            </a:r>
          </a:p>
          <a:p>
            <a:pPr lvl="1"/>
            <a:endParaRPr lang="fr-FR" dirty="0"/>
          </a:p>
          <a:p>
            <a:pPr lvl="1"/>
            <a:endParaRPr lang="fr-FR" dirty="0"/>
          </a:p>
          <a:p>
            <a:endParaRPr lang="fr-FR" dirty="0"/>
          </a:p>
        </p:txBody>
      </p:sp>
    </p:spTree>
    <p:extLst>
      <p:ext uri="{BB962C8B-B14F-4D97-AF65-F5344CB8AC3E}">
        <p14:creationId xmlns:p14="http://schemas.microsoft.com/office/powerpoint/2010/main" val="728645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332360-7FE3-4BFB-9042-66C334944288}"/>
              </a:ext>
            </a:extLst>
          </p:cNvPr>
          <p:cNvSpPr>
            <a:spLocks noGrp="1"/>
          </p:cNvSpPr>
          <p:nvPr>
            <p:ph type="title"/>
          </p:nvPr>
        </p:nvSpPr>
        <p:spPr/>
        <p:txBody>
          <a:bodyPr/>
          <a:lstStyle/>
          <a:p>
            <a:endParaRPr lang="fr-FR"/>
          </a:p>
        </p:txBody>
      </p:sp>
      <p:pic>
        <p:nvPicPr>
          <p:cNvPr id="7" name="Espace réservé du contenu 6">
            <a:extLst>
              <a:ext uri="{FF2B5EF4-FFF2-40B4-BE49-F238E27FC236}">
                <a16:creationId xmlns:a16="http://schemas.microsoft.com/office/drawing/2014/main" id="{D60865C3-A1B9-4ACD-AC41-D62EC879EE4C}"/>
              </a:ext>
            </a:extLst>
          </p:cNvPr>
          <p:cNvPicPr>
            <a:picLocks noGrp="1" noChangeAspect="1"/>
          </p:cNvPicPr>
          <p:nvPr>
            <p:ph idx="1"/>
          </p:nvPr>
        </p:nvPicPr>
        <p:blipFill>
          <a:blip r:embed="rId2"/>
          <a:stretch>
            <a:fillRect/>
          </a:stretch>
        </p:blipFill>
        <p:spPr>
          <a:xfrm>
            <a:off x="0" y="0"/>
            <a:ext cx="12192000" cy="6858000"/>
          </a:xfrm>
        </p:spPr>
      </p:pic>
    </p:spTree>
    <p:extLst>
      <p:ext uri="{BB962C8B-B14F-4D97-AF65-F5344CB8AC3E}">
        <p14:creationId xmlns:p14="http://schemas.microsoft.com/office/powerpoint/2010/main" val="2135234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907334-61DC-4BE0-8647-55A3610CF24A}"/>
              </a:ext>
            </a:extLst>
          </p:cNvPr>
          <p:cNvSpPr>
            <a:spLocks noGrp="1"/>
          </p:cNvSpPr>
          <p:nvPr>
            <p:ph type="title"/>
          </p:nvPr>
        </p:nvSpPr>
        <p:spPr/>
        <p:txBody>
          <a:bodyPr/>
          <a:lstStyle/>
          <a:p>
            <a:r>
              <a:rPr lang="fr-FR" dirty="0"/>
              <a:t>LA VR ou  Virtual reality</a:t>
            </a:r>
          </a:p>
        </p:txBody>
      </p:sp>
      <p:sp>
        <p:nvSpPr>
          <p:cNvPr id="3" name="Espace réservé du contenu 2">
            <a:extLst>
              <a:ext uri="{FF2B5EF4-FFF2-40B4-BE49-F238E27FC236}">
                <a16:creationId xmlns:a16="http://schemas.microsoft.com/office/drawing/2014/main" id="{3C9A46C1-C7DD-47E6-B763-CFBEE026A2AF}"/>
              </a:ext>
            </a:extLst>
          </p:cNvPr>
          <p:cNvSpPr>
            <a:spLocks noGrp="1"/>
          </p:cNvSpPr>
          <p:nvPr>
            <p:ph idx="1"/>
          </p:nvPr>
        </p:nvSpPr>
        <p:spPr/>
        <p:txBody>
          <a:bodyPr/>
          <a:lstStyle/>
          <a:p>
            <a:r>
              <a:rPr lang="fr-FR" dirty="0"/>
              <a:t>technologie informatique qui simule la présence physique d'un utilisateur dans un environnement artificiellement généré par des logiciels. La réalité virtuelle crée un environnement avec lequel l'utilisateur peut interagir.  Elle reproduit donc artificiellement une expérience sensorielle, qui peut inclure la vue,  l'ouïe, l'odorat (visuelle, sonore olfactive ou encore haptique). Equipé de gants ou de vêtements spécialisés on peut ressentir le toucher (recul </a:t>
            </a:r>
            <a:r>
              <a:rPr lang="fr-FR"/>
              <a:t>de l’arme </a:t>
            </a:r>
            <a:r>
              <a:rPr lang="fr-FR" dirty="0"/>
              <a:t>à feu, balles dans le corps, …)</a:t>
            </a:r>
          </a:p>
        </p:txBody>
      </p:sp>
    </p:spTree>
    <p:extLst>
      <p:ext uri="{BB962C8B-B14F-4D97-AF65-F5344CB8AC3E}">
        <p14:creationId xmlns:p14="http://schemas.microsoft.com/office/powerpoint/2010/main" val="3063095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ED4E5D-E77C-4379-AD5E-F7EF5D940F56}"/>
              </a:ext>
            </a:extLst>
          </p:cNvPr>
          <p:cNvSpPr>
            <a:spLocks noGrp="1"/>
          </p:cNvSpPr>
          <p:nvPr>
            <p:ph type="title"/>
          </p:nvPr>
        </p:nvSpPr>
        <p:spPr/>
        <p:txBody>
          <a:bodyPr/>
          <a:lstStyle/>
          <a:p>
            <a:endParaRPr lang="fr-FR"/>
          </a:p>
        </p:txBody>
      </p:sp>
      <p:pic>
        <p:nvPicPr>
          <p:cNvPr id="5" name="Espace réservé du contenu 4">
            <a:extLst>
              <a:ext uri="{FF2B5EF4-FFF2-40B4-BE49-F238E27FC236}">
                <a16:creationId xmlns:a16="http://schemas.microsoft.com/office/drawing/2014/main" id="{81411E84-DA5F-4DCC-8DF0-327DC2BBB2CF}"/>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artisticCrisscrossEtching/>
                    </a14:imgEffect>
                  </a14:imgLayer>
                </a14:imgProps>
              </a:ext>
            </a:extLst>
          </a:blip>
          <a:stretch>
            <a:fillRect/>
          </a:stretch>
        </p:blipFill>
        <p:spPr>
          <a:xfrm>
            <a:off x="0" y="0"/>
            <a:ext cx="12192000" cy="6143625"/>
          </a:xfrm>
        </p:spPr>
      </p:pic>
    </p:spTree>
    <p:extLst>
      <p:ext uri="{BB962C8B-B14F-4D97-AF65-F5344CB8AC3E}">
        <p14:creationId xmlns:p14="http://schemas.microsoft.com/office/powerpoint/2010/main" val="3994649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809227-B022-4801-8877-4F98A6DC101C}"/>
              </a:ext>
            </a:extLst>
          </p:cNvPr>
          <p:cNvSpPr>
            <a:spLocks noGrp="1"/>
          </p:cNvSpPr>
          <p:nvPr>
            <p:ph type="title"/>
          </p:nvPr>
        </p:nvSpPr>
        <p:spPr/>
        <p:txBody>
          <a:bodyPr/>
          <a:lstStyle/>
          <a:p>
            <a:r>
              <a:rPr lang="fr-FR" dirty="0"/>
              <a:t>Tesla-Suit la combinaison haptique</a:t>
            </a:r>
          </a:p>
        </p:txBody>
      </p:sp>
      <p:sp>
        <p:nvSpPr>
          <p:cNvPr id="3" name="Espace réservé du contenu 2">
            <a:extLst>
              <a:ext uri="{FF2B5EF4-FFF2-40B4-BE49-F238E27FC236}">
                <a16:creationId xmlns:a16="http://schemas.microsoft.com/office/drawing/2014/main" id="{AC9DE5A3-BACD-493C-95F5-6BFC4B6F1EC3}"/>
              </a:ext>
            </a:extLst>
          </p:cNvPr>
          <p:cNvSpPr>
            <a:spLocks noGrp="1"/>
          </p:cNvSpPr>
          <p:nvPr>
            <p:ph idx="1"/>
          </p:nvPr>
        </p:nvSpPr>
        <p:spPr/>
        <p:txBody>
          <a:bodyPr>
            <a:normAutofit fontScale="92500" lnSpcReduction="10000"/>
          </a:bodyPr>
          <a:lstStyle/>
          <a:p>
            <a:r>
              <a:rPr lang="fr-FR" dirty="0"/>
              <a:t>92 balises d’électrostimulations au total sur la tenue.</a:t>
            </a:r>
          </a:p>
          <a:p>
            <a:pPr lvl="1"/>
            <a:r>
              <a:rPr lang="fr-FR" dirty="0"/>
              <a:t>Un type d’électrostimulations qui sert a tendre le muscle</a:t>
            </a:r>
          </a:p>
          <a:p>
            <a:pPr lvl="1"/>
            <a:r>
              <a:rPr lang="fr-FR" dirty="0"/>
              <a:t>Un deuxième type qui consiste à envoyer des micros décharges sur la surface de la peau</a:t>
            </a:r>
          </a:p>
          <a:p>
            <a:pPr marL="457200" lvl="1" indent="0">
              <a:buNone/>
            </a:pPr>
            <a:endParaRPr lang="fr-FR" dirty="0"/>
          </a:p>
          <a:p>
            <a:pPr marL="457200" lvl="1" indent="0">
              <a:buNone/>
            </a:pPr>
            <a:r>
              <a:rPr lang="fr-FR" dirty="0"/>
              <a:t>		C’est un combiné de ces 2 types d’électrostimulations avec un ordre et</a:t>
            </a:r>
          </a:p>
          <a:p>
            <a:pPr marL="457200" lvl="1" indent="0">
              <a:buNone/>
            </a:pPr>
            <a:r>
              <a:rPr lang="fr-FR" dirty="0"/>
              <a:t>		à un rythme précis que l’on peut simuler une collision par exemple, mais</a:t>
            </a:r>
          </a:p>
          <a:p>
            <a:pPr marL="457200" lvl="1" indent="0">
              <a:buNone/>
            </a:pPr>
            <a:r>
              <a:rPr lang="fr-FR" dirty="0"/>
              <a:t>		sans dommages physiques réels ou encore simuler la sensation d’un fluide.</a:t>
            </a:r>
          </a:p>
          <a:p>
            <a:r>
              <a:rPr lang="fr-FR" dirty="0"/>
              <a:t>Également équipé de zones thermiques</a:t>
            </a:r>
          </a:p>
          <a:p>
            <a:pPr lvl="1"/>
            <a:r>
              <a:rPr lang="fr-FR" dirty="0"/>
              <a:t>8 zones sur la tenue permettant la sensibilité thermique.</a:t>
            </a:r>
          </a:p>
        </p:txBody>
      </p:sp>
      <p:sp>
        <p:nvSpPr>
          <p:cNvPr id="4" name="Flèche : droite 3">
            <a:extLst>
              <a:ext uri="{FF2B5EF4-FFF2-40B4-BE49-F238E27FC236}">
                <a16:creationId xmlns:a16="http://schemas.microsoft.com/office/drawing/2014/main" id="{F448A3D4-D64B-48F9-BD35-49DC531F8F4D}"/>
              </a:ext>
            </a:extLst>
          </p:cNvPr>
          <p:cNvSpPr/>
          <p:nvPr/>
        </p:nvSpPr>
        <p:spPr>
          <a:xfrm>
            <a:off x="1890346" y="357785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810795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F68AD4D4-1391-44B3-84C9-CDA00A8F12FF}"/>
              </a:ext>
            </a:extLst>
          </p:cNvPr>
          <p:cNvPicPr>
            <a:picLocks noChangeAspect="1"/>
          </p:cNvPicPr>
          <p:nvPr/>
        </p:nvPicPr>
        <p:blipFill>
          <a:blip r:embed="rId2">
            <a:extLst>
              <a:ext uri="{BEBA8EAE-BF5A-486C-A8C5-ECC9F3942E4B}">
                <a14:imgProps xmlns:a14="http://schemas.microsoft.com/office/drawing/2010/main">
                  <a14:imgLayer r:embed="rId3">
                    <a14:imgEffect>
                      <a14:artisticCrisscrossEtching/>
                    </a14:imgEffect>
                  </a14:imgLayer>
                </a14:imgProps>
              </a:ext>
            </a:extLst>
          </a:blip>
          <a:stretch>
            <a:fillRect/>
          </a:stretch>
        </p:blipFill>
        <p:spPr>
          <a:xfrm>
            <a:off x="0" y="-1"/>
            <a:ext cx="12192000" cy="6124575"/>
          </a:xfrm>
          <a:prstGeom prst="rect">
            <a:avLst/>
          </a:prstGeom>
        </p:spPr>
      </p:pic>
    </p:spTree>
    <p:extLst>
      <p:ext uri="{BB962C8B-B14F-4D97-AF65-F5344CB8AC3E}">
        <p14:creationId xmlns:p14="http://schemas.microsoft.com/office/powerpoint/2010/main" val="2801384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6BD83B-D385-44E1-A13D-FC30F843136E}"/>
              </a:ext>
            </a:extLst>
          </p:cNvPr>
          <p:cNvSpPr>
            <a:spLocks noGrp="1"/>
          </p:cNvSpPr>
          <p:nvPr>
            <p:ph type="title"/>
          </p:nvPr>
        </p:nvSpPr>
        <p:spPr/>
        <p:txBody>
          <a:bodyPr/>
          <a:lstStyle/>
          <a:p>
            <a:r>
              <a:rPr lang="fr-FR" dirty="0"/>
              <a:t>Créer vos propres jeux :</a:t>
            </a:r>
          </a:p>
        </p:txBody>
      </p:sp>
      <p:pic>
        <p:nvPicPr>
          <p:cNvPr id="5" name="Espace réservé du contenu 4">
            <a:extLst>
              <a:ext uri="{FF2B5EF4-FFF2-40B4-BE49-F238E27FC236}">
                <a16:creationId xmlns:a16="http://schemas.microsoft.com/office/drawing/2014/main" id="{26EEA090-23E7-453D-AEE9-0372E1A2F3A1}"/>
              </a:ext>
            </a:extLst>
          </p:cNvPr>
          <p:cNvPicPr>
            <a:picLocks noGrp="1" noChangeAspect="1"/>
          </p:cNvPicPr>
          <p:nvPr>
            <p:ph idx="1"/>
          </p:nvPr>
        </p:nvPicPr>
        <p:blipFill>
          <a:blip r:embed="rId2"/>
          <a:stretch>
            <a:fillRect/>
          </a:stretch>
        </p:blipFill>
        <p:spPr>
          <a:xfrm>
            <a:off x="2362822" y="2016125"/>
            <a:ext cx="7780681" cy="3449638"/>
          </a:xfrm>
        </p:spPr>
      </p:pic>
    </p:spTree>
    <p:extLst>
      <p:ext uri="{BB962C8B-B14F-4D97-AF65-F5344CB8AC3E}">
        <p14:creationId xmlns:p14="http://schemas.microsoft.com/office/powerpoint/2010/main" val="1009659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764BE1-9371-4BF1-BE32-EB218E311BA7}"/>
              </a:ext>
            </a:extLst>
          </p:cNvPr>
          <p:cNvSpPr>
            <a:spLocks noGrp="1"/>
          </p:cNvSpPr>
          <p:nvPr>
            <p:ph type="title"/>
          </p:nvPr>
        </p:nvSpPr>
        <p:spPr/>
        <p:txBody>
          <a:bodyPr/>
          <a:lstStyle/>
          <a:p>
            <a:r>
              <a:rPr lang="fr-FR" dirty="0" err="1"/>
              <a:t>Unity</a:t>
            </a:r>
            <a:endParaRPr lang="fr-FR" dirty="0"/>
          </a:p>
        </p:txBody>
      </p:sp>
      <p:sp>
        <p:nvSpPr>
          <p:cNvPr id="3" name="Espace réservé du contenu 2">
            <a:extLst>
              <a:ext uri="{FF2B5EF4-FFF2-40B4-BE49-F238E27FC236}">
                <a16:creationId xmlns:a16="http://schemas.microsoft.com/office/drawing/2014/main" id="{76D2252F-5B28-4EC0-A6CB-D2C2E5584B26}"/>
              </a:ext>
            </a:extLst>
          </p:cNvPr>
          <p:cNvSpPr>
            <a:spLocks noGrp="1"/>
          </p:cNvSpPr>
          <p:nvPr>
            <p:ph idx="1"/>
          </p:nvPr>
        </p:nvSpPr>
        <p:spPr/>
        <p:txBody>
          <a:bodyPr/>
          <a:lstStyle/>
          <a:p>
            <a:r>
              <a:rPr lang="fr-FR" dirty="0"/>
              <a:t>C’est un programme que l’on peut utiliser pour créer plusieurs types de jeux mais l’on peut créer (plus ou moins) facilement des jeux en VR grâce aux créations de plateformes 2D et 3D qui sont facilement modulables.</a:t>
            </a:r>
          </a:p>
        </p:txBody>
      </p:sp>
    </p:spTree>
    <p:extLst>
      <p:ext uri="{BB962C8B-B14F-4D97-AF65-F5344CB8AC3E}">
        <p14:creationId xmlns:p14="http://schemas.microsoft.com/office/powerpoint/2010/main" val="4110544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E24010-16B4-4708-8DF2-BAA2FE5945E1}"/>
              </a:ext>
            </a:extLst>
          </p:cNvPr>
          <p:cNvSpPr>
            <a:spLocks noGrp="1"/>
          </p:cNvSpPr>
          <p:nvPr>
            <p:ph type="title"/>
          </p:nvPr>
        </p:nvSpPr>
        <p:spPr/>
        <p:txBody>
          <a:bodyPr/>
          <a:lstStyle/>
          <a:p>
            <a:endParaRPr lang="fr-FR"/>
          </a:p>
        </p:txBody>
      </p:sp>
      <p:pic>
        <p:nvPicPr>
          <p:cNvPr id="5" name="Espace réservé du contenu 4">
            <a:extLst>
              <a:ext uri="{FF2B5EF4-FFF2-40B4-BE49-F238E27FC236}">
                <a16:creationId xmlns:a16="http://schemas.microsoft.com/office/drawing/2014/main" id="{5C3C80DD-B457-4EF8-9C8E-6417EE0F075F}"/>
              </a:ext>
            </a:extLst>
          </p:cNvPr>
          <p:cNvPicPr>
            <a:picLocks noGrp="1" noChangeAspect="1"/>
          </p:cNvPicPr>
          <p:nvPr>
            <p:ph idx="1"/>
          </p:nvPr>
        </p:nvPicPr>
        <p:blipFill>
          <a:blip r:embed="rId2"/>
          <a:stretch>
            <a:fillRect/>
          </a:stretch>
        </p:blipFill>
        <p:spPr>
          <a:xfrm>
            <a:off x="0" y="0"/>
            <a:ext cx="12192000" cy="6715125"/>
          </a:xfrm>
        </p:spPr>
      </p:pic>
    </p:spTree>
    <p:extLst>
      <p:ext uri="{BB962C8B-B14F-4D97-AF65-F5344CB8AC3E}">
        <p14:creationId xmlns:p14="http://schemas.microsoft.com/office/powerpoint/2010/main" val="530048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3E9B4A-F83C-4C39-860E-19698021423D}"/>
              </a:ext>
            </a:extLst>
          </p:cNvPr>
          <p:cNvSpPr>
            <a:spLocks noGrp="1"/>
          </p:cNvSpPr>
          <p:nvPr>
            <p:ph type="title"/>
          </p:nvPr>
        </p:nvSpPr>
        <p:spPr/>
        <p:txBody>
          <a:bodyPr/>
          <a:lstStyle/>
          <a:p>
            <a:r>
              <a:rPr lang="fr-FR" dirty="0"/>
              <a:t>Choix de la texture</a:t>
            </a:r>
          </a:p>
        </p:txBody>
      </p:sp>
      <p:pic>
        <p:nvPicPr>
          <p:cNvPr id="5" name="Espace réservé du contenu 4">
            <a:extLst>
              <a:ext uri="{FF2B5EF4-FFF2-40B4-BE49-F238E27FC236}">
                <a16:creationId xmlns:a16="http://schemas.microsoft.com/office/drawing/2014/main" id="{FC647AA9-349A-4581-96D8-F24DA1B312B7}"/>
              </a:ext>
            </a:extLst>
          </p:cNvPr>
          <p:cNvPicPr>
            <a:picLocks noGrp="1" noChangeAspect="1"/>
          </p:cNvPicPr>
          <p:nvPr>
            <p:ph idx="1"/>
          </p:nvPr>
        </p:nvPicPr>
        <p:blipFill>
          <a:blip r:embed="rId2"/>
          <a:stretch>
            <a:fillRect/>
          </a:stretch>
        </p:blipFill>
        <p:spPr>
          <a:xfrm>
            <a:off x="2795953" y="2042502"/>
            <a:ext cx="6119447" cy="3937000"/>
          </a:xfrm>
        </p:spPr>
      </p:pic>
    </p:spTree>
    <p:extLst>
      <p:ext uri="{BB962C8B-B14F-4D97-AF65-F5344CB8AC3E}">
        <p14:creationId xmlns:p14="http://schemas.microsoft.com/office/powerpoint/2010/main" val="3907180862"/>
      </p:ext>
    </p:extLst>
  </p:cSld>
  <p:clrMapOvr>
    <a:masterClrMapping/>
  </p:clrMapOvr>
</p:sld>
</file>

<file path=ppt/theme/theme1.xml><?xml version="1.0" encoding="utf-8"?>
<a:theme xmlns:a="http://schemas.openxmlformats.org/drawingml/2006/main" name="Galerie">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800</TotalTime>
  <Words>329</Words>
  <Application>Microsoft Office PowerPoint</Application>
  <PresentationFormat>Grand écran</PresentationFormat>
  <Paragraphs>54</Paragraphs>
  <Slides>15</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15</vt:i4>
      </vt:variant>
    </vt:vector>
  </HeadingPairs>
  <TitlesOfParts>
    <vt:vector size="18" baseType="lpstr">
      <vt:lpstr>Arial</vt:lpstr>
      <vt:lpstr>Gill Sans MT</vt:lpstr>
      <vt:lpstr>Galerie</vt:lpstr>
      <vt:lpstr>La Réalité Virtuelle</vt:lpstr>
      <vt:lpstr>LA VR ou  Virtual reality</vt:lpstr>
      <vt:lpstr>Présentation PowerPoint</vt:lpstr>
      <vt:lpstr>Tesla-Suit la combinaison haptique</vt:lpstr>
      <vt:lpstr>Présentation PowerPoint</vt:lpstr>
      <vt:lpstr>Créer vos propres jeux :</vt:lpstr>
      <vt:lpstr>Unity</vt:lpstr>
      <vt:lpstr>Présentation PowerPoint</vt:lpstr>
      <vt:lpstr>Choix de la texture</vt:lpstr>
      <vt:lpstr>Reliefs</vt:lpstr>
      <vt:lpstr>Test résultats</vt:lpstr>
      <vt:lpstr>Inconvénients</vt:lpstr>
      <vt:lpstr>La Vr Dans différents secteurs</vt:lpstr>
      <vt:lpstr>Il en existe actuellement plusieurs modèles</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Réalité Virtuelle</dc:title>
  <dc:creator>MICO LATORRE Gaëtano</dc:creator>
  <cp:lastModifiedBy>MICO LATORRE Gaëtano</cp:lastModifiedBy>
  <cp:revision>23</cp:revision>
  <dcterms:created xsi:type="dcterms:W3CDTF">2018-06-04T08:06:47Z</dcterms:created>
  <dcterms:modified xsi:type="dcterms:W3CDTF">2018-06-05T11:26:05Z</dcterms:modified>
</cp:coreProperties>
</file>