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7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2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0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0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A5FE-A552-4E6E-8064-B0155C247F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FAA9-E841-42D5-9508-EFC17F005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3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alectek.com/Nimbus/Dilemma.apk" TargetMode="External"/><Relationship Id="rId2" Type="http://schemas.openxmlformats.org/officeDocument/2006/relationships/hyperlink" Target="https://github.com/dialectek/Dilemm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Dilemma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Prisoner’s Dilemma App using the Nimbus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4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5132439" y="2030117"/>
            <a:ext cx="2551471" cy="914400"/>
          </a:xfrm>
          <a:prstGeom prst="wedgeEllipseCallout">
            <a:avLst>
              <a:gd name="adj1" fmla="val -133496"/>
              <a:gd name="adj2" fmla="val -21997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Target betrayed. Score downgraded.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73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Prisoner’s 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Prisoner's Dilemma is a classic game theory concept that illustrates the tension between individual rationality and collective well-being. It highlights how two individuals acting in their own self-interest may end up with a worse outcome than if they had cooperated. The dilemma is often presented as a scenario where two suspects are arrested and interrogated separately. Each suspect must choose whether to cooperate with the other by remaining silent or to betray the other by confessing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24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Prisoner’s Dilemma (cont.)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354689"/>
            <a:ext cx="1133739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Scenario: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suspects are arrested for a crime.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interrogated separately and cannot communicate with each other.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suspect has two options: 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Cooperate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 silent (not confessing). 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" panose="020B0604020202020204" pitchFamily="34" charset="0"/>
              </a:rPr>
              <a:t>Betray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other suspect.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Possible Outcomes: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cooperate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suspect receives a light sentence (e.g., one year in jail).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betray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suspect receives a moderate sentence (e.g., three years in jail).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betrays, the other cooperates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betrayer goes free, and the cooperator receives a harsh sentence.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8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Prisoner’s Dilemma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Dilemma: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smtClean="0"/>
              <a:t>the other suspect cooperates, </a:t>
            </a:r>
            <a:r>
              <a:rPr lang="en-US" dirty="0" smtClean="0"/>
              <a:t>betraying leads </a:t>
            </a:r>
            <a:r>
              <a:rPr lang="en-US" dirty="0" smtClean="0"/>
              <a:t>to freedom (the best outcome). </a:t>
            </a:r>
            <a:r>
              <a:rPr lang="en-US" dirty="0" smtClean="0"/>
              <a:t>However</a:t>
            </a:r>
            <a:r>
              <a:rPr lang="en-US" dirty="0" smtClean="0"/>
              <a:t>, if both suspects </a:t>
            </a:r>
            <a:r>
              <a:rPr lang="en-US" dirty="0" smtClean="0"/>
              <a:t>betray</a:t>
            </a:r>
            <a:r>
              <a:rPr lang="en-US" dirty="0" smtClean="0"/>
              <a:t>, they both end up with a worse outcome (moderate sentence) than if they had both cooperated (light sentence). </a:t>
            </a:r>
          </a:p>
          <a:p>
            <a:pPr marL="0" indent="0">
              <a:buNone/>
            </a:pPr>
            <a:r>
              <a:rPr lang="en-US" dirty="0" smtClean="0"/>
              <a:t>Repeated Prisoner's Dilemma:</a:t>
            </a:r>
          </a:p>
          <a:p>
            <a:pPr marL="0" indent="0">
              <a:buNone/>
            </a:pPr>
            <a:r>
              <a:rPr lang="en-US" dirty="0" smtClean="0"/>
              <a:t>When the game is played repeatedly, players can develop strategies based on past interactions, potentially leading to cooperation.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3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Nimbus Architecture (See provisional patent)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Nimbus enables </a:t>
            </a:r>
            <a:r>
              <a:rPr lang="en-US" dirty="0"/>
              <a:t>enhanced social interactivity by allowing users within close physical proximity to discover each other using a close range communication system, such as Bluetooth. Upon mutual discovery, users may form ad hoc groups </a:t>
            </a:r>
            <a:r>
              <a:rPr lang="en-US" dirty="0" smtClean="0"/>
              <a:t>in person or </a:t>
            </a:r>
            <a:r>
              <a:rPr lang="en-US" smtClean="0"/>
              <a:t>through online </a:t>
            </a:r>
            <a:r>
              <a:rPr lang="en-US" dirty="0"/>
              <a:t>services. These groups can then participate in a variety of social or transactional activities, including but not limited to gaming, dating, and commerce. The system supports identity advertisement and optional authentication features, allowing for trust-based interactions among participants. </a:t>
            </a:r>
            <a:r>
              <a:rPr lang="en-US" dirty="0" smtClean="0"/>
              <a:t>Nimbus emphasizes </a:t>
            </a:r>
            <a:r>
              <a:rPr lang="en-US" dirty="0"/>
              <a:t>the seamless integration of real-world proximity and internet-based platforms, aiming to enrich online interactions through the opportunity for meaningful in-person engagement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Dilemma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Bluetooth LE (Low-Energy) advertising and discovery to find peers in a local area.</a:t>
            </a:r>
          </a:p>
          <a:p>
            <a:r>
              <a:rPr lang="en-US" dirty="0" smtClean="0"/>
              <a:t>Select peer to challenge:</a:t>
            </a:r>
          </a:p>
          <a:p>
            <a:pPr lvl="1"/>
            <a:r>
              <a:rPr lang="en-US" dirty="0" smtClean="0"/>
              <a:t>Secretly enter “cooperate” or “betray”.</a:t>
            </a:r>
          </a:p>
          <a:p>
            <a:pPr lvl="1"/>
            <a:r>
              <a:rPr lang="en-US" dirty="0" smtClean="0"/>
              <a:t>Target peer responds in kind.</a:t>
            </a:r>
          </a:p>
          <a:p>
            <a:pPr lvl="1"/>
            <a:r>
              <a:rPr lang="en-US" dirty="0" smtClean="0"/>
              <a:t>App determines score (</a:t>
            </a:r>
            <a:r>
              <a:rPr lang="en-US" dirty="0" err="1" smtClean="0"/>
              <a:t>Elo</a:t>
            </a:r>
            <a:r>
              <a:rPr lang="en-US" dirty="0" smtClean="0"/>
              <a:t>-like scoring to rank peers).</a:t>
            </a:r>
          </a:p>
          <a:p>
            <a:r>
              <a:rPr lang="en-US" dirty="0" smtClean="0"/>
              <a:t>Can have multiple challenges concurrently.</a:t>
            </a:r>
          </a:p>
          <a:p>
            <a:r>
              <a:rPr lang="en-US" dirty="0" smtClean="0"/>
              <a:t>Code on GitHub: </a:t>
            </a:r>
            <a:r>
              <a:rPr lang="en-US" dirty="0" smtClean="0">
                <a:hlinkClick r:id="rId2"/>
              </a:rPr>
              <a:t>https://github.com/dialectek/Dilemma</a:t>
            </a:r>
            <a:endParaRPr lang="en-US" dirty="0" smtClean="0"/>
          </a:p>
          <a:p>
            <a:r>
              <a:rPr lang="en-US" dirty="0" smtClean="0"/>
              <a:t>Download Android app: </a:t>
            </a:r>
            <a:r>
              <a:rPr lang="en-US" dirty="0" smtClean="0">
                <a:hlinkClick r:id="rId3"/>
              </a:rPr>
              <a:t>http://dialectek.com/Nimbus/Dilemma.apk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61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170179" y="704817"/>
            <a:ext cx="1330969" cy="755273"/>
          </a:xfrm>
          <a:prstGeom prst="wedgeEllipseCallout">
            <a:avLst>
              <a:gd name="adj1" fmla="val -135230"/>
              <a:gd name="adj2" fmla="val -796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Name and score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7316" y="0"/>
            <a:ext cx="4226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Dilemma App Operation</a:t>
            </a:r>
            <a:endParaRPr lang="en-US" sz="3200" dirty="0"/>
          </a:p>
        </p:txBody>
      </p:sp>
      <p:sp>
        <p:nvSpPr>
          <p:cNvPr id="7" name="Oval Callout 6"/>
          <p:cNvSpPr/>
          <p:nvPr/>
        </p:nvSpPr>
        <p:spPr>
          <a:xfrm>
            <a:off x="5132439" y="2030117"/>
            <a:ext cx="2551471" cy="914400"/>
          </a:xfrm>
          <a:prstGeom prst="wedgeEllipseCallout">
            <a:avLst>
              <a:gd name="adj1" fmla="val -160664"/>
              <a:gd name="adj2" fmla="val -166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Bluetooth LE peer advertising/discovery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4940709" y="5265174"/>
            <a:ext cx="3421625" cy="1194619"/>
          </a:xfrm>
          <a:prstGeom prst="wedgeEllipseCallout">
            <a:avLst>
              <a:gd name="adj1" fmla="val -101103"/>
              <a:gd name="adj2" fmla="val 19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Peer names, scores, and status (click to interact with)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375785" y="3374800"/>
            <a:ext cx="2551471" cy="914400"/>
          </a:xfrm>
          <a:prstGeom prst="wedgeEllipseCallout">
            <a:avLst>
              <a:gd name="adj1" fmla="val -222514"/>
              <a:gd name="adj2" fmla="val -473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Color-coded peer in vicinity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1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5383161" y="2767536"/>
            <a:ext cx="2551471" cy="914400"/>
          </a:xfrm>
          <a:prstGeom prst="wedgeEllipseCallout">
            <a:avLst>
              <a:gd name="adj1" fmla="val -131762"/>
              <a:gd name="adj2" fmla="val -8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Challenging peer: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ooperate or betray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1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5231" cy="68580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6651524" y="3709219"/>
            <a:ext cx="2551471" cy="914400"/>
          </a:xfrm>
          <a:prstGeom prst="wedgeEllipseCallout">
            <a:avLst>
              <a:gd name="adj1" fmla="val -184364"/>
              <a:gd name="adj2" fmla="val 188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Challenge status. Target to respond.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7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422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Dilemma</vt:lpstr>
      <vt:lpstr>The Prisoner’s Dilemma</vt:lpstr>
      <vt:lpstr>The Prisoner’s Dilemma (cont.)</vt:lpstr>
      <vt:lpstr>The Prisoner’s Dilemma (cont.)</vt:lpstr>
      <vt:lpstr>Nimbus Architecture (See provisional patent)</vt:lpstr>
      <vt:lpstr>The Dilemma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Dilemma</dc:title>
  <dc:creator>Reviewer</dc:creator>
  <cp:lastModifiedBy>Reviewer</cp:lastModifiedBy>
  <cp:revision>19</cp:revision>
  <dcterms:created xsi:type="dcterms:W3CDTF">2025-08-09T21:27:28Z</dcterms:created>
  <dcterms:modified xsi:type="dcterms:W3CDTF">2025-09-26T01:27:11Z</dcterms:modified>
</cp:coreProperties>
</file>