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57" r:id="rId8"/>
    <p:sldId id="258"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8"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43A5FE-A552-4E6E-8064-B0155C247FD4}"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3581575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3A5FE-A552-4E6E-8064-B0155C247FD4}"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77082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3A5FE-A552-4E6E-8064-B0155C247FD4}"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155157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43A5FE-A552-4E6E-8064-B0155C247FD4}"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287872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43A5FE-A552-4E6E-8064-B0155C247FD4}"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303242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43A5FE-A552-4E6E-8064-B0155C247FD4}"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415073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43A5FE-A552-4E6E-8064-B0155C247FD4}" type="datetimeFigureOut">
              <a:rPr lang="en-US" smtClean="0"/>
              <a:t>8/9/2025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291612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43A5FE-A552-4E6E-8064-B0155C247FD4}" type="datetimeFigureOut">
              <a:rPr lang="en-US" smtClean="0"/>
              <a:t>8/9/2025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1562606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43A5FE-A552-4E6E-8064-B0155C247FD4}" type="datetimeFigureOut">
              <a:rPr lang="en-US" smtClean="0"/>
              <a:t>8/9/2025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129440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3A5FE-A552-4E6E-8064-B0155C247FD4}"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41433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43A5FE-A552-4E6E-8064-B0155C247FD4}"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FFAA9-E841-42D5-9508-EFC17F005CF0}" type="slidenum">
              <a:rPr lang="en-US" smtClean="0"/>
              <a:t>‹#›</a:t>
            </a:fld>
            <a:endParaRPr lang="en-US"/>
          </a:p>
        </p:txBody>
      </p:sp>
    </p:spTree>
    <p:extLst>
      <p:ext uri="{BB962C8B-B14F-4D97-AF65-F5344CB8AC3E}">
        <p14:creationId xmlns:p14="http://schemas.microsoft.com/office/powerpoint/2010/main" val="1455805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43A5FE-A552-4E6E-8064-B0155C247FD4}" type="datetimeFigureOut">
              <a:rPr lang="en-US" smtClean="0"/>
              <a:t>8/9/2025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FFAA9-E841-42D5-9508-EFC17F005CF0}" type="slidenum">
              <a:rPr lang="en-US" smtClean="0"/>
              <a:t>‹#›</a:t>
            </a:fld>
            <a:endParaRPr lang="en-US"/>
          </a:p>
        </p:txBody>
      </p:sp>
    </p:spTree>
    <p:extLst>
      <p:ext uri="{BB962C8B-B14F-4D97-AF65-F5344CB8AC3E}">
        <p14:creationId xmlns:p14="http://schemas.microsoft.com/office/powerpoint/2010/main" val="3322034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ialectek.com/Nimbus/Dilemma.apk" TargetMode="External"/><Relationship Id="rId2" Type="http://schemas.openxmlformats.org/officeDocument/2006/relationships/hyperlink" Target="https://github.com/dialectek/Dilem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Dilemma</a:t>
            </a:r>
            <a:endParaRPr lang="en-US" dirty="0"/>
          </a:p>
        </p:txBody>
      </p:sp>
      <p:sp>
        <p:nvSpPr>
          <p:cNvPr id="3" name="Subtitle 2"/>
          <p:cNvSpPr>
            <a:spLocks noGrp="1"/>
          </p:cNvSpPr>
          <p:nvPr>
            <p:ph type="subTitle" idx="1"/>
          </p:nvPr>
        </p:nvSpPr>
        <p:spPr/>
        <p:txBody>
          <a:bodyPr/>
          <a:lstStyle/>
          <a:p>
            <a:r>
              <a:rPr lang="en-US" dirty="0" smtClean="0"/>
              <a:t>The Prisoner’s Dilemma App using the Nimbus architecture</a:t>
            </a:r>
            <a:endParaRPr lang="en-US" dirty="0"/>
          </a:p>
        </p:txBody>
      </p:sp>
    </p:spTree>
    <p:extLst>
      <p:ext uri="{BB962C8B-B14F-4D97-AF65-F5344CB8AC3E}">
        <p14:creationId xmlns:p14="http://schemas.microsoft.com/office/powerpoint/2010/main" val="698040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65231" cy="6858000"/>
          </a:xfrm>
          <a:prstGeom prst="rect">
            <a:avLst/>
          </a:prstGeom>
        </p:spPr>
      </p:pic>
      <p:sp>
        <p:nvSpPr>
          <p:cNvPr id="3" name="Oval Callout 2"/>
          <p:cNvSpPr/>
          <p:nvPr/>
        </p:nvSpPr>
        <p:spPr>
          <a:xfrm>
            <a:off x="5132439" y="2030117"/>
            <a:ext cx="2551471" cy="914400"/>
          </a:xfrm>
          <a:prstGeom prst="wedgeEllipseCallout">
            <a:avLst>
              <a:gd name="adj1" fmla="val -133496"/>
              <a:gd name="adj2" fmla="val -21997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Target betrayed. Score downgraded.</a:t>
            </a:r>
            <a:endParaRPr lang="en-US" sz="1400" dirty="0">
              <a:solidFill>
                <a:schemeClr val="tx1"/>
              </a:solidFill>
            </a:endParaRPr>
          </a:p>
        </p:txBody>
      </p:sp>
    </p:spTree>
    <p:extLst>
      <p:ext uri="{BB962C8B-B14F-4D97-AF65-F5344CB8AC3E}">
        <p14:creationId xmlns:p14="http://schemas.microsoft.com/office/powerpoint/2010/main" val="741735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Prisoner’s Dilemma</a:t>
            </a:r>
            <a:endParaRPr lang="en-US" dirty="0"/>
          </a:p>
        </p:txBody>
      </p:sp>
      <p:sp>
        <p:nvSpPr>
          <p:cNvPr id="3" name="Content Placeholder 2"/>
          <p:cNvSpPr>
            <a:spLocks noGrp="1"/>
          </p:cNvSpPr>
          <p:nvPr>
            <p:ph idx="1"/>
          </p:nvPr>
        </p:nvSpPr>
        <p:spPr/>
        <p:txBody>
          <a:bodyPr/>
          <a:lstStyle/>
          <a:p>
            <a:pPr marL="0" indent="0">
              <a:buNone/>
            </a:pPr>
            <a:r>
              <a:rPr lang="en-US" dirty="0" smtClean="0"/>
              <a:t>The Prisoner's Dilemma is a classic game theory concept that illustrates the tension between individual rationality and collective well-being. It highlights how two individuals acting in their own self-interest may end up with a worse outcome than if they had cooperated. The dilemma is often presented as a scenario where two suspects are arrested and interrogated separately. Each suspect must choose whether to cooperate with the other by remaining silent or to betray the other by confessing</a:t>
            </a:r>
            <a:endParaRPr lang="en-US" dirty="0"/>
          </a:p>
        </p:txBody>
      </p:sp>
    </p:spTree>
    <p:extLst>
      <p:ext uri="{BB962C8B-B14F-4D97-AF65-F5344CB8AC3E}">
        <p14:creationId xmlns:p14="http://schemas.microsoft.com/office/powerpoint/2010/main" val="113724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Prisoner’s Dilemma (cont.)</a:t>
            </a:r>
            <a:endParaRPr lang="en-US" dirty="0"/>
          </a:p>
        </p:txBody>
      </p:sp>
      <p:sp>
        <p:nvSpPr>
          <p:cNvPr id="5" name="Rectangle 2"/>
          <p:cNvSpPr>
            <a:spLocks noGrp="1" noChangeArrowheads="1"/>
          </p:cNvSpPr>
          <p:nvPr>
            <p:ph idx="1"/>
          </p:nvPr>
        </p:nvSpPr>
        <p:spPr bwMode="auto">
          <a:xfrm>
            <a:off x="838200" y="2354689"/>
            <a:ext cx="11337399"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Scenario: </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Two suspects are arrested for a crime. </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They are interrogated separately and cannot communicate with each other. </a:t>
            </a:r>
          </a:p>
          <a:p>
            <a:pPr eaLnBrk="0" fontAlgn="base" hangingPunct="0">
              <a:lnSpc>
                <a:spcPct val="100000"/>
              </a:lnSpc>
              <a:spcBef>
                <a:spcPct val="0"/>
              </a:spcBef>
              <a:spcAft>
                <a:spcPct val="0"/>
              </a:spcAft>
            </a:pPr>
            <a:r>
              <a:rPr kumimoji="0" lang="en-US" altLang="en-US" sz="1800" b="0" i="0" u="none" strike="noStrike" cap="none" normalizeH="0" baseline="0" dirty="0" smtClean="0">
                <a:ln>
                  <a:noFill/>
                </a:ln>
                <a:solidFill>
                  <a:schemeClr val="tx1"/>
                </a:solidFill>
                <a:effectLst/>
                <a:latin typeface="Arial" panose="020B0604020202020204" pitchFamily="34" charset="0"/>
              </a:rPr>
              <a:t>Each suspect has two options: </a:t>
            </a:r>
          </a:p>
          <a:p>
            <a:pPr lvl="1" eaLnBrk="0" fontAlgn="base" hangingPunct="0">
              <a:lnSpc>
                <a:spcPct val="100000"/>
              </a:lnSpc>
              <a:spcBef>
                <a:spcPct val="0"/>
              </a:spcBef>
              <a:spcAft>
                <a:spcPct val="0"/>
              </a:spcAft>
            </a:pPr>
            <a:r>
              <a:rPr kumimoji="0" lang="en-US" altLang="en-US" sz="1400" i="0" u="none" strike="noStrike" cap="none" normalizeH="0" baseline="0" dirty="0" smtClean="0">
                <a:ln>
                  <a:noFill/>
                </a:ln>
                <a:solidFill>
                  <a:schemeClr val="tx1"/>
                </a:solidFill>
                <a:effectLst/>
                <a:latin typeface="Arial" panose="020B0604020202020204" pitchFamily="34" charset="0"/>
              </a:rPr>
              <a:t>Cooperate</a:t>
            </a:r>
            <a:r>
              <a:rPr kumimoji="0" lang="en-US" altLang="en-US" sz="1400" b="1" i="0" u="none" strike="noStrike" cap="none" normalizeH="0" baseline="0" dirty="0" smtClean="0">
                <a:ln>
                  <a:noFill/>
                </a:ln>
                <a:solidFill>
                  <a:schemeClr val="tx1"/>
                </a:solidFill>
                <a:effectLst/>
                <a:latin typeface="Arial" panose="020B0604020202020204" pitchFamily="34" charset="0"/>
              </a:rPr>
              <a:t>:</a:t>
            </a:r>
            <a:r>
              <a:rPr kumimoji="0" lang="en-US" altLang="en-US" sz="1400" b="0" i="0" u="none" strike="noStrike" cap="none" normalizeH="0" baseline="0" dirty="0" smtClean="0">
                <a:ln>
                  <a:noFill/>
                </a:ln>
                <a:solidFill>
                  <a:schemeClr val="tx1"/>
                </a:solidFill>
                <a:effectLst/>
                <a:latin typeface="Arial" panose="020B0604020202020204" pitchFamily="34" charset="0"/>
              </a:rPr>
              <a:t> Remain silent (not confessing). </a:t>
            </a:r>
          </a:p>
          <a:p>
            <a:pPr lvl="1" eaLnBrk="0" fontAlgn="base" hangingPunct="0">
              <a:lnSpc>
                <a:spcPct val="100000"/>
              </a:lnSpc>
              <a:spcBef>
                <a:spcPct val="0"/>
              </a:spcBef>
              <a:spcAft>
                <a:spcPct val="0"/>
              </a:spcAft>
            </a:pPr>
            <a:r>
              <a:rPr lang="en-US" altLang="en-US" sz="1400" dirty="0" smtClean="0">
                <a:latin typeface="Arial" panose="020B0604020202020204" pitchFamily="34" charset="0"/>
              </a:rPr>
              <a:t>Betray</a:t>
            </a:r>
            <a:r>
              <a:rPr kumimoji="0" lang="en-US" altLang="en-US" sz="1400" b="0" i="0" u="none" strike="noStrike" cap="none" normalizeH="0" baseline="0" dirty="0" smtClean="0">
                <a:ln>
                  <a:noFill/>
                </a:ln>
                <a:solidFill>
                  <a:schemeClr val="tx1"/>
                </a:solidFill>
                <a:effectLst/>
                <a:latin typeface="Arial" panose="020B0604020202020204" pitchFamily="34" charset="0"/>
              </a:rPr>
              <a:t> the other suspect.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Possible Outcomes: </a:t>
            </a:r>
          </a:p>
          <a:p>
            <a:pPr eaLnBrk="0" fontAlgn="base" hangingPunct="0">
              <a:lnSpc>
                <a:spcPct val="100000"/>
              </a:lnSpc>
              <a:spcBef>
                <a:spcPct val="0"/>
              </a:spcBef>
              <a:spcAft>
                <a:spcPct val="0"/>
              </a:spcAft>
            </a:pPr>
            <a:r>
              <a:rPr kumimoji="0" lang="en-US" altLang="en-US" sz="1800" i="0" u="none" strike="noStrike" cap="none" normalizeH="0" baseline="0" dirty="0" smtClean="0">
                <a:ln>
                  <a:noFill/>
                </a:ln>
                <a:solidFill>
                  <a:schemeClr val="tx1"/>
                </a:solidFill>
                <a:effectLst/>
                <a:latin typeface="Arial" panose="020B0604020202020204" pitchFamily="34" charset="0"/>
              </a:rPr>
              <a:t>Both cooperate</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Each suspect receives a light sentence (e.g., one year in jail). </a:t>
            </a:r>
          </a:p>
          <a:p>
            <a:pPr eaLnBrk="0" fontAlgn="base" hangingPunct="0">
              <a:lnSpc>
                <a:spcPct val="100000"/>
              </a:lnSpc>
              <a:spcBef>
                <a:spcPct val="0"/>
              </a:spcBef>
              <a:spcAft>
                <a:spcPct val="0"/>
              </a:spcAft>
            </a:pPr>
            <a:r>
              <a:rPr kumimoji="0" lang="en-US" altLang="en-US" sz="1800" i="0" u="none" strike="noStrike" cap="none" normalizeH="0" baseline="0" dirty="0" smtClean="0">
                <a:ln>
                  <a:noFill/>
                </a:ln>
                <a:solidFill>
                  <a:schemeClr val="tx1"/>
                </a:solidFill>
                <a:effectLst/>
                <a:latin typeface="Arial" panose="020B0604020202020204" pitchFamily="34" charset="0"/>
              </a:rPr>
              <a:t>Both betray</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Each suspect receives a moderate sentence (e.g., three years in jail). </a:t>
            </a:r>
          </a:p>
          <a:p>
            <a:pPr eaLnBrk="0" fontAlgn="base" hangingPunct="0">
              <a:lnSpc>
                <a:spcPct val="100000"/>
              </a:lnSpc>
              <a:spcBef>
                <a:spcPct val="0"/>
              </a:spcBef>
              <a:spcAft>
                <a:spcPct val="0"/>
              </a:spcAft>
            </a:pPr>
            <a:r>
              <a:rPr kumimoji="0" lang="en-US" altLang="en-US" sz="1800" i="0" u="none" strike="noStrike" cap="none" normalizeH="0" baseline="0" dirty="0" smtClean="0">
                <a:ln>
                  <a:noFill/>
                </a:ln>
                <a:solidFill>
                  <a:schemeClr val="tx1"/>
                </a:solidFill>
                <a:effectLst/>
                <a:latin typeface="Arial" panose="020B0604020202020204" pitchFamily="34" charset="0"/>
              </a:rPr>
              <a:t>One betrays, the other cooperates</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The betrayer goes free, and the cooperator receives a harsh sentence.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3810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Prisoner’s Dilemma (cont.)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r>
              <a:rPr lang="en-US" dirty="0" smtClean="0"/>
              <a:t>The Dilemma:</a:t>
            </a:r>
          </a:p>
          <a:p>
            <a:pPr marL="0" indent="0">
              <a:buNone/>
            </a:pPr>
            <a:r>
              <a:rPr lang="en-US" dirty="0" smtClean="0"/>
              <a:t>From an individual perspective, betraying is always the "rational" choice. If the other suspect cooperates, confessing leads to freedom (the best outcome). If the other suspect betrays, confessing still leads to a better outcome than remaining silent (a shorter sentence). </a:t>
            </a:r>
          </a:p>
          <a:p>
            <a:pPr marL="0" indent="0">
              <a:buNone/>
            </a:pPr>
            <a:r>
              <a:rPr lang="en-US" dirty="0" smtClean="0"/>
              <a:t>However, if both suspects act rationally and betray, they both end up with a worse outcome (moderate sentence) than if they had both cooperated (light sentence). </a:t>
            </a:r>
          </a:p>
          <a:p>
            <a:pPr marL="0" indent="0">
              <a:buNone/>
            </a:pPr>
            <a:r>
              <a:rPr lang="en-US" dirty="0" smtClean="0"/>
              <a:t>Repeated Prisoner's Dilemma:</a:t>
            </a:r>
          </a:p>
          <a:p>
            <a:pPr marL="0" indent="0">
              <a:buNone/>
            </a:pPr>
            <a:r>
              <a:rPr lang="en-US" dirty="0" smtClean="0"/>
              <a:t>When the game is played repeatedly, players can develop strategies based on past interactions, potentially leading to cooperation.</a:t>
            </a:r>
          </a:p>
          <a:p>
            <a:pPr marL="0" indent="0">
              <a:buNone/>
            </a:pPr>
            <a:endParaRPr lang="en-US" dirty="0"/>
          </a:p>
        </p:txBody>
      </p:sp>
    </p:spTree>
    <p:extLst>
      <p:ext uri="{BB962C8B-B14F-4D97-AF65-F5344CB8AC3E}">
        <p14:creationId xmlns:p14="http://schemas.microsoft.com/office/powerpoint/2010/main" val="191993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Nimbus Architecture (See provisional patent)</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Nimbus enables </a:t>
            </a:r>
            <a:r>
              <a:rPr lang="en-US" dirty="0"/>
              <a:t>enhanced social interactivity by allowing users within close physical proximity to discover each other using a close range communication system, such as Bluetooth. Upon mutual discovery, users may form ad hoc groups through a centralized or distributed online services. These groups can then participate in a variety of social or transactional activities, including but not limited to gaming, dating, and commerce. The system supports identity advertisement and optional authentication features, allowing for trust-based interactions among participants. </a:t>
            </a:r>
            <a:r>
              <a:rPr lang="en-US" dirty="0" smtClean="0"/>
              <a:t>Nimbus emphasizes </a:t>
            </a:r>
            <a:r>
              <a:rPr lang="en-US" dirty="0"/>
              <a:t>the seamless integration of real-world proximity and internet-based platforms, aiming to enrich online interactions through the opportunity for meaningful in-person engagement</a:t>
            </a:r>
            <a:r>
              <a:rPr lang="en-US" dirty="0" smtClean="0"/>
              <a:t>.</a:t>
            </a:r>
            <a:endParaRPr lang="en-US" dirty="0"/>
          </a:p>
        </p:txBody>
      </p:sp>
    </p:spTree>
    <p:extLst>
      <p:ext uri="{BB962C8B-B14F-4D97-AF65-F5344CB8AC3E}">
        <p14:creationId xmlns:p14="http://schemas.microsoft.com/office/powerpoint/2010/main" val="674390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Dilemma App</a:t>
            </a:r>
            <a:endParaRPr lang="en-US" dirty="0"/>
          </a:p>
        </p:txBody>
      </p:sp>
      <p:sp>
        <p:nvSpPr>
          <p:cNvPr id="3" name="Content Placeholder 2"/>
          <p:cNvSpPr>
            <a:spLocks noGrp="1"/>
          </p:cNvSpPr>
          <p:nvPr>
            <p:ph idx="1"/>
          </p:nvPr>
        </p:nvSpPr>
        <p:spPr/>
        <p:txBody>
          <a:bodyPr/>
          <a:lstStyle/>
          <a:p>
            <a:r>
              <a:rPr lang="en-US" dirty="0" smtClean="0"/>
              <a:t>Use Bluetooth LE (Low-Energy) advertising and discovery to find peers in a local area.</a:t>
            </a:r>
          </a:p>
          <a:p>
            <a:r>
              <a:rPr lang="en-US" dirty="0" smtClean="0"/>
              <a:t>Select peer to challenge:</a:t>
            </a:r>
          </a:p>
          <a:p>
            <a:pPr lvl="1"/>
            <a:r>
              <a:rPr lang="en-US" dirty="0" smtClean="0"/>
              <a:t>Secretly enter “cooperate” or “betray”.</a:t>
            </a:r>
          </a:p>
          <a:p>
            <a:pPr lvl="1"/>
            <a:r>
              <a:rPr lang="en-US" dirty="0" smtClean="0"/>
              <a:t>Target peer responds in kind.</a:t>
            </a:r>
          </a:p>
          <a:p>
            <a:pPr lvl="1"/>
            <a:r>
              <a:rPr lang="en-US" dirty="0" smtClean="0"/>
              <a:t>App determines score (</a:t>
            </a:r>
            <a:r>
              <a:rPr lang="en-US" dirty="0" err="1" smtClean="0"/>
              <a:t>Elo</a:t>
            </a:r>
            <a:r>
              <a:rPr lang="en-US" dirty="0" smtClean="0"/>
              <a:t>-like scoring to rank peers).</a:t>
            </a:r>
          </a:p>
          <a:p>
            <a:r>
              <a:rPr lang="en-US" dirty="0" smtClean="0"/>
              <a:t>Can have multiple challenges concurrently.</a:t>
            </a:r>
          </a:p>
          <a:p>
            <a:r>
              <a:rPr lang="en-US" dirty="0" smtClean="0"/>
              <a:t>Code on GitHub: </a:t>
            </a:r>
            <a:r>
              <a:rPr lang="en-US" dirty="0" smtClean="0">
                <a:hlinkClick r:id="rId2"/>
              </a:rPr>
              <a:t>https://github.com/dialectek/Dilemma</a:t>
            </a:r>
            <a:endParaRPr lang="en-US" dirty="0" smtClean="0"/>
          </a:p>
          <a:p>
            <a:r>
              <a:rPr lang="en-US" dirty="0" smtClean="0"/>
              <a:t>Download Android app: </a:t>
            </a:r>
            <a:r>
              <a:rPr lang="en-US" dirty="0" smtClean="0">
                <a:hlinkClick r:id="rId3"/>
              </a:rPr>
              <a:t>http://dialectek.com/Nimbus/Dilemma.apk</a:t>
            </a:r>
            <a:endParaRPr lang="en-US" dirty="0" smtClean="0"/>
          </a:p>
          <a:p>
            <a:pPr marL="0" indent="0">
              <a:buNone/>
            </a:pPr>
            <a:endParaRPr lang="en-US" dirty="0" smtClean="0"/>
          </a:p>
          <a:p>
            <a:pPr marL="914400" lvl="2" indent="0">
              <a:buNone/>
            </a:pPr>
            <a:endParaRPr lang="en-US" dirty="0" smtClean="0"/>
          </a:p>
        </p:txBody>
      </p:sp>
    </p:spTree>
    <p:extLst>
      <p:ext uri="{BB962C8B-B14F-4D97-AF65-F5344CB8AC3E}">
        <p14:creationId xmlns:p14="http://schemas.microsoft.com/office/powerpoint/2010/main" val="1086128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65231" cy="6858000"/>
          </a:xfrm>
          <a:prstGeom prst="rect">
            <a:avLst/>
          </a:prstGeom>
        </p:spPr>
      </p:pic>
      <p:sp>
        <p:nvSpPr>
          <p:cNvPr id="5" name="Oval Callout 4"/>
          <p:cNvSpPr/>
          <p:nvPr/>
        </p:nvSpPr>
        <p:spPr>
          <a:xfrm>
            <a:off x="4170179" y="704817"/>
            <a:ext cx="1330969" cy="755273"/>
          </a:xfrm>
          <a:prstGeom prst="wedgeEllipseCallout">
            <a:avLst>
              <a:gd name="adj1" fmla="val -135230"/>
              <a:gd name="adj2" fmla="val -7965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Name and score</a:t>
            </a:r>
            <a:endParaRPr lang="en-US" sz="1400" dirty="0">
              <a:solidFill>
                <a:schemeClr val="tx1"/>
              </a:solidFill>
            </a:endParaRPr>
          </a:p>
        </p:txBody>
      </p:sp>
      <p:sp>
        <p:nvSpPr>
          <p:cNvPr id="6" name="TextBox 5"/>
          <p:cNvSpPr txBox="1"/>
          <p:nvPr/>
        </p:nvSpPr>
        <p:spPr>
          <a:xfrm>
            <a:off x="3967316" y="0"/>
            <a:ext cx="4226478" cy="584775"/>
          </a:xfrm>
          <a:prstGeom prst="rect">
            <a:avLst/>
          </a:prstGeom>
          <a:noFill/>
        </p:spPr>
        <p:txBody>
          <a:bodyPr wrap="none" rtlCol="0">
            <a:spAutoFit/>
          </a:bodyPr>
          <a:lstStyle/>
          <a:p>
            <a:r>
              <a:rPr lang="en-US" sz="3200" dirty="0" smtClean="0"/>
              <a:t>Dilemma App Operation</a:t>
            </a:r>
            <a:endParaRPr lang="en-US" sz="3200" dirty="0"/>
          </a:p>
        </p:txBody>
      </p:sp>
      <p:sp>
        <p:nvSpPr>
          <p:cNvPr id="7" name="Oval Callout 6"/>
          <p:cNvSpPr/>
          <p:nvPr/>
        </p:nvSpPr>
        <p:spPr>
          <a:xfrm>
            <a:off x="5132439" y="2030117"/>
            <a:ext cx="2551471" cy="914400"/>
          </a:xfrm>
          <a:prstGeom prst="wedgeEllipseCallout">
            <a:avLst>
              <a:gd name="adj1" fmla="val -160664"/>
              <a:gd name="adj2" fmla="val -16675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Bluetooth LE peer advertising/discovery</a:t>
            </a:r>
            <a:endParaRPr lang="en-US" sz="1400" dirty="0">
              <a:solidFill>
                <a:schemeClr val="tx1"/>
              </a:solidFill>
            </a:endParaRPr>
          </a:p>
        </p:txBody>
      </p:sp>
      <p:sp>
        <p:nvSpPr>
          <p:cNvPr id="8" name="Oval Callout 7"/>
          <p:cNvSpPr/>
          <p:nvPr/>
        </p:nvSpPr>
        <p:spPr>
          <a:xfrm>
            <a:off x="4940709" y="5265174"/>
            <a:ext cx="3421625" cy="1194619"/>
          </a:xfrm>
          <a:prstGeom prst="wedgeEllipseCallout">
            <a:avLst>
              <a:gd name="adj1" fmla="val -101103"/>
              <a:gd name="adj2" fmla="val 194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Peer names, scores, and status (click to interact with)</a:t>
            </a:r>
            <a:endParaRPr lang="en-US" sz="1400" dirty="0">
              <a:solidFill>
                <a:schemeClr val="tx1"/>
              </a:solidFill>
            </a:endParaRPr>
          </a:p>
        </p:txBody>
      </p:sp>
      <p:sp>
        <p:nvSpPr>
          <p:cNvPr id="9" name="Oval Callout 8"/>
          <p:cNvSpPr/>
          <p:nvPr/>
        </p:nvSpPr>
        <p:spPr>
          <a:xfrm>
            <a:off x="5375785" y="3374800"/>
            <a:ext cx="2551471" cy="914400"/>
          </a:xfrm>
          <a:prstGeom prst="wedgeEllipseCallout">
            <a:avLst>
              <a:gd name="adj1" fmla="val -222514"/>
              <a:gd name="adj2" fmla="val -4739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Color-coded peer in vicinity</a:t>
            </a:r>
            <a:endParaRPr lang="en-US" sz="1400" dirty="0">
              <a:solidFill>
                <a:schemeClr val="tx1"/>
              </a:solidFill>
            </a:endParaRPr>
          </a:p>
        </p:txBody>
      </p:sp>
    </p:spTree>
    <p:extLst>
      <p:ext uri="{BB962C8B-B14F-4D97-AF65-F5344CB8AC3E}">
        <p14:creationId xmlns:p14="http://schemas.microsoft.com/office/powerpoint/2010/main" val="1250197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65231" cy="6858000"/>
          </a:xfrm>
          <a:prstGeom prst="rect">
            <a:avLst/>
          </a:prstGeom>
        </p:spPr>
      </p:pic>
      <p:sp>
        <p:nvSpPr>
          <p:cNvPr id="4" name="Oval Callout 3"/>
          <p:cNvSpPr/>
          <p:nvPr/>
        </p:nvSpPr>
        <p:spPr>
          <a:xfrm>
            <a:off x="5383161" y="2767536"/>
            <a:ext cx="2551471" cy="914400"/>
          </a:xfrm>
          <a:prstGeom prst="wedgeEllipseCallout">
            <a:avLst>
              <a:gd name="adj1" fmla="val -131762"/>
              <a:gd name="adj2" fmla="val -86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Challenging peer:</a:t>
            </a:r>
          </a:p>
          <a:p>
            <a:pPr algn="ctr"/>
            <a:r>
              <a:rPr lang="en-US" sz="1400" dirty="0">
                <a:solidFill>
                  <a:schemeClr val="tx1"/>
                </a:solidFill>
              </a:rPr>
              <a:t>c</a:t>
            </a:r>
            <a:r>
              <a:rPr lang="en-US" sz="1400" dirty="0" smtClean="0">
                <a:solidFill>
                  <a:schemeClr val="tx1"/>
                </a:solidFill>
              </a:rPr>
              <a:t>ooperate or betray</a:t>
            </a:r>
            <a:endParaRPr lang="en-US" sz="1400" dirty="0">
              <a:solidFill>
                <a:schemeClr val="tx1"/>
              </a:solidFill>
            </a:endParaRPr>
          </a:p>
        </p:txBody>
      </p:sp>
    </p:spTree>
    <p:extLst>
      <p:ext uri="{BB962C8B-B14F-4D97-AF65-F5344CB8AC3E}">
        <p14:creationId xmlns:p14="http://schemas.microsoft.com/office/powerpoint/2010/main" val="1570116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165231" cy="6858000"/>
          </a:xfrm>
          <a:prstGeom prst="rect">
            <a:avLst/>
          </a:prstGeom>
        </p:spPr>
      </p:pic>
      <p:sp>
        <p:nvSpPr>
          <p:cNvPr id="3" name="Oval Callout 2"/>
          <p:cNvSpPr/>
          <p:nvPr/>
        </p:nvSpPr>
        <p:spPr>
          <a:xfrm>
            <a:off x="6651524" y="3709219"/>
            <a:ext cx="2551471" cy="914400"/>
          </a:xfrm>
          <a:prstGeom prst="wedgeEllipseCallout">
            <a:avLst>
              <a:gd name="adj1" fmla="val -184364"/>
              <a:gd name="adj2" fmla="val 18808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Challenge status. Target to respond.</a:t>
            </a:r>
            <a:endParaRPr lang="en-US" sz="1400" dirty="0">
              <a:solidFill>
                <a:schemeClr val="tx1"/>
              </a:solidFill>
            </a:endParaRPr>
          </a:p>
        </p:txBody>
      </p:sp>
    </p:spTree>
    <p:extLst>
      <p:ext uri="{BB962C8B-B14F-4D97-AF65-F5344CB8AC3E}">
        <p14:creationId xmlns:p14="http://schemas.microsoft.com/office/powerpoint/2010/main" val="1549075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461</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Dilemma</vt:lpstr>
      <vt:lpstr>The Prisoner’s Dilemma</vt:lpstr>
      <vt:lpstr>The Prisoner’s Dilemma (cont.)</vt:lpstr>
      <vt:lpstr>The Prisoner’s Dilemma (cont.)</vt:lpstr>
      <vt:lpstr>Nimbus Architecture (See provisional patent)</vt:lpstr>
      <vt:lpstr>The Dilemma App</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Dilemma</dc:title>
  <dc:creator>Reviewer</dc:creator>
  <cp:lastModifiedBy>Reviewer</cp:lastModifiedBy>
  <cp:revision>17</cp:revision>
  <dcterms:created xsi:type="dcterms:W3CDTF">2025-08-09T21:27:28Z</dcterms:created>
  <dcterms:modified xsi:type="dcterms:W3CDTF">2025-08-09T22:16:40Z</dcterms:modified>
</cp:coreProperties>
</file>