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handoutMasterIdLst>
    <p:handoutMasterId r:id="rId26"/>
  </p:handoutMasterIdLst>
  <p:sldIdLst>
    <p:sldId id="257" r:id="rId4"/>
    <p:sldId id="259" r:id="rId5"/>
    <p:sldId id="286" r:id="rId6"/>
    <p:sldId id="330" r:id="rId7"/>
    <p:sldId id="331" r:id="rId8"/>
    <p:sldId id="332" r:id="rId9"/>
    <p:sldId id="340" r:id="rId10"/>
    <p:sldId id="341" r:id="rId11"/>
    <p:sldId id="339" r:id="rId12"/>
    <p:sldId id="347" r:id="rId13"/>
    <p:sldId id="348" r:id="rId14"/>
    <p:sldId id="349" r:id="rId15"/>
    <p:sldId id="350" r:id="rId16"/>
    <p:sldId id="351" r:id="rId17"/>
    <p:sldId id="352" r:id="rId18"/>
    <p:sldId id="342" r:id="rId19"/>
    <p:sldId id="343" r:id="rId20"/>
    <p:sldId id="344" r:id="rId21"/>
    <p:sldId id="345" r:id="rId22"/>
    <p:sldId id="346"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322" autoAdjust="0"/>
  </p:normalViewPr>
  <p:slideViewPr>
    <p:cSldViewPr snapToGrid="0">
      <p:cViewPr varScale="1">
        <p:scale>
          <a:sx n="98" d="100"/>
          <a:sy n="98" d="100"/>
        </p:scale>
        <p:origin x="45"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B11675-7C5F-4DCB-B7B9-10BB3D37C6CF}" type="datetimeFigureOut">
              <a:rPr lang="en-US" smtClean="0"/>
              <a:t>3/20/2025</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1A0BC1-DAE6-4912-8CF6-6E208BC5D193}" type="slidenum">
              <a:rPr lang="en-US" smtClean="0"/>
              <a:t>‹Nº›</a:t>
            </a:fld>
            <a:endParaRPr lang="en-US"/>
          </a:p>
        </p:txBody>
      </p:sp>
    </p:spTree>
    <p:extLst>
      <p:ext uri="{BB962C8B-B14F-4D97-AF65-F5344CB8AC3E}">
        <p14:creationId xmlns:p14="http://schemas.microsoft.com/office/powerpoint/2010/main" val="3420724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8A402-3978-4823-8F0E-11E16C467EF1}" type="datetimeFigureOut">
              <a:rPr lang="es-419" smtClean="0"/>
              <a:t>20/3/2025</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9B3F2-A620-44F7-86DD-6DF4030F06F8}" type="slidenum">
              <a:rPr lang="es-419" smtClean="0"/>
              <a:t>‹Nº›</a:t>
            </a:fld>
            <a:endParaRPr lang="es-419"/>
          </a:p>
        </p:txBody>
      </p:sp>
    </p:spTree>
    <p:extLst>
      <p:ext uri="{BB962C8B-B14F-4D97-AF65-F5344CB8AC3E}">
        <p14:creationId xmlns:p14="http://schemas.microsoft.com/office/powerpoint/2010/main" val="210851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13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89EF1466-BC65-4F61-B70A-9AC68596E8D9}" type="datetime1">
              <a:rPr lang="en-US" smtClean="0"/>
              <a:t>3/20/2025</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761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9D6E3B1C-5DFC-4461-BBCF-566C0ABE852C}" type="datetime1">
              <a:rPr lang="en-US" smtClean="0"/>
              <a:t>3/20/2025</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231362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149942" y="3687096"/>
            <a:ext cx="6186464" cy="1481087"/>
          </a:xfrm>
          <a:prstGeom prst="rect">
            <a:avLst/>
          </a:prstGeom>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1825625"/>
            <a:ext cx="10515600" cy="4351338"/>
          </a:xfrm>
          <a:prstGeom prst="rect">
            <a:avLst/>
          </a:prstGeo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E5DA89F8-A9A3-4038-B6CB-D01E532A8D91}" type="datetime1">
              <a:rPr lang="en-US" smtClean="0"/>
              <a:t>3/20/2025</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431384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a:prstGeom prst="rect">
            <a:avLst/>
          </a:prstGeo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3635E7D8-DB63-4C53-996E-A76F3BE546B5}" type="datetime1">
              <a:rPr lang="en-US" smtClean="0"/>
              <a:t>3/20/2025</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2888564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p:cNvSpPr/>
          <p:nvPr userDrawn="1"/>
        </p:nvSpPr>
        <p:spPr>
          <a:xfrm>
            <a:off x="838200" y="1655064"/>
            <a:ext cx="940308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ctrTitle" hasCustomPrompt="1"/>
          </p:nvPr>
        </p:nvSpPr>
        <p:spPr>
          <a:xfrm>
            <a:off x="1524000" y="1655064"/>
            <a:ext cx="9144000" cy="2387600"/>
          </a:xfrm>
          <a:ln>
            <a:solidFill>
              <a:schemeClr val="bg1"/>
            </a:solidFill>
          </a:ln>
        </p:spPr>
        <p:txBody>
          <a:bodyPr anchor="b">
            <a:normAutofit/>
          </a:bodyPr>
          <a:lstStyle>
            <a:lvl1pPr algn="ctr">
              <a:defRPr sz="8000"/>
            </a:lvl1pPr>
          </a:lstStyle>
          <a:p>
            <a:r>
              <a:rPr lang="es-ES"/>
              <a:t>GRACIAS</a:t>
            </a:r>
            <a:endParaRPr lang="en-US"/>
          </a:p>
        </p:txBody>
      </p:sp>
      <p:pic>
        <p:nvPicPr>
          <p:cNvPr id="8" name="Imagen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98811" y="5543142"/>
            <a:ext cx="2884937" cy="1178333"/>
          </a:xfrm>
          <a:prstGeom prst="rect">
            <a:avLst/>
          </a:prstGeom>
        </p:spPr>
      </p:pic>
    </p:spTree>
    <p:extLst>
      <p:ext uri="{BB962C8B-B14F-4D97-AF65-F5344CB8AC3E}">
        <p14:creationId xmlns:p14="http://schemas.microsoft.com/office/powerpoint/2010/main" val="3713260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0760" y="197698"/>
            <a:ext cx="9774787" cy="1141705"/>
          </a:xfrm>
        </p:spPr>
        <p:txBody>
          <a:bodyPr>
            <a:normAutofit/>
          </a:bodyPr>
          <a:lstStyle>
            <a:lvl1pPr>
              <a:defRPr sz="3000">
                <a:solidFill>
                  <a:schemeClr val="tx2"/>
                </a:solidFill>
                <a:effectLst>
                  <a:outerShdw blurRad="38100" dist="38100" dir="2700000" algn="tl">
                    <a:srgbClr val="000000">
                      <a:alpha val="43137"/>
                    </a:srgbClr>
                  </a:outerShdw>
                </a:effectLst>
              </a:defRPr>
            </a:lvl1pPr>
          </a:lstStyle>
          <a:p>
            <a:r>
              <a:rPr lang="es-ES"/>
              <a:t>Haga clic para modificar el estilo de título del patrón</a:t>
            </a:r>
            <a:endParaRPr lang="en-US"/>
          </a:p>
        </p:txBody>
      </p:sp>
      <p:sp>
        <p:nvSpPr>
          <p:cNvPr id="4" name="Marcador de fecha 3"/>
          <p:cNvSpPr>
            <a:spLocks noGrp="1"/>
          </p:cNvSpPr>
          <p:nvPr>
            <p:ph type="dt" sz="half" idx="10"/>
          </p:nvPr>
        </p:nvSpPr>
        <p:spPr>
          <a:xfrm>
            <a:off x="8989454" y="6336684"/>
            <a:ext cx="2743200" cy="365125"/>
          </a:xfrm>
          <a:prstGeom prst="rect">
            <a:avLst/>
          </a:prstGeom>
        </p:spPr>
        <p:txBody>
          <a:bodyPr/>
          <a:lstStyle>
            <a:lvl1pPr algn="r">
              <a:defRPr sz="1400" b="1">
                <a:solidFill>
                  <a:schemeClr val="bg2">
                    <a:lumMod val="25000"/>
                  </a:schemeClr>
                </a:solidFill>
              </a:defRPr>
            </a:lvl1pPr>
          </a:lstStyle>
          <a:p>
            <a:fld id="{DC14543B-1B6D-43B4-AE84-7213FB8A1CE9}" type="datetime1">
              <a:rPr lang="en-US" smtClean="0"/>
              <a:pPr/>
              <a:t>3/20/2025</a:t>
            </a:fld>
            <a:endParaRPr lang="en-US"/>
          </a:p>
        </p:txBody>
      </p:sp>
      <p:sp>
        <p:nvSpPr>
          <p:cNvPr id="5" name="Marcador de pie de página 4"/>
          <p:cNvSpPr>
            <a:spLocks noGrp="1"/>
          </p:cNvSpPr>
          <p:nvPr>
            <p:ph type="ftr" sz="quarter" idx="11"/>
          </p:nvPr>
        </p:nvSpPr>
        <p:spPr>
          <a:xfrm>
            <a:off x="2343955" y="6336683"/>
            <a:ext cx="6439437" cy="365125"/>
          </a:xfrm>
          <a:prstGeom prst="rect">
            <a:avLst/>
          </a:prstGeom>
        </p:spPr>
        <p:txBody>
          <a:bodyPr/>
          <a:lstStyle>
            <a:lvl1pPr>
              <a:defRPr sz="1400"/>
            </a:lvl1pPr>
          </a:lstStyle>
          <a:p>
            <a:endParaRPr lang="en-US"/>
          </a:p>
        </p:txBody>
      </p:sp>
      <p:sp>
        <p:nvSpPr>
          <p:cNvPr id="6" name="Marcador de número de diapositiva 5"/>
          <p:cNvSpPr>
            <a:spLocks noGrp="1"/>
          </p:cNvSpPr>
          <p:nvPr>
            <p:ph type="sldNum" sz="quarter" idx="12"/>
          </p:nvPr>
        </p:nvSpPr>
        <p:spPr>
          <a:xfrm>
            <a:off x="656822" y="6336685"/>
            <a:ext cx="644775" cy="365125"/>
          </a:xfrm>
        </p:spPr>
        <p:txBody>
          <a:bodyPr/>
          <a:lstStyle>
            <a:lvl1pPr algn="ctr">
              <a:defRPr sz="1400"/>
            </a:lvl1pPr>
          </a:lstStyle>
          <a:p>
            <a:fld id="{7D01C324-3974-4C97-8E41-B2FAE9E90C3A}" type="slidenum">
              <a:rPr lang="en-US" smtClean="0"/>
              <a:pPr/>
              <a:t>‹Nº›</a:t>
            </a:fld>
            <a:endParaRPr lang="en-US"/>
          </a:p>
        </p:txBody>
      </p:sp>
      <p:cxnSp>
        <p:nvCxnSpPr>
          <p:cNvPr id="8" name="Conector recto 7"/>
          <p:cNvCxnSpPr/>
          <p:nvPr userDrawn="1"/>
        </p:nvCxnSpPr>
        <p:spPr>
          <a:xfrm flipV="1">
            <a:off x="450761" y="1378039"/>
            <a:ext cx="9723549" cy="0"/>
          </a:xfrm>
          <a:prstGeom prst="line">
            <a:avLst/>
          </a:prstGeom>
          <a:ln w="34925">
            <a:solidFill>
              <a:srgbClr val="760000"/>
            </a:solidFill>
          </a:ln>
        </p:spPr>
        <p:style>
          <a:lnRef idx="1">
            <a:schemeClr val="accent1"/>
          </a:lnRef>
          <a:fillRef idx="0">
            <a:schemeClr val="accent1"/>
          </a:fillRef>
          <a:effectRef idx="0">
            <a:schemeClr val="accent1"/>
          </a:effectRef>
          <a:fontRef idx="minor">
            <a:schemeClr val="tx1"/>
          </a:fontRef>
        </p:style>
      </p:cxnSp>
      <p:sp>
        <p:nvSpPr>
          <p:cNvPr id="9" name="Rectángulo 8"/>
          <p:cNvSpPr/>
          <p:nvPr userDrawn="1"/>
        </p:nvSpPr>
        <p:spPr>
          <a:xfrm>
            <a:off x="337625" y="1730326"/>
            <a:ext cx="10086535" cy="323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Marcador de contenido 2"/>
          <p:cNvSpPr>
            <a:spLocks noGrp="1"/>
          </p:cNvSpPr>
          <p:nvPr>
            <p:ph idx="1"/>
          </p:nvPr>
        </p:nvSpPr>
        <p:spPr>
          <a:xfrm>
            <a:off x="450761" y="1631852"/>
            <a:ext cx="11281893" cy="4601523"/>
          </a:xfrm>
        </p:spPr>
        <p:txBody>
          <a:bodyPr>
            <a:normAutofit/>
          </a:bodyPr>
          <a:lstStyle>
            <a:lvl1pPr>
              <a:defRPr sz="2400"/>
            </a:lvl1pPr>
            <a:lvl2pPr>
              <a:defRPr sz="2000"/>
            </a:lvl2pPr>
            <a:lvl3pPr>
              <a:defRPr sz="1800" i="1"/>
            </a:lvl3pPr>
            <a:lvl4pPr>
              <a:defRPr sz="1600"/>
            </a:lvl4pPr>
            <a:lvl5pPr>
              <a:defRPr sz="1400" i="1"/>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362772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EFACB1D-24C6-4791-8988-6C386B98CFF5}" type="datetime1">
              <a:rPr lang="en-US" smtClean="0"/>
              <a:t>3/20/2025</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93056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6C7AD2E6-2DD3-4C2E-A288-8944D0F6B994}" type="datetime1">
              <a:rPr lang="en-US" smtClean="0"/>
              <a:t>3/20/2025</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3838487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0E12BDA3-6518-4F1A-A02E-B883241BFA6B}" type="datetime1">
              <a:rPr lang="en-US" smtClean="0"/>
              <a:t>3/20/2025</a:t>
            </a:fld>
            <a:endParaRPr lang="en-US"/>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Marcador de número de diapositiva 8"/>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2461490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3CC29850-BB6A-48E3-B48F-474CE196C484}" type="datetime1">
              <a:rPr lang="en-US" smtClean="0"/>
              <a:t>3/20/2025</a:t>
            </a:fld>
            <a:endParaRPr lang="en-US"/>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Marcador de número de diapositiva 4"/>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96265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736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50D4D9A6-5CA2-4F14-B9A2-E48A03A566EE}" type="datetime1">
              <a:rPr lang="en-US" smtClean="0"/>
              <a:t>3/20/2025</a:t>
            </a:fld>
            <a:endParaRPr lang="en-US"/>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Marcador de número de diapositiva 3"/>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2499084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B747E038-ACB3-4B30-AA93-DBCEFEC855EF}" type="datetime1">
              <a:rPr lang="en-US" smtClean="0"/>
              <a:t>3/20/2025</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14576114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6C47C993-21C3-45F3-A59F-890B07AF0A89}" type="datetime1">
              <a:rPr lang="en-US" smtClean="0"/>
              <a:t>3/20/2025</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3017539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F0B68D30-2703-4921-835B-08A778CA0F45}" type="datetime1">
              <a:rPr lang="en-US" smtClean="0"/>
              <a:t>3/20/2025</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14200038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9048EA92-58FD-405F-9554-1A709A33DC9A}" type="datetime1">
              <a:rPr lang="en-US" smtClean="0"/>
              <a:t>3/20/2025</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p:txBody>
          <a:bodyPr/>
          <a:lstStyle/>
          <a:p>
            <a:fld id="{7D01C324-3974-4C97-8E41-B2FAE9E90C3A}" type="slidenum">
              <a:rPr lang="en-US" smtClean="0"/>
              <a:t>‹Nº›</a:t>
            </a:fld>
            <a:endParaRPr lang="en-US"/>
          </a:p>
        </p:txBody>
      </p:sp>
    </p:spTree>
    <p:extLst>
      <p:ext uri="{BB962C8B-B14F-4D97-AF65-F5344CB8AC3E}">
        <p14:creationId xmlns:p14="http://schemas.microsoft.com/office/powerpoint/2010/main" val="32114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Marcador de texto 3"/>
          <p:cNvSpPr>
            <a:spLocks noGrp="1"/>
          </p:cNvSpPr>
          <p:nvPr>
            <p:ph idx="1"/>
          </p:nvPr>
        </p:nvSpPr>
        <p:spPr>
          <a:xfrm>
            <a:off x="270456" y="3889420"/>
            <a:ext cx="6619741" cy="2305318"/>
          </a:xfrm>
          <a:prstGeom prst="rect">
            <a:avLst/>
          </a:prstGeom>
        </p:spPr>
        <p:txBody>
          <a:bodyPr vert="horz" lIns="91440" tIns="45720" rIns="91440" bIns="45720" rtlCol="0">
            <a:normAutofit/>
          </a:bodyPr>
          <a:lstStyle/>
          <a:p>
            <a:pPr lvl="0"/>
            <a:r>
              <a:rPr lang="es-ES"/>
              <a:t>Título de la presentación</a:t>
            </a:r>
          </a:p>
          <a:p>
            <a:pPr lvl="0"/>
            <a:endParaRPr lang="es-ES"/>
          </a:p>
          <a:p>
            <a:pPr lvl="1"/>
            <a:r>
              <a:rPr lang="es-ES"/>
              <a:t>Presentado por:</a:t>
            </a:r>
          </a:p>
        </p:txBody>
      </p:sp>
    </p:spTree>
    <p:extLst>
      <p:ext uri="{BB962C8B-B14F-4D97-AF65-F5344CB8AC3E}">
        <p14:creationId xmlns:p14="http://schemas.microsoft.com/office/powerpoint/2010/main" val="269561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256348" y="5074276"/>
            <a:ext cx="6186464" cy="686335"/>
          </a:xfrm>
          <a:prstGeom prst="rect">
            <a:avLst/>
          </a:prstGeom>
        </p:spPr>
        <p:txBody>
          <a:bodyPr/>
          <a:lstStyle>
            <a:lvl1pPr algn="l">
              <a:defRPr sz="2400" baseline="0">
                <a:solidFill>
                  <a:schemeClr val="tx1"/>
                </a:solidFill>
              </a:defRPr>
            </a:lvl1pPr>
          </a:lstStyle>
          <a:p>
            <a:r>
              <a:rPr lang="es-ES"/>
              <a:t>Escriba acá quién hace la presentación</a:t>
            </a:r>
            <a:endParaRPr lang="en-US"/>
          </a:p>
        </p:txBody>
      </p:sp>
      <p:sp>
        <p:nvSpPr>
          <p:cNvPr id="3" name="Marcador de contenido 2"/>
          <p:cNvSpPr>
            <a:spLocks noGrp="1"/>
          </p:cNvSpPr>
          <p:nvPr>
            <p:ph idx="1" hasCustomPrompt="1"/>
          </p:nvPr>
        </p:nvSpPr>
        <p:spPr>
          <a:xfrm>
            <a:off x="256348" y="3640493"/>
            <a:ext cx="6650103" cy="1198652"/>
          </a:xfrm>
          <a:prstGeom prst="rect">
            <a:avLst/>
          </a:prstGeom>
        </p:spPr>
        <p:txBody>
          <a:bodyPr/>
          <a:lstStyle>
            <a:lvl1pPr>
              <a:defRPr baseline="0"/>
            </a:lvl1pPr>
          </a:lstStyle>
          <a:p>
            <a:pPr lvl="0"/>
            <a:r>
              <a:rPr lang="es-ES"/>
              <a:t>Título de la presentación</a:t>
            </a:r>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A8F9D834-B6BC-4C6F-BDB0-ECFF0ADF57DB}" type="datetime1">
              <a:rPr lang="en-US" smtClean="0"/>
              <a:t>3/20/2025</a:t>
            </a:fld>
            <a:endParaRPr lang="en-US"/>
          </a:p>
        </p:txBody>
      </p:sp>
    </p:spTree>
    <p:extLst>
      <p:ext uri="{BB962C8B-B14F-4D97-AF65-F5344CB8AC3E}">
        <p14:creationId xmlns:p14="http://schemas.microsoft.com/office/powerpoint/2010/main" val="40067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ABC6FA95-9632-488F-A04D-779ED5DCC9D5}" type="datetime1">
              <a:rPr lang="en-US" smtClean="0"/>
              <a:t>3/20/2025</a:t>
            </a:fld>
            <a:endParaRPr lang="en-US"/>
          </a:p>
        </p:txBody>
      </p:sp>
      <p:sp>
        <p:nvSpPr>
          <p:cNvPr id="5" name="Marcador de pie de página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56703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49942" y="3687096"/>
            <a:ext cx="6186464" cy="1481087"/>
          </a:xfrm>
          <a:prstGeom prst="rect">
            <a:avLst/>
          </a:prstGeom>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85AF2715-B336-4F70-8647-74A278857B13}" type="datetime1">
              <a:rPr lang="en-US" smtClean="0"/>
              <a:t>3/20/2025</a:t>
            </a:fld>
            <a:endParaRPr lang="en-US"/>
          </a:p>
        </p:txBody>
      </p:sp>
      <p:sp>
        <p:nvSpPr>
          <p:cNvPr id="6" name="Marcador de pie de página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303397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a:prstGeom prst="rect">
            <a:avLst/>
          </a:prstGeo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a:xfrm>
            <a:off x="838200" y="6356350"/>
            <a:ext cx="2743200" cy="365125"/>
          </a:xfrm>
          <a:prstGeom prst="rect">
            <a:avLst/>
          </a:prstGeom>
        </p:spPr>
        <p:txBody>
          <a:bodyPr/>
          <a:lstStyle/>
          <a:p>
            <a:fld id="{8455581D-8C60-4A7C-9F85-49409269551F}" type="datetime1">
              <a:rPr lang="en-US" smtClean="0"/>
              <a:t>3/20/2025</a:t>
            </a:fld>
            <a:endParaRPr lang="en-US"/>
          </a:p>
        </p:txBody>
      </p:sp>
      <p:sp>
        <p:nvSpPr>
          <p:cNvPr id="8" name="Marcador de pie de página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278916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49942" y="3687096"/>
            <a:ext cx="6186464" cy="1481087"/>
          </a:xfrm>
          <a:prstGeom prst="rect">
            <a:avLst/>
          </a:prstGeom>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a:xfrm>
            <a:off x="838200" y="6356350"/>
            <a:ext cx="2743200" cy="365125"/>
          </a:xfrm>
          <a:prstGeom prst="rect">
            <a:avLst/>
          </a:prstGeom>
        </p:spPr>
        <p:txBody>
          <a:bodyPr/>
          <a:lstStyle/>
          <a:p>
            <a:fld id="{AB5BB75C-18A0-4D7F-B286-20573117BF5A}" type="datetime1">
              <a:rPr lang="en-US" smtClean="0"/>
              <a:t>3/20/2025</a:t>
            </a:fld>
            <a:endParaRPr lang="en-US"/>
          </a:p>
        </p:txBody>
      </p:sp>
      <p:sp>
        <p:nvSpPr>
          <p:cNvPr id="4" name="Marcador de pie de página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Marcador de número de diapositiva 4"/>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30750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5476F49E-7403-4622-BC31-CA3469E8A7E8}" type="datetime1">
              <a:rPr lang="en-US" smtClean="0"/>
              <a:t>3/20/2025</a:t>
            </a:fld>
            <a:endParaRPr lang="en-US"/>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A41EBEE7-D385-4DD6-B596-E4734C5495FB}" type="slidenum">
              <a:rPr lang="en-US" smtClean="0"/>
              <a:t>‹Nº›</a:t>
            </a:fld>
            <a:endParaRPr lang="en-US"/>
          </a:p>
        </p:txBody>
      </p:sp>
    </p:spTree>
    <p:extLst>
      <p:ext uri="{BB962C8B-B14F-4D97-AF65-F5344CB8AC3E}">
        <p14:creationId xmlns:p14="http://schemas.microsoft.com/office/powerpoint/2010/main" val="5239656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7000" b="-3000"/>
          </a:stretch>
        </a:blipFill>
        <a:effectLst/>
      </p:bgPr>
    </p:bg>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491472" y="5697057"/>
            <a:ext cx="2618486" cy="1069503"/>
          </a:xfrm>
          <a:prstGeom prst="rect">
            <a:avLst/>
          </a:prstGeom>
        </p:spPr>
      </p:pic>
    </p:spTree>
    <p:extLst>
      <p:ext uri="{BB962C8B-B14F-4D97-AF65-F5344CB8AC3E}">
        <p14:creationId xmlns:p14="http://schemas.microsoft.com/office/powerpoint/2010/main" val="1799100671"/>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389807" y="5978597"/>
            <a:ext cx="2606782" cy="841635"/>
          </a:xfrm>
          <a:prstGeom prst="rect">
            <a:avLst/>
          </a:prstGeom>
        </p:spPr>
      </p:pic>
      <p:sp>
        <p:nvSpPr>
          <p:cNvPr id="4" name="Marcador de texto 3"/>
          <p:cNvSpPr>
            <a:spLocks noGrp="1"/>
          </p:cNvSpPr>
          <p:nvPr>
            <p:ph type="body" idx="1"/>
          </p:nvPr>
        </p:nvSpPr>
        <p:spPr>
          <a:xfrm>
            <a:off x="270456" y="3889420"/>
            <a:ext cx="6619741" cy="2305318"/>
          </a:xfrm>
          <a:prstGeom prst="rect">
            <a:avLst/>
          </a:prstGeom>
        </p:spPr>
        <p:txBody>
          <a:bodyPr vert="horz" lIns="91440" tIns="45720" rIns="91440" bIns="45720" rtlCol="0">
            <a:normAutofit/>
          </a:bodyPr>
          <a:lstStyle/>
          <a:p>
            <a:pPr lvl="0"/>
            <a:r>
              <a:rPr lang="es-ES"/>
              <a:t>Título de la presentación</a:t>
            </a:r>
          </a:p>
          <a:p>
            <a:pPr lvl="1"/>
            <a:r>
              <a:rPr lang="es-ES"/>
              <a:t>Presentado por:</a:t>
            </a:r>
          </a:p>
        </p:txBody>
      </p:sp>
      <p:sp>
        <p:nvSpPr>
          <p:cNvPr id="9" name="Marcador de fecha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611A2-0718-4C21-B511-1F83B610447A}" type="datetime1">
              <a:rPr lang="en-US" smtClean="0"/>
              <a:t>3/20/2025</a:t>
            </a:fld>
            <a:endParaRPr lang="es-419"/>
          </a:p>
        </p:txBody>
      </p:sp>
    </p:spTree>
    <p:extLst>
      <p:ext uri="{BB962C8B-B14F-4D97-AF65-F5344CB8AC3E}">
        <p14:creationId xmlns:p14="http://schemas.microsoft.com/office/powerpoint/2010/main" val="324218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3500" b="0" kern="1200">
          <a:solidFill>
            <a:schemeClr val="bg1">
              <a:lumMod val="75000"/>
            </a:schemeClr>
          </a:solidFill>
          <a:effectLst>
            <a:outerShdw blurRad="38100" dist="38100" dir="2700000" algn="tl">
              <a:srgbClr val="000000">
                <a:alpha val="43137"/>
              </a:srgbClr>
            </a:outerShdw>
          </a:effectLst>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2">
              <a:lumMod val="90000"/>
            </a:schemeClr>
          </a:solidFill>
          <a:effectLst>
            <a:outerShdw blurRad="38100" dist="38100" dir="2700000" algn="tl">
              <a:srgbClr val="000000">
                <a:alpha val="43137"/>
              </a:srgbClr>
            </a:outerShdw>
          </a:effectLst>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b="-8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9387348" cy="123753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2084439"/>
            <a:ext cx="10508226" cy="404105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número de diapositiva 5"/>
          <p:cNvSpPr>
            <a:spLocks noGrp="1"/>
          </p:cNvSpPr>
          <p:nvPr>
            <p:ph type="sldNum" sz="quarter" idx="4"/>
          </p:nvPr>
        </p:nvSpPr>
        <p:spPr>
          <a:xfrm>
            <a:off x="838200" y="6336685"/>
            <a:ext cx="489155" cy="365125"/>
          </a:xfrm>
          <a:prstGeom prst="rect">
            <a:avLst/>
          </a:prstGeom>
        </p:spPr>
        <p:txBody>
          <a:bodyPr vert="horz" lIns="91440" tIns="45720" rIns="91440" bIns="45720" rtlCol="0" anchor="ctr"/>
          <a:lstStyle>
            <a:lvl1pPr algn="r">
              <a:defRPr sz="1200" b="1">
                <a:solidFill>
                  <a:schemeClr val="bg1"/>
                </a:solidFill>
              </a:defRPr>
            </a:lvl1pPr>
          </a:lstStyle>
          <a:p>
            <a:fld id="{7D01C324-3974-4C97-8E41-B2FAE9E90C3A}" type="slidenum">
              <a:rPr lang="en-US" smtClean="0"/>
              <a:pPr/>
              <a:t>‹Nº›</a:t>
            </a:fld>
            <a:endParaRPr lang="en-US"/>
          </a:p>
        </p:txBody>
      </p:sp>
      <p:pic>
        <p:nvPicPr>
          <p:cNvPr id="7" name="Imagen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225547" y="183433"/>
            <a:ext cx="1697511" cy="596496"/>
          </a:xfrm>
          <a:prstGeom prst="rect">
            <a:avLst/>
          </a:prstGeom>
        </p:spPr>
      </p:pic>
      <p:cxnSp>
        <p:nvCxnSpPr>
          <p:cNvPr id="9" name="Conector recto 8"/>
          <p:cNvCxnSpPr/>
          <p:nvPr userDrawn="1"/>
        </p:nvCxnSpPr>
        <p:spPr>
          <a:xfrm>
            <a:off x="838200" y="1848465"/>
            <a:ext cx="938734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671983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66368920_Algoritmos_de_deteccion_de_anomalias_con_redes_profundas_Revision_para_deteccion_de_fraudes_bancarios" TargetMode="External"/><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hyperlink" Target="https://aws.amazon.com/es/what-is/recurrent-neural-network/#:~:text=Una%20red%20neuronal%20recurrente%20(RNN,salida%20de%20datos%20secuencial%20espec%C3%ADfica" TargetMode="External"/><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m.com/docs/es/spss-statistics/saas?topic=networks-multilayer-perceptron" TargetMode="External"/><Relationship Id="rId2" Type="http://schemas.openxmlformats.org/officeDocument/2006/relationships/hyperlink" Target="https://aws.amazon.com/es/what-is/neural-network/" TargetMode="External"/><Relationship Id="rId1" Type="http://schemas.openxmlformats.org/officeDocument/2006/relationships/slideLayout" Target="../slideLayouts/slideLayout20.xml"/><Relationship Id="rId6" Type="http://schemas.openxmlformats.org/officeDocument/2006/relationships/hyperlink" Target="https://interactivechaos.com/es/manual/tutorial-de-machine-learning/algoritmos-de-aprendizaje-por-refuerzo#:~:text=El%20aprendizaje%20por%20refuerzo%2C%20o,la%20interacci%C3%B3n%20con%20su%20entorno" TargetMode="External"/><Relationship Id="rId5" Type="http://schemas.openxmlformats.org/officeDocument/2006/relationships/hyperlink" Target="https://aws.amazon.com/es/what-is/recurrent-neural-network/#:~:text=Una%20red%20neuronal%20recurrente%20(RNN,salida%20de%20datos%20secuencial%20espec%C3%ADfica" TargetMode="External"/><Relationship Id="rId4" Type="http://schemas.openxmlformats.org/officeDocument/2006/relationships/hyperlink" Target="https://www.ibm.com/es-es/topics/convolutional-neural-network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alyc.org/journal/1815/181549596004/html/" TargetMode="External"/><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s://interactivechaos.com/es/manual/tutorial-de-deep-learning/el-perceptron-multicapa" TargetMode="External"/><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background with white text&#10;&#10;AI-generated content may be incorrect.">
            <a:extLst>
              <a:ext uri="{FF2B5EF4-FFF2-40B4-BE49-F238E27FC236}">
                <a16:creationId xmlns:a16="http://schemas.microsoft.com/office/drawing/2014/main" id="{B6C1B7E4-5125-EE45-A9F9-2AEB52429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98" y="4734839"/>
            <a:ext cx="3305044" cy="3305044"/>
          </a:xfrm>
          <a:prstGeom prst="rect">
            <a:avLst/>
          </a:prstGeom>
        </p:spPr>
      </p:pic>
    </p:spTree>
    <p:extLst>
      <p:ext uri="{BB962C8B-B14F-4D97-AF65-F5344CB8AC3E}">
        <p14:creationId xmlns:p14="http://schemas.microsoft.com/office/powerpoint/2010/main" val="125414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10</a:t>
            </a:fld>
            <a:endParaRPr lang="en-US"/>
          </a:p>
        </p:txBody>
      </p:sp>
      <p:sp>
        <p:nvSpPr>
          <p:cNvPr id="3" name="Proceso alternativo 2"/>
          <p:cNvSpPr/>
          <p:nvPr/>
        </p:nvSpPr>
        <p:spPr>
          <a:xfrm>
            <a:off x="838200" y="899373"/>
            <a:ext cx="9429345" cy="61267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2000" b="1" dirty="0" smtClean="0"/>
              <a:t>Fórmulas</a:t>
            </a:r>
            <a:endParaRPr lang="es-CO" sz="2000" b="1" dirty="0"/>
          </a:p>
        </p:txBody>
      </p:sp>
      <p:sp>
        <p:nvSpPr>
          <p:cNvPr id="4" name="Cheurón 3"/>
          <p:cNvSpPr/>
          <p:nvPr/>
        </p:nvSpPr>
        <p:spPr>
          <a:xfrm>
            <a:off x="481519" y="2013626"/>
            <a:ext cx="6867728"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tx1"/>
                </a:solidFill>
              </a:rPr>
              <a:t>Cálculo del promedio ponderado exponencial de los gradientes:</a:t>
            </a:r>
            <a:endParaRPr lang="es-CO" b="1" dirty="0">
              <a:solidFill>
                <a:schemeClr val="tx1"/>
              </a:solidFill>
            </a:endParaRPr>
          </a:p>
        </p:txBody>
      </p:sp>
      <p:pic>
        <p:nvPicPr>
          <p:cNvPr id="5" name="Imagen 4"/>
          <p:cNvPicPr>
            <a:picLocks noChangeAspect="1"/>
          </p:cNvPicPr>
          <p:nvPr/>
        </p:nvPicPr>
        <p:blipFill>
          <a:blip r:embed="rId2"/>
          <a:stretch>
            <a:fillRect/>
          </a:stretch>
        </p:blipFill>
        <p:spPr>
          <a:xfrm>
            <a:off x="4240856" y="2867530"/>
            <a:ext cx="3710288" cy="1399166"/>
          </a:xfrm>
          <a:prstGeom prst="rect">
            <a:avLst/>
          </a:prstGeom>
        </p:spPr>
      </p:pic>
      <p:pic>
        <p:nvPicPr>
          <p:cNvPr id="6" name="Imagen 5"/>
          <p:cNvPicPr>
            <a:picLocks noChangeAspect="1"/>
          </p:cNvPicPr>
          <p:nvPr/>
        </p:nvPicPr>
        <p:blipFill>
          <a:blip r:embed="rId3"/>
          <a:stretch>
            <a:fillRect/>
          </a:stretch>
        </p:blipFill>
        <p:spPr>
          <a:xfrm>
            <a:off x="835752" y="4487489"/>
            <a:ext cx="983205" cy="404057"/>
          </a:xfrm>
          <a:prstGeom prst="rect">
            <a:avLst/>
          </a:prstGeom>
        </p:spPr>
      </p:pic>
      <p:pic>
        <p:nvPicPr>
          <p:cNvPr id="7" name="Imagen 6"/>
          <p:cNvPicPr>
            <a:picLocks noChangeAspect="1"/>
          </p:cNvPicPr>
          <p:nvPr/>
        </p:nvPicPr>
        <p:blipFill>
          <a:blip r:embed="rId4"/>
          <a:stretch>
            <a:fillRect/>
          </a:stretch>
        </p:blipFill>
        <p:spPr>
          <a:xfrm>
            <a:off x="774871" y="5183214"/>
            <a:ext cx="326891" cy="430901"/>
          </a:xfrm>
          <a:prstGeom prst="rect">
            <a:avLst/>
          </a:prstGeom>
        </p:spPr>
      </p:pic>
      <p:sp>
        <p:nvSpPr>
          <p:cNvPr id="8" name="Flecha derecha 7"/>
          <p:cNvSpPr/>
          <p:nvPr/>
        </p:nvSpPr>
        <p:spPr>
          <a:xfrm>
            <a:off x="1867711" y="4552545"/>
            <a:ext cx="714983" cy="3390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Flecha derecha 8"/>
          <p:cNvSpPr/>
          <p:nvPr/>
        </p:nvSpPr>
        <p:spPr>
          <a:xfrm>
            <a:off x="1867711" y="5275114"/>
            <a:ext cx="714983" cy="3390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0" name="Cheurón 9"/>
          <p:cNvSpPr/>
          <p:nvPr/>
        </p:nvSpPr>
        <p:spPr>
          <a:xfrm>
            <a:off x="2530812" y="4361208"/>
            <a:ext cx="9526621"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tx1"/>
                </a:solidFill>
              </a:rPr>
              <a:t>Son </a:t>
            </a:r>
            <a:r>
              <a:rPr lang="es-ES" b="1" dirty="0">
                <a:solidFill>
                  <a:schemeClr val="tx1"/>
                </a:solidFill>
              </a:rPr>
              <a:t>los promedios ponderados exponencialmente de los gradientes para los pesos y el sesgo, respectivamente.</a:t>
            </a:r>
            <a:endParaRPr lang="es-CO" b="1" dirty="0">
              <a:solidFill>
                <a:schemeClr val="tx1"/>
              </a:solidFill>
            </a:endParaRPr>
          </a:p>
        </p:txBody>
      </p:sp>
      <p:sp>
        <p:nvSpPr>
          <p:cNvPr id="11" name="Cheurón 10"/>
          <p:cNvSpPr/>
          <p:nvPr/>
        </p:nvSpPr>
        <p:spPr>
          <a:xfrm>
            <a:off x="2498384" y="5191090"/>
            <a:ext cx="9526621"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tx1"/>
                </a:solidFill>
              </a:rPr>
              <a:t>Es </a:t>
            </a:r>
            <a:r>
              <a:rPr lang="es-ES" b="1" dirty="0">
                <a:solidFill>
                  <a:schemeClr val="tx1"/>
                </a:solidFill>
              </a:rPr>
              <a:t>el coeficiente que determina el peso de los gradientes cuadrados anteriores, con un valor típico de 0.999.</a:t>
            </a:r>
            <a:endParaRPr lang="es-CO" b="1" dirty="0">
              <a:solidFill>
                <a:schemeClr val="tx1"/>
              </a:solidFill>
            </a:endParaRPr>
          </a:p>
        </p:txBody>
      </p:sp>
    </p:spTree>
    <p:extLst>
      <p:ext uri="{BB962C8B-B14F-4D97-AF65-F5344CB8AC3E}">
        <p14:creationId xmlns:p14="http://schemas.microsoft.com/office/powerpoint/2010/main" val="179232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11</a:t>
            </a:fld>
            <a:endParaRPr lang="en-US"/>
          </a:p>
        </p:txBody>
      </p:sp>
      <p:sp>
        <p:nvSpPr>
          <p:cNvPr id="3" name="Cheurón 2"/>
          <p:cNvSpPr/>
          <p:nvPr/>
        </p:nvSpPr>
        <p:spPr>
          <a:xfrm>
            <a:off x="690664" y="714984"/>
            <a:ext cx="8555476"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tx1"/>
                </a:solidFill>
              </a:rPr>
              <a:t>Cálculo del promedio ponderado exponencial de los cuadrados de los gradientes:</a:t>
            </a:r>
            <a:endParaRPr lang="es-CO" b="1" dirty="0">
              <a:solidFill>
                <a:schemeClr val="tx1"/>
              </a:solidFill>
            </a:endParaRPr>
          </a:p>
        </p:txBody>
      </p:sp>
      <p:pic>
        <p:nvPicPr>
          <p:cNvPr id="4" name="Imagen 3"/>
          <p:cNvPicPr>
            <a:picLocks noChangeAspect="1"/>
          </p:cNvPicPr>
          <p:nvPr/>
        </p:nvPicPr>
        <p:blipFill>
          <a:blip r:embed="rId2"/>
          <a:stretch>
            <a:fillRect/>
          </a:stretch>
        </p:blipFill>
        <p:spPr>
          <a:xfrm>
            <a:off x="3325810" y="1950397"/>
            <a:ext cx="3808527" cy="1350628"/>
          </a:xfrm>
          <a:prstGeom prst="rect">
            <a:avLst/>
          </a:prstGeom>
        </p:spPr>
      </p:pic>
      <p:pic>
        <p:nvPicPr>
          <p:cNvPr id="5" name="Imagen 4"/>
          <p:cNvPicPr>
            <a:picLocks noChangeAspect="1"/>
          </p:cNvPicPr>
          <p:nvPr/>
        </p:nvPicPr>
        <p:blipFill>
          <a:blip r:embed="rId3"/>
          <a:stretch>
            <a:fillRect/>
          </a:stretch>
        </p:blipFill>
        <p:spPr>
          <a:xfrm>
            <a:off x="747608" y="3617335"/>
            <a:ext cx="1041956" cy="473616"/>
          </a:xfrm>
          <a:prstGeom prst="rect">
            <a:avLst/>
          </a:prstGeom>
        </p:spPr>
      </p:pic>
      <p:pic>
        <p:nvPicPr>
          <p:cNvPr id="6" name="Imagen 5"/>
          <p:cNvPicPr>
            <a:picLocks noChangeAspect="1"/>
          </p:cNvPicPr>
          <p:nvPr/>
        </p:nvPicPr>
        <p:blipFill>
          <a:blip r:embed="rId4"/>
          <a:stretch>
            <a:fillRect/>
          </a:stretch>
        </p:blipFill>
        <p:spPr>
          <a:xfrm>
            <a:off x="690664" y="4569972"/>
            <a:ext cx="506650" cy="591091"/>
          </a:xfrm>
          <a:prstGeom prst="rect">
            <a:avLst/>
          </a:prstGeom>
        </p:spPr>
      </p:pic>
      <p:sp>
        <p:nvSpPr>
          <p:cNvPr id="7" name="Flecha derecha 6"/>
          <p:cNvSpPr/>
          <p:nvPr/>
        </p:nvSpPr>
        <p:spPr>
          <a:xfrm>
            <a:off x="1896894" y="3865901"/>
            <a:ext cx="714983" cy="3390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8" name="Flecha derecha 7"/>
          <p:cNvSpPr/>
          <p:nvPr/>
        </p:nvSpPr>
        <p:spPr>
          <a:xfrm>
            <a:off x="1896894" y="4739249"/>
            <a:ext cx="714983" cy="33900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9" name="Cheurón 8"/>
          <p:cNvSpPr/>
          <p:nvPr/>
        </p:nvSpPr>
        <p:spPr>
          <a:xfrm>
            <a:off x="2559995" y="3674564"/>
            <a:ext cx="9526621"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tx1"/>
                </a:solidFill>
              </a:rPr>
              <a:t>Son </a:t>
            </a:r>
            <a:r>
              <a:rPr lang="es-ES" b="1" dirty="0">
                <a:solidFill>
                  <a:schemeClr val="tx1"/>
                </a:solidFill>
              </a:rPr>
              <a:t>los promedios ponderados exponencialmente de los cuadrados de los gradientes para los pesos y el sesgo, respectivamente.</a:t>
            </a:r>
            <a:endParaRPr lang="es-CO" b="1" dirty="0">
              <a:solidFill>
                <a:schemeClr val="tx1"/>
              </a:solidFill>
            </a:endParaRPr>
          </a:p>
        </p:txBody>
      </p:sp>
      <p:sp>
        <p:nvSpPr>
          <p:cNvPr id="10" name="Cheurón 9"/>
          <p:cNvSpPr/>
          <p:nvPr/>
        </p:nvSpPr>
        <p:spPr>
          <a:xfrm>
            <a:off x="2527567" y="4655225"/>
            <a:ext cx="9526621"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tx1"/>
                </a:solidFill>
              </a:rPr>
              <a:t>Es </a:t>
            </a:r>
            <a:r>
              <a:rPr lang="es-ES" b="1" dirty="0">
                <a:solidFill>
                  <a:schemeClr val="tx1"/>
                </a:solidFill>
              </a:rPr>
              <a:t>el coeficiente que determina el peso de los gradientes anteriores, con un valor típico de 0.9.</a:t>
            </a:r>
            <a:endParaRPr lang="es-CO" b="1" dirty="0">
              <a:solidFill>
                <a:schemeClr val="tx1"/>
              </a:solidFill>
            </a:endParaRPr>
          </a:p>
        </p:txBody>
      </p:sp>
    </p:spTree>
    <p:extLst>
      <p:ext uri="{BB962C8B-B14F-4D97-AF65-F5344CB8AC3E}">
        <p14:creationId xmlns:p14="http://schemas.microsoft.com/office/powerpoint/2010/main" val="116469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12</a:t>
            </a:fld>
            <a:endParaRPr lang="en-US"/>
          </a:p>
        </p:txBody>
      </p:sp>
      <p:sp>
        <p:nvSpPr>
          <p:cNvPr id="3" name="Cheurón 2"/>
          <p:cNvSpPr/>
          <p:nvPr/>
        </p:nvSpPr>
        <p:spPr>
          <a:xfrm>
            <a:off x="690664" y="714984"/>
            <a:ext cx="3127442"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tx1"/>
                </a:solidFill>
              </a:rPr>
              <a:t>Corrección del Sesgo:</a:t>
            </a:r>
            <a:endParaRPr lang="es-CO" b="1" dirty="0">
              <a:solidFill>
                <a:schemeClr val="tx1"/>
              </a:solidFill>
            </a:endParaRPr>
          </a:p>
        </p:txBody>
      </p:sp>
      <p:pic>
        <p:nvPicPr>
          <p:cNvPr id="4" name="Imagen 3"/>
          <p:cNvPicPr>
            <a:picLocks noChangeAspect="1"/>
          </p:cNvPicPr>
          <p:nvPr/>
        </p:nvPicPr>
        <p:blipFill>
          <a:blip r:embed="rId2"/>
          <a:stretch>
            <a:fillRect/>
          </a:stretch>
        </p:blipFill>
        <p:spPr>
          <a:xfrm>
            <a:off x="5307850" y="3466789"/>
            <a:ext cx="2508325" cy="2389510"/>
          </a:xfrm>
          <a:prstGeom prst="rect">
            <a:avLst/>
          </a:prstGeom>
        </p:spPr>
      </p:pic>
      <p:sp>
        <p:nvSpPr>
          <p:cNvPr id="5" name="Rectángulo redondeado 4"/>
          <p:cNvSpPr/>
          <p:nvPr/>
        </p:nvSpPr>
        <p:spPr>
          <a:xfrm>
            <a:off x="282977" y="2002614"/>
            <a:ext cx="11595100" cy="1117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s-ES" b="1" dirty="0">
                <a:solidFill>
                  <a:schemeClr val="tx1"/>
                </a:solidFill>
              </a:rPr>
              <a:t>Dado que los promedios ponderados exponencialmente están sesgados hacia cero, especialmente en las primeras iteraciones, ADAM aplica una corrección de sesgo:</a:t>
            </a:r>
            <a:endParaRPr lang="es-CO" sz="1800" b="1" dirty="0">
              <a:solidFill>
                <a:schemeClr val="tx1"/>
              </a:solidFill>
            </a:endParaRPr>
          </a:p>
        </p:txBody>
      </p:sp>
    </p:spTree>
    <p:extLst>
      <p:ext uri="{BB962C8B-B14F-4D97-AF65-F5344CB8AC3E}">
        <p14:creationId xmlns:p14="http://schemas.microsoft.com/office/powerpoint/2010/main" val="167652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13</a:t>
            </a:fld>
            <a:endParaRPr lang="en-US"/>
          </a:p>
        </p:txBody>
      </p:sp>
      <p:sp>
        <p:nvSpPr>
          <p:cNvPr id="3" name="Cheurón 2"/>
          <p:cNvSpPr/>
          <p:nvPr/>
        </p:nvSpPr>
        <p:spPr>
          <a:xfrm>
            <a:off x="690664" y="714984"/>
            <a:ext cx="4844374" cy="656617"/>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smtClean="0">
                <a:solidFill>
                  <a:schemeClr val="tx1"/>
                </a:solidFill>
              </a:rPr>
              <a:t>Actualización de Parámetros</a:t>
            </a:r>
            <a:endParaRPr lang="es-CO" b="1" dirty="0">
              <a:solidFill>
                <a:schemeClr val="tx1"/>
              </a:solidFill>
            </a:endParaRPr>
          </a:p>
        </p:txBody>
      </p:sp>
      <p:sp>
        <p:nvSpPr>
          <p:cNvPr id="4" name="Rectángulo redondeado 3"/>
          <p:cNvSpPr/>
          <p:nvPr/>
        </p:nvSpPr>
        <p:spPr>
          <a:xfrm>
            <a:off x="282977" y="2002614"/>
            <a:ext cx="11595100" cy="1117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s-ES" b="1" dirty="0">
                <a:solidFill>
                  <a:schemeClr val="tx1"/>
                </a:solidFill>
              </a:rPr>
              <a:t>Finalmente, los parámetros del modelo se actualizan de la siguiente manera:</a:t>
            </a:r>
            <a:endParaRPr lang="es-CO" sz="1800" b="1" dirty="0">
              <a:solidFill>
                <a:schemeClr val="tx1"/>
              </a:solidFill>
            </a:endParaRPr>
          </a:p>
        </p:txBody>
      </p:sp>
      <p:pic>
        <p:nvPicPr>
          <p:cNvPr id="5" name="Imagen 4"/>
          <p:cNvPicPr>
            <a:picLocks noChangeAspect="1"/>
          </p:cNvPicPr>
          <p:nvPr/>
        </p:nvPicPr>
        <p:blipFill>
          <a:blip r:embed="rId2"/>
          <a:stretch>
            <a:fillRect/>
          </a:stretch>
        </p:blipFill>
        <p:spPr>
          <a:xfrm>
            <a:off x="4931104" y="3586360"/>
            <a:ext cx="2057415" cy="1076333"/>
          </a:xfrm>
          <a:prstGeom prst="rect">
            <a:avLst/>
          </a:prstGeom>
        </p:spPr>
      </p:pic>
      <p:pic>
        <p:nvPicPr>
          <p:cNvPr id="6" name="Imagen 5"/>
          <p:cNvPicPr>
            <a:picLocks noChangeAspect="1"/>
          </p:cNvPicPr>
          <p:nvPr/>
        </p:nvPicPr>
        <p:blipFill>
          <a:blip r:embed="rId3"/>
          <a:stretch>
            <a:fillRect/>
          </a:stretch>
        </p:blipFill>
        <p:spPr>
          <a:xfrm>
            <a:off x="408561" y="4859468"/>
            <a:ext cx="6873797" cy="1157089"/>
          </a:xfrm>
          <a:prstGeom prst="rect">
            <a:avLst/>
          </a:prstGeom>
        </p:spPr>
      </p:pic>
    </p:spTree>
    <p:extLst>
      <p:ext uri="{BB962C8B-B14F-4D97-AF65-F5344CB8AC3E}">
        <p14:creationId xmlns:p14="http://schemas.microsoft.com/office/powerpoint/2010/main" val="2897943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14</a:t>
            </a:fld>
            <a:endParaRPr lang="en-US"/>
          </a:p>
        </p:txBody>
      </p:sp>
      <p:sp>
        <p:nvSpPr>
          <p:cNvPr id="3" name="Proceso alternativo 2"/>
          <p:cNvSpPr/>
          <p:nvPr/>
        </p:nvSpPr>
        <p:spPr>
          <a:xfrm>
            <a:off x="838200" y="899373"/>
            <a:ext cx="9429345" cy="61267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ES" sz="2000" b="1" dirty="0" smtClean="0"/>
              <a:t>Pasos para implementar el optimizador ADAM</a:t>
            </a:r>
            <a:endParaRPr lang="es-CO" sz="2000" b="1" dirty="0"/>
          </a:p>
        </p:txBody>
      </p:sp>
      <p:pic>
        <p:nvPicPr>
          <p:cNvPr id="4" name="Imagen 3"/>
          <p:cNvPicPr>
            <a:picLocks noChangeAspect="1"/>
          </p:cNvPicPr>
          <p:nvPr/>
        </p:nvPicPr>
        <p:blipFill>
          <a:blip r:embed="rId2"/>
          <a:stretch>
            <a:fillRect/>
          </a:stretch>
        </p:blipFill>
        <p:spPr>
          <a:xfrm>
            <a:off x="1538449" y="2449641"/>
            <a:ext cx="8635575" cy="2477419"/>
          </a:xfrm>
          <a:prstGeom prst="rect">
            <a:avLst/>
          </a:prstGeom>
        </p:spPr>
      </p:pic>
    </p:spTree>
    <p:extLst>
      <p:ext uri="{BB962C8B-B14F-4D97-AF65-F5344CB8AC3E}">
        <p14:creationId xmlns:p14="http://schemas.microsoft.com/office/powerpoint/2010/main" val="318245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15</a:t>
            </a:fld>
            <a:endParaRPr lang="en-US"/>
          </a:p>
        </p:txBody>
      </p:sp>
      <p:graphicFrame>
        <p:nvGraphicFramePr>
          <p:cNvPr id="4" name="Tabla 3"/>
          <p:cNvGraphicFramePr>
            <a:graphicFrameLocks noGrp="1"/>
          </p:cNvGraphicFramePr>
          <p:nvPr>
            <p:extLst>
              <p:ext uri="{D42A27DB-BD31-4B8C-83A1-F6EECF244321}">
                <p14:modId xmlns:p14="http://schemas.microsoft.com/office/powerpoint/2010/main" val="3399949691"/>
              </p:ext>
            </p:extLst>
          </p:nvPr>
        </p:nvGraphicFramePr>
        <p:xfrm>
          <a:off x="752812" y="583479"/>
          <a:ext cx="9801699" cy="5651500"/>
        </p:xfrm>
        <a:graphic>
          <a:graphicData uri="http://schemas.openxmlformats.org/drawingml/2006/table">
            <a:tbl>
              <a:tblPr firstRow="1" bandRow="1">
                <a:tableStyleId>{5C22544A-7EE6-4342-B048-85BDC9FD1C3A}</a:tableStyleId>
              </a:tblPr>
              <a:tblGrid>
                <a:gridCol w="3267233">
                  <a:extLst>
                    <a:ext uri="{9D8B030D-6E8A-4147-A177-3AD203B41FA5}">
                      <a16:colId xmlns:a16="http://schemas.microsoft.com/office/drawing/2014/main" val="2235902703"/>
                    </a:ext>
                  </a:extLst>
                </a:gridCol>
                <a:gridCol w="3267233">
                  <a:extLst>
                    <a:ext uri="{9D8B030D-6E8A-4147-A177-3AD203B41FA5}">
                      <a16:colId xmlns:a16="http://schemas.microsoft.com/office/drawing/2014/main" val="763242001"/>
                    </a:ext>
                  </a:extLst>
                </a:gridCol>
                <a:gridCol w="3267233">
                  <a:extLst>
                    <a:ext uri="{9D8B030D-6E8A-4147-A177-3AD203B41FA5}">
                      <a16:colId xmlns:a16="http://schemas.microsoft.com/office/drawing/2014/main" val="4221787681"/>
                    </a:ext>
                  </a:extLst>
                </a:gridCol>
              </a:tblGrid>
              <a:tr h="370840">
                <a:tc>
                  <a:txBody>
                    <a:bodyPr/>
                    <a:lstStyle/>
                    <a:p>
                      <a:pPr algn="ctr"/>
                      <a:r>
                        <a:rPr lang="es-CO" sz="1050" b="1" dirty="0">
                          <a:effectLst/>
                        </a:rPr>
                        <a:t>Algoritmo</a:t>
                      </a:r>
                    </a:p>
                  </a:txBody>
                  <a:tcPr anchor="ctr"/>
                </a:tc>
                <a:tc>
                  <a:txBody>
                    <a:bodyPr/>
                    <a:lstStyle/>
                    <a:p>
                      <a:pPr algn="ctr"/>
                      <a:r>
                        <a:rPr lang="es-CO" sz="1050" b="1">
                          <a:effectLst/>
                        </a:rPr>
                        <a:t>Ventajas</a:t>
                      </a:r>
                    </a:p>
                  </a:txBody>
                  <a:tcPr anchor="ctr"/>
                </a:tc>
                <a:tc>
                  <a:txBody>
                    <a:bodyPr/>
                    <a:lstStyle/>
                    <a:p>
                      <a:pPr algn="ctr"/>
                      <a:r>
                        <a:rPr lang="es-CO" sz="1050" b="1">
                          <a:effectLst/>
                        </a:rPr>
                        <a:t>Desventajas</a:t>
                      </a:r>
                    </a:p>
                  </a:txBody>
                  <a:tcPr anchor="ctr"/>
                </a:tc>
                <a:extLst>
                  <a:ext uri="{0D108BD9-81ED-4DB2-BD59-A6C34878D82A}">
                    <a16:rowId xmlns:a16="http://schemas.microsoft.com/office/drawing/2014/main" val="4124240448"/>
                  </a:ext>
                </a:extLst>
              </a:tr>
              <a:tr h="370840">
                <a:tc>
                  <a:txBody>
                    <a:bodyPr/>
                    <a:lstStyle/>
                    <a:p>
                      <a:pPr algn="ctr"/>
                      <a:r>
                        <a:rPr lang="es-CO" sz="2000" b="1" dirty="0" err="1">
                          <a:effectLst/>
                        </a:rPr>
                        <a:t>Adagrad</a:t>
                      </a:r>
                      <a:endParaRPr lang="es-CO" sz="2000" dirty="0">
                        <a:effectLst/>
                      </a:endParaRPr>
                    </a:p>
                  </a:txBody>
                  <a:tcPr anchor="ctr"/>
                </a:tc>
                <a:tc>
                  <a:txBody>
                    <a:bodyPr/>
                    <a:lstStyle/>
                    <a:p>
                      <a:pPr algn="just"/>
                      <a:r>
                        <a:rPr lang="es-ES" sz="1050" b="1" dirty="0">
                          <a:effectLst/>
                        </a:rPr>
                        <a:t>Software</a:t>
                      </a:r>
                      <a:r>
                        <a:rPr lang="es-ES" sz="1050" dirty="0">
                          <a:effectLst/>
                        </a:rPr>
                        <a:t>: Sencillo de implementar. Compatible con la mayoría de </a:t>
                      </a:r>
                      <a:r>
                        <a:rPr lang="es-ES" sz="1050" dirty="0" err="1">
                          <a:effectLst/>
                        </a:rPr>
                        <a:t>frameworks</a:t>
                      </a:r>
                      <a:r>
                        <a:rPr lang="es-ES" sz="1050" dirty="0">
                          <a:effectLst/>
                        </a:rPr>
                        <a:t> (</a:t>
                      </a:r>
                      <a:r>
                        <a:rPr lang="es-ES" sz="1050" dirty="0" err="1">
                          <a:effectLst/>
                        </a:rPr>
                        <a:t>TensorFlow</a:t>
                      </a:r>
                      <a:r>
                        <a:rPr lang="es-ES" sz="1050" dirty="0">
                          <a:effectLst/>
                        </a:rPr>
                        <a:t>, </a:t>
                      </a:r>
                      <a:r>
                        <a:rPr lang="es-ES" sz="1050" dirty="0" err="1">
                          <a:effectLst/>
                        </a:rPr>
                        <a:t>PyTorch</a:t>
                      </a:r>
                      <a:r>
                        <a:rPr lang="es-ES" sz="1050" dirty="0">
                          <a:effectLst/>
                        </a:rPr>
                        <a:t>).</a:t>
                      </a:r>
                      <a:br>
                        <a:rPr lang="es-ES" sz="1050" dirty="0">
                          <a:effectLst/>
                        </a:rPr>
                      </a:br>
                      <a:r>
                        <a:rPr lang="es-ES" sz="1050" b="1" dirty="0">
                          <a:effectLst/>
                        </a:rPr>
                        <a:t>Computacional</a:t>
                      </a:r>
                      <a:r>
                        <a:rPr lang="es-ES" sz="1050" dirty="0">
                          <a:effectLst/>
                        </a:rPr>
                        <a:t>: Eficaz con datos dispersos. Adapta la tasa de aprendizaje por parámetro.</a:t>
                      </a:r>
                    </a:p>
                  </a:txBody>
                  <a:tcPr anchor="ctr"/>
                </a:tc>
                <a:tc>
                  <a:txBody>
                    <a:bodyPr/>
                    <a:lstStyle/>
                    <a:p>
                      <a:pPr algn="just"/>
                      <a:r>
                        <a:rPr lang="es-ES" sz="1050" b="1">
                          <a:effectLst/>
                        </a:rPr>
                        <a:t>Software</a:t>
                      </a:r>
                      <a:r>
                        <a:rPr lang="es-ES" sz="1050">
                          <a:effectLst/>
                        </a:rPr>
                        <a:t>: Menos utilizado en la práctica actual.</a:t>
                      </a:r>
                      <a:br>
                        <a:rPr lang="es-ES" sz="1050">
                          <a:effectLst/>
                        </a:rPr>
                      </a:br>
                      <a:r>
                        <a:rPr lang="es-ES" sz="1050" b="1">
                          <a:effectLst/>
                        </a:rPr>
                        <a:t>Computacional</a:t>
                      </a:r>
                      <a:r>
                        <a:rPr lang="es-ES" sz="1050">
                          <a:effectLst/>
                        </a:rPr>
                        <a:t>: La tasa de aprendizaje puede disminuir demasiado rápido. Alto uso de memoria (acumula gradientes cuadrados históricos).</a:t>
                      </a:r>
                    </a:p>
                  </a:txBody>
                  <a:tcPr anchor="ctr"/>
                </a:tc>
                <a:extLst>
                  <a:ext uri="{0D108BD9-81ED-4DB2-BD59-A6C34878D82A}">
                    <a16:rowId xmlns:a16="http://schemas.microsoft.com/office/drawing/2014/main" val="939104953"/>
                  </a:ext>
                </a:extLst>
              </a:tr>
              <a:tr h="370840">
                <a:tc>
                  <a:txBody>
                    <a:bodyPr/>
                    <a:lstStyle/>
                    <a:p>
                      <a:pPr algn="ctr"/>
                      <a:r>
                        <a:rPr lang="es-CO" sz="2000" b="1">
                          <a:effectLst/>
                        </a:rPr>
                        <a:t>RMSprop</a:t>
                      </a:r>
                      <a:endParaRPr lang="es-CO" sz="2000">
                        <a:effectLst/>
                      </a:endParaRPr>
                    </a:p>
                  </a:txBody>
                  <a:tcPr anchor="ctr"/>
                </a:tc>
                <a:tc>
                  <a:txBody>
                    <a:bodyPr/>
                    <a:lstStyle/>
                    <a:p>
                      <a:pPr algn="just"/>
                      <a:r>
                        <a:rPr lang="es-ES" sz="1050" b="1" dirty="0">
                          <a:effectLst/>
                        </a:rPr>
                        <a:t>Software</a:t>
                      </a:r>
                      <a:r>
                        <a:rPr lang="es-ES" sz="1050" dirty="0">
                          <a:effectLst/>
                        </a:rPr>
                        <a:t>: Disponible en </a:t>
                      </a:r>
                      <a:r>
                        <a:rPr lang="es-ES" sz="1050" dirty="0" err="1">
                          <a:effectLst/>
                        </a:rPr>
                        <a:t>frameworks</a:t>
                      </a:r>
                      <a:r>
                        <a:rPr lang="es-ES" sz="1050" dirty="0">
                          <a:effectLst/>
                        </a:rPr>
                        <a:t> principales.</a:t>
                      </a:r>
                      <a:br>
                        <a:rPr lang="es-ES" sz="1050" dirty="0">
                          <a:effectLst/>
                        </a:rPr>
                      </a:br>
                      <a:r>
                        <a:rPr lang="es-ES" sz="1050" b="1" dirty="0">
                          <a:effectLst/>
                        </a:rPr>
                        <a:t>Computacional</a:t>
                      </a:r>
                      <a:r>
                        <a:rPr lang="es-ES" sz="1050" dirty="0">
                          <a:effectLst/>
                        </a:rPr>
                        <a:t>: Maneja objetivos no estacionarios (mejor que </a:t>
                      </a:r>
                      <a:r>
                        <a:rPr lang="es-ES" sz="1050" dirty="0" err="1">
                          <a:effectLst/>
                        </a:rPr>
                        <a:t>Adagrad</a:t>
                      </a:r>
                      <a:r>
                        <a:rPr lang="es-ES" sz="1050" dirty="0">
                          <a:effectLst/>
                        </a:rPr>
                        <a:t> en datos densos). Evita el colapso del </a:t>
                      </a:r>
                      <a:r>
                        <a:rPr lang="es-ES" sz="1050" dirty="0" err="1">
                          <a:effectLst/>
                        </a:rPr>
                        <a:t>learning</a:t>
                      </a:r>
                      <a:r>
                        <a:rPr lang="es-ES" sz="1050" dirty="0">
                          <a:effectLst/>
                        </a:rPr>
                        <a:t> </a:t>
                      </a:r>
                      <a:r>
                        <a:rPr lang="es-ES" sz="1050" dirty="0" err="1">
                          <a:effectLst/>
                        </a:rPr>
                        <a:t>rate</a:t>
                      </a:r>
                      <a:r>
                        <a:rPr lang="es-ES" sz="1050" dirty="0">
                          <a:effectLst/>
                        </a:rPr>
                        <a:t>.</a:t>
                      </a:r>
                    </a:p>
                  </a:txBody>
                  <a:tcPr anchor="ctr"/>
                </a:tc>
                <a:tc>
                  <a:txBody>
                    <a:bodyPr/>
                    <a:lstStyle/>
                    <a:p>
                      <a:pPr algn="just"/>
                      <a:r>
                        <a:rPr lang="es-CO" sz="1050" b="1">
                          <a:effectLst/>
                        </a:rPr>
                        <a:t>Software</a:t>
                      </a:r>
                      <a:r>
                        <a:rPr lang="es-CO" sz="1050">
                          <a:effectLst/>
                        </a:rPr>
                        <a:t>: Menos popular que Adam.</a:t>
                      </a:r>
                      <a:br>
                        <a:rPr lang="es-CO" sz="1050">
                          <a:effectLst/>
                        </a:rPr>
                      </a:br>
                      <a:r>
                        <a:rPr lang="es-CO" sz="1050" b="1">
                          <a:effectLst/>
                        </a:rPr>
                        <a:t>Computacional</a:t>
                      </a:r>
                      <a:r>
                        <a:rPr lang="es-CO" sz="1050">
                          <a:effectLst/>
                        </a:rPr>
                        <a:t>: Requiere ajuste del hiperparámetro de decaimiento. Memoria moderada (promedio móvil de gradientes).</a:t>
                      </a:r>
                    </a:p>
                  </a:txBody>
                  <a:tcPr anchor="ctr"/>
                </a:tc>
                <a:extLst>
                  <a:ext uri="{0D108BD9-81ED-4DB2-BD59-A6C34878D82A}">
                    <a16:rowId xmlns:a16="http://schemas.microsoft.com/office/drawing/2014/main" val="3939726902"/>
                  </a:ext>
                </a:extLst>
              </a:tr>
              <a:tr h="370840">
                <a:tc>
                  <a:txBody>
                    <a:bodyPr/>
                    <a:lstStyle/>
                    <a:p>
                      <a:pPr algn="ctr"/>
                      <a:r>
                        <a:rPr lang="es-CO" sz="2000" b="1" dirty="0">
                          <a:effectLst/>
                        </a:rPr>
                        <a:t>Adam</a:t>
                      </a:r>
                      <a:endParaRPr lang="es-CO" sz="2000" dirty="0">
                        <a:effectLst/>
                      </a:endParaRPr>
                    </a:p>
                  </a:txBody>
                  <a:tcPr anchor="ctr"/>
                </a:tc>
                <a:tc>
                  <a:txBody>
                    <a:bodyPr/>
                    <a:lstStyle/>
                    <a:p>
                      <a:pPr algn="just"/>
                      <a:r>
                        <a:rPr lang="es-ES" sz="1050" b="1" dirty="0">
                          <a:effectLst/>
                        </a:rPr>
                        <a:t>Software</a:t>
                      </a:r>
                      <a:r>
                        <a:rPr lang="es-ES" sz="1050" dirty="0">
                          <a:effectLst/>
                        </a:rPr>
                        <a:t>: Muy popular. Ampliamente implementado (soporte nativo en </a:t>
                      </a:r>
                      <a:r>
                        <a:rPr lang="es-ES" sz="1050" dirty="0" err="1">
                          <a:effectLst/>
                        </a:rPr>
                        <a:t>TensorFlow</a:t>
                      </a:r>
                      <a:r>
                        <a:rPr lang="es-ES" sz="1050" dirty="0">
                          <a:effectLst/>
                        </a:rPr>
                        <a:t>, </a:t>
                      </a:r>
                      <a:r>
                        <a:rPr lang="es-ES" sz="1050" dirty="0" err="1">
                          <a:effectLst/>
                        </a:rPr>
                        <a:t>PyTorch</a:t>
                      </a:r>
                      <a:r>
                        <a:rPr lang="es-ES" sz="1050" dirty="0">
                          <a:effectLst/>
                        </a:rPr>
                        <a:t>).</a:t>
                      </a:r>
                      <a:br>
                        <a:rPr lang="es-ES" sz="1050" dirty="0">
                          <a:effectLst/>
                        </a:rPr>
                      </a:br>
                      <a:r>
                        <a:rPr lang="es-ES" sz="1050" b="1" dirty="0">
                          <a:effectLst/>
                        </a:rPr>
                        <a:t>Computacional</a:t>
                      </a:r>
                      <a:r>
                        <a:rPr lang="es-ES" sz="1050" dirty="0">
                          <a:effectLst/>
                        </a:rPr>
                        <a:t>: Combina </a:t>
                      </a:r>
                      <a:r>
                        <a:rPr lang="es-ES" sz="1050" dirty="0" err="1">
                          <a:effectLst/>
                        </a:rPr>
                        <a:t>momentum</a:t>
                      </a:r>
                      <a:r>
                        <a:rPr lang="es-ES" sz="1050" dirty="0">
                          <a:effectLst/>
                        </a:rPr>
                        <a:t> y adaptabilidad. Eficiente en problemas con ruido o datos escasos.</a:t>
                      </a:r>
                    </a:p>
                  </a:txBody>
                  <a:tcPr anchor="ctr"/>
                </a:tc>
                <a:tc>
                  <a:txBody>
                    <a:bodyPr/>
                    <a:lstStyle/>
                    <a:p>
                      <a:pPr algn="just"/>
                      <a:r>
                        <a:rPr lang="es-ES" sz="1050" b="1" dirty="0">
                          <a:effectLst/>
                        </a:rPr>
                        <a:t>Software</a:t>
                      </a:r>
                      <a:r>
                        <a:rPr lang="es-ES" sz="1050" dirty="0">
                          <a:effectLst/>
                        </a:rPr>
                        <a:t>: </a:t>
                      </a:r>
                      <a:r>
                        <a:rPr lang="es-ES" sz="1050" dirty="0" err="1">
                          <a:effectLst/>
                        </a:rPr>
                        <a:t>Hiperparámetros</a:t>
                      </a:r>
                      <a:r>
                        <a:rPr lang="es-ES" sz="1050" dirty="0">
                          <a:effectLst/>
                        </a:rPr>
                        <a:t> sensibles en casos específicos.</a:t>
                      </a:r>
                      <a:br>
                        <a:rPr lang="es-ES" sz="1050" dirty="0">
                          <a:effectLst/>
                        </a:rPr>
                      </a:br>
                      <a:r>
                        <a:rPr lang="es-ES" sz="1050" b="1" dirty="0">
                          <a:effectLst/>
                        </a:rPr>
                        <a:t>Computacional</a:t>
                      </a:r>
                      <a:r>
                        <a:rPr lang="es-ES" sz="1050" dirty="0">
                          <a:effectLst/>
                        </a:rPr>
                        <a:t>: Mayor uso de memoria (almacena dos momentos por parámetro). Posibles problemas de convergencia en tareas no estacionarias.</a:t>
                      </a:r>
                    </a:p>
                  </a:txBody>
                  <a:tcPr anchor="ctr"/>
                </a:tc>
                <a:extLst>
                  <a:ext uri="{0D108BD9-81ED-4DB2-BD59-A6C34878D82A}">
                    <a16:rowId xmlns:a16="http://schemas.microsoft.com/office/drawing/2014/main" val="1640358308"/>
                  </a:ext>
                </a:extLst>
              </a:tr>
              <a:tr h="370840">
                <a:tc>
                  <a:txBody>
                    <a:bodyPr/>
                    <a:lstStyle/>
                    <a:p>
                      <a:pPr algn="ctr"/>
                      <a:r>
                        <a:rPr lang="es-CO" sz="2000" b="1" dirty="0" err="1">
                          <a:effectLst/>
                        </a:rPr>
                        <a:t>Adamax</a:t>
                      </a:r>
                      <a:endParaRPr lang="es-CO" sz="2000" dirty="0">
                        <a:effectLst/>
                      </a:endParaRPr>
                    </a:p>
                  </a:txBody>
                  <a:tcPr anchor="ctr"/>
                </a:tc>
                <a:tc>
                  <a:txBody>
                    <a:bodyPr/>
                    <a:lstStyle/>
                    <a:p>
                      <a:pPr algn="just"/>
                      <a:r>
                        <a:rPr lang="es-ES" sz="1050" b="1" dirty="0">
                          <a:effectLst/>
                        </a:rPr>
                        <a:t>Software</a:t>
                      </a:r>
                      <a:r>
                        <a:rPr lang="es-ES" sz="1050" dirty="0">
                          <a:effectLst/>
                        </a:rPr>
                        <a:t>: Disponible en </a:t>
                      </a:r>
                      <a:r>
                        <a:rPr lang="es-ES" sz="1050" dirty="0" err="1">
                          <a:effectLst/>
                        </a:rPr>
                        <a:t>frameworks</a:t>
                      </a:r>
                      <a:r>
                        <a:rPr lang="es-ES" sz="1050" dirty="0">
                          <a:effectLst/>
                        </a:rPr>
                        <a:t> como </a:t>
                      </a:r>
                      <a:r>
                        <a:rPr lang="es-ES" sz="1050" dirty="0" err="1">
                          <a:effectLst/>
                        </a:rPr>
                        <a:t>TensorFlow</a:t>
                      </a:r>
                      <a:r>
                        <a:rPr lang="es-ES" sz="1050" dirty="0">
                          <a:effectLst/>
                        </a:rPr>
                        <a:t>/</a:t>
                      </a:r>
                      <a:r>
                        <a:rPr lang="es-ES" sz="1050" dirty="0" err="1">
                          <a:effectLst/>
                        </a:rPr>
                        <a:t>Keras</a:t>
                      </a:r>
                      <a:r>
                        <a:rPr lang="es-ES" sz="1050" dirty="0">
                          <a:effectLst/>
                        </a:rPr>
                        <a:t>.</a:t>
                      </a:r>
                      <a:br>
                        <a:rPr lang="es-ES" sz="1050" dirty="0">
                          <a:effectLst/>
                        </a:rPr>
                      </a:br>
                      <a:r>
                        <a:rPr lang="es-ES" sz="1050" b="1" dirty="0">
                          <a:effectLst/>
                        </a:rPr>
                        <a:t>Computacional</a:t>
                      </a:r>
                      <a:r>
                        <a:rPr lang="es-ES" sz="1050" dirty="0">
                          <a:effectLst/>
                        </a:rPr>
                        <a:t>: Robustez ante gradientes grandes (usa norma-∞). Más estable con altas tasas de aprendizaje.</a:t>
                      </a:r>
                    </a:p>
                  </a:txBody>
                  <a:tcPr anchor="ctr"/>
                </a:tc>
                <a:tc>
                  <a:txBody>
                    <a:bodyPr/>
                    <a:lstStyle/>
                    <a:p>
                      <a:pPr algn="just"/>
                      <a:r>
                        <a:rPr lang="es-ES" sz="1050" b="1" dirty="0">
                          <a:effectLst/>
                        </a:rPr>
                        <a:t>Software</a:t>
                      </a:r>
                      <a:r>
                        <a:rPr lang="es-ES" sz="1050" dirty="0">
                          <a:effectLst/>
                        </a:rPr>
                        <a:t>: Menos documentación y ejemplos prácticos.</a:t>
                      </a:r>
                      <a:br>
                        <a:rPr lang="es-ES" sz="1050" dirty="0">
                          <a:effectLst/>
                        </a:rPr>
                      </a:br>
                      <a:r>
                        <a:rPr lang="es-ES" sz="1050" b="1" dirty="0">
                          <a:effectLst/>
                        </a:rPr>
                        <a:t>Computacional</a:t>
                      </a:r>
                      <a:r>
                        <a:rPr lang="es-ES" sz="1050" dirty="0">
                          <a:effectLst/>
                        </a:rPr>
                        <a:t>: Menos eficiente en problemas sin gradientes extremos. Memoria similar a Adam.</a:t>
                      </a:r>
                    </a:p>
                  </a:txBody>
                  <a:tcPr anchor="ctr"/>
                </a:tc>
                <a:extLst>
                  <a:ext uri="{0D108BD9-81ED-4DB2-BD59-A6C34878D82A}">
                    <a16:rowId xmlns:a16="http://schemas.microsoft.com/office/drawing/2014/main" val="2418357946"/>
                  </a:ext>
                </a:extLst>
              </a:tr>
              <a:tr h="370840">
                <a:tc>
                  <a:txBody>
                    <a:bodyPr/>
                    <a:lstStyle/>
                    <a:p>
                      <a:pPr algn="ctr"/>
                      <a:r>
                        <a:rPr lang="es-CO" sz="2000" b="1" dirty="0" err="1">
                          <a:effectLst/>
                        </a:rPr>
                        <a:t>AdaDelta</a:t>
                      </a:r>
                      <a:endParaRPr lang="es-CO" sz="2000" dirty="0">
                        <a:effectLst/>
                      </a:endParaRPr>
                    </a:p>
                  </a:txBody>
                  <a:tcPr anchor="ctr"/>
                </a:tc>
                <a:tc>
                  <a:txBody>
                    <a:bodyPr/>
                    <a:lstStyle/>
                    <a:p>
                      <a:pPr algn="just"/>
                      <a:r>
                        <a:rPr lang="es-ES" sz="1050" b="1">
                          <a:effectLst/>
                        </a:rPr>
                        <a:t>Software</a:t>
                      </a:r>
                      <a:r>
                        <a:rPr lang="es-ES" sz="1050">
                          <a:effectLst/>
                        </a:rPr>
                        <a:t>: No requiere tasa de aprendizaje inicial.</a:t>
                      </a:r>
                      <a:br>
                        <a:rPr lang="es-ES" sz="1050">
                          <a:effectLst/>
                        </a:rPr>
                      </a:br>
                      <a:r>
                        <a:rPr lang="es-ES" sz="1050" b="1">
                          <a:effectLst/>
                        </a:rPr>
                        <a:t>Computacional</a:t>
                      </a:r>
                      <a:r>
                        <a:rPr lang="es-ES" sz="1050">
                          <a:effectLst/>
                        </a:rPr>
                        <a:t>: Adapta automáticamente las tasas sin acumulación histórica excesiva.</a:t>
                      </a:r>
                    </a:p>
                  </a:txBody>
                  <a:tcPr anchor="ctr"/>
                </a:tc>
                <a:tc>
                  <a:txBody>
                    <a:bodyPr/>
                    <a:lstStyle/>
                    <a:p>
                      <a:pPr algn="just"/>
                      <a:r>
                        <a:rPr lang="es-ES" sz="1050" b="1" dirty="0">
                          <a:effectLst/>
                        </a:rPr>
                        <a:t>Software</a:t>
                      </a:r>
                      <a:r>
                        <a:rPr lang="es-ES" sz="1050" dirty="0">
                          <a:effectLst/>
                        </a:rPr>
                        <a:t>: Menos utilizado, soporte limitado en bibliotecas.</a:t>
                      </a:r>
                      <a:br>
                        <a:rPr lang="es-ES" sz="1050" dirty="0">
                          <a:effectLst/>
                        </a:rPr>
                      </a:br>
                      <a:r>
                        <a:rPr lang="es-ES" sz="1050" b="1" dirty="0">
                          <a:effectLst/>
                        </a:rPr>
                        <a:t>Computacional</a:t>
                      </a:r>
                      <a:r>
                        <a:rPr lang="es-ES" sz="1050" dirty="0">
                          <a:effectLst/>
                        </a:rPr>
                        <a:t>: Complejidad en la implementación. Puede ser lento en ajustes finos.</a:t>
                      </a:r>
                    </a:p>
                  </a:txBody>
                  <a:tcPr anchor="ctr"/>
                </a:tc>
                <a:extLst>
                  <a:ext uri="{0D108BD9-81ED-4DB2-BD59-A6C34878D82A}">
                    <a16:rowId xmlns:a16="http://schemas.microsoft.com/office/drawing/2014/main" val="873965785"/>
                  </a:ext>
                </a:extLst>
              </a:tr>
              <a:tr h="370840">
                <a:tc>
                  <a:txBody>
                    <a:bodyPr/>
                    <a:lstStyle/>
                    <a:p>
                      <a:pPr algn="ctr"/>
                      <a:r>
                        <a:rPr lang="es-CO" sz="2000" b="1" dirty="0">
                          <a:effectLst/>
                        </a:rPr>
                        <a:t>SGD con </a:t>
                      </a:r>
                      <a:r>
                        <a:rPr lang="es-CO" sz="2000" b="1" dirty="0" err="1">
                          <a:effectLst/>
                        </a:rPr>
                        <a:t>Momentum</a:t>
                      </a:r>
                      <a:endParaRPr lang="es-CO" sz="2000" dirty="0">
                        <a:effectLst/>
                      </a:endParaRPr>
                    </a:p>
                  </a:txBody>
                  <a:tcPr anchor="ctr"/>
                </a:tc>
                <a:tc>
                  <a:txBody>
                    <a:bodyPr/>
                    <a:lstStyle/>
                    <a:p>
                      <a:pPr algn="just"/>
                      <a:r>
                        <a:rPr lang="es-ES" sz="1050" b="1">
                          <a:effectLst/>
                        </a:rPr>
                        <a:t>Software</a:t>
                      </a:r>
                      <a:r>
                        <a:rPr lang="es-ES" sz="1050">
                          <a:effectLst/>
                        </a:rPr>
                        <a:t>: Sencillez conceptual. Soporte universal en frameworks.</a:t>
                      </a:r>
                      <a:br>
                        <a:rPr lang="es-ES" sz="1050">
                          <a:effectLst/>
                        </a:rPr>
                      </a:br>
                      <a:r>
                        <a:rPr lang="es-ES" sz="1050" b="1">
                          <a:effectLst/>
                        </a:rPr>
                        <a:t>Computacional</a:t>
                      </a:r>
                      <a:r>
                        <a:rPr lang="es-ES" sz="1050">
                          <a:effectLst/>
                        </a:rPr>
                        <a:t>: Bajo consumo de memoria.</a:t>
                      </a:r>
                    </a:p>
                  </a:txBody>
                  <a:tcPr anchor="ctr"/>
                </a:tc>
                <a:tc>
                  <a:txBody>
                    <a:bodyPr/>
                    <a:lstStyle/>
                    <a:p>
                      <a:pPr algn="just"/>
                      <a:r>
                        <a:rPr lang="es-ES" sz="1050" b="1" dirty="0">
                          <a:effectLst/>
                        </a:rPr>
                        <a:t>Software</a:t>
                      </a:r>
                      <a:r>
                        <a:rPr lang="es-ES" sz="1050" dirty="0">
                          <a:effectLst/>
                        </a:rPr>
                        <a:t>: Requiere ajuste manual de la tasa de aprendizaje y </a:t>
                      </a:r>
                      <a:r>
                        <a:rPr lang="es-ES" sz="1050" dirty="0" err="1">
                          <a:effectLst/>
                        </a:rPr>
                        <a:t>momentum</a:t>
                      </a:r>
                      <a:r>
                        <a:rPr lang="es-ES" sz="1050" dirty="0">
                          <a:effectLst/>
                        </a:rPr>
                        <a:t>.</a:t>
                      </a:r>
                      <a:br>
                        <a:rPr lang="es-ES" sz="1050" dirty="0">
                          <a:effectLst/>
                        </a:rPr>
                      </a:br>
                      <a:r>
                        <a:rPr lang="es-ES" sz="1050" b="1" dirty="0">
                          <a:effectLst/>
                        </a:rPr>
                        <a:t>Computacional</a:t>
                      </a:r>
                      <a:r>
                        <a:rPr lang="es-ES" sz="1050" dirty="0">
                          <a:effectLst/>
                        </a:rPr>
                        <a:t>: Lento en problemas no convexos o con gradientes ruidosos.</a:t>
                      </a:r>
                    </a:p>
                  </a:txBody>
                  <a:tcPr anchor="ctr"/>
                </a:tc>
                <a:extLst>
                  <a:ext uri="{0D108BD9-81ED-4DB2-BD59-A6C34878D82A}">
                    <a16:rowId xmlns:a16="http://schemas.microsoft.com/office/drawing/2014/main" val="2634177073"/>
                  </a:ext>
                </a:extLst>
              </a:tr>
              <a:tr h="370840">
                <a:tc>
                  <a:txBody>
                    <a:bodyPr/>
                    <a:lstStyle/>
                    <a:p>
                      <a:pPr algn="ctr"/>
                      <a:r>
                        <a:rPr lang="es-CO" sz="2000" b="1" dirty="0" err="1">
                          <a:effectLst/>
                        </a:rPr>
                        <a:t>NAdam</a:t>
                      </a:r>
                      <a:endParaRPr lang="es-CO" sz="2000" dirty="0">
                        <a:effectLst/>
                      </a:endParaRPr>
                    </a:p>
                  </a:txBody>
                  <a:tcPr anchor="ctr"/>
                </a:tc>
                <a:tc>
                  <a:txBody>
                    <a:bodyPr/>
                    <a:lstStyle/>
                    <a:p>
                      <a:pPr algn="just"/>
                      <a:r>
                        <a:rPr lang="es-ES" sz="1050" b="1">
                          <a:effectLst/>
                        </a:rPr>
                        <a:t>Software</a:t>
                      </a:r>
                      <a:r>
                        <a:rPr lang="es-ES" sz="1050">
                          <a:effectLst/>
                        </a:rPr>
                        <a:t>: Implementado en bibliotecas modernas (Keras).</a:t>
                      </a:r>
                      <a:br>
                        <a:rPr lang="es-ES" sz="1050">
                          <a:effectLst/>
                        </a:rPr>
                      </a:br>
                      <a:r>
                        <a:rPr lang="es-ES" sz="1050" b="1">
                          <a:effectLst/>
                        </a:rPr>
                        <a:t>Computacional</a:t>
                      </a:r>
                      <a:r>
                        <a:rPr lang="es-ES" sz="1050">
                          <a:effectLst/>
                        </a:rPr>
                        <a:t>: Incluye aceleración de Nesterov para convergencia más rápida.</a:t>
                      </a:r>
                    </a:p>
                  </a:txBody>
                  <a:tcPr anchor="ctr"/>
                </a:tc>
                <a:tc>
                  <a:txBody>
                    <a:bodyPr/>
                    <a:lstStyle/>
                    <a:p>
                      <a:pPr algn="just"/>
                      <a:r>
                        <a:rPr lang="es-CO" sz="1050" b="1" dirty="0">
                          <a:effectLst/>
                        </a:rPr>
                        <a:t>Software</a:t>
                      </a:r>
                      <a:r>
                        <a:rPr lang="es-CO" sz="1050" dirty="0">
                          <a:effectLst/>
                        </a:rPr>
                        <a:t>: Menos conocido que Adam.</a:t>
                      </a:r>
                      <a:br>
                        <a:rPr lang="es-CO" sz="1050" dirty="0">
                          <a:effectLst/>
                        </a:rPr>
                      </a:br>
                      <a:r>
                        <a:rPr lang="es-CO" sz="1050" b="1" dirty="0">
                          <a:effectLst/>
                        </a:rPr>
                        <a:t>Computacional</a:t>
                      </a:r>
                      <a:r>
                        <a:rPr lang="es-CO" sz="1050" dirty="0">
                          <a:effectLst/>
                        </a:rPr>
                        <a:t>: Uso de memoria similar a Adam. </a:t>
                      </a:r>
                      <a:r>
                        <a:rPr lang="es-CO" sz="1050" dirty="0" err="1">
                          <a:effectLst/>
                        </a:rPr>
                        <a:t>Hiperparámetros</a:t>
                      </a:r>
                      <a:r>
                        <a:rPr lang="es-CO" sz="1050" dirty="0">
                          <a:effectLst/>
                        </a:rPr>
                        <a:t> sensibles en configuraciones complejas.</a:t>
                      </a:r>
                    </a:p>
                  </a:txBody>
                  <a:tcPr anchor="ctr"/>
                </a:tc>
                <a:extLst>
                  <a:ext uri="{0D108BD9-81ED-4DB2-BD59-A6C34878D82A}">
                    <a16:rowId xmlns:a16="http://schemas.microsoft.com/office/drawing/2014/main" val="1552019372"/>
                  </a:ext>
                </a:extLst>
              </a:tr>
            </a:tbl>
          </a:graphicData>
        </a:graphic>
      </p:graphicFrame>
      <p:sp>
        <p:nvSpPr>
          <p:cNvPr id="5" name="Rectángulo 4"/>
          <p:cNvSpPr/>
          <p:nvPr/>
        </p:nvSpPr>
        <p:spPr>
          <a:xfrm>
            <a:off x="2234676" y="6394033"/>
            <a:ext cx="6403486" cy="369332"/>
          </a:xfrm>
          <a:prstGeom prst="rect">
            <a:avLst/>
          </a:prstGeom>
        </p:spPr>
        <p:txBody>
          <a:bodyPr wrap="square">
            <a:spAutoFit/>
          </a:bodyPr>
          <a:lstStyle/>
          <a:p>
            <a:pPr algn="ctr"/>
            <a:r>
              <a:rPr lang="es-CO" b="1" dirty="0" smtClean="0"/>
              <a:t>Fuente</a:t>
            </a:r>
            <a:r>
              <a:rPr lang="es-CO" b="1" dirty="0" smtClean="0"/>
              <a:t>: Tomado de </a:t>
            </a:r>
            <a:r>
              <a:rPr lang="es-CO" b="1" dirty="0" err="1" smtClean="0"/>
              <a:t>DeepSeek</a:t>
            </a:r>
            <a:endParaRPr lang="es-CO" b="1" dirty="0"/>
          </a:p>
        </p:txBody>
      </p:sp>
    </p:spTree>
    <p:extLst>
      <p:ext uri="{BB962C8B-B14F-4D97-AF65-F5344CB8AC3E}">
        <p14:creationId xmlns:p14="http://schemas.microsoft.com/office/powerpoint/2010/main" val="322979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16</a:t>
            </a:fld>
            <a:endParaRPr lang="en-US"/>
          </a:p>
        </p:txBody>
      </p:sp>
      <p:sp>
        <p:nvSpPr>
          <p:cNvPr id="3" name="Cheurón 2"/>
          <p:cNvSpPr/>
          <p:nvPr/>
        </p:nvSpPr>
        <p:spPr>
          <a:xfrm>
            <a:off x="2877819" y="94670"/>
            <a:ext cx="858130" cy="618979"/>
          </a:xfrm>
          <a:prstGeom prst="chevron">
            <a:avLst>
              <a:gd name="adj" fmla="val 322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solidFill>
                  <a:schemeClr val="tx1"/>
                </a:solidFill>
              </a:rPr>
              <a:t>3.</a:t>
            </a:r>
            <a:endParaRPr lang="es-CO" b="1" dirty="0">
              <a:solidFill>
                <a:schemeClr val="tx1"/>
              </a:solidFill>
            </a:endParaRPr>
          </a:p>
        </p:txBody>
      </p:sp>
      <p:sp>
        <p:nvSpPr>
          <p:cNvPr id="4" name="Proceso alternativo 3"/>
          <p:cNvSpPr/>
          <p:nvPr/>
        </p:nvSpPr>
        <p:spPr>
          <a:xfrm>
            <a:off x="3855524" y="94669"/>
            <a:ext cx="5161476" cy="57669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2000" b="1" dirty="0" smtClean="0"/>
              <a:t>Redes Neuronales </a:t>
            </a:r>
            <a:r>
              <a:rPr lang="es-CO" sz="2000" b="1" dirty="0" err="1" smtClean="0"/>
              <a:t>Convolucionales</a:t>
            </a:r>
            <a:endParaRPr lang="es-CO" sz="2000" b="1" dirty="0"/>
          </a:p>
        </p:txBody>
      </p:sp>
      <p:sp>
        <p:nvSpPr>
          <p:cNvPr id="5" name="Rectángulo redondeado 4"/>
          <p:cNvSpPr/>
          <p:nvPr/>
        </p:nvSpPr>
        <p:spPr>
          <a:xfrm>
            <a:off x="225962" y="949325"/>
            <a:ext cx="11595100" cy="1117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800" b="1" dirty="0" smtClean="0">
                <a:solidFill>
                  <a:schemeClr val="tx1"/>
                </a:solidFill>
              </a:rPr>
              <a:t>Es un tipo de arquitectura de red neuronal diseñada especialmente  para procesar y analizar datos de tipo gráfico, como imágenes [3].</a:t>
            </a:r>
            <a:endParaRPr lang="es-CO" sz="1800" b="1" dirty="0">
              <a:solidFill>
                <a:schemeClr val="tx1"/>
              </a:solidFill>
            </a:endParaRPr>
          </a:p>
        </p:txBody>
      </p:sp>
      <p:pic>
        <p:nvPicPr>
          <p:cNvPr id="6" name="Imagen 5"/>
          <p:cNvPicPr>
            <a:picLocks noChangeAspect="1"/>
          </p:cNvPicPr>
          <p:nvPr/>
        </p:nvPicPr>
        <p:blipFill>
          <a:blip r:embed="rId2"/>
          <a:stretch>
            <a:fillRect/>
          </a:stretch>
        </p:blipFill>
        <p:spPr>
          <a:xfrm>
            <a:off x="1343024" y="2484437"/>
            <a:ext cx="9618213" cy="3090863"/>
          </a:xfrm>
          <a:prstGeom prst="rect">
            <a:avLst/>
          </a:prstGeom>
        </p:spPr>
      </p:pic>
      <p:sp>
        <p:nvSpPr>
          <p:cNvPr id="7" name="Rectángulo 6"/>
          <p:cNvSpPr/>
          <p:nvPr/>
        </p:nvSpPr>
        <p:spPr>
          <a:xfrm>
            <a:off x="770663" y="5838923"/>
            <a:ext cx="1144721" cy="307777"/>
          </a:xfrm>
          <a:prstGeom prst="rect">
            <a:avLst/>
          </a:prstGeom>
        </p:spPr>
        <p:txBody>
          <a:bodyPr wrap="square">
            <a:spAutoFit/>
          </a:bodyPr>
          <a:lstStyle/>
          <a:p>
            <a:pPr algn="ctr"/>
            <a:r>
              <a:rPr lang="es-CO" b="1" dirty="0" smtClean="0"/>
              <a:t>Fuente:</a:t>
            </a:r>
            <a:endParaRPr lang="es-CO" b="1" dirty="0"/>
          </a:p>
        </p:txBody>
      </p:sp>
      <p:sp>
        <p:nvSpPr>
          <p:cNvPr id="8" name="Rectángulo 7"/>
          <p:cNvSpPr/>
          <p:nvPr/>
        </p:nvSpPr>
        <p:spPr>
          <a:xfrm>
            <a:off x="1790699" y="5838923"/>
            <a:ext cx="8941937" cy="523220"/>
          </a:xfrm>
          <a:prstGeom prst="rect">
            <a:avLst/>
          </a:prstGeom>
        </p:spPr>
        <p:txBody>
          <a:bodyPr wrap="square">
            <a:spAutoFit/>
          </a:bodyPr>
          <a:lstStyle/>
          <a:p>
            <a:r>
              <a:rPr lang="es-CO" b="1" dirty="0">
                <a:hlinkClick r:id="rId3"/>
              </a:rPr>
              <a:t>https://</a:t>
            </a:r>
            <a:r>
              <a:rPr lang="es-CO" b="1" dirty="0" smtClean="0">
                <a:hlinkClick r:id="rId3"/>
              </a:rPr>
              <a:t>www.researchgate.net/publication/366368920_Algoritmos_de_deteccion_de_anomalias_con_redes_profundas_Revision_para_deteccion_de_fraudes_bancarios</a:t>
            </a:r>
            <a:r>
              <a:rPr lang="es-CO" b="1" dirty="0" smtClean="0"/>
              <a:t> </a:t>
            </a:r>
            <a:endParaRPr lang="es-CO" b="1" dirty="0"/>
          </a:p>
        </p:txBody>
      </p:sp>
    </p:spTree>
    <p:extLst>
      <p:ext uri="{BB962C8B-B14F-4D97-AF65-F5344CB8AC3E}">
        <p14:creationId xmlns:p14="http://schemas.microsoft.com/office/powerpoint/2010/main" val="293990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17</a:t>
            </a:fld>
            <a:endParaRPr lang="en-US"/>
          </a:p>
        </p:txBody>
      </p:sp>
      <p:sp>
        <p:nvSpPr>
          <p:cNvPr id="3" name="Cheurón 2"/>
          <p:cNvSpPr/>
          <p:nvPr/>
        </p:nvSpPr>
        <p:spPr>
          <a:xfrm>
            <a:off x="3157219" y="137359"/>
            <a:ext cx="858130" cy="618979"/>
          </a:xfrm>
          <a:prstGeom prst="chevron">
            <a:avLst>
              <a:gd name="adj" fmla="val 3424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solidFill>
                  <a:schemeClr val="tx1"/>
                </a:solidFill>
              </a:rPr>
              <a:t>4.</a:t>
            </a:r>
            <a:endParaRPr lang="es-CO" b="1" dirty="0">
              <a:solidFill>
                <a:schemeClr val="tx1"/>
              </a:solidFill>
            </a:endParaRPr>
          </a:p>
        </p:txBody>
      </p:sp>
      <p:sp>
        <p:nvSpPr>
          <p:cNvPr id="4" name="Proceso alternativo 3"/>
          <p:cNvSpPr/>
          <p:nvPr/>
        </p:nvSpPr>
        <p:spPr>
          <a:xfrm>
            <a:off x="4134924" y="109218"/>
            <a:ext cx="5161476" cy="61890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2000" b="1" dirty="0" smtClean="0"/>
              <a:t>Redes Neuronales Recurrentes</a:t>
            </a:r>
            <a:endParaRPr lang="es-CO" sz="2000" b="1" dirty="0"/>
          </a:p>
        </p:txBody>
      </p:sp>
      <p:sp>
        <p:nvSpPr>
          <p:cNvPr id="5" name="Rectángulo redondeado 4"/>
          <p:cNvSpPr/>
          <p:nvPr/>
        </p:nvSpPr>
        <p:spPr>
          <a:xfrm>
            <a:off x="340262" y="977900"/>
            <a:ext cx="11595100" cy="12573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CO" sz="1800" b="1" dirty="0" smtClean="0">
                <a:solidFill>
                  <a:schemeClr val="tx1"/>
                </a:solidFill>
              </a:rPr>
              <a:t>Es un tipo de red neuronal artificial que utiliza datos secuenciales o datos de series temporales, a diferencia de las redes neuronales convencionales, las redes neuronales recurrentes tienen conexiones que forman ciclos en la arquitectura, lo que les permite procesar secuencias de datos de longitud variable manteniendo una memoria interna [4].</a:t>
            </a:r>
            <a:endParaRPr lang="es-CO" sz="1800" b="1" dirty="0">
              <a:solidFill>
                <a:schemeClr val="tx1"/>
              </a:solidFill>
            </a:endParaRPr>
          </a:p>
        </p:txBody>
      </p:sp>
      <p:sp>
        <p:nvSpPr>
          <p:cNvPr id="6" name="Flecha doblada hacia arriba 5"/>
          <p:cNvSpPr/>
          <p:nvPr/>
        </p:nvSpPr>
        <p:spPr>
          <a:xfrm rot="5400000">
            <a:off x="194212" y="2381250"/>
            <a:ext cx="2616200" cy="2324100"/>
          </a:xfrm>
          <a:prstGeom prst="bentUpArrow">
            <a:avLst>
              <a:gd name="adj1" fmla="val 14506"/>
              <a:gd name="adj2" fmla="val 25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7" name="Rectángulo 6"/>
          <p:cNvSpPr/>
          <p:nvPr/>
        </p:nvSpPr>
        <p:spPr>
          <a:xfrm>
            <a:off x="340262" y="3886200"/>
            <a:ext cx="1882238" cy="825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b="1" dirty="0" smtClean="0"/>
              <a:t>Los tipos que existen son:</a:t>
            </a:r>
            <a:endParaRPr lang="es-CO" b="1" dirty="0"/>
          </a:p>
        </p:txBody>
      </p:sp>
      <p:sp>
        <p:nvSpPr>
          <p:cNvPr id="8" name="Rectángulo redondeado 7"/>
          <p:cNvSpPr/>
          <p:nvPr/>
        </p:nvSpPr>
        <p:spPr>
          <a:xfrm>
            <a:off x="2711205" y="2822575"/>
            <a:ext cx="2851395"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RNR de una a varias</a:t>
            </a:r>
            <a:endParaRPr lang="es-CO" sz="1600" b="1" dirty="0">
              <a:solidFill>
                <a:schemeClr val="tx1"/>
              </a:solidFill>
            </a:endParaRPr>
          </a:p>
        </p:txBody>
      </p:sp>
      <p:sp>
        <p:nvSpPr>
          <p:cNvPr id="9" name="Rectángulo redondeado 8"/>
          <p:cNvSpPr/>
          <p:nvPr/>
        </p:nvSpPr>
        <p:spPr>
          <a:xfrm>
            <a:off x="2711205" y="3924300"/>
            <a:ext cx="2851395"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CO" sz="1600" b="1" dirty="0" smtClean="0">
                <a:solidFill>
                  <a:schemeClr val="tx1"/>
                </a:solidFill>
              </a:rPr>
              <a:t>RNR de varias a varias</a:t>
            </a:r>
            <a:endParaRPr lang="es-CO" sz="1600" b="1" dirty="0">
              <a:solidFill>
                <a:schemeClr val="tx1"/>
              </a:solidFill>
            </a:endParaRPr>
          </a:p>
        </p:txBody>
      </p:sp>
      <p:sp>
        <p:nvSpPr>
          <p:cNvPr id="10" name="Rectángulo redondeado 9"/>
          <p:cNvSpPr/>
          <p:nvPr/>
        </p:nvSpPr>
        <p:spPr>
          <a:xfrm>
            <a:off x="2711205" y="5026025"/>
            <a:ext cx="2851395" cy="711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O" sz="1600" b="1" dirty="0" smtClean="0">
                <a:solidFill>
                  <a:schemeClr val="tx1"/>
                </a:solidFill>
              </a:rPr>
              <a:t>RNR de varias a una</a:t>
            </a:r>
            <a:endParaRPr lang="es-CO" sz="1600" b="1" dirty="0">
              <a:solidFill>
                <a:schemeClr val="tx1"/>
              </a:solidFill>
            </a:endParaRPr>
          </a:p>
        </p:txBody>
      </p:sp>
      <p:pic>
        <p:nvPicPr>
          <p:cNvPr id="11" name="Imagen 10"/>
          <p:cNvPicPr>
            <a:picLocks noChangeAspect="1"/>
          </p:cNvPicPr>
          <p:nvPr/>
        </p:nvPicPr>
        <p:blipFill>
          <a:blip r:embed="rId2"/>
          <a:stretch>
            <a:fillRect/>
          </a:stretch>
        </p:blipFill>
        <p:spPr>
          <a:xfrm>
            <a:off x="5698343" y="2657475"/>
            <a:ext cx="6325919" cy="3600450"/>
          </a:xfrm>
          <a:prstGeom prst="rect">
            <a:avLst/>
          </a:prstGeom>
        </p:spPr>
      </p:pic>
      <p:sp>
        <p:nvSpPr>
          <p:cNvPr id="12" name="Rectángulo 11"/>
          <p:cNvSpPr/>
          <p:nvPr/>
        </p:nvSpPr>
        <p:spPr>
          <a:xfrm>
            <a:off x="2222500" y="6194623"/>
            <a:ext cx="1144721" cy="307777"/>
          </a:xfrm>
          <a:prstGeom prst="rect">
            <a:avLst/>
          </a:prstGeom>
        </p:spPr>
        <p:txBody>
          <a:bodyPr wrap="square">
            <a:spAutoFit/>
          </a:bodyPr>
          <a:lstStyle/>
          <a:p>
            <a:pPr algn="ctr"/>
            <a:r>
              <a:rPr lang="es-CO" b="1" dirty="0" smtClean="0"/>
              <a:t>Fuente:</a:t>
            </a:r>
            <a:endParaRPr lang="es-CO" b="1" dirty="0"/>
          </a:p>
        </p:txBody>
      </p:sp>
      <p:sp>
        <p:nvSpPr>
          <p:cNvPr id="13" name="Rectángulo 12"/>
          <p:cNvSpPr/>
          <p:nvPr/>
        </p:nvSpPr>
        <p:spPr>
          <a:xfrm>
            <a:off x="3367221" y="5979179"/>
            <a:ext cx="5751379" cy="738664"/>
          </a:xfrm>
          <a:prstGeom prst="rect">
            <a:avLst/>
          </a:prstGeom>
        </p:spPr>
        <p:txBody>
          <a:bodyPr wrap="square">
            <a:spAutoFit/>
          </a:bodyPr>
          <a:lstStyle/>
          <a:p>
            <a:pPr algn="ctr"/>
            <a:r>
              <a:rPr lang="es-CO" b="1" dirty="0">
                <a:hlinkClick r:id="rId3"/>
              </a:rPr>
              <a:t>https://aws.amazon.com/es/what-is/recurrent-neural-network/#:~:text=Una%20red%20neuronal%20recurrente%20(RNN,salida%20de%20datos%20secuencial%20espec%C3%ADfica</a:t>
            </a:r>
            <a:r>
              <a:rPr lang="es-CO" b="1" dirty="0" smtClean="0"/>
              <a:t>. </a:t>
            </a:r>
            <a:endParaRPr lang="es-CO" b="1" dirty="0"/>
          </a:p>
        </p:txBody>
      </p:sp>
    </p:spTree>
    <p:extLst>
      <p:ext uri="{BB962C8B-B14F-4D97-AF65-F5344CB8AC3E}">
        <p14:creationId xmlns:p14="http://schemas.microsoft.com/office/powerpoint/2010/main" val="73411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18</a:t>
            </a:fld>
            <a:endParaRPr lang="en-US"/>
          </a:p>
        </p:txBody>
      </p:sp>
      <p:sp>
        <p:nvSpPr>
          <p:cNvPr id="3" name="Cheurón 2"/>
          <p:cNvSpPr/>
          <p:nvPr/>
        </p:nvSpPr>
        <p:spPr>
          <a:xfrm>
            <a:off x="3042919" y="185611"/>
            <a:ext cx="858130" cy="618979"/>
          </a:xfrm>
          <a:prstGeom prst="chevron">
            <a:avLst>
              <a:gd name="adj" fmla="val 3424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solidFill>
                  <a:schemeClr val="tx1"/>
                </a:solidFill>
              </a:rPr>
              <a:t>5</a:t>
            </a:r>
            <a:r>
              <a:rPr lang="es-CO" b="1" dirty="0" smtClean="0">
                <a:solidFill>
                  <a:schemeClr val="tx1"/>
                </a:solidFill>
              </a:rPr>
              <a:t>.</a:t>
            </a:r>
            <a:endParaRPr lang="es-CO" b="1" dirty="0">
              <a:solidFill>
                <a:schemeClr val="tx1"/>
              </a:solidFill>
            </a:endParaRPr>
          </a:p>
        </p:txBody>
      </p:sp>
      <p:sp>
        <p:nvSpPr>
          <p:cNvPr id="4" name="Proceso alternativo 3"/>
          <p:cNvSpPr/>
          <p:nvPr/>
        </p:nvSpPr>
        <p:spPr>
          <a:xfrm>
            <a:off x="4020624" y="185681"/>
            <a:ext cx="5161476" cy="61890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2000" b="1" dirty="0" smtClean="0"/>
              <a:t>Algoritmos de Aprendizaje por Refuerzo</a:t>
            </a:r>
            <a:endParaRPr lang="es-CO" sz="2000" b="1" dirty="0"/>
          </a:p>
        </p:txBody>
      </p:sp>
      <p:sp>
        <p:nvSpPr>
          <p:cNvPr id="5" name="Rectángulo redondeado 4"/>
          <p:cNvSpPr/>
          <p:nvPr/>
        </p:nvSpPr>
        <p:spPr>
          <a:xfrm>
            <a:off x="340262" y="977900"/>
            <a:ext cx="11595100" cy="1587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just"/>
            <a:r>
              <a:rPr lang="es-CO" sz="1800" b="1" dirty="0" smtClean="0">
                <a:solidFill>
                  <a:schemeClr val="tx1"/>
                </a:solidFill>
              </a:rPr>
              <a:t>Es un enfoque de aprendizaje automático en el que un agente interactúa con un entorno y aprende a tomar decisiones mediante ensayo y error, donde se tiene presente que en este caso el agente recibe señales positivas o negativas que son conocidas como recompensas o castigos en respuesta a las acciones que realiza, teniendo como aprendizaje una política que maximice la acumulación de recompensas a lo largo del tiempo[5].</a:t>
            </a:r>
            <a:endParaRPr lang="es-CO" sz="1800" b="1" dirty="0">
              <a:solidFill>
                <a:schemeClr val="tx1"/>
              </a:solidFill>
            </a:endParaRPr>
          </a:p>
        </p:txBody>
      </p:sp>
      <p:sp>
        <p:nvSpPr>
          <p:cNvPr id="6" name="Rectángulo 5"/>
          <p:cNvSpPr/>
          <p:nvPr/>
        </p:nvSpPr>
        <p:spPr>
          <a:xfrm>
            <a:off x="340262" y="2565400"/>
            <a:ext cx="421738" cy="4076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sz="1800" b="1" dirty="0" smtClean="0"/>
              <a:t>CONCEPTOS</a:t>
            </a:r>
            <a:endParaRPr lang="es-CO" sz="1800" b="1" dirty="0"/>
          </a:p>
        </p:txBody>
      </p:sp>
      <p:sp>
        <p:nvSpPr>
          <p:cNvPr id="7" name="Rectángulo 6"/>
          <p:cNvSpPr/>
          <p:nvPr/>
        </p:nvSpPr>
        <p:spPr>
          <a:xfrm>
            <a:off x="762000" y="3613150"/>
            <a:ext cx="421738" cy="1981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sz="1800" b="1" dirty="0" smtClean="0"/>
              <a:t>CLAVE</a:t>
            </a:r>
            <a:endParaRPr lang="es-CO" sz="1800" b="1" dirty="0"/>
          </a:p>
        </p:txBody>
      </p:sp>
      <p:sp>
        <p:nvSpPr>
          <p:cNvPr id="8" name="Rectángulo redondeado 7"/>
          <p:cNvSpPr/>
          <p:nvPr/>
        </p:nvSpPr>
        <p:spPr>
          <a:xfrm>
            <a:off x="1183738" y="2676525"/>
            <a:ext cx="162296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Agente:</a:t>
            </a:r>
            <a:endParaRPr lang="es-CO" sz="1600" b="1" dirty="0">
              <a:solidFill>
                <a:schemeClr val="tx1"/>
              </a:solidFill>
            </a:endParaRPr>
          </a:p>
        </p:txBody>
      </p:sp>
      <p:sp>
        <p:nvSpPr>
          <p:cNvPr id="9" name="Rectángulo redondeado 8"/>
          <p:cNvSpPr/>
          <p:nvPr/>
        </p:nvSpPr>
        <p:spPr>
          <a:xfrm>
            <a:off x="3042919" y="2676525"/>
            <a:ext cx="4129063"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b="1" dirty="0">
                <a:solidFill>
                  <a:schemeClr val="tx1"/>
                </a:solidFill>
              </a:rPr>
              <a:t>La entidad que toma decisiones y realiza acciones en el entorno.</a:t>
            </a:r>
            <a:endParaRPr lang="es-CO" sz="1600" b="1" dirty="0">
              <a:solidFill>
                <a:schemeClr val="tx1"/>
              </a:solidFill>
            </a:endParaRPr>
          </a:p>
        </p:txBody>
      </p:sp>
      <p:sp>
        <p:nvSpPr>
          <p:cNvPr id="10" name="Flecha derecha 9"/>
          <p:cNvSpPr/>
          <p:nvPr/>
        </p:nvSpPr>
        <p:spPr>
          <a:xfrm>
            <a:off x="2677428" y="2787650"/>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1" name="Rectángulo redondeado 10"/>
          <p:cNvSpPr/>
          <p:nvPr/>
        </p:nvSpPr>
        <p:spPr>
          <a:xfrm>
            <a:off x="1183738" y="3536950"/>
            <a:ext cx="1622962" cy="711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CO" sz="1600" b="1" dirty="0" smtClean="0">
                <a:solidFill>
                  <a:schemeClr val="tx1"/>
                </a:solidFill>
              </a:rPr>
              <a:t>Entorno:</a:t>
            </a:r>
            <a:endParaRPr lang="es-CO" sz="1600" b="1" dirty="0">
              <a:solidFill>
                <a:schemeClr val="tx1"/>
              </a:solidFill>
            </a:endParaRPr>
          </a:p>
        </p:txBody>
      </p:sp>
      <p:sp>
        <p:nvSpPr>
          <p:cNvPr id="12" name="Rectángulo redondeado 11"/>
          <p:cNvSpPr/>
          <p:nvPr/>
        </p:nvSpPr>
        <p:spPr>
          <a:xfrm>
            <a:off x="3042919" y="3536950"/>
            <a:ext cx="4129063" cy="711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MX" b="1" dirty="0">
                <a:solidFill>
                  <a:schemeClr val="tx1"/>
                </a:solidFill>
              </a:rPr>
              <a:t>El contexto o el mundo en el que el agente interactúa y toma decisiones.</a:t>
            </a:r>
            <a:endParaRPr lang="es-CO" sz="1600" b="1" dirty="0">
              <a:solidFill>
                <a:schemeClr val="tx1"/>
              </a:solidFill>
            </a:endParaRPr>
          </a:p>
        </p:txBody>
      </p:sp>
      <p:sp>
        <p:nvSpPr>
          <p:cNvPr id="13" name="Flecha derecha 12"/>
          <p:cNvSpPr/>
          <p:nvPr/>
        </p:nvSpPr>
        <p:spPr>
          <a:xfrm>
            <a:off x="2677428" y="3648075"/>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4" name="Rectángulo redondeado 13"/>
          <p:cNvSpPr/>
          <p:nvPr/>
        </p:nvSpPr>
        <p:spPr>
          <a:xfrm>
            <a:off x="1183738" y="4441825"/>
            <a:ext cx="1622962" cy="71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sz="1600" b="1" dirty="0" smtClean="0">
                <a:solidFill>
                  <a:schemeClr val="tx1"/>
                </a:solidFill>
              </a:rPr>
              <a:t>Estado:</a:t>
            </a:r>
            <a:endParaRPr lang="es-CO" sz="1600" b="1" dirty="0">
              <a:solidFill>
                <a:schemeClr val="tx1"/>
              </a:solidFill>
            </a:endParaRPr>
          </a:p>
        </p:txBody>
      </p:sp>
      <p:sp>
        <p:nvSpPr>
          <p:cNvPr id="15" name="Rectángulo redondeado 14"/>
          <p:cNvSpPr/>
          <p:nvPr/>
        </p:nvSpPr>
        <p:spPr>
          <a:xfrm>
            <a:off x="3042919" y="4441825"/>
            <a:ext cx="4129063" cy="71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b="1" dirty="0">
                <a:solidFill>
                  <a:schemeClr val="tx1"/>
                </a:solidFill>
              </a:rPr>
              <a:t>Una representación del entorno en un momento dado que se utiliza para tomar decisiones.</a:t>
            </a:r>
            <a:endParaRPr lang="es-CO" sz="1600" b="1" dirty="0">
              <a:solidFill>
                <a:schemeClr val="tx1"/>
              </a:solidFill>
            </a:endParaRPr>
          </a:p>
        </p:txBody>
      </p:sp>
      <p:sp>
        <p:nvSpPr>
          <p:cNvPr id="16" name="Flecha derecha 15"/>
          <p:cNvSpPr/>
          <p:nvPr/>
        </p:nvSpPr>
        <p:spPr>
          <a:xfrm>
            <a:off x="2677428" y="4552950"/>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7" name="Rectángulo redondeado 16"/>
          <p:cNvSpPr/>
          <p:nvPr/>
        </p:nvSpPr>
        <p:spPr>
          <a:xfrm>
            <a:off x="1183738" y="5264150"/>
            <a:ext cx="1622962" cy="711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O" sz="1600" b="1" dirty="0" smtClean="0">
                <a:solidFill>
                  <a:schemeClr val="tx1"/>
                </a:solidFill>
              </a:rPr>
              <a:t>Acción:</a:t>
            </a:r>
            <a:endParaRPr lang="es-CO" sz="1600" b="1" dirty="0">
              <a:solidFill>
                <a:schemeClr val="tx1"/>
              </a:solidFill>
            </a:endParaRPr>
          </a:p>
        </p:txBody>
      </p:sp>
      <p:sp>
        <p:nvSpPr>
          <p:cNvPr id="18" name="Rectángulo redondeado 17"/>
          <p:cNvSpPr/>
          <p:nvPr/>
        </p:nvSpPr>
        <p:spPr>
          <a:xfrm>
            <a:off x="3042919" y="5264150"/>
            <a:ext cx="4129063" cy="711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b="1" dirty="0">
                <a:solidFill>
                  <a:schemeClr val="tx1"/>
                </a:solidFill>
              </a:rPr>
              <a:t>La acción que el agente realiza en un estado particular.</a:t>
            </a:r>
            <a:endParaRPr lang="es-CO" sz="1600" b="1" dirty="0">
              <a:solidFill>
                <a:schemeClr val="tx1"/>
              </a:solidFill>
            </a:endParaRPr>
          </a:p>
        </p:txBody>
      </p:sp>
      <p:sp>
        <p:nvSpPr>
          <p:cNvPr id="19" name="Flecha derecha 18"/>
          <p:cNvSpPr/>
          <p:nvPr/>
        </p:nvSpPr>
        <p:spPr>
          <a:xfrm>
            <a:off x="2677428" y="5375275"/>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Rectángulo redondeado 19"/>
          <p:cNvSpPr/>
          <p:nvPr/>
        </p:nvSpPr>
        <p:spPr>
          <a:xfrm>
            <a:off x="1183738" y="6086475"/>
            <a:ext cx="1622962"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CO" sz="1600" b="1" dirty="0" smtClean="0">
                <a:solidFill>
                  <a:schemeClr val="tx1"/>
                </a:solidFill>
              </a:rPr>
              <a:t>Recompensa:</a:t>
            </a:r>
            <a:endParaRPr lang="es-CO" sz="1600" b="1" dirty="0">
              <a:solidFill>
                <a:schemeClr val="tx1"/>
              </a:solidFill>
            </a:endParaRPr>
          </a:p>
        </p:txBody>
      </p:sp>
      <p:sp>
        <p:nvSpPr>
          <p:cNvPr id="21" name="Rectángulo redondeado 20"/>
          <p:cNvSpPr/>
          <p:nvPr/>
        </p:nvSpPr>
        <p:spPr>
          <a:xfrm>
            <a:off x="3042919" y="6086475"/>
            <a:ext cx="4129063"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MX" b="1" dirty="0">
                <a:solidFill>
                  <a:schemeClr val="tx1"/>
                </a:solidFill>
              </a:rPr>
              <a:t>La señal de refuerzo que el agente recibe del entorno en respuesta a una acción.</a:t>
            </a:r>
            <a:endParaRPr lang="es-CO" sz="1600" b="1" dirty="0">
              <a:solidFill>
                <a:schemeClr val="tx1"/>
              </a:solidFill>
            </a:endParaRPr>
          </a:p>
        </p:txBody>
      </p:sp>
      <p:sp>
        <p:nvSpPr>
          <p:cNvPr id="22" name="Flecha derecha 21"/>
          <p:cNvSpPr/>
          <p:nvPr/>
        </p:nvSpPr>
        <p:spPr>
          <a:xfrm>
            <a:off x="2677428" y="6197600"/>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Rectángulo redondeado 22"/>
          <p:cNvSpPr/>
          <p:nvPr/>
        </p:nvSpPr>
        <p:spPr>
          <a:xfrm>
            <a:off x="8727538" y="2667000"/>
            <a:ext cx="1622962" cy="711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sz="1600" b="1" dirty="0" smtClean="0">
                <a:solidFill>
                  <a:schemeClr val="tx1"/>
                </a:solidFill>
              </a:rPr>
              <a:t>Política:</a:t>
            </a:r>
            <a:endParaRPr lang="es-CO" sz="1600" b="1" dirty="0">
              <a:solidFill>
                <a:schemeClr val="tx1"/>
              </a:solidFill>
            </a:endParaRPr>
          </a:p>
        </p:txBody>
      </p:sp>
      <p:sp>
        <p:nvSpPr>
          <p:cNvPr id="24" name="Flecha derecha 23"/>
          <p:cNvSpPr/>
          <p:nvPr/>
        </p:nvSpPr>
        <p:spPr>
          <a:xfrm rot="5400000">
            <a:off x="9291637" y="3235325"/>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Rectángulo redondeado 24"/>
          <p:cNvSpPr/>
          <p:nvPr/>
        </p:nvSpPr>
        <p:spPr>
          <a:xfrm>
            <a:off x="7604662" y="3648075"/>
            <a:ext cx="4129063" cy="10096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MX" b="1" dirty="0" smtClean="0">
              <a:solidFill>
                <a:schemeClr val="tx1"/>
              </a:solidFill>
            </a:endParaRPr>
          </a:p>
          <a:p>
            <a:endParaRPr lang="es-MX" b="1" dirty="0">
              <a:solidFill>
                <a:schemeClr val="tx1"/>
              </a:solidFill>
            </a:endParaRPr>
          </a:p>
          <a:p>
            <a:r>
              <a:rPr lang="es-MX" b="1" dirty="0" smtClean="0">
                <a:solidFill>
                  <a:schemeClr val="tx1"/>
                </a:solidFill>
              </a:rPr>
              <a:t>La </a:t>
            </a:r>
            <a:r>
              <a:rPr lang="es-MX" b="1" dirty="0">
                <a:solidFill>
                  <a:schemeClr val="tx1"/>
                </a:solidFill>
              </a:rPr>
              <a:t>estrategia o regla que el agente sigue para seleccionar acciones en diferentes estados.</a:t>
            </a:r>
          </a:p>
          <a:p>
            <a:r>
              <a:rPr lang="es-MX" b="1" dirty="0">
                <a:solidFill>
                  <a:schemeClr val="tx1"/>
                </a:solidFill>
              </a:rPr>
              <a:t/>
            </a:r>
            <a:br>
              <a:rPr lang="es-MX" b="1" dirty="0">
                <a:solidFill>
                  <a:schemeClr val="tx1"/>
                </a:solidFill>
              </a:rPr>
            </a:br>
            <a:endParaRPr lang="es-CO" sz="1600" b="1" dirty="0">
              <a:solidFill>
                <a:schemeClr val="tx1"/>
              </a:solidFill>
            </a:endParaRPr>
          </a:p>
        </p:txBody>
      </p:sp>
      <p:sp>
        <p:nvSpPr>
          <p:cNvPr id="26" name="Rectángulo redondeado 25"/>
          <p:cNvSpPr/>
          <p:nvPr/>
        </p:nvSpPr>
        <p:spPr>
          <a:xfrm>
            <a:off x="8929175" y="4699000"/>
            <a:ext cx="162296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Valor:</a:t>
            </a:r>
            <a:endParaRPr lang="es-CO" sz="1600" b="1" dirty="0">
              <a:solidFill>
                <a:schemeClr val="tx1"/>
              </a:solidFill>
            </a:endParaRPr>
          </a:p>
        </p:txBody>
      </p:sp>
      <p:sp>
        <p:nvSpPr>
          <p:cNvPr id="27" name="Flecha derecha 26"/>
          <p:cNvSpPr/>
          <p:nvPr/>
        </p:nvSpPr>
        <p:spPr>
          <a:xfrm rot="5400000">
            <a:off x="9493274" y="5267325"/>
            <a:ext cx="494763"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8" name="Rectángulo redondeado 27"/>
          <p:cNvSpPr/>
          <p:nvPr/>
        </p:nvSpPr>
        <p:spPr>
          <a:xfrm>
            <a:off x="7806299" y="5680075"/>
            <a:ext cx="4129063" cy="100965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MX" b="1" dirty="0">
                <a:solidFill>
                  <a:schemeClr val="tx1"/>
                </a:solidFill>
              </a:rPr>
              <a:t>Una medida de la utilidad o deseabilidad de un estado o una </a:t>
            </a:r>
            <a:r>
              <a:rPr lang="es-MX" b="1" dirty="0" smtClean="0">
                <a:solidFill>
                  <a:schemeClr val="tx1"/>
                </a:solidFill>
              </a:rPr>
              <a:t>acción.</a:t>
            </a:r>
            <a:endParaRPr lang="es-CO" sz="1600" b="1" dirty="0">
              <a:solidFill>
                <a:schemeClr val="tx1"/>
              </a:solidFill>
            </a:endParaRPr>
          </a:p>
        </p:txBody>
      </p:sp>
    </p:spTree>
    <p:extLst>
      <p:ext uri="{BB962C8B-B14F-4D97-AF65-F5344CB8AC3E}">
        <p14:creationId xmlns:p14="http://schemas.microsoft.com/office/powerpoint/2010/main" val="3444083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19</a:t>
            </a:fld>
            <a:endParaRPr lang="en-US"/>
          </a:p>
        </p:txBody>
      </p:sp>
      <p:sp>
        <p:nvSpPr>
          <p:cNvPr id="3" name="Cheurón 2"/>
          <p:cNvSpPr/>
          <p:nvPr/>
        </p:nvSpPr>
        <p:spPr>
          <a:xfrm>
            <a:off x="2839719" y="164757"/>
            <a:ext cx="858130" cy="618979"/>
          </a:xfrm>
          <a:prstGeom prst="chevron">
            <a:avLst>
              <a:gd name="adj" fmla="val 3424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solidFill>
                  <a:schemeClr val="tx1"/>
                </a:solidFill>
              </a:rPr>
              <a:t>6</a:t>
            </a:r>
            <a:r>
              <a:rPr lang="es-CO" b="1" dirty="0" smtClean="0">
                <a:solidFill>
                  <a:schemeClr val="tx1"/>
                </a:solidFill>
              </a:rPr>
              <a:t>.</a:t>
            </a:r>
            <a:endParaRPr lang="es-CO" b="1" dirty="0">
              <a:solidFill>
                <a:schemeClr val="tx1"/>
              </a:solidFill>
            </a:endParaRPr>
          </a:p>
        </p:txBody>
      </p:sp>
      <p:sp>
        <p:nvSpPr>
          <p:cNvPr id="4" name="Proceso alternativo 3"/>
          <p:cNvSpPr/>
          <p:nvPr/>
        </p:nvSpPr>
        <p:spPr>
          <a:xfrm>
            <a:off x="3817424" y="164827"/>
            <a:ext cx="5161476" cy="61890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2000" b="1" dirty="0" smtClean="0"/>
              <a:t>Problemas Generales de las RNA</a:t>
            </a:r>
            <a:endParaRPr lang="es-CO" sz="2000" b="1" dirty="0"/>
          </a:p>
        </p:txBody>
      </p:sp>
      <p:sp>
        <p:nvSpPr>
          <p:cNvPr id="5" name="Rectángulo redondeado 4"/>
          <p:cNvSpPr/>
          <p:nvPr/>
        </p:nvSpPr>
        <p:spPr>
          <a:xfrm>
            <a:off x="447138" y="1482725"/>
            <a:ext cx="162296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Sobreajuste</a:t>
            </a:r>
            <a:endParaRPr lang="es-CO" sz="1600" b="1" dirty="0">
              <a:solidFill>
                <a:schemeClr val="tx1"/>
              </a:solidFill>
            </a:endParaRPr>
          </a:p>
        </p:txBody>
      </p:sp>
      <p:sp>
        <p:nvSpPr>
          <p:cNvPr id="6" name="Rectángulo redondeado 5"/>
          <p:cNvSpPr/>
          <p:nvPr/>
        </p:nvSpPr>
        <p:spPr>
          <a:xfrm>
            <a:off x="2358243" y="1482725"/>
            <a:ext cx="162296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err="1" smtClean="0">
                <a:solidFill>
                  <a:schemeClr val="tx1"/>
                </a:solidFill>
              </a:rPr>
              <a:t>Subajuste</a:t>
            </a:r>
            <a:endParaRPr lang="es-CO" sz="1600" b="1" dirty="0">
              <a:solidFill>
                <a:schemeClr val="tx1"/>
              </a:solidFill>
            </a:endParaRPr>
          </a:p>
        </p:txBody>
      </p:sp>
      <p:sp>
        <p:nvSpPr>
          <p:cNvPr id="7" name="Rectángulo redondeado 6"/>
          <p:cNvSpPr/>
          <p:nvPr/>
        </p:nvSpPr>
        <p:spPr>
          <a:xfrm>
            <a:off x="4269348" y="1482725"/>
            <a:ext cx="332525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Problema de Gradiente </a:t>
            </a:r>
            <a:r>
              <a:rPr lang="es-CO" sz="1600" b="1" dirty="0" err="1" smtClean="0">
                <a:solidFill>
                  <a:schemeClr val="tx1"/>
                </a:solidFill>
              </a:rPr>
              <a:t>Desvaneciente</a:t>
            </a:r>
            <a:endParaRPr lang="es-CO" sz="1600" b="1" dirty="0">
              <a:solidFill>
                <a:schemeClr val="tx1"/>
              </a:solidFill>
            </a:endParaRPr>
          </a:p>
        </p:txBody>
      </p:sp>
      <p:sp>
        <p:nvSpPr>
          <p:cNvPr id="8" name="Rectángulo redondeado 7"/>
          <p:cNvSpPr/>
          <p:nvPr/>
        </p:nvSpPr>
        <p:spPr>
          <a:xfrm>
            <a:off x="7882743" y="1482725"/>
            <a:ext cx="332525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Elección Incorrecta de la Arquitectura</a:t>
            </a:r>
            <a:endParaRPr lang="es-CO" sz="1600" b="1" dirty="0">
              <a:solidFill>
                <a:schemeClr val="tx1"/>
              </a:solidFill>
            </a:endParaRPr>
          </a:p>
        </p:txBody>
      </p:sp>
      <p:sp>
        <p:nvSpPr>
          <p:cNvPr id="9" name="Rectángulo redondeado 8"/>
          <p:cNvSpPr/>
          <p:nvPr/>
        </p:nvSpPr>
        <p:spPr>
          <a:xfrm>
            <a:off x="507020" y="2579323"/>
            <a:ext cx="332525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Inestabilidad durante el entrenamiento</a:t>
            </a:r>
            <a:endParaRPr lang="es-CO" sz="1600" b="1" dirty="0">
              <a:solidFill>
                <a:schemeClr val="tx1"/>
              </a:solidFill>
            </a:endParaRPr>
          </a:p>
        </p:txBody>
      </p:sp>
      <p:sp>
        <p:nvSpPr>
          <p:cNvPr id="10" name="Rectángulo redondeado 9"/>
          <p:cNvSpPr/>
          <p:nvPr/>
        </p:nvSpPr>
        <p:spPr>
          <a:xfrm>
            <a:off x="4105859" y="2579323"/>
            <a:ext cx="332525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Escasez de datos</a:t>
            </a:r>
            <a:endParaRPr lang="es-CO" sz="1600" b="1" dirty="0">
              <a:solidFill>
                <a:schemeClr val="tx1"/>
              </a:solidFill>
            </a:endParaRPr>
          </a:p>
        </p:txBody>
      </p:sp>
      <p:sp>
        <p:nvSpPr>
          <p:cNvPr id="11" name="Rectángulo redondeado 10"/>
          <p:cNvSpPr/>
          <p:nvPr/>
        </p:nvSpPr>
        <p:spPr>
          <a:xfrm>
            <a:off x="2154798" y="3591903"/>
            <a:ext cx="650660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Selección Incorrecta de los </a:t>
            </a:r>
            <a:r>
              <a:rPr lang="es-CO" sz="1600" b="1" dirty="0" err="1" smtClean="0">
                <a:solidFill>
                  <a:schemeClr val="tx1"/>
                </a:solidFill>
              </a:rPr>
              <a:t>hiperparámetros</a:t>
            </a:r>
            <a:endParaRPr lang="es-CO" sz="1600" b="1" dirty="0">
              <a:solidFill>
                <a:schemeClr val="tx1"/>
              </a:solidFill>
            </a:endParaRPr>
          </a:p>
        </p:txBody>
      </p:sp>
      <p:sp>
        <p:nvSpPr>
          <p:cNvPr id="12" name="Rectángulo redondeado 11"/>
          <p:cNvSpPr/>
          <p:nvPr/>
        </p:nvSpPr>
        <p:spPr>
          <a:xfrm>
            <a:off x="7704698" y="2572728"/>
            <a:ext cx="332525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err="1" smtClean="0">
                <a:solidFill>
                  <a:schemeClr val="tx1"/>
                </a:solidFill>
              </a:rPr>
              <a:t>Interpretabilidad</a:t>
            </a:r>
            <a:endParaRPr lang="es-CO" sz="1600" b="1" dirty="0">
              <a:solidFill>
                <a:schemeClr val="tx1"/>
              </a:solidFill>
            </a:endParaRPr>
          </a:p>
        </p:txBody>
      </p:sp>
      <p:sp>
        <p:nvSpPr>
          <p:cNvPr id="13" name="Rectángulo redondeado 12"/>
          <p:cNvSpPr/>
          <p:nvPr/>
        </p:nvSpPr>
        <p:spPr>
          <a:xfrm>
            <a:off x="2169646" y="4604483"/>
            <a:ext cx="650660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Recursos Computacionales Significativos</a:t>
            </a:r>
            <a:endParaRPr lang="es-CO" sz="1600" b="1" dirty="0">
              <a:solidFill>
                <a:schemeClr val="tx1"/>
              </a:solidFill>
            </a:endParaRPr>
          </a:p>
        </p:txBody>
      </p:sp>
      <p:sp>
        <p:nvSpPr>
          <p:cNvPr id="14" name="Rectángulo redondeado 13"/>
          <p:cNvSpPr/>
          <p:nvPr/>
        </p:nvSpPr>
        <p:spPr>
          <a:xfrm>
            <a:off x="2169646" y="5743090"/>
            <a:ext cx="650660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Sensibilidad a la Inicialización de los Pesos</a:t>
            </a:r>
            <a:endParaRPr lang="es-CO" sz="1600" b="1" dirty="0">
              <a:solidFill>
                <a:schemeClr val="tx1"/>
              </a:solidFill>
            </a:endParaRPr>
          </a:p>
        </p:txBody>
      </p:sp>
    </p:spTree>
    <p:extLst>
      <p:ext uri="{BB962C8B-B14F-4D97-AF65-F5344CB8AC3E}">
        <p14:creationId xmlns:p14="http://schemas.microsoft.com/office/powerpoint/2010/main" val="353551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p:cNvSpPr>
            <a:spLocks noGrp="1"/>
          </p:cNvSpPr>
          <p:nvPr>
            <p:ph idx="1"/>
          </p:nvPr>
        </p:nvSpPr>
        <p:spPr>
          <a:xfrm>
            <a:off x="-49641" y="4367720"/>
            <a:ext cx="6250021" cy="506881"/>
          </a:xfrm>
        </p:spPr>
        <p:txBody>
          <a:bodyPr>
            <a:normAutofit/>
          </a:bodyPr>
          <a:lstStyle/>
          <a:p>
            <a:pPr algn="just"/>
            <a:r>
              <a:rPr lang="es-ES" sz="2800" b="1" dirty="0" smtClean="0">
                <a:solidFill>
                  <a:schemeClr val="bg1"/>
                </a:solidFill>
              </a:rPr>
              <a:t>Redes Neuronales Artificiales</a:t>
            </a:r>
            <a:endParaRPr lang="es-ES" sz="2800" b="1" dirty="0">
              <a:solidFill>
                <a:schemeClr val="bg1"/>
              </a:solidFill>
            </a:endParaRPr>
          </a:p>
        </p:txBody>
      </p:sp>
      <p:sp>
        <p:nvSpPr>
          <p:cNvPr id="6" name="Título 5"/>
          <p:cNvSpPr>
            <a:spLocks noGrp="1"/>
          </p:cNvSpPr>
          <p:nvPr>
            <p:ph type="title"/>
          </p:nvPr>
        </p:nvSpPr>
        <p:spPr>
          <a:xfrm>
            <a:off x="54739" y="5239388"/>
            <a:ext cx="8174861" cy="1511608"/>
          </a:xfrm>
        </p:spPr>
        <p:txBody>
          <a:bodyPr/>
          <a:lstStyle/>
          <a:p>
            <a:r>
              <a:rPr lang="es-MX" b="1" dirty="0" smtClean="0">
                <a:solidFill>
                  <a:schemeClr val="accent4">
                    <a:lumMod val="60000"/>
                    <a:lumOff val="40000"/>
                  </a:schemeClr>
                </a:solidFill>
                <a:ea typeface="Tahoma" panose="020B0604030504040204" pitchFamily="34" charset="0"/>
                <a:cs typeface="Tahoma" panose="020B0604030504040204" pitchFamily="34" charset="0"/>
              </a:rPr>
              <a:t>Diego Alejandro Barragán Vargas Ing</a:t>
            </a:r>
            <a:r>
              <a:rPr lang="es-MX" b="1" dirty="0">
                <a:solidFill>
                  <a:schemeClr val="accent4">
                    <a:lumMod val="60000"/>
                    <a:lumOff val="40000"/>
                  </a:schemeClr>
                </a:solidFill>
                <a:ea typeface="Tahoma" panose="020B0604030504040204" pitchFamily="34" charset="0"/>
                <a:cs typeface="Tahoma" panose="020B0604030504040204" pitchFamily="34" charset="0"/>
              </a:rPr>
              <a:t>. Doctorando, MSc</a:t>
            </a:r>
            <a:br>
              <a:rPr lang="es-MX" b="1" dirty="0">
                <a:solidFill>
                  <a:schemeClr val="accent4">
                    <a:lumMod val="60000"/>
                    <a:lumOff val="40000"/>
                  </a:schemeClr>
                </a:solidFill>
                <a:ea typeface="Tahoma" panose="020B0604030504040204" pitchFamily="34" charset="0"/>
                <a:cs typeface="Tahoma" panose="020B0604030504040204" pitchFamily="34" charset="0"/>
              </a:rPr>
            </a:br>
            <a:r>
              <a:rPr lang="es-MX" b="1" dirty="0">
                <a:solidFill>
                  <a:schemeClr val="accent4">
                    <a:lumMod val="60000"/>
                    <a:lumOff val="40000"/>
                  </a:schemeClr>
                </a:solidFill>
                <a:ea typeface="Tahoma" panose="020B0604030504040204" pitchFamily="34" charset="0"/>
                <a:cs typeface="Tahoma" panose="020B0604030504040204" pitchFamily="34" charset="0"/>
              </a:rPr>
              <a:t>Director: </a:t>
            </a:r>
            <a:r>
              <a:rPr lang="es-MX" b="1" dirty="0" smtClean="0">
                <a:solidFill>
                  <a:schemeClr val="accent4">
                    <a:lumMod val="60000"/>
                    <a:lumOff val="40000"/>
                  </a:schemeClr>
                </a:solidFill>
                <a:ea typeface="Tahoma" panose="020B0604030504040204" pitchFamily="34" charset="0"/>
                <a:cs typeface="Tahoma" panose="020B0604030504040204" pitchFamily="34" charset="0"/>
              </a:rPr>
              <a:t>Doctor Roberto Ferro Escobar, </a:t>
            </a:r>
            <a:r>
              <a:rPr lang="es-MX" b="1" dirty="0">
                <a:solidFill>
                  <a:schemeClr val="accent4">
                    <a:lumMod val="60000"/>
                    <a:lumOff val="40000"/>
                  </a:schemeClr>
                </a:solidFill>
                <a:ea typeface="Tahoma" panose="020B0604030504040204" pitchFamily="34" charset="0"/>
                <a:cs typeface="Tahoma" panose="020B0604030504040204" pitchFamily="34" charset="0"/>
              </a:rPr>
              <a:t>PhD.</a:t>
            </a:r>
            <a:endParaRPr lang="es-ES" b="1" dirty="0">
              <a:solidFill>
                <a:schemeClr val="accent4">
                  <a:lumMod val="60000"/>
                  <a:lumOff val="40000"/>
                </a:schemeClr>
              </a:solidFill>
              <a:ea typeface="Tahoma" panose="020B0604030504040204" pitchFamily="34" charset="0"/>
              <a:cs typeface="Tahoma" panose="020B0604030504040204" pitchFamily="34" charset="0"/>
            </a:endParaRPr>
          </a:p>
        </p:txBody>
      </p:sp>
      <p:pic>
        <p:nvPicPr>
          <p:cNvPr id="4" name="Picture 3" descr="A black background with white text&#10;&#10;AI-generated content may be incorrect.">
            <a:extLst>
              <a:ext uri="{FF2B5EF4-FFF2-40B4-BE49-F238E27FC236}">
                <a16:creationId xmlns:a16="http://schemas.microsoft.com/office/drawing/2014/main" id="{32A17011-C2EA-4245-C60E-6A5145D7A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784943"/>
            <a:ext cx="3305044" cy="3305044"/>
          </a:xfrm>
          <a:prstGeom prst="rect">
            <a:avLst/>
          </a:prstGeom>
        </p:spPr>
      </p:pic>
    </p:spTree>
    <p:extLst>
      <p:ext uri="{BB962C8B-B14F-4D97-AF65-F5344CB8AC3E}">
        <p14:creationId xmlns:p14="http://schemas.microsoft.com/office/powerpoint/2010/main" val="4090542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20</a:t>
            </a:fld>
            <a:endParaRPr lang="en-US"/>
          </a:p>
        </p:txBody>
      </p:sp>
      <p:sp>
        <p:nvSpPr>
          <p:cNvPr id="3" name="Proceso alternativo 2"/>
          <p:cNvSpPr/>
          <p:nvPr/>
        </p:nvSpPr>
        <p:spPr>
          <a:xfrm>
            <a:off x="4617524" y="109481"/>
            <a:ext cx="2532576" cy="618909"/>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2000" b="1" dirty="0" smtClean="0"/>
              <a:t>Referencias</a:t>
            </a:r>
            <a:endParaRPr lang="es-CO" sz="2000" b="1" dirty="0"/>
          </a:p>
        </p:txBody>
      </p:sp>
      <p:sp>
        <p:nvSpPr>
          <p:cNvPr id="4" name="CuadroTexto 3"/>
          <p:cNvSpPr txBox="1"/>
          <p:nvPr/>
        </p:nvSpPr>
        <p:spPr>
          <a:xfrm>
            <a:off x="177800" y="1016000"/>
            <a:ext cx="11798300" cy="307777"/>
          </a:xfrm>
          <a:prstGeom prst="rect">
            <a:avLst/>
          </a:prstGeom>
          <a:noFill/>
        </p:spPr>
        <p:txBody>
          <a:bodyPr wrap="square" rtlCol="0">
            <a:spAutoFit/>
          </a:bodyPr>
          <a:lstStyle/>
          <a:p>
            <a:r>
              <a:rPr lang="es-CO" dirty="0" smtClean="0"/>
              <a:t>[1] AWS. (</a:t>
            </a:r>
            <a:r>
              <a:rPr lang="es-CO" dirty="0" err="1" smtClean="0"/>
              <a:t>sf</a:t>
            </a:r>
            <a:r>
              <a:rPr lang="es-CO" dirty="0" smtClean="0"/>
              <a:t>). ¿Qué es una red neuronal?. Disponible </a:t>
            </a:r>
            <a:r>
              <a:rPr lang="es-CO" dirty="0"/>
              <a:t>en: </a:t>
            </a:r>
            <a:r>
              <a:rPr lang="es-CO" dirty="0">
                <a:hlinkClick r:id="rId2"/>
              </a:rPr>
              <a:t>https://aws.amazon.com/es/what-is/neural-network</a:t>
            </a:r>
            <a:r>
              <a:rPr lang="es-CO" dirty="0" smtClean="0">
                <a:hlinkClick r:id="rId2"/>
              </a:rPr>
              <a:t>/</a:t>
            </a:r>
            <a:r>
              <a:rPr lang="es-CO" dirty="0" smtClean="0"/>
              <a:t>  </a:t>
            </a:r>
            <a:endParaRPr lang="es-CO" dirty="0"/>
          </a:p>
        </p:txBody>
      </p:sp>
      <p:sp>
        <p:nvSpPr>
          <p:cNvPr id="5" name="CuadroTexto 4"/>
          <p:cNvSpPr txBox="1"/>
          <p:nvPr/>
        </p:nvSpPr>
        <p:spPr>
          <a:xfrm>
            <a:off x="177800" y="1519052"/>
            <a:ext cx="11798300" cy="307777"/>
          </a:xfrm>
          <a:prstGeom prst="rect">
            <a:avLst/>
          </a:prstGeom>
          <a:noFill/>
        </p:spPr>
        <p:txBody>
          <a:bodyPr wrap="square" rtlCol="0">
            <a:spAutoFit/>
          </a:bodyPr>
          <a:lstStyle/>
          <a:p>
            <a:r>
              <a:rPr lang="es-CO" dirty="0" smtClean="0"/>
              <a:t>[2] IBM. (</a:t>
            </a:r>
            <a:r>
              <a:rPr lang="es-CO" dirty="0" err="1" smtClean="0"/>
              <a:t>sf</a:t>
            </a:r>
            <a:r>
              <a:rPr lang="es-CO" dirty="0" smtClean="0"/>
              <a:t>). ¿Qué es una red neuronal?. Disponible </a:t>
            </a:r>
            <a:r>
              <a:rPr lang="es-CO" dirty="0"/>
              <a:t>en: </a:t>
            </a:r>
            <a:r>
              <a:rPr lang="es-CO" dirty="0">
                <a:hlinkClick r:id="rId3"/>
              </a:rPr>
              <a:t>https://</a:t>
            </a:r>
            <a:r>
              <a:rPr lang="es-CO" dirty="0" smtClean="0">
                <a:hlinkClick r:id="rId3"/>
              </a:rPr>
              <a:t>www.ibm.com/docs/es/spss-statistics/saas?topic=networks-multilayer-perceptron</a:t>
            </a:r>
            <a:r>
              <a:rPr lang="es-CO" dirty="0" smtClean="0"/>
              <a:t> </a:t>
            </a:r>
            <a:endParaRPr lang="es-CO" dirty="0"/>
          </a:p>
        </p:txBody>
      </p:sp>
      <p:sp>
        <p:nvSpPr>
          <p:cNvPr id="6" name="CuadroTexto 5"/>
          <p:cNvSpPr txBox="1"/>
          <p:nvPr/>
        </p:nvSpPr>
        <p:spPr>
          <a:xfrm>
            <a:off x="177800" y="2114439"/>
            <a:ext cx="11798300" cy="307777"/>
          </a:xfrm>
          <a:prstGeom prst="rect">
            <a:avLst/>
          </a:prstGeom>
          <a:noFill/>
        </p:spPr>
        <p:txBody>
          <a:bodyPr wrap="square" rtlCol="0">
            <a:spAutoFit/>
          </a:bodyPr>
          <a:lstStyle/>
          <a:p>
            <a:r>
              <a:rPr lang="es-CO" dirty="0" smtClean="0"/>
              <a:t>[3] IBM. (</a:t>
            </a:r>
            <a:r>
              <a:rPr lang="es-CO" dirty="0" err="1" smtClean="0"/>
              <a:t>sf</a:t>
            </a:r>
            <a:r>
              <a:rPr lang="es-CO" dirty="0" smtClean="0"/>
              <a:t>). ¿Qué son las redes neuronales </a:t>
            </a:r>
            <a:r>
              <a:rPr lang="es-CO" dirty="0" err="1" smtClean="0"/>
              <a:t>convolucionales</a:t>
            </a:r>
            <a:r>
              <a:rPr lang="es-CO" dirty="0" smtClean="0"/>
              <a:t>?. </a:t>
            </a:r>
            <a:r>
              <a:rPr lang="es-CO" dirty="0"/>
              <a:t>Disponible en: </a:t>
            </a:r>
            <a:r>
              <a:rPr lang="es-CO" dirty="0">
                <a:hlinkClick r:id="rId4"/>
              </a:rPr>
              <a:t>https://</a:t>
            </a:r>
            <a:r>
              <a:rPr lang="es-CO" dirty="0" smtClean="0">
                <a:hlinkClick r:id="rId4"/>
              </a:rPr>
              <a:t>www.ibm.com/es-es/topics/convolutional-neural-networks</a:t>
            </a:r>
            <a:r>
              <a:rPr lang="es-CO" dirty="0" smtClean="0"/>
              <a:t> </a:t>
            </a:r>
            <a:endParaRPr lang="es-CO" dirty="0"/>
          </a:p>
        </p:txBody>
      </p:sp>
      <p:sp>
        <p:nvSpPr>
          <p:cNvPr id="7" name="CuadroTexto 6"/>
          <p:cNvSpPr txBox="1"/>
          <p:nvPr/>
        </p:nvSpPr>
        <p:spPr>
          <a:xfrm>
            <a:off x="177800" y="2597039"/>
            <a:ext cx="11798300" cy="523220"/>
          </a:xfrm>
          <a:prstGeom prst="rect">
            <a:avLst/>
          </a:prstGeom>
          <a:noFill/>
        </p:spPr>
        <p:txBody>
          <a:bodyPr wrap="square" rtlCol="0">
            <a:spAutoFit/>
          </a:bodyPr>
          <a:lstStyle/>
          <a:p>
            <a:r>
              <a:rPr lang="es-CO" dirty="0" smtClean="0"/>
              <a:t>[4] AWS. (</a:t>
            </a:r>
            <a:r>
              <a:rPr lang="es-CO" dirty="0" err="1" smtClean="0"/>
              <a:t>sf</a:t>
            </a:r>
            <a:r>
              <a:rPr lang="es-CO" dirty="0" smtClean="0"/>
              <a:t>). ¿Qué son las RNN?. </a:t>
            </a:r>
            <a:r>
              <a:rPr lang="es-CO" dirty="0"/>
              <a:t>Disponible en: </a:t>
            </a:r>
            <a:r>
              <a:rPr lang="es-CO" dirty="0">
                <a:hlinkClick r:id="rId5"/>
              </a:rPr>
              <a:t>https://aws.amazon.com/es/what-is/recurrent-neural-network/#:~:text=Una%20red%20neuronal%20recurrente%20(RNN,salida%20de%20datos%20secuencial%20espec%C3%ADfica</a:t>
            </a:r>
            <a:r>
              <a:rPr lang="es-CO" dirty="0" smtClean="0"/>
              <a:t>. </a:t>
            </a:r>
            <a:endParaRPr lang="es-CO" dirty="0"/>
          </a:p>
        </p:txBody>
      </p:sp>
      <p:sp>
        <p:nvSpPr>
          <p:cNvPr id="8" name="CuadroTexto 7"/>
          <p:cNvSpPr txBox="1"/>
          <p:nvPr/>
        </p:nvSpPr>
        <p:spPr>
          <a:xfrm>
            <a:off x="177800" y="3295082"/>
            <a:ext cx="11798300" cy="492443"/>
          </a:xfrm>
          <a:prstGeom prst="rect">
            <a:avLst/>
          </a:prstGeom>
          <a:noFill/>
        </p:spPr>
        <p:txBody>
          <a:bodyPr wrap="square" rtlCol="0">
            <a:spAutoFit/>
          </a:bodyPr>
          <a:lstStyle/>
          <a:p>
            <a:r>
              <a:rPr lang="es-CO" dirty="0" smtClean="0"/>
              <a:t>[5] </a:t>
            </a:r>
            <a:r>
              <a:rPr lang="es-CO" dirty="0" err="1" smtClean="0"/>
              <a:t>Interactive</a:t>
            </a:r>
            <a:r>
              <a:rPr lang="es-CO" dirty="0" smtClean="0"/>
              <a:t> Chaos. (</a:t>
            </a:r>
            <a:r>
              <a:rPr lang="es-CO" dirty="0" err="1" smtClean="0"/>
              <a:t>sf</a:t>
            </a:r>
            <a:r>
              <a:rPr lang="es-CO" dirty="0" smtClean="0"/>
              <a:t>). Algoritmos de aprendizaje por refuerzo. Disponible </a:t>
            </a:r>
            <a:r>
              <a:rPr lang="es-CO" dirty="0"/>
              <a:t>en: </a:t>
            </a:r>
            <a:r>
              <a:rPr lang="es-CO" sz="1200" dirty="0">
                <a:hlinkClick r:id="rId6"/>
              </a:rPr>
              <a:t>https://interactivechaos.com/es/manual/tutorial-de-machine-learning/algoritmos-de-aprendizaje-por-refuerzo#:~:text=El%20aprendizaje%20por%20refuerzo%2C%20o,la%20interacci%C3%B3n%20con%20su%20entorno</a:t>
            </a:r>
            <a:r>
              <a:rPr lang="es-CO" sz="1200" dirty="0" smtClean="0"/>
              <a:t>. </a:t>
            </a:r>
            <a:endParaRPr lang="es-CO" sz="1200" dirty="0"/>
          </a:p>
        </p:txBody>
      </p:sp>
    </p:spTree>
    <p:extLst>
      <p:ext uri="{BB962C8B-B14F-4D97-AF65-F5344CB8AC3E}">
        <p14:creationId xmlns:p14="http://schemas.microsoft.com/office/powerpoint/2010/main" val="99787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7D01C324-3974-4C97-8E41-B2FAE9E90C3A}" type="slidenum">
              <a:rPr lang="en-US" smtClean="0"/>
              <a:pPr/>
              <a:t>21</a:t>
            </a:fld>
            <a:endParaRPr lang="en-US"/>
          </a:p>
        </p:txBody>
      </p:sp>
      <p:pic>
        <p:nvPicPr>
          <p:cNvPr id="5" name="Google Shape;1072;p69">
            <a:extLst>
              <a:ext uri="{FF2B5EF4-FFF2-40B4-BE49-F238E27FC236}">
                <a16:creationId xmlns:a16="http://schemas.microsoft.com/office/drawing/2014/main" id="{817F0083-5D99-B9B4-A1B6-4C9D612D5E7E}"/>
              </a:ext>
            </a:extLst>
          </p:cNvPr>
          <p:cNvPicPr preferRelativeResize="0"/>
          <p:nvPr/>
        </p:nvPicPr>
        <p:blipFill rotWithShape="1">
          <a:blip r:embed="rId2">
            <a:alphaModFix/>
          </a:blip>
          <a:srcRect/>
          <a:stretch/>
        </p:blipFill>
        <p:spPr>
          <a:xfrm>
            <a:off x="2482487" y="1771606"/>
            <a:ext cx="7227026" cy="4334225"/>
          </a:xfrm>
          <a:prstGeom prst="rect">
            <a:avLst/>
          </a:prstGeom>
          <a:noFill/>
          <a:ln>
            <a:noFill/>
          </a:ln>
        </p:spPr>
      </p:pic>
    </p:spTree>
    <p:extLst>
      <p:ext uri="{BB962C8B-B14F-4D97-AF65-F5344CB8AC3E}">
        <p14:creationId xmlns:p14="http://schemas.microsoft.com/office/powerpoint/2010/main" val="1513399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fld id="{7D01C324-3974-4C97-8E41-B2FAE9E90C3A}" type="slidenum">
              <a:rPr lang="en-US" smtClean="0"/>
              <a:pPr/>
              <a:t>3</a:t>
            </a:fld>
            <a:endParaRPr lang="en-US"/>
          </a:p>
        </p:txBody>
      </p:sp>
      <p:sp>
        <p:nvSpPr>
          <p:cNvPr id="4" name="Título 1">
            <a:extLst>
              <a:ext uri="{FF2B5EF4-FFF2-40B4-BE49-F238E27FC236}">
                <a16:creationId xmlns:a16="http://schemas.microsoft.com/office/drawing/2014/main" id="{D42D007E-FDC5-193B-9BC0-190AED106C46}"/>
              </a:ext>
            </a:extLst>
          </p:cNvPr>
          <p:cNvSpPr>
            <a:spLocks noGrp="1"/>
          </p:cNvSpPr>
          <p:nvPr>
            <p:ph type="title"/>
          </p:nvPr>
        </p:nvSpPr>
        <p:spPr>
          <a:xfrm>
            <a:off x="450760" y="197698"/>
            <a:ext cx="9774787" cy="1141705"/>
          </a:xfrm>
        </p:spPr>
        <p:txBody>
          <a:bodyPr>
            <a:normAutofit/>
          </a:bodyPr>
          <a:lstStyle/>
          <a:p>
            <a:r>
              <a:rPr lang="es-MX" sz="4400" dirty="0">
                <a:cs typeface="Calibri"/>
              </a:rPr>
              <a:t>Agenda</a:t>
            </a:r>
          </a:p>
        </p:txBody>
      </p:sp>
      <p:sp>
        <p:nvSpPr>
          <p:cNvPr id="6" name="Proceso alternativo 5"/>
          <p:cNvSpPr/>
          <p:nvPr/>
        </p:nvSpPr>
        <p:spPr>
          <a:xfrm>
            <a:off x="5892388" y="2098957"/>
            <a:ext cx="5224976" cy="61897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2000" b="1" dirty="0" smtClean="0"/>
              <a:t>Redes Neuronales Artificiales</a:t>
            </a:r>
            <a:endParaRPr lang="es-CO" sz="2000" b="1" dirty="0"/>
          </a:p>
        </p:txBody>
      </p:sp>
      <p:sp>
        <p:nvSpPr>
          <p:cNvPr id="8" name="Cheurón 7"/>
          <p:cNvSpPr/>
          <p:nvPr/>
        </p:nvSpPr>
        <p:spPr>
          <a:xfrm>
            <a:off x="5034258" y="2098957"/>
            <a:ext cx="858130" cy="618979"/>
          </a:xfrm>
          <a:prstGeom prst="chevron">
            <a:avLst>
              <a:gd name="adj" fmla="val 322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solidFill>
                  <a:schemeClr val="tx1"/>
                </a:solidFill>
              </a:rPr>
              <a:t>1</a:t>
            </a:r>
            <a:r>
              <a:rPr lang="es-CO" b="1" dirty="0" smtClean="0">
                <a:solidFill>
                  <a:schemeClr val="tx1"/>
                </a:solidFill>
              </a:rPr>
              <a:t>.</a:t>
            </a:r>
            <a:endParaRPr lang="es-CO" b="1" dirty="0">
              <a:solidFill>
                <a:schemeClr val="tx1"/>
              </a:solidFill>
            </a:endParaRPr>
          </a:p>
        </p:txBody>
      </p:sp>
      <p:sp>
        <p:nvSpPr>
          <p:cNvPr id="9" name="Cheurón 8"/>
          <p:cNvSpPr/>
          <p:nvPr/>
        </p:nvSpPr>
        <p:spPr>
          <a:xfrm rot="16200000">
            <a:off x="1684390" y="213888"/>
            <a:ext cx="1280160" cy="3826412"/>
          </a:xfrm>
          <a:prstGeom prst="chevron">
            <a:avLst/>
          </a:prstGeom>
          <a:gradFill>
            <a:gsLst>
              <a:gs pos="0">
                <a:srgbClr val="00B0F0"/>
              </a:gs>
              <a:gs pos="50000">
                <a:srgbClr val="1AD111"/>
              </a:gs>
              <a:gs pos="100000">
                <a:schemeClr val="accent5">
                  <a:lumMod val="105000"/>
                  <a:satMod val="109000"/>
                  <a:tint val="81000"/>
                </a:schemeClr>
              </a:gs>
            </a:gsLst>
          </a:gradFill>
          <a:ln w="28575"/>
        </p:spPr>
        <p:style>
          <a:lnRef idx="1">
            <a:schemeClr val="accent5"/>
          </a:lnRef>
          <a:fillRef idx="2">
            <a:schemeClr val="accent5"/>
          </a:fillRef>
          <a:effectRef idx="1">
            <a:schemeClr val="accent5"/>
          </a:effectRef>
          <a:fontRef idx="minor">
            <a:schemeClr val="dk1"/>
          </a:fontRef>
        </p:style>
        <p:txBody>
          <a:bodyPr rtlCol="0" anchor="ctr"/>
          <a:lstStyle/>
          <a:p>
            <a:pPr algn="ctr"/>
            <a:endParaRPr lang="es-CO">
              <a:solidFill>
                <a:schemeClr val="tx1"/>
              </a:solidFill>
            </a:endParaRPr>
          </a:p>
        </p:txBody>
      </p:sp>
      <p:sp>
        <p:nvSpPr>
          <p:cNvPr id="10" name="Cheurón 9"/>
          <p:cNvSpPr/>
          <p:nvPr/>
        </p:nvSpPr>
        <p:spPr>
          <a:xfrm rot="16200000">
            <a:off x="1684390" y="825832"/>
            <a:ext cx="1280160" cy="3826412"/>
          </a:xfrm>
          <a:prstGeom prst="chevron">
            <a:avLst/>
          </a:prstGeom>
          <a:gradFill>
            <a:gsLst>
              <a:gs pos="0">
                <a:srgbClr val="00B0F0"/>
              </a:gs>
              <a:gs pos="50000">
                <a:srgbClr val="49FF09"/>
              </a:gs>
              <a:gs pos="100000">
                <a:srgbClr val="0070C0"/>
              </a:gs>
            </a:gsLst>
          </a:gradFill>
          <a:ln w="28575"/>
        </p:spPr>
        <p:style>
          <a:lnRef idx="1">
            <a:schemeClr val="accent2"/>
          </a:lnRef>
          <a:fillRef idx="2">
            <a:schemeClr val="accent2"/>
          </a:fillRef>
          <a:effectRef idx="1">
            <a:schemeClr val="accent2"/>
          </a:effectRef>
          <a:fontRef idx="minor">
            <a:schemeClr val="dk1"/>
          </a:fontRef>
        </p:style>
        <p:txBody>
          <a:bodyPr rtlCol="0" anchor="ctr"/>
          <a:lstStyle/>
          <a:p>
            <a:pPr algn="ctr"/>
            <a:endParaRPr lang="es-CO">
              <a:solidFill>
                <a:schemeClr val="tx1"/>
              </a:solidFill>
            </a:endParaRPr>
          </a:p>
        </p:txBody>
      </p:sp>
      <p:sp>
        <p:nvSpPr>
          <p:cNvPr id="11" name="Cheurón 10"/>
          <p:cNvSpPr/>
          <p:nvPr/>
        </p:nvSpPr>
        <p:spPr>
          <a:xfrm rot="16200000">
            <a:off x="1684390" y="1465911"/>
            <a:ext cx="1280160" cy="3826412"/>
          </a:xfrm>
          <a:prstGeom prst="chevron">
            <a:avLst/>
          </a:prstGeom>
          <a:gradFill>
            <a:gsLst>
              <a:gs pos="0">
                <a:srgbClr val="00B0F0"/>
              </a:gs>
              <a:gs pos="50000">
                <a:srgbClr val="65FF2F"/>
              </a:gs>
              <a:gs pos="100000">
                <a:srgbClr val="0070C0"/>
              </a:gs>
            </a:gsLst>
          </a:gradFill>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a:solidFill>
                <a:schemeClr val="tx1"/>
              </a:solidFill>
            </a:endParaRPr>
          </a:p>
        </p:txBody>
      </p:sp>
      <p:sp>
        <p:nvSpPr>
          <p:cNvPr id="12" name="Cheurón 11"/>
          <p:cNvSpPr/>
          <p:nvPr/>
        </p:nvSpPr>
        <p:spPr>
          <a:xfrm rot="16200000">
            <a:off x="1684390" y="2746070"/>
            <a:ext cx="1280160" cy="3826412"/>
          </a:xfrm>
          <a:prstGeom prst="chevron">
            <a:avLst/>
          </a:prstGeom>
          <a:gradFill>
            <a:gsLst>
              <a:gs pos="0">
                <a:srgbClr val="0070C0"/>
              </a:gs>
              <a:gs pos="50000">
                <a:srgbClr val="85DF81"/>
              </a:gs>
              <a:gs pos="100000">
                <a:srgbClr val="00B0F0"/>
              </a:gs>
            </a:gsLst>
            <a:lin ang="5400000" scaled="0"/>
          </a:gra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 name="Cheurón 12"/>
          <p:cNvSpPr/>
          <p:nvPr/>
        </p:nvSpPr>
        <p:spPr>
          <a:xfrm rot="16200000">
            <a:off x="1684391" y="3393183"/>
            <a:ext cx="1280160" cy="3826410"/>
          </a:xfrm>
          <a:prstGeom prst="chevron">
            <a:avLst/>
          </a:prstGeom>
          <a:gradFill>
            <a:gsLst>
              <a:gs pos="0">
                <a:srgbClr val="0070C0"/>
              </a:gs>
              <a:gs pos="50000">
                <a:schemeClr val="accent6">
                  <a:lumMod val="60000"/>
                  <a:lumOff val="40000"/>
                </a:schemeClr>
              </a:gs>
              <a:gs pos="100000">
                <a:srgbClr val="00B0F0"/>
              </a:gs>
            </a:gsLst>
            <a:lin ang="5400000" scaled="0"/>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4" name="Cheurón 13"/>
          <p:cNvSpPr/>
          <p:nvPr/>
        </p:nvSpPr>
        <p:spPr>
          <a:xfrm rot="16200000">
            <a:off x="1684390" y="2077855"/>
            <a:ext cx="1280160" cy="3826412"/>
          </a:xfrm>
          <a:prstGeom prst="chevron">
            <a:avLst/>
          </a:prstGeom>
          <a:gradFill>
            <a:gsLst>
              <a:gs pos="0">
                <a:srgbClr val="00B0F0"/>
              </a:gs>
              <a:gs pos="50000">
                <a:srgbClr val="65FF2F"/>
              </a:gs>
              <a:gs pos="100000">
                <a:srgbClr val="0070C0"/>
              </a:gs>
            </a:gsLst>
          </a:gradFill>
          <a:ln w="28575"/>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a:solidFill>
                <a:schemeClr val="tx1"/>
              </a:solidFill>
            </a:endParaRPr>
          </a:p>
        </p:txBody>
      </p:sp>
      <p:sp>
        <p:nvSpPr>
          <p:cNvPr id="15" name="Proceso alternativo 14"/>
          <p:cNvSpPr/>
          <p:nvPr/>
        </p:nvSpPr>
        <p:spPr>
          <a:xfrm>
            <a:off x="5892389" y="2766002"/>
            <a:ext cx="5224976" cy="61267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000" b="1" dirty="0" smtClean="0"/>
              <a:t>Redes Neuronales Multicapa</a:t>
            </a:r>
            <a:endParaRPr lang="es-CO" sz="2000" b="1" dirty="0"/>
          </a:p>
        </p:txBody>
      </p:sp>
      <p:sp>
        <p:nvSpPr>
          <p:cNvPr id="16" name="Cheurón 15"/>
          <p:cNvSpPr/>
          <p:nvPr/>
        </p:nvSpPr>
        <p:spPr>
          <a:xfrm>
            <a:off x="4996352" y="2759702"/>
            <a:ext cx="858130" cy="618979"/>
          </a:xfrm>
          <a:prstGeom prst="chevron">
            <a:avLst>
              <a:gd name="adj" fmla="val 322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solidFill>
                  <a:schemeClr val="tx1"/>
                </a:solidFill>
              </a:rPr>
              <a:t>2.</a:t>
            </a:r>
            <a:endParaRPr lang="es-CO" b="1" dirty="0">
              <a:solidFill>
                <a:schemeClr val="tx1"/>
              </a:solidFill>
            </a:endParaRPr>
          </a:p>
        </p:txBody>
      </p:sp>
      <p:sp>
        <p:nvSpPr>
          <p:cNvPr id="17" name="Cheurón 16"/>
          <p:cNvSpPr/>
          <p:nvPr/>
        </p:nvSpPr>
        <p:spPr>
          <a:xfrm>
            <a:off x="4978183" y="3420448"/>
            <a:ext cx="858130" cy="618979"/>
          </a:xfrm>
          <a:prstGeom prst="chevron">
            <a:avLst>
              <a:gd name="adj" fmla="val 322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solidFill>
                  <a:schemeClr val="tx1"/>
                </a:solidFill>
              </a:rPr>
              <a:t>3.</a:t>
            </a:r>
            <a:endParaRPr lang="es-CO" b="1" dirty="0">
              <a:solidFill>
                <a:schemeClr val="tx1"/>
              </a:solidFill>
            </a:endParaRPr>
          </a:p>
        </p:txBody>
      </p:sp>
      <p:sp>
        <p:nvSpPr>
          <p:cNvPr id="18" name="Proceso alternativo 17"/>
          <p:cNvSpPr/>
          <p:nvPr/>
        </p:nvSpPr>
        <p:spPr>
          <a:xfrm>
            <a:off x="5955888" y="3420447"/>
            <a:ext cx="5161476" cy="57669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2000" b="1" dirty="0" smtClean="0"/>
              <a:t>Redes Neuronales </a:t>
            </a:r>
            <a:r>
              <a:rPr lang="es-CO" sz="2000" b="1" dirty="0" err="1" smtClean="0"/>
              <a:t>Convolucionales</a:t>
            </a:r>
            <a:endParaRPr lang="es-CO" sz="2000" b="1" dirty="0"/>
          </a:p>
        </p:txBody>
      </p:sp>
      <p:sp>
        <p:nvSpPr>
          <p:cNvPr id="19" name="Cheurón 18"/>
          <p:cNvSpPr/>
          <p:nvPr/>
        </p:nvSpPr>
        <p:spPr>
          <a:xfrm>
            <a:off x="4978183" y="4047337"/>
            <a:ext cx="858130" cy="618979"/>
          </a:xfrm>
          <a:prstGeom prst="chevron">
            <a:avLst>
              <a:gd name="adj" fmla="val 3424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solidFill>
                  <a:schemeClr val="tx1"/>
                </a:solidFill>
              </a:rPr>
              <a:t>4.</a:t>
            </a:r>
            <a:endParaRPr lang="es-CO" b="1" dirty="0">
              <a:solidFill>
                <a:schemeClr val="tx1"/>
              </a:solidFill>
            </a:endParaRPr>
          </a:p>
        </p:txBody>
      </p:sp>
      <p:sp>
        <p:nvSpPr>
          <p:cNvPr id="20" name="Proceso alternativo 19"/>
          <p:cNvSpPr/>
          <p:nvPr/>
        </p:nvSpPr>
        <p:spPr>
          <a:xfrm>
            <a:off x="5955888" y="4019196"/>
            <a:ext cx="5161476" cy="618909"/>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sz="2000" b="1" dirty="0" smtClean="0"/>
              <a:t>Redes Neuronales Recurrentes</a:t>
            </a:r>
            <a:endParaRPr lang="es-CO" sz="2000" b="1" dirty="0"/>
          </a:p>
        </p:txBody>
      </p:sp>
      <p:sp>
        <p:nvSpPr>
          <p:cNvPr id="21" name="Cheurón 20"/>
          <p:cNvSpPr/>
          <p:nvPr/>
        </p:nvSpPr>
        <p:spPr>
          <a:xfrm>
            <a:off x="4978183" y="4734596"/>
            <a:ext cx="858130" cy="618979"/>
          </a:xfrm>
          <a:prstGeom prst="chevron">
            <a:avLst>
              <a:gd name="adj" fmla="val 3424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solidFill>
                  <a:schemeClr val="tx1"/>
                </a:solidFill>
              </a:rPr>
              <a:t>5</a:t>
            </a:r>
            <a:r>
              <a:rPr lang="es-CO" b="1" dirty="0" smtClean="0">
                <a:solidFill>
                  <a:schemeClr val="tx1"/>
                </a:solidFill>
              </a:rPr>
              <a:t>.</a:t>
            </a:r>
            <a:endParaRPr lang="es-CO" b="1" dirty="0">
              <a:solidFill>
                <a:schemeClr val="tx1"/>
              </a:solidFill>
            </a:endParaRPr>
          </a:p>
        </p:txBody>
      </p:sp>
      <p:sp>
        <p:nvSpPr>
          <p:cNvPr id="22" name="Proceso alternativo 21"/>
          <p:cNvSpPr/>
          <p:nvPr/>
        </p:nvSpPr>
        <p:spPr>
          <a:xfrm>
            <a:off x="5955888" y="4734666"/>
            <a:ext cx="5161476" cy="61890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2000" b="1" dirty="0" smtClean="0"/>
              <a:t>Algoritmos de Aprendizaje por Refuerzo</a:t>
            </a:r>
            <a:endParaRPr lang="es-CO" sz="2000" b="1" dirty="0"/>
          </a:p>
        </p:txBody>
      </p:sp>
      <p:sp>
        <p:nvSpPr>
          <p:cNvPr id="23" name="Cheurón 22"/>
          <p:cNvSpPr/>
          <p:nvPr/>
        </p:nvSpPr>
        <p:spPr>
          <a:xfrm>
            <a:off x="4978183" y="5399542"/>
            <a:ext cx="858130" cy="618979"/>
          </a:xfrm>
          <a:prstGeom prst="chevron">
            <a:avLst>
              <a:gd name="adj" fmla="val 3424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solidFill>
                  <a:schemeClr val="tx1"/>
                </a:solidFill>
              </a:rPr>
              <a:t>6</a:t>
            </a:r>
            <a:r>
              <a:rPr lang="es-CO" b="1" dirty="0" smtClean="0">
                <a:solidFill>
                  <a:schemeClr val="tx1"/>
                </a:solidFill>
              </a:rPr>
              <a:t>.</a:t>
            </a:r>
            <a:endParaRPr lang="es-CO" b="1" dirty="0">
              <a:solidFill>
                <a:schemeClr val="tx1"/>
              </a:solidFill>
            </a:endParaRPr>
          </a:p>
        </p:txBody>
      </p:sp>
      <p:sp>
        <p:nvSpPr>
          <p:cNvPr id="24" name="Proceso alternativo 23"/>
          <p:cNvSpPr/>
          <p:nvPr/>
        </p:nvSpPr>
        <p:spPr>
          <a:xfrm>
            <a:off x="5955888" y="5399612"/>
            <a:ext cx="5161476" cy="61890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2000" b="1" dirty="0" smtClean="0"/>
              <a:t>Problemas Generales de las RNA</a:t>
            </a:r>
            <a:endParaRPr lang="es-CO" sz="2000" b="1" dirty="0"/>
          </a:p>
        </p:txBody>
      </p:sp>
    </p:spTree>
    <p:extLst>
      <p:ext uri="{BB962C8B-B14F-4D97-AF65-F5344CB8AC3E}">
        <p14:creationId xmlns:p14="http://schemas.microsoft.com/office/powerpoint/2010/main" val="406514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4</a:t>
            </a:fld>
            <a:endParaRPr lang="en-US"/>
          </a:p>
        </p:txBody>
      </p:sp>
      <p:sp>
        <p:nvSpPr>
          <p:cNvPr id="3" name="Proceso alternativo 2"/>
          <p:cNvSpPr/>
          <p:nvPr/>
        </p:nvSpPr>
        <p:spPr>
          <a:xfrm>
            <a:off x="3639624" y="170179"/>
            <a:ext cx="5224976" cy="61897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2000" b="1" dirty="0" smtClean="0"/>
              <a:t>Redes Neuronales Artificiales</a:t>
            </a:r>
            <a:endParaRPr lang="es-CO" sz="2000" b="1" dirty="0"/>
          </a:p>
        </p:txBody>
      </p:sp>
      <p:sp>
        <p:nvSpPr>
          <p:cNvPr id="4" name="Cheurón 3"/>
          <p:cNvSpPr/>
          <p:nvPr/>
        </p:nvSpPr>
        <p:spPr>
          <a:xfrm>
            <a:off x="2781494" y="170179"/>
            <a:ext cx="858130" cy="618979"/>
          </a:xfrm>
          <a:prstGeom prst="chevron">
            <a:avLst>
              <a:gd name="adj" fmla="val 322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a:solidFill>
                  <a:schemeClr val="tx1"/>
                </a:solidFill>
              </a:rPr>
              <a:t>1</a:t>
            </a:r>
            <a:r>
              <a:rPr lang="es-CO" b="1" dirty="0" smtClean="0">
                <a:solidFill>
                  <a:schemeClr val="tx1"/>
                </a:solidFill>
              </a:rPr>
              <a:t>.</a:t>
            </a:r>
            <a:endParaRPr lang="es-CO" b="1" dirty="0">
              <a:solidFill>
                <a:schemeClr val="tx1"/>
              </a:solidFill>
            </a:endParaRPr>
          </a:p>
        </p:txBody>
      </p:sp>
      <p:sp>
        <p:nvSpPr>
          <p:cNvPr id="5" name="Rectángulo redondeado 4"/>
          <p:cNvSpPr/>
          <p:nvPr/>
        </p:nvSpPr>
        <p:spPr>
          <a:xfrm>
            <a:off x="340262" y="977900"/>
            <a:ext cx="11595100" cy="12573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just"/>
            <a:r>
              <a:rPr lang="es-CO" sz="1800" b="1" dirty="0" smtClean="0">
                <a:solidFill>
                  <a:schemeClr val="tx1"/>
                </a:solidFill>
              </a:rPr>
              <a:t>Una red neuronal es un método del machine learning que permite la enseñanza a las computadoras para el procesamiento de los datos de una manera que esté inspirada en la forma en que lo hace el cerebro humano, de hecho utiliza las neuronas de forma interconectada en una estructura de capas que se parece al cerebro humano [1].</a:t>
            </a:r>
            <a:endParaRPr lang="es-CO" sz="1800" b="1" dirty="0">
              <a:solidFill>
                <a:schemeClr val="tx1"/>
              </a:solidFill>
            </a:endParaRPr>
          </a:p>
        </p:txBody>
      </p:sp>
      <p:sp>
        <p:nvSpPr>
          <p:cNvPr id="6" name="Flecha doblada hacia arriba 5"/>
          <p:cNvSpPr/>
          <p:nvPr/>
        </p:nvSpPr>
        <p:spPr>
          <a:xfrm rot="5400000">
            <a:off x="-66138" y="2590800"/>
            <a:ext cx="3136900" cy="2324100"/>
          </a:xfrm>
          <a:prstGeom prst="bentUpArrow">
            <a:avLst>
              <a:gd name="adj1" fmla="val 14506"/>
              <a:gd name="adj2" fmla="val 25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7" name="Rectángulo 6"/>
          <p:cNvSpPr/>
          <p:nvPr/>
        </p:nvSpPr>
        <p:spPr>
          <a:xfrm>
            <a:off x="340262" y="4406900"/>
            <a:ext cx="1882238" cy="6731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b="1" dirty="0" smtClean="0"/>
              <a:t>Se utilizan para:</a:t>
            </a:r>
            <a:endParaRPr lang="es-CO" b="1" dirty="0"/>
          </a:p>
        </p:txBody>
      </p:sp>
      <p:sp>
        <p:nvSpPr>
          <p:cNvPr id="8" name="Rectángulo redondeado 7"/>
          <p:cNvSpPr/>
          <p:nvPr/>
        </p:nvSpPr>
        <p:spPr>
          <a:xfrm>
            <a:off x="2908300" y="2333625"/>
            <a:ext cx="4559300" cy="71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b="1" dirty="0" smtClean="0">
                <a:solidFill>
                  <a:schemeClr val="tx1"/>
                </a:solidFill>
              </a:rPr>
              <a:t>Diagnostico médico mediante la clasificación de imágenes médicas</a:t>
            </a:r>
            <a:endParaRPr lang="es-CO" b="1" dirty="0">
              <a:solidFill>
                <a:schemeClr val="tx1"/>
              </a:solidFill>
            </a:endParaRPr>
          </a:p>
        </p:txBody>
      </p:sp>
      <p:sp>
        <p:nvSpPr>
          <p:cNvPr id="9" name="Rectángulo redondeado 8"/>
          <p:cNvSpPr/>
          <p:nvPr/>
        </p:nvSpPr>
        <p:spPr>
          <a:xfrm>
            <a:off x="2908300" y="3225800"/>
            <a:ext cx="4559300"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b="1" dirty="0" smtClean="0">
                <a:solidFill>
                  <a:schemeClr val="tx1"/>
                </a:solidFill>
              </a:rPr>
              <a:t>Marketing orientado mediante filtrado de redes sociales y del análisis de datos de comportamiento.</a:t>
            </a:r>
            <a:endParaRPr lang="es-CO" b="1" dirty="0">
              <a:solidFill>
                <a:schemeClr val="tx1"/>
              </a:solidFill>
            </a:endParaRPr>
          </a:p>
        </p:txBody>
      </p:sp>
      <p:sp>
        <p:nvSpPr>
          <p:cNvPr id="10" name="Rectángulo redondeado 9"/>
          <p:cNvSpPr/>
          <p:nvPr/>
        </p:nvSpPr>
        <p:spPr>
          <a:xfrm>
            <a:off x="2908300" y="4051300"/>
            <a:ext cx="4559300" cy="711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O" b="1" dirty="0" smtClean="0">
                <a:solidFill>
                  <a:schemeClr val="tx1"/>
                </a:solidFill>
              </a:rPr>
              <a:t>Predicciones Financieras mediante procesamiento de datos históricos.</a:t>
            </a:r>
            <a:endParaRPr lang="es-CO" b="1" dirty="0">
              <a:solidFill>
                <a:schemeClr val="tx1"/>
              </a:solidFill>
            </a:endParaRPr>
          </a:p>
        </p:txBody>
      </p:sp>
      <p:sp>
        <p:nvSpPr>
          <p:cNvPr id="11" name="Rectángulo redondeado 10"/>
          <p:cNvSpPr/>
          <p:nvPr/>
        </p:nvSpPr>
        <p:spPr>
          <a:xfrm>
            <a:off x="2908300" y="4876800"/>
            <a:ext cx="4559300"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CO" b="1" dirty="0" smtClean="0">
                <a:solidFill>
                  <a:schemeClr val="tx1"/>
                </a:solidFill>
              </a:rPr>
              <a:t>Previsión de cargas eléctricas y demandas de energía.</a:t>
            </a:r>
            <a:endParaRPr lang="es-CO" b="1" dirty="0">
              <a:solidFill>
                <a:schemeClr val="tx1"/>
              </a:solidFill>
            </a:endParaRPr>
          </a:p>
        </p:txBody>
      </p:sp>
      <p:sp>
        <p:nvSpPr>
          <p:cNvPr id="12" name="Rectángulo redondeado 11"/>
          <p:cNvSpPr/>
          <p:nvPr/>
        </p:nvSpPr>
        <p:spPr>
          <a:xfrm>
            <a:off x="2908300" y="5702300"/>
            <a:ext cx="4559300" cy="431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b="1" dirty="0" smtClean="0">
                <a:solidFill>
                  <a:schemeClr val="tx1"/>
                </a:solidFill>
              </a:rPr>
              <a:t>Proceso y Control  de calidad.</a:t>
            </a:r>
            <a:endParaRPr lang="es-CO" b="1" dirty="0">
              <a:solidFill>
                <a:schemeClr val="tx1"/>
              </a:solidFill>
            </a:endParaRPr>
          </a:p>
        </p:txBody>
      </p:sp>
      <p:sp>
        <p:nvSpPr>
          <p:cNvPr id="13" name="Rectángulo redondeado 12"/>
          <p:cNvSpPr/>
          <p:nvPr/>
        </p:nvSpPr>
        <p:spPr>
          <a:xfrm>
            <a:off x="2908300" y="6210300"/>
            <a:ext cx="4559300" cy="6477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b="1" dirty="0" smtClean="0">
                <a:solidFill>
                  <a:schemeClr val="tx1"/>
                </a:solidFill>
              </a:rPr>
              <a:t>Identificación de Compuestos Químicos.</a:t>
            </a:r>
            <a:endParaRPr lang="es-CO" b="1" dirty="0">
              <a:solidFill>
                <a:schemeClr val="tx1"/>
              </a:solidFill>
            </a:endParaRPr>
          </a:p>
        </p:txBody>
      </p:sp>
      <p:sp>
        <p:nvSpPr>
          <p:cNvPr id="14" name="Rectángulo redondeado 13"/>
          <p:cNvSpPr/>
          <p:nvPr/>
        </p:nvSpPr>
        <p:spPr>
          <a:xfrm>
            <a:off x="7632700" y="2844800"/>
            <a:ext cx="4559300" cy="711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b="1" dirty="0" smtClean="0">
                <a:solidFill>
                  <a:schemeClr val="tx1"/>
                </a:solidFill>
              </a:rPr>
              <a:t>Desarrollo de proyectos de visión artificial.</a:t>
            </a:r>
            <a:endParaRPr lang="es-CO" b="1" dirty="0">
              <a:solidFill>
                <a:schemeClr val="tx1"/>
              </a:solidFill>
            </a:endParaRPr>
          </a:p>
        </p:txBody>
      </p:sp>
      <p:sp>
        <p:nvSpPr>
          <p:cNvPr id="15" name="Rectángulo redondeado 14"/>
          <p:cNvSpPr/>
          <p:nvPr/>
        </p:nvSpPr>
        <p:spPr>
          <a:xfrm>
            <a:off x="7632700" y="3752850"/>
            <a:ext cx="4559300" cy="711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CO" b="1" dirty="0" smtClean="0">
                <a:solidFill>
                  <a:schemeClr val="tx1"/>
                </a:solidFill>
              </a:rPr>
              <a:t>Reconocimiento de voz y de diferentes patrones.</a:t>
            </a:r>
            <a:endParaRPr lang="es-CO" b="1" dirty="0">
              <a:solidFill>
                <a:schemeClr val="tx1"/>
              </a:solidFill>
            </a:endParaRPr>
          </a:p>
        </p:txBody>
      </p:sp>
      <p:sp>
        <p:nvSpPr>
          <p:cNvPr id="16" name="Rectángulo redondeado 15"/>
          <p:cNvSpPr/>
          <p:nvPr/>
        </p:nvSpPr>
        <p:spPr>
          <a:xfrm>
            <a:off x="7632700" y="4622800"/>
            <a:ext cx="4559300" cy="71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b="1" dirty="0" smtClean="0">
                <a:solidFill>
                  <a:schemeClr val="tx1"/>
                </a:solidFill>
              </a:rPr>
              <a:t>Desarrollo de procesamiento de lenguaje natural.</a:t>
            </a:r>
            <a:endParaRPr lang="es-CO" b="1" dirty="0">
              <a:solidFill>
                <a:schemeClr val="tx1"/>
              </a:solidFill>
            </a:endParaRPr>
          </a:p>
        </p:txBody>
      </p:sp>
      <p:sp>
        <p:nvSpPr>
          <p:cNvPr id="17" name="Rectángulo redondeado 16"/>
          <p:cNvSpPr/>
          <p:nvPr/>
        </p:nvSpPr>
        <p:spPr>
          <a:xfrm>
            <a:off x="7632700" y="5524500"/>
            <a:ext cx="4559300" cy="711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O" b="1" dirty="0" smtClean="0">
                <a:solidFill>
                  <a:schemeClr val="tx1"/>
                </a:solidFill>
              </a:rPr>
              <a:t>Se utiliza también para los motores de recomendación.</a:t>
            </a:r>
            <a:endParaRPr lang="es-CO" b="1" dirty="0">
              <a:solidFill>
                <a:schemeClr val="tx1"/>
              </a:solidFill>
            </a:endParaRPr>
          </a:p>
        </p:txBody>
      </p:sp>
    </p:spTree>
    <p:extLst>
      <p:ext uri="{BB962C8B-B14F-4D97-AF65-F5344CB8AC3E}">
        <p14:creationId xmlns:p14="http://schemas.microsoft.com/office/powerpoint/2010/main" val="342159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5</a:t>
            </a:fld>
            <a:endParaRPr lang="en-US"/>
          </a:p>
        </p:txBody>
      </p:sp>
      <p:sp>
        <p:nvSpPr>
          <p:cNvPr id="3" name="Marcador de número de diapositiva 1"/>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US" smtClean="0"/>
              <a:pPr/>
              <a:t>7</a:t>
            </a:fld>
            <a:endParaRPr lang="en-US"/>
          </a:p>
        </p:txBody>
      </p:sp>
      <p:sp>
        <p:nvSpPr>
          <p:cNvPr id="4" name="Proceso alternativo 3"/>
          <p:cNvSpPr/>
          <p:nvPr/>
        </p:nvSpPr>
        <p:spPr>
          <a:xfrm>
            <a:off x="2696041" y="821933"/>
            <a:ext cx="5224976" cy="61897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sz="2000" b="1" dirty="0" smtClean="0"/>
              <a:t>NEURONA ARTIFICIAL vs Neurona Biológica</a:t>
            </a:r>
            <a:endParaRPr lang="es-CO" sz="2000" b="1" dirty="0"/>
          </a:p>
        </p:txBody>
      </p:sp>
      <p:pic>
        <p:nvPicPr>
          <p:cNvPr id="5" name="Imagen 4"/>
          <p:cNvPicPr>
            <a:picLocks noChangeAspect="1"/>
          </p:cNvPicPr>
          <p:nvPr/>
        </p:nvPicPr>
        <p:blipFill>
          <a:blip r:embed="rId2"/>
          <a:stretch>
            <a:fillRect/>
          </a:stretch>
        </p:blipFill>
        <p:spPr>
          <a:xfrm>
            <a:off x="1249970" y="1954693"/>
            <a:ext cx="8991666" cy="3667152"/>
          </a:xfrm>
          <a:prstGeom prst="rect">
            <a:avLst/>
          </a:prstGeom>
        </p:spPr>
      </p:pic>
      <p:sp>
        <p:nvSpPr>
          <p:cNvPr id="6" name="Rectángulo 5"/>
          <p:cNvSpPr/>
          <p:nvPr/>
        </p:nvSpPr>
        <p:spPr>
          <a:xfrm>
            <a:off x="2869871" y="6048573"/>
            <a:ext cx="829073" cy="307777"/>
          </a:xfrm>
          <a:prstGeom prst="rect">
            <a:avLst/>
          </a:prstGeom>
        </p:spPr>
        <p:txBody>
          <a:bodyPr wrap="none">
            <a:spAutoFit/>
          </a:bodyPr>
          <a:lstStyle/>
          <a:p>
            <a:pPr algn="ctr"/>
            <a:r>
              <a:rPr lang="es-CO" b="1" dirty="0" smtClean="0"/>
              <a:t>Fuente:</a:t>
            </a:r>
            <a:endParaRPr lang="es-CO" b="1" dirty="0"/>
          </a:p>
        </p:txBody>
      </p:sp>
      <p:sp>
        <p:nvSpPr>
          <p:cNvPr id="7" name="Rectángulo 6"/>
          <p:cNvSpPr/>
          <p:nvPr/>
        </p:nvSpPr>
        <p:spPr>
          <a:xfrm>
            <a:off x="3969244" y="6048573"/>
            <a:ext cx="5916941" cy="369332"/>
          </a:xfrm>
          <a:prstGeom prst="rect">
            <a:avLst/>
          </a:prstGeom>
        </p:spPr>
        <p:txBody>
          <a:bodyPr wrap="none">
            <a:spAutoFit/>
          </a:bodyPr>
          <a:lstStyle/>
          <a:p>
            <a:r>
              <a:rPr lang="es-CO" dirty="0">
                <a:hlinkClick r:id="rId3"/>
              </a:rPr>
              <a:t>https://www.redalyc.org/journal/1815/181549596004/html</a:t>
            </a:r>
            <a:r>
              <a:rPr lang="es-CO" dirty="0" smtClean="0">
                <a:hlinkClick r:id="rId3"/>
              </a:rPr>
              <a:t>/</a:t>
            </a:r>
            <a:r>
              <a:rPr lang="es-CO" dirty="0" smtClean="0"/>
              <a:t> </a:t>
            </a:r>
            <a:endParaRPr lang="es-CO" dirty="0"/>
          </a:p>
        </p:txBody>
      </p:sp>
    </p:spTree>
    <p:extLst>
      <p:ext uri="{BB962C8B-B14F-4D97-AF65-F5344CB8AC3E}">
        <p14:creationId xmlns:p14="http://schemas.microsoft.com/office/powerpoint/2010/main" val="173077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6</a:t>
            </a:fld>
            <a:endParaRPr lang="en-US"/>
          </a:p>
        </p:txBody>
      </p:sp>
      <p:sp>
        <p:nvSpPr>
          <p:cNvPr id="3" name="Proceso alternativo 2"/>
          <p:cNvSpPr/>
          <p:nvPr/>
        </p:nvSpPr>
        <p:spPr>
          <a:xfrm>
            <a:off x="3906325" y="126024"/>
            <a:ext cx="5224976" cy="61267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000" b="1" dirty="0" smtClean="0"/>
              <a:t>Redes Neuronales Multicapa</a:t>
            </a:r>
            <a:endParaRPr lang="es-CO" sz="2000" b="1" dirty="0"/>
          </a:p>
        </p:txBody>
      </p:sp>
      <p:sp>
        <p:nvSpPr>
          <p:cNvPr id="4" name="Cheurón 3"/>
          <p:cNvSpPr/>
          <p:nvPr/>
        </p:nvSpPr>
        <p:spPr>
          <a:xfrm>
            <a:off x="3010288" y="119724"/>
            <a:ext cx="858130" cy="618979"/>
          </a:xfrm>
          <a:prstGeom prst="chevron">
            <a:avLst>
              <a:gd name="adj" fmla="val 3227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solidFill>
                  <a:schemeClr val="tx1"/>
                </a:solidFill>
              </a:rPr>
              <a:t>2.</a:t>
            </a:r>
            <a:endParaRPr lang="es-CO" b="1" dirty="0">
              <a:solidFill>
                <a:schemeClr val="tx1"/>
              </a:solidFill>
            </a:endParaRPr>
          </a:p>
        </p:txBody>
      </p:sp>
      <p:sp>
        <p:nvSpPr>
          <p:cNvPr id="5" name="Rectángulo redondeado 4"/>
          <p:cNvSpPr/>
          <p:nvPr/>
        </p:nvSpPr>
        <p:spPr>
          <a:xfrm>
            <a:off x="340262" y="977900"/>
            <a:ext cx="11595100" cy="12573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s-CO" sz="1800" b="1" dirty="0" smtClean="0">
                <a:solidFill>
                  <a:schemeClr val="tx1"/>
                </a:solidFill>
              </a:rPr>
              <a:t>Una red neuronal multicapa (MLP) es un tipo de modelo de aprendizaje profundo que consiste en varias capas de neuronas (que también son conocidos como nodos) los cuales se organizan en una arquitectura de capas interconectadas [2].</a:t>
            </a:r>
            <a:endParaRPr lang="es-CO" sz="1800" b="1" dirty="0">
              <a:solidFill>
                <a:schemeClr val="tx1"/>
              </a:solidFill>
            </a:endParaRPr>
          </a:p>
        </p:txBody>
      </p:sp>
      <p:sp>
        <p:nvSpPr>
          <p:cNvPr id="6" name="Flecha doblada hacia arriba 5"/>
          <p:cNvSpPr/>
          <p:nvPr/>
        </p:nvSpPr>
        <p:spPr>
          <a:xfrm rot="5400000">
            <a:off x="92612" y="2381250"/>
            <a:ext cx="2819400" cy="2324100"/>
          </a:xfrm>
          <a:prstGeom prst="bentUpArrow">
            <a:avLst>
              <a:gd name="adj1" fmla="val 14506"/>
              <a:gd name="adj2" fmla="val 25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7" name="Rectángulo redondeado 6"/>
          <p:cNvSpPr/>
          <p:nvPr/>
        </p:nvSpPr>
        <p:spPr>
          <a:xfrm>
            <a:off x="2711327" y="2489200"/>
            <a:ext cx="3076038"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Capa de Entrada (Input </a:t>
            </a:r>
            <a:r>
              <a:rPr lang="es-CO" sz="1600" b="1" dirty="0" err="1" smtClean="0">
                <a:solidFill>
                  <a:schemeClr val="tx1"/>
                </a:solidFill>
              </a:rPr>
              <a:t>Layer</a:t>
            </a:r>
            <a:r>
              <a:rPr lang="es-CO" sz="1600" b="1" dirty="0" smtClean="0">
                <a:solidFill>
                  <a:schemeClr val="tx1"/>
                </a:solidFill>
              </a:rPr>
              <a:t>):</a:t>
            </a:r>
            <a:endParaRPr lang="es-CO" sz="1600" b="1" dirty="0">
              <a:solidFill>
                <a:schemeClr val="tx1"/>
              </a:solidFill>
            </a:endParaRPr>
          </a:p>
        </p:txBody>
      </p:sp>
      <p:sp>
        <p:nvSpPr>
          <p:cNvPr id="8" name="Rectángulo 7"/>
          <p:cNvSpPr/>
          <p:nvPr/>
        </p:nvSpPr>
        <p:spPr>
          <a:xfrm>
            <a:off x="340262" y="3924300"/>
            <a:ext cx="1882238" cy="825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b="1" dirty="0" smtClean="0"/>
              <a:t>El MLP Se compone de tres capas:</a:t>
            </a:r>
            <a:endParaRPr lang="es-CO" b="1" dirty="0"/>
          </a:p>
        </p:txBody>
      </p:sp>
      <p:sp>
        <p:nvSpPr>
          <p:cNvPr id="9" name="Rectángulo redondeado 8"/>
          <p:cNvSpPr/>
          <p:nvPr/>
        </p:nvSpPr>
        <p:spPr>
          <a:xfrm>
            <a:off x="2740562" y="3981450"/>
            <a:ext cx="3076038" cy="711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CO" sz="1600" b="1" dirty="0" smtClean="0">
                <a:solidFill>
                  <a:schemeClr val="tx1"/>
                </a:solidFill>
              </a:rPr>
              <a:t>Capas ocultas (</a:t>
            </a:r>
            <a:r>
              <a:rPr lang="es-CO" sz="1600" b="1" dirty="0" err="1" smtClean="0">
                <a:solidFill>
                  <a:schemeClr val="tx1"/>
                </a:solidFill>
              </a:rPr>
              <a:t>hidden</a:t>
            </a:r>
            <a:r>
              <a:rPr lang="es-CO" sz="1600" b="1" dirty="0" smtClean="0">
                <a:solidFill>
                  <a:schemeClr val="tx1"/>
                </a:solidFill>
              </a:rPr>
              <a:t> </a:t>
            </a:r>
            <a:r>
              <a:rPr lang="es-CO" sz="1600" b="1" dirty="0" err="1" smtClean="0">
                <a:solidFill>
                  <a:schemeClr val="tx1"/>
                </a:solidFill>
              </a:rPr>
              <a:t>layers</a:t>
            </a:r>
            <a:r>
              <a:rPr lang="es-CO" sz="1600" b="1" dirty="0" smtClean="0">
                <a:solidFill>
                  <a:schemeClr val="tx1"/>
                </a:solidFill>
              </a:rPr>
              <a:t>):</a:t>
            </a:r>
            <a:endParaRPr lang="es-CO" sz="1600" b="1" dirty="0">
              <a:solidFill>
                <a:schemeClr val="tx1"/>
              </a:solidFill>
            </a:endParaRPr>
          </a:p>
        </p:txBody>
      </p:sp>
      <p:sp>
        <p:nvSpPr>
          <p:cNvPr id="10" name="Rectángulo redondeado 9"/>
          <p:cNvSpPr/>
          <p:nvPr/>
        </p:nvSpPr>
        <p:spPr>
          <a:xfrm>
            <a:off x="2722832" y="5575300"/>
            <a:ext cx="3076038"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CO" sz="1600" b="1" dirty="0" smtClean="0">
                <a:solidFill>
                  <a:schemeClr val="tx1"/>
                </a:solidFill>
              </a:rPr>
              <a:t>Capa de salida (output </a:t>
            </a:r>
            <a:r>
              <a:rPr lang="es-CO" sz="1600" b="1" dirty="0" err="1" smtClean="0">
                <a:solidFill>
                  <a:schemeClr val="tx1"/>
                </a:solidFill>
              </a:rPr>
              <a:t>layer</a:t>
            </a:r>
            <a:r>
              <a:rPr lang="es-CO" sz="1600" b="1" dirty="0" smtClean="0">
                <a:solidFill>
                  <a:schemeClr val="tx1"/>
                </a:solidFill>
              </a:rPr>
              <a:t>):</a:t>
            </a:r>
            <a:endParaRPr lang="es-CO" sz="1600" b="1" dirty="0">
              <a:solidFill>
                <a:schemeClr val="tx1"/>
              </a:solidFill>
            </a:endParaRPr>
          </a:p>
        </p:txBody>
      </p:sp>
      <p:sp>
        <p:nvSpPr>
          <p:cNvPr id="11" name="Flecha derecha 10"/>
          <p:cNvSpPr/>
          <p:nvPr/>
        </p:nvSpPr>
        <p:spPr>
          <a:xfrm>
            <a:off x="5614597" y="2597150"/>
            <a:ext cx="701138" cy="520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2" name="Flecha derecha 11"/>
          <p:cNvSpPr/>
          <p:nvPr/>
        </p:nvSpPr>
        <p:spPr>
          <a:xfrm>
            <a:off x="5661562" y="4076700"/>
            <a:ext cx="701138" cy="520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3" name="Flecha derecha 12"/>
          <p:cNvSpPr/>
          <p:nvPr/>
        </p:nvSpPr>
        <p:spPr>
          <a:xfrm>
            <a:off x="5643832" y="5670550"/>
            <a:ext cx="701138" cy="520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4" name="Rectángulo redondeado 13"/>
          <p:cNvSpPr/>
          <p:nvPr/>
        </p:nvSpPr>
        <p:spPr>
          <a:xfrm>
            <a:off x="6315735" y="2501900"/>
            <a:ext cx="5572662"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CO" sz="1600" b="1" dirty="0" smtClean="0">
                <a:solidFill>
                  <a:schemeClr val="tx1"/>
                </a:solidFill>
              </a:rPr>
              <a:t>Esta capa recibe las señales o características de entrada y transmite la información a la primera capa oculta.</a:t>
            </a:r>
            <a:endParaRPr lang="es-CO" sz="1600" b="1" dirty="0">
              <a:solidFill>
                <a:schemeClr val="tx1"/>
              </a:solidFill>
            </a:endParaRPr>
          </a:p>
        </p:txBody>
      </p:sp>
      <p:sp>
        <p:nvSpPr>
          <p:cNvPr id="15" name="Rectángulo redondeado 14"/>
          <p:cNvSpPr/>
          <p:nvPr/>
        </p:nvSpPr>
        <p:spPr>
          <a:xfrm>
            <a:off x="6362700" y="3733800"/>
            <a:ext cx="5572662" cy="1397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r>
              <a:rPr lang="es-CO" sz="1600" b="1" dirty="0" smtClean="0">
                <a:solidFill>
                  <a:schemeClr val="tx1"/>
                </a:solidFill>
              </a:rPr>
              <a:t>Estas capas procesan la información recibida de la capa de entrada o de las capas ocultas anteriores. Cada nodo en una capa oculta realiza transformaciones lineales de los datos de entrada y luego aplica una función de activación no lineal.</a:t>
            </a:r>
            <a:endParaRPr lang="es-CO" sz="1600" b="1" dirty="0">
              <a:solidFill>
                <a:schemeClr val="tx1"/>
              </a:solidFill>
            </a:endParaRPr>
          </a:p>
        </p:txBody>
      </p:sp>
      <p:sp>
        <p:nvSpPr>
          <p:cNvPr id="16" name="Rectángulo redondeado 15"/>
          <p:cNvSpPr/>
          <p:nvPr/>
        </p:nvSpPr>
        <p:spPr>
          <a:xfrm>
            <a:off x="6362700" y="5518150"/>
            <a:ext cx="5572662"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just"/>
            <a:r>
              <a:rPr lang="es-CO" sz="1600" b="1" dirty="0" smtClean="0">
                <a:solidFill>
                  <a:schemeClr val="tx1"/>
                </a:solidFill>
              </a:rPr>
              <a:t>Esta capa produce la salida final del modelo, esta salida puede ser una clasificación, una regresión u otra tarea dependiendo la necesidad.</a:t>
            </a:r>
            <a:endParaRPr lang="es-CO" sz="1600" b="1" dirty="0">
              <a:solidFill>
                <a:schemeClr val="tx1"/>
              </a:solidFill>
            </a:endParaRPr>
          </a:p>
        </p:txBody>
      </p:sp>
    </p:spTree>
    <p:extLst>
      <p:ext uri="{BB962C8B-B14F-4D97-AF65-F5344CB8AC3E}">
        <p14:creationId xmlns:p14="http://schemas.microsoft.com/office/powerpoint/2010/main" val="161012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7</a:t>
            </a:fld>
            <a:endParaRPr lang="en-US"/>
          </a:p>
        </p:txBody>
      </p:sp>
      <p:sp>
        <p:nvSpPr>
          <p:cNvPr id="3" name="Rectángulo redondeado 2"/>
          <p:cNvSpPr/>
          <p:nvPr/>
        </p:nvSpPr>
        <p:spPr>
          <a:xfrm>
            <a:off x="365662" y="304800"/>
            <a:ext cx="11595100" cy="1117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s-CO" sz="1800" b="1" dirty="0" smtClean="0">
                <a:solidFill>
                  <a:schemeClr val="tx1"/>
                </a:solidFill>
              </a:rPr>
              <a:t>En una red neuronal multicapa existe un proceso que se llama </a:t>
            </a:r>
            <a:r>
              <a:rPr lang="es-CO" sz="1800" b="1" dirty="0" err="1" smtClean="0">
                <a:solidFill>
                  <a:schemeClr val="tx1"/>
                </a:solidFill>
              </a:rPr>
              <a:t>backpropation</a:t>
            </a:r>
            <a:r>
              <a:rPr lang="es-CO" sz="1800" b="1" dirty="0" smtClean="0">
                <a:solidFill>
                  <a:schemeClr val="tx1"/>
                </a:solidFill>
              </a:rPr>
              <a:t> conocido también como </a:t>
            </a:r>
            <a:r>
              <a:rPr lang="es-CO" sz="1800" b="1" dirty="0" err="1" smtClean="0">
                <a:solidFill>
                  <a:schemeClr val="tx1"/>
                </a:solidFill>
              </a:rPr>
              <a:t>retropropagación</a:t>
            </a:r>
            <a:r>
              <a:rPr lang="es-CO" sz="1800" b="1" dirty="0" smtClean="0">
                <a:solidFill>
                  <a:schemeClr val="tx1"/>
                </a:solidFill>
              </a:rPr>
              <a:t>, el cuál es un algoritmo de optimización utilizado para entrenar redes neuronales artificiales.</a:t>
            </a:r>
            <a:endParaRPr lang="es-CO" sz="1800" b="1" dirty="0">
              <a:solidFill>
                <a:schemeClr val="tx1"/>
              </a:solidFill>
            </a:endParaRPr>
          </a:p>
        </p:txBody>
      </p:sp>
      <p:sp>
        <p:nvSpPr>
          <p:cNvPr id="4" name="Flecha abajo 3"/>
          <p:cNvSpPr/>
          <p:nvPr/>
        </p:nvSpPr>
        <p:spPr>
          <a:xfrm>
            <a:off x="5600700" y="1036638"/>
            <a:ext cx="800100" cy="5588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 name="Rectángulo redondeado 4"/>
          <p:cNvSpPr/>
          <p:nvPr/>
        </p:nvSpPr>
        <p:spPr>
          <a:xfrm>
            <a:off x="365662" y="1584325"/>
            <a:ext cx="11595100" cy="1117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s-CO" sz="1800" b="1" dirty="0" smtClean="0">
                <a:solidFill>
                  <a:schemeClr val="tx1"/>
                </a:solidFill>
              </a:rPr>
              <a:t>El algoritmo de </a:t>
            </a:r>
            <a:r>
              <a:rPr lang="es-CO" sz="1800" b="1" dirty="0" err="1" smtClean="0">
                <a:solidFill>
                  <a:schemeClr val="tx1"/>
                </a:solidFill>
              </a:rPr>
              <a:t>backpropagation</a:t>
            </a:r>
            <a:r>
              <a:rPr lang="es-CO" sz="1800" b="1" dirty="0" smtClean="0">
                <a:solidFill>
                  <a:schemeClr val="tx1"/>
                </a:solidFill>
              </a:rPr>
              <a:t> tiene como propósito el ajuste de los pesos de las diferentes conexiones en la red neuronal para minimizar la diferencia entre las predicciones del modelo y las respectivas etiquetas reales en el conjunto de entrenamiento.</a:t>
            </a:r>
            <a:endParaRPr lang="es-CO" sz="1800" b="1" dirty="0">
              <a:solidFill>
                <a:schemeClr val="tx1"/>
              </a:solidFill>
            </a:endParaRPr>
          </a:p>
        </p:txBody>
      </p:sp>
      <p:sp>
        <p:nvSpPr>
          <p:cNvPr id="6" name="Flecha doblada hacia arriba 5"/>
          <p:cNvSpPr/>
          <p:nvPr/>
        </p:nvSpPr>
        <p:spPr>
          <a:xfrm rot="5400000">
            <a:off x="219612" y="2759075"/>
            <a:ext cx="2616200" cy="2324100"/>
          </a:xfrm>
          <a:prstGeom prst="bentUpArrow">
            <a:avLst>
              <a:gd name="adj1" fmla="val 14506"/>
              <a:gd name="adj2" fmla="val 25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7" name="Rectángulo 6"/>
          <p:cNvSpPr/>
          <p:nvPr/>
        </p:nvSpPr>
        <p:spPr>
          <a:xfrm>
            <a:off x="365662" y="4264025"/>
            <a:ext cx="1882238" cy="825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O" b="1" dirty="0" smtClean="0"/>
              <a:t>Se exponen las etapas:</a:t>
            </a:r>
            <a:endParaRPr lang="es-CO" b="1" dirty="0"/>
          </a:p>
        </p:txBody>
      </p:sp>
      <p:sp>
        <p:nvSpPr>
          <p:cNvPr id="8" name="Rectángulo redondeado 7"/>
          <p:cNvSpPr/>
          <p:nvPr/>
        </p:nvSpPr>
        <p:spPr>
          <a:xfrm>
            <a:off x="2711205" y="2898775"/>
            <a:ext cx="3076038"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600" b="1" dirty="0" smtClean="0">
                <a:solidFill>
                  <a:schemeClr val="tx1"/>
                </a:solidFill>
              </a:rPr>
              <a:t>Paso hacia adelante (Forward Pass):</a:t>
            </a:r>
            <a:endParaRPr lang="es-CO" sz="1600" b="1" dirty="0">
              <a:solidFill>
                <a:schemeClr val="tx1"/>
              </a:solidFill>
            </a:endParaRPr>
          </a:p>
        </p:txBody>
      </p:sp>
      <p:sp>
        <p:nvSpPr>
          <p:cNvPr id="9" name="Rectángulo redondeado 8"/>
          <p:cNvSpPr/>
          <p:nvPr/>
        </p:nvSpPr>
        <p:spPr>
          <a:xfrm>
            <a:off x="2711205" y="3724275"/>
            <a:ext cx="3076038" cy="71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sz="1600" b="1" dirty="0" smtClean="0">
                <a:solidFill>
                  <a:schemeClr val="tx1"/>
                </a:solidFill>
              </a:rPr>
              <a:t>Cálculo del error (Error </a:t>
            </a:r>
            <a:r>
              <a:rPr lang="es-CO" sz="1600" b="1" dirty="0" err="1" smtClean="0">
                <a:solidFill>
                  <a:schemeClr val="tx1"/>
                </a:solidFill>
              </a:rPr>
              <a:t>Calculation</a:t>
            </a:r>
            <a:r>
              <a:rPr lang="es-CO" sz="1600" b="1" dirty="0" smtClean="0">
                <a:solidFill>
                  <a:schemeClr val="tx1"/>
                </a:solidFill>
              </a:rPr>
              <a:t>):</a:t>
            </a:r>
            <a:endParaRPr lang="es-CO" sz="1600" b="1" dirty="0">
              <a:solidFill>
                <a:schemeClr val="tx1"/>
              </a:solidFill>
            </a:endParaRPr>
          </a:p>
        </p:txBody>
      </p:sp>
      <p:sp>
        <p:nvSpPr>
          <p:cNvPr id="10" name="Rectángulo redondeado 9"/>
          <p:cNvSpPr/>
          <p:nvPr/>
        </p:nvSpPr>
        <p:spPr>
          <a:xfrm>
            <a:off x="2711205" y="4730750"/>
            <a:ext cx="3076038" cy="7112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s-CO" sz="1600" b="1" dirty="0" err="1" smtClean="0">
                <a:solidFill>
                  <a:schemeClr val="tx1"/>
                </a:solidFill>
              </a:rPr>
              <a:t>Retropropagación</a:t>
            </a:r>
            <a:r>
              <a:rPr lang="es-CO" sz="1600" b="1" dirty="0" smtClean="0">
                <a:solidFill>
                  <a:schemeClr val="tx1"/>
                </a:solidFill>
              </a:rPr>
              <a:t> del error(</a:t>
            </a:r>
            <a:r>
              <a:rPr lang="es-CO" sz="1600" b="1" dirty="0" err="1" smtClean="0">
                <a:solidFill>
                  <a:schemeClr val="tx1"/>
                </a:solidFill>
              </a:rPr>
              <a:t>Backward</a:t>
            </a:r>
            <a:r>
              <a:rPr lang="es-CO" sz="1600" b="1" dirty="0" smtClean="0">
                <a:solidFill>
                  <a:schemeClr val="tx1"/>
                </a:solidFill>
              </a:rPr>
              <a:t> Pass):</a:t>
            </a:r>
            <a:endParaRPr lang="es-CO" sz="1600" b="1" dirty="0">
              <a:solidFill>
                <a:schemeClr val="tx1"/>
              </a:solidFill>
            </a:endParaRPr>
          </a:p>
        </p:txBody>
      </p:sp>
      <p:sp>
        <p:nvSpPr>
          <p:cNvPr id="11" name="Rectángulo redondeado 10"/>
          <p:cNvSpPr/>
          <p:nvPr/>
        </p:nvSpPr>
        <p:spPr>
          <a:xfrm>
            <a:off x="2711205" y="5899150"/>
            <a:ext cx="3076038" cy="7112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CO" sz="1600" b="1" dirty="0" smtClean="0">
                <a:solidFill>
                  <a:schemeClr val="tx1"/>
                </a:solidFill>
              </a:rPr>
              <a:t>Actualización de Pesos(</a:t>
            </a:r>
            <a:r>
              <a:rPr lang="es-CO" sz="1600" b="1" dirty="0" err="1" smtClean="0">
                <a:solidFill>
                  <a:schemeClr val="tx1"/>
                </a:solidFill>
              </a:rPr>
              <a:t>Weight</a:t>
            </a:r>
            <a:r>
              <a:rPr lang="es-CO" sz="1600" b="1" dirty="0" smtClean="0">
                <a:solidFill>
                  <a:schemeClr val="tx1"/>
                </a:solidFill>
              </a:rPr>
              <a:t> </a:t>
            </a:r>
            <a:r>
              <a:rPr lang="es-CO" sz="1600" b="1" dirty="0" err="1" smtClean="0">
                <a:solidFill>
                  <a:schemeClr val="tx1"/>
                </a:solidFill>
              </a:rPr>
              <a:t>Update</a:t>
            </a:r>
            <a:r>
              <a:rPr lang="es-CO" sz="1600" b="1" dirty="0" smtClean="0">
                <a:solidFill>
                  <a:schemeClr val="tx1"/>
                </a:solidFill>
              </a:rPr>
              <a:t>):</a:t>
            </a:r>
            <a:endParaRPr lang="es-CO" sz="1600" b="1" dirty="0">
              <a:solidFill>
                <a:schemeClr val="tx1"/>
              </a:solidFill>
            </a:endParaRPr>
          </a:p>
        </p:txBody>
      </p:sp>
      <p:sp>
        <p:nvSpPr>
          <p:cNvPr id="12" name="Flecha derecha 11"/>
          <p:cNvSpPr/>
          <p:nvPr/>
        </p:nvSpPr>
        <p:spPr>
          <a:xfrm>
            <a:off x="5448837" y="3082925"/>
            <a:ext cx="676812"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3" name="Flecha derecha 12"/>
          <p:cNvSpPr/>
          <p:nvPr/>
        </p:nvSpPr>
        <p:spPr>
          <a:xfrm>
            <a:off x="5470280" y="3851275"/>
            <a:ext cx="676812"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4" name="Flecha derecha 13"/>
          <p:cNvSpPr/>
          <p:nvPr/>
        </p:nvSpPr>
        <p:spPr>
          <a:xfrm>
            <a:off x="5486400" y="4829175"/>
            <a:ext cx="676812"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5" name="Flecha derecha 14"/>
          <p:cNvSpPr/>
          <p:nvPr/>
        </p:nvSpPr>
        <p:spPr>
          <a:xfrm>
            <a:off x="5486400" y="6022975"/>
            <a:ext cx="676812" cy="4889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6" name="Rectángulo redondeado 15"/>
          <p:cNvSpPr/>
          <p:nvPr/>
        </p:nvSpPr>
        <p:spPr>
          <a:xfrm>
            <a:off x="6163212" y="2860675"/>
            <a:ext cx="5813670" cy="711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es-MX" sz="1600" b="1" dirty="0">
                <a:solidFill>
                  <a:schemeClr val="tx1"/>
                </a:solidFill>
              </a:rPr>
              <a:t>Se realiza una pasada hacia adelante a través de la red neuronal, donde las entradas se propagan desde la capa de entrada hasta la capa de </a:t>
            </a:r>
            <a:r>
              <a:rPr lang="es-MX" sz="1600" b="1" dirty="0" smtClean="0">
                <a:solidFill>
                  <a:schemeClr val="tx1"/>
                </a:solidFill>
              </a:rPr>
              <a:t>salida.</a:t>
            </a:r>
            <a:endParaRPr lang="es-CO" sz="1800" b="1" dirty="0">
              <a:solidFill>
                <a:schemeClr val="tx1"/>
              </a:solidFill>
            </a:endParaRPr>
          </a:p>
        </p:txBody>
      </p:sp>
      <p:sp>
        <p:nvSpPr>
          <p:cNvPr id="17" name="Rectángulo redondeado 16"/>
          <p:cNvSpPr/>
          <p:nvPr/>
        </p:nvSpPr>
        <p:spPr>
          <a:xfrm>
            <a:off x="6163212" y="3721100"/>
            <a:ext cx="5813670" cy="711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just"/>
            <a:r>
              <a:rPr lang="es-MX" sz="1600" b="1" dirty="0">
                <a:solidFill>
                  <a:schemeClr val="tx1"/>
                </a:solidFill>
              </a:rPr>
              <a:t>Se compara la salida predicha por la red con las etiquetas reales del conjunto de entrenamiento, y se calcula el error o la diferencia entre ellas.</a:t>
            </a:r>
            <a:endParaRPr lang="es-CO" sz="2000" b="1" dirty="0">
              <a:solidFill>
                <a:schemeClr val="tx1"/>
              </a:solidFill>
            </a:endParaRPr>
          </a:p>
        </p:txBody>
      </p:sp>
      <p:sp>
        <p:nvSpPr>
          <p:cNvPr id="18" name="Rectángulo redondeado 17"/>
          <p:cNvSpPr/>
          <p:nvPr/>
        </p:nvSpPr>
        <p:spPr>
          <a:xfrm>
            <a:off x="6163212" y="4492625"/>
            <a:ext cx="5813670" cy="12065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just"/>
            <a:r>
              <a:rPr lang="es-MX" b="1" dirty="0">
                <a:solidFill>
                  <a:schemeClr val="tx1"/>
                </a:solidFill>
              </a:rPr>
              <a:t>El error calculado se </a:t>
            </a:r>
            <a:r>
              <a:rPr lang="es-MX" b="1" dirty="0" err="1">
                <a:solidFill>
                  <a:schemeClr val="tx1"/>
                </a:solidFill>
              </a:rPr>
              <a:t>retropropaga</a:t>
            </a:r>
            <a:r>
              <a:rPr lang="es-MX" b="1" dirty="0">
                <a:solidFill>
                  <a:schemeClr val="tx1"/>
                </a:solidFill>
              </a:rPr>
              <a:t> a través de la red desde la capa de salida hacia atrás hasta la capa de entrada</a:t>
            </a:r>
            <a:r>
              <a:rPr lang="es-MX" b="1" dirty="0" smtClean="0">
                <a:solidFill>
                  <a:schemeClr val="tx1"/>
                </a:solidFill>
              </a:rPr>
              <a:t>. </a:t>
            </a:r>
            <a:r>
              <a:rPr lang="es-MX" b="1" dirty="0">
                <a:solidFill>
                  <a:schemeClr val="tx1"/>
                </a:solidFill>
              </a:rPr>
              <a:t>Durante este proceso, se calculan las derivadas parciales del error con respecto a los pesos de las conexiones.</a:t>
            </a:r>
            <a:endParaRPr lang="es-CO" sz="1800" b="1" dirty="0">
              <a:solidFill>
                <a:schemeClr val="tx1"/>
              </a:solidFill>
            </a:endParaRPr>
          </a:p>
        </p:txBody>
      </p:sp>
      <p:sp>
        <p:nvSpPr>
          <p:cNvPr id="19" name="Rectángulo redondeado 18"/>
          <p:cNvSpPr/>
          <p:nvPr/>
        </p:nvSpPr>
        <p:spPr>
          <a:xfrm>
            <a:off x="6163212" y="5757862"/>
            <a:ext cx="5813670" cy="101917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r>
              <a:rPr lang="es-MX" b="1" dirty="0">
                <a:solidFill>
                  <a:schemeClr val="tx1"/>
                </a:solidFill>
              </a:rPr>
              <a:t>Utilizando las derivadas parciales calculadas durante la </a:t>
            </a:r>
            <a:r>
              <a:rPr lang="es-MX" b="1" dirty="0" err="1">
                <a:solidFill>
                  <a:schemeClr val="tx1"/>
                </a:solidFill>
              </a:rPr>
              <a:t>retropropagación</a:t>
            </a:r>
            <a:r>
              <a:rPr lang="es-MX" b="1" dirty="0">
                <a:solidFill>
                  <a:schemeClr val="tx1"/>
                </a:solidFill>
              </a:rPr>
              <a:t>, se ajustan los pesos de las conexiones utilizando un algoritmo de optimización, como el descenso del gradiente. </a:t>
            </a:r>
            <a:endParaRPr lang="es-CO" sz="1800" b="1" dirty="0">
              <a:solidFill>
                <a:schemeClr val="tx1"/>
              </a:solidFill>
            </a:endParaRPr>
          </a:p>
        </p:txBody>
      </p:sp>
    </p:spTree>
    <p:extLst>
      <p:ext uri="{BB962C8B-B14F-4D97-AF65-F5344CB8AC3E}">
        <p14:creationId xmlns:p14="http://schemas.microsoft.com/office/powerpoint/2010/main" val="286381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t>8</a:t>
            </a:fld>
            <a:endParaRPr lang="en-US"/>
          </a:p>
        </p:txBody>
      </p:sp>
      <p:sp>
        <p:nvSpPr>
          <p:cNvPr id="3" name="Marcador de número de diapositiva 1"/>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000000-1234-1234-1234-123412341234}" type="slidenum">
              <a:rPr lang="en-US" smtClean="0"/>
              <a:pPr/>
              <a:t>11</a:t>
            </a:fld>
            <a:endParaRPr lang="en-US"/>
          </a:p>
        </p:txBody>
      </p:sp>
      <p:pic>
        <p:nvPicPr>
          <p:cNvPr id="4" name="Imagen 3"/>
          <p:cNvPicPr>
            <a:picLocks noChangeAspect="1"/>
          </p:cNvPicPr>
          <p:nvPr/>
        </p:nvPicPr>
        <p:blipFill rotWithShape="1">
          <a:blip r:embed="rId2"/>
          <a:srcRect b="5215"/>
          <a:stretch/>
        </p:blipFill>
        <p:spPr>
          <a:xfrm>
            <a:off x="560222" y="478416"/>
            <a:ext cx="10115883" cy="5576478"/>
          </a:xfrm>
          <a:prstGeom prst="rect">
            <a:avLst/>
          </a:prstGeom>
        </p:spPr>
      </p:pic>
      <p:sp>
        <p:nvSpPr>
          <p:cNvPr id="5" name="Rectángulo 4"/>
          <p:cNvSpPr/>
          <p:nvPr/>
        </p:nvSpPr>
        <p:spPr>
          <a:xfrm>
            <a:off x="1099437" y="6129776"/>
            <a:ext cx="829073" cy="307777"/>
          </a:xfrm>
          <a:prstGeom prst="rect">
            <a:avLst/>
          </a:prstGeom>
        </p:spPr>
        <p:txBody>
          <a:bodyPr wrap="none">
            <a:spAutoFit/>
          </a:bodyPr>
          <a:lstStyle/>
          <a:p>
            <a:pPr algn="ctr"/>
            <a:r>
              <a:rPr lang="es-CO" b="1" dirty="0" smtClean="0"/>
              <a:t>Fuente:</a:t>
            </a:r>
            <a:endParaRPr lang="es-CO" b="1" dirty="0"/>
          </a:p>
        </p:txBody>
      </p:sp>
      <p:sp>
        <p:nvSpPr>
          <p:cNvPr id="6" name="Rectángulo 5"/>
          <p:cNvSpPr/>
          <p:nvPr/>
        </p:nvSpPr>
        <p:spPr>
          <a:xfrm>
            <a:off x="1919980" y="6173881"/>
            <a:ext cx="8062220" cy="338554"/>
          </a:xfrm>
          <a:prstGeom prst="rect">
            <a:avLst/>
          </a:prstGeom>
        </p:spPr>
        <p:txBody>
          <a:bodyPr wrap="square">
            <a:spAutoFit/>
          </a:bodyPr>
          <a:lstStyle/>
          <a:p>
            <a:r>
              <a:rPr lang="es-CO" sz="1600" b="1" dirty="0">
                <a:hlinkClick r:id="rId3"/>
              </a:rPr>
              <a:t>https://</a:t>
            </a:r>
            <a:r>
              <a:rPr lang="es-CO" sz="1600" b="1" dirty="0" smtClean="0">
                <a:hlinkClick r:id="rId3"/>
              </a:rPr>
              <a:t>interactivechaos.com/es/manual/tutorial-de-deep-learning/el-perceptron-multicapa</a:t>
            </a:r>
            <a:r>
              <a:rPr lang="es-CO" sz="1600" b="1" dirty="0" smtClean="0"/>
              <a:t> </a:t>
            </a:r>
            <a:endParaRPr lang="es-CO" sz="1600" b="1" dirty="0"/>
          </a:p>
        </p:txBody>
      </p:sp>
    </p:spTree>
    <p:extLst>
      <p:ext uri="{BB962C8B-B14F-4D97-AF65-F5344CB8AC3E}">
        <p14:creationId xmlns:p14="http://schemas.microsoft.com/office/powerpoint/2010/main" val="187203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7D01C324-3974-4C97-8E41-B2FAE9E90C3A}" type="slidenum">
              <a:rPr lang="en-US" smtClean="0"/>
              <a:pPr/>
              <a:t>9</a:t>
            </a:fld>
            <a:endParaRPr lang="en-US"/>
          </a:p>
        </p:txBody>
      </p:sp>
      <p:sp>
        <p:nvSpPr>
          <p:cNvPr id="3" name="Proceso alternativo 2"/>
          <p:cNvSpPr/>
          <p:nvPr/>
        </p:nvSpPr>
        <p:spPr>
          <a:xfrm>
            <a:off x="838200" y="899373"/>
            <a:ext cx="9429345" cy="61267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2000" b="1" dirty="0" smtClean="0"/>
              <a:t>Red Neuronal con Optimizador ADAM (</a:t>
            </a:r>
            <a:r>
              <a:rPr lang="es-CO" sz="2000" b="1" dirty="0" err="1" smtClean="0"/>
              <a:t>Adaptative</a:t>
            </a:r>
            <a:r>
              <a:rPr lang="es-CO" sz="2000" b="1" dirty="0" smtClean="0"/>
              <a:t> </a:t>
            </a:r>
            <a:r>
              <a:rPr lang="es-CO" sz="2000" b="1" dirty="0" err="1" smtClean="0"/>
              <a:t>Moment</a:t>
            </a:r>
            <a:r>
              <a:rPr lang="es-CO" sz="2000" b="1" dirty="0" smtClean="0"/>
              <a:t> </a:t>
            </a:r>
            <a:r>
              <a:rPr lang="es-CO" sz="2000" b="1" dirty="0" err="1" smtClean="0"/>
              <a:t>Estimmation</a:t>
            </a:r>
            <a:r>
              <a:rPr lang="es-CO" sz="2000" b="1" dirty="0" smtClean="0"/>
              <a:t>)</a:t>
            </a:r>
            <a:endParaRPr lang="es-CO" sz="2000" b="1" dirty="0"/>
          </a:p>
        </p:txBody>
      </p:sp>
      <p:sp>
        <p:nvSpPr>
          <p:cNvPr id="4" name="Rectángulo redondeado 3"/>
          <p:cNvSpPr/>
          <p:nvPr/>
        </p:nvSpPr>
        <p:spPr>
          <a:xfrm>
            <a:off x="287841" y="2036661"/>
            <a:ext cx="11595100" cy="11176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s-ES" b="1" dirty="0">
                <a:solidFill>
                  <a:schemeClr val="tx1"/>
                </a:solidFill>
              </a:rPr>
              <a:t>ADAM es una combinación de dos métodos de optimización populares: el Descenso de Gradiente con </a:t>
            </a:r>
            <a:r>
              <a:rPr lang="es-ES" b="1" dirty="0" err="1">
                <a:solidFill>
                  <a:schemeClr val="tx1"/>
                </a:solidFill>
              </a:rPr>
              <a:t>Momentum</a:t>
            </a:r>
            <a:r>
              <a:rPr lang="es-ES" b="1" dirty="0">
                <a:solidFill>
                  <a:schemeClr val="tx1"/>
                </a:solidFill>
              </a:rPr>
              <a:t> y </a:t>
            </a:r>
            <a:r>
              <a:rPr lang="es-ES" b="1" dirty="0" err="1" smtClean="0">
                <a:solidFill>
                  <a:schemeClr val="tx1"/>
                </a:solidFill>
              </a:rPr>
              <a:t>RMSprop</a:t>
            </a:r>
            <a:r>
              <a:rPr lang="es-ES" b="1" dirty="0" smtClean="0">
                <a:solidFill>
                  <a:schemeClr val="tx1"/>
                </a:solidFill>
              </a:rPr>
              <a:t>. </a:t>
            </a:r>
            <a:r>
              <a:rPr lang="es-ES" b="1" dirty="0">
                <a:solidFill>
                  <a:schemeClr val="tx1"/>
                </a:solidFill>
              </a:rPr>
              <a:t>Es particularmente apreciado por su capacidad para manejar grandes cantidades de datos y modelos con millones de </a:t>
            </a:r>
            <a:r>
              <a:rPr lang="es-ES" b="1" dirty="0" smtClean="0">
                <a:solidFill>
                  <a:schemeClr val="tx1"/>
                </a:solidFill>
              </a:rPr>
              <a:t>parámetros.</a:t>
            </a:r>
            <a:endParaRPr lang="es-CO" sz="1800" b="1" dirty="0">
              <a:solidFill>
                <a:schemeClr val="tx1"/>
              </a:solidFill>
            </a:endParaRPr>
          </a:p>
        </p:txBody>
      </p:sp>
      <p:sp>
        <p:nvSpPr>
          <p:cNvPr id="5" name="Flecha doblada hacia arriba 4"/>
          <p:cNvSpPr/>
          <p:nvPr/>
        </p:nvSpPr>
        <p:spPr>
          <a:xfrm rot="5400000">
            <a:off x="347051" y="3158281"/>
            <a:ext cx="2332139" cy="2324100"/>
          </a:xfrm>
          <a:prstGeom prst="bentUpArrow">
            <a:avLst>
              <a:gd name="adj1" fmla="val 14506"/>
              <a:gd name="adj2" fmla="val 25000"/>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 name="Cheurón 5"/>
          <p:cNvSpPr/>
          <p:nvPr/>
        </p:nvSpPr>
        <p:spPr>
          <a:xfrm>
            <a:off x="5019472" y="3599234"/>
            <a:ext cx="6527260" cy="96790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Calcula un promedio ponderado exponencialmente de los gradientes pasados, lo que ayuda a suavizar las actualizaciones. </a:t>
            </a:r>
            <a:endParaRPr lang="es-CO" b="1" dirty="0">
              <a:solidFill>
                <a:schemeClr val="tx1"/>
              </a:solidFill>
            </a:endParaRPr>
          </a:p>
        </p:txBody>
      </p:sp>
      <p:sp>
        <p:nvSpPr>
          <p:cNvPr id="7" name="Cheurón 6"/>
          <p:cNvSpPr/>
          <p:nvPr/>
        </p:nvSpPr>
        <p:spPr>
          <a:xfrm>
            <a:off x="5019472" y="5278876"/>
            <a:ext cx="6590489" cy="96790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a:solidFill>
                  <a:schemeClr val="tx1"/>
                </a:solidFill>
              </a:rPr>
              <a:t>Calcula un promedio ponderado exponencialmente de los cuadrados de los gradientes pasados</a:t>
            </a:r>
            <a:endParaRPr lang="es-CO" b="1">
              <a:solidFill>
                <a:schemeClr val="tx1"/>
              </a:solidFill>
            </a:endParaRPr>
          </a:p>
        </p:txBody>
      </p:sp>
      <p:sp>
        <p:nvSpPr>
          <p:cNvPr id="8" name="Cheurón 7"/>
          <p:cNvSpPr/>
          <p:nvPr/>
        </p:nvSpPr>
        <p:spPr>
          <a:xfrm>
            <a:off x="2675170" y="3599234"/>
            <a:ext cx="2675107" cy="96790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Estimación de Momento</a:t>
            </a:r>
            <a:endParaRPr lang="es-CO" b="1" dirty="0">
              <a:solidFill>
                <a:schemeClr val="tx1"/>
              </a:solidFill>
            </a:endParaRPr>
          </a:p>
        </p:txBody>
      </p:sp>
      <p:sp>
        <p:nvSpPr>
          <p:cNvPr id="9" name="Cheurón 8"/>
          <p:cNvSpPr/>
          <p:nvPr/>
        </p:nvSpPr>
        <p:spPr>
          <a:xfrm>
            <a:off x="2675169" y="5278876"/>
            <a:ext cx="2675107" cy="96790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Estimación de Momento Cuadrático</a:t>
            </a:r>
            <a:endParaRPr lang="es-CO" b="1" dirty="0">
              <a:solidFill>
                <a:schemeClr val="tx1"/>
              </a:solidFill>
            </a:endParaRPr>
          </a:p>
        </p:txBody>
      </p:sp>
    </p:spTree>
    <p:extLst>
      <p:ext uri="{BB962C8B-B14F-4D97-AF65-F5344CB8AC3E}">
        <p14:creationId xmlns:p14="http://schemas.microsoft.com/office/powerpoint/2010/main" val="18054342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1485</Words>
  <Application>Microsoft Office PowerPoint</Application>
  <PresentationFormat>Panorámica</PresentationFormat>
  <Paragraphs>173</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3</vt:i4>
      </vt:variant>
      <vt:variant>
        <vt:lpstr>Títulos de diapositiva</vt:lpstr>
      </vt:variant>
      <vt:variant>
        <vt:i4>21</vt:i4>
      </vt:variant>
    </vt:vector>
  </HeadingPairs>
  <TitlesOfParts>
    <vt:vector size="27" baseType="lpstr">
      <vt:lpstr>Arial</vt:lpstr>
      <vt:lpstr>Calibri</vt:lpstr>
      <vt:lpstr>Tahoma</vt:lpstr>
      <vt:lpstr>Tema de Office</vt:lpstr>
      <vt:lpstr>Diseño personalizado</vt:lpstr>
      <vt:lpstr>1_Diseño personalizado</vt:lpstr>
      <vt:lpstr>Presentación de PowerPoint</vt:lpstr>
      <vt:lpstr>Diego Alejandro Barragán Vargas Ing. Doctorando, MSc Director: Doctor Roberto Ferro Escobar, PhD.</vt:lpstr>
      <vt:lpstr>Agenda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distrital</dc:creator>
  <cp:lastModifiedBy>Lenovo</cp:lastModifiedBy>
  <cp:revision>93</cp:revision>
  <dcterms:created xsi:type="dcterms:W3CDTF">2020-09-26T00:15:29Z</dcterms:created>
  <dcterms:modified xsi:type="dcterms:W3CDTF">2025-03-20T23:11:26Z</dcterms:modified>
</cp:coreProperties>
</file>