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7620000" cy="5080000"/>
  <p:notesSz cx="7620000" cy="508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006" y="1007872"/>
            <a:ext cx="4896072" cy="6827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012" y="1820672"/>
            <a:ext cx="4032059" cy="8128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004" y="747776"/>
            <a:ext cx="2505636" cy="21457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6443" y="747776"/>
            <a:ext cx="2505636" cy="21457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560196" y="1270000"/>
            <a:ext cx="888047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004" y="747776"/>
            <a:ext cx="5184076" cy="21457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58428" y="3023616"/>
            <a:ext cx="1843227" cy="1625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004" y="3023616"/>
            <a:ext cx="1324819" cy="1625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47261" y="3023616"/>
            <a:ext cx="1324819" cy="1625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pdfconvert.com/" TargetMode="External"/><Relationship Id="rId3" Type="http://schemas.openxmlformats.org/officeDocument/2006/relationships/hyperlink" Target="https://www.freepdfconvert.com/membership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045" y="590168"/>
            <a:ext cx="3959987" cy="446024"/>
          </a:xfrm>
          <a:custGeom>
            <a:avLst/>
            <a:gdLst/>
            <a:ahLst/>
            <a:cxnLst/>
            <a:rect l="l" t="t" r="r" b="b"/>
            <a:pathLst>
              <a:path w="3959987" h="446024">
                <a:moveTo>
                  <a:pt x="0" y="446024"/>
                </a:moveTo>
                <a:lnTo>
                  <a:pt x="3959987" y="446024"/>
                </a:lnTo>
                <a:lnTo>
                  <a:pt x="3959987" y="0"/>
                </a:lnTo>
                <a:lnTo>
                  <a:pt x="0" y="0"/>
                </a:lnTo>
                <a:lnTo>
                  <a:pt x="0" y="44602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3072" y="719835"/>
            <a:ext cx="32740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25">
                <a:solidFill>
                  <a:srgbClr val="B12121"/>
                </a:solidFill>
                <a:latin typeface="Times New Roman"/>
                <a:cs typeface="Times New Roman"/>
              </a:rPr>
              <a:t>F</a:t>
            </a:r>
            <a:r>
              <a:rPr dirty="0" smtClean="0" sz="1400" spc="10">
                <a:solidFill>
                  <a:srgbClr val="B12121"/>
                </a:solidFill>
                <a:latin typeface="Times New Roman"/>
                <a:cs typeface="Times New Roman"/>
              </a:rPr>
              <a:t>unctional</a:t>
            </a:r>
            <a:r>
              <a:rPr dirty="0" smtClean="0" sz="1400" spc="114">
                <a:solidFill>
                  <a:srgbClr val="B12121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10">
                <a:solidFill>
                  <a:srgbClr val="B12121"/>
                </a:solidFill>
                <a:latin typeface="Times New Roman"/>
                <a:cs typeface="Times New Roman"/>
              </a:rPr>
              <a:t>Programming</a:t>
            </a:r>
            <a:r>
              <a:rPr dirty="0" smtClean="0" sz="1400" spc="114">
                <a:solidFill>
                  <a:srgbClr val="B12121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-10">
                <a:solidFill>
                  <a:srgbClr val="B12121"/>
                </a:solidFill>
                <a:latin typeface="Times New Roman"/>
                <a:cs typeface="Times New Roman"/>
              </a:rPr>
              <a:t>Principles</a:t>
            </a:r>
            <a:r>
              <a:rPr dirty="0" smtClean="0" sz="1400" spc="114">
                <a:solidFill>
                  <a:srgbClr val="B12121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-25">
                <a:solidFill>
                  <a:srgbClr val="B12121"/>
                </a:solidFill>
                <a:latin typeface="Times New Roman"/>
                <a:cs typeface="Times New Roman"/>
              </a:rPr>
              <a:t>in</a:t>
            </a:r>
            <a:r>
              <a:rPr dirty="0" smtClean="0" sz="1400" spc="114">
                <a:solidFill>
                  <a:srgbClr val="B12121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5">
                <a:solidFill>
                  <a:srgbClr val="B12121"/>
                </a:solidFill>
                <a:latin typeface="Times New Roman"/>
                <a:cs typeface="Times New Roman"/>
              </a:rPr>
              <a:t>Scala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567" y="1323975"/>
            <a:ext cx="925194" cy="1822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Times New Roman"/>
                <a:cs typeface="Times New Roman"/>
              </a:rPr>
              <a:t>M</a:t>
            </a:r>
            <a:r>
              <a:rPr dirty="0" smtClean="0" sz="1100" spc="-30">
                <a:latin typeface="Times New Roman"/>
                <a:cs typeface="Times New Roman"/>
              </a:rPr>
              <a:t>a</a:t>
            </a:r>
            <a:r>
              <a:rPr dirty="0" smtClean="0" sz="1100" spc="15">
                <a:latin typeface="Times New Roman"/>
                <a:cs typeface="Times New Roman"/>
              </a:rPr>
              <a:t>rtin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15">
                <a:latin typeface="Times New Roman"/>
                <a:cs typeface="Times New Roman"/>
              </a:rPr>
              <a:t>Odersky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5995" y="2033651"/>
            <a:ext cx="1188085" cy="1822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0">
                <a:latin typeface="Times New Roman"/>
                <a:cs typeface="Times New Roman"/>
              </a:rPr>
              <a:t>Septem</a:t>
            </a:r>
            <a:r>
              <a:rPr dirty="0" smtClean="0" sz="1100" spc="40">
                <a:latin typeface="Times New Roman"/>
                <a:cs typeface="Times New Roman"/>
              </a:rPr>
              <a:t>b</a:t>
            </a:r>
            <a:r>
              <a:rPr dirty="0" smtClean="0" sz="1100" spc="0">
                <a:latin typeface="Times New Roman"/>
                <a:cs typeface="Times New Roman"/>
              </a:rPr>
              <a:t>er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12,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10">
                <a:latin typeface="Times New Roman"/>
                <a:cs typeface="Times New Roman"/>
              </a:rPr>
              <a:t>2012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59958" cy="350265"/>
          </a:xfrm>
          <a:custGeom>
            <a:avLst/>
            <a:gdLst/>
            <a:ahLst/>
            <a:cxnLst/>
            <a:rect l="l" t="t" r="r" b="b"/>
            <a:pathLst>
              <a:path w="5759958" h="350265">
                <a:moveTo>
                  <a:pt x="0" y="350266"/>
                </a:moveTo>
                <a:lnTo>
                  <a:pt x="5759958" y="350266"/>
                </a:lnTo>
                <a:lnTo>
                  <a:pt x="5759958" y="0"/>
                </a:lnTo>
                <a:lnTo>
                  <a:pt x="0" y="0"/>
                </a:lnTo>
                <a:lnTo>
                  <a:pt x="0" y="350266"/>
                </a:lnTo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250" y="77088"/>
            <a:ext cx="185610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10">
                <a:solidFill>
                  <a:srgbClr val="B12121"/>
                </a:solidFill>
                <a:latin typeface="Times New Roman"/>
                <a:cs typeface="Times New Roman"/>
              </a:rPr>
              <a:t>Programming</a:t>
            </a:r>
            <a:r>
              <a:rPr dirty="0" smtClean="0" sz="1400" spc="114">
                <a:solidFill>
                  <a:srgbClr val="B12121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65">
                <a:solidFill>
                  <a:srgbClr val="B12121"/>
                </a:solidFill>
                <a:latin typeface="Times New Roman"/>
                <a:cs typeface="Times New Roman"/>
              </a:rPr>
              <a:t>P</a:t>
            </a:r>
            <a:r>
              <a:rPr dirty="0" smtClean="0" sz="1400" spc="5">
                <a:solidFill>
                  <a:srgbClr val="B12121"/>
                </a:solidFill>
                <a:latin typeface="Times New Roman"/>
                <a:cs typeface="Times New Roman"/>
              </a:rPr>
              <a:t>a</a:t>
            </a:r>
            <a:r>
              <a:rPr dirty="0" smtClean="0" sz="1400" spc="0">
                <a:solidFill>
                  <a:srgbClr val="B12121"/>
                </a:solidFill>
                <a:latin typeface="Times New Roman"/>
                <a:cs typeface="Times New Roman"/>
              </a:rPr>
              <a:t>radigms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45" y="484804"/>
            <a:ext cx="3700779" cy="1998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2699"/>
              </a:lnSpc>
            </a:pPr>
            <a:r>
              <a:rPr dirty="0" smtClean="0" sz="1100" spc="40">
                <a:latin typeface="Times New Roman"/>
                <a:cs typeface="Times New Roman"/>
              </a:rPr>
              <a:t>P</a:t>
            </a:r>
            <a:r>
              <a:rPr dirty="0" smtClean="0" sz="1100" spc="-5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radigm: </a:t>
            </a:r>
            <a:r>
              <a:rPr dirty="0" smtClean="0" sz="1100" spc="-70">
                <a:latin typeface="Times New Roman"/>
                <a:cs typeface="Times New Roman"/>
              </a:rPr>
              <a:t> </a:t>
            </a:r>
            <a:r>
              <a:rPr dirty="0" smtClean="0" sz="1100" spc="-30">
                <a:latin typeface="Times New Roman"/>
                <a:cs typeface="Times New Roman"/>
              </a:rPr>
              <a:t>In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5">
                <a:latin typeface="Times New Roman"/>
                <a:cs typeface="Times New Roman"/>
              </a:rPr>
              <a:t>science,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30">
                <a:latin typeface="Times New Roman"/>
                <a:cs typeface="Times New Roman"/>
              </a:rPr>
              <a:t>a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15" i="1">
                <a:solidFill>
                  <a:srgbClr val="B1212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45" i="1">
                <a:solidFill>
                  <a:srgbClr val="B1212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5" i="1">
                <a:solidFill>
                  <a:srgbClr val="B12121"/>
                </a:solidFill>
                <a:latin typeface="Times New Roman"/>
                <a:cs typeface="Times New Roman"/>
              </a:rPr>
              <a:t>radigm</a:t>
            </a:r>
            <a:r>
              <a:rPr dirty="0" smtClean="0" sz="1100" spc="85" i="1">
                <a:solidFill>
                  <a:srgbClr val="B1212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latin typeface="Times New Roman"/>
                <a:cs typeface="Times New Roman"/>
              </a:rPr>
              <a:t>descri</a:t>
            </a:r>
            <a:r>
              <a:rPr dirty="0" smtClean="0" sz="1100" spc="15">
                <a:latin typeface="Times New Roman"/>
                <a:cs typeface="Times New Roman"/>
              </a:rPr>
              <a:t>b</a:t>
            </a:r>
            <a:r>
              <a:rPr dirty="0" smtClean="0" sz="1100" spc="-10">
                <a:latin typeface="Times New Roman"/>
                <a:cs typeface="Times New Roman"/>
              </a:rPr>
              <a:t>es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10">
                <a:latin typeface="Times New Roman"/>
                <a:cs typeface="Times New Roman"/>
              </a:rPr>
              <a:t>distinct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5">
                <a:latin typeface="Times New Roman"/>
                <a:cs typeface="Times New Roman"/>
              </a:rPr>
              <a:t>concepts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40">
                <a:latin typeface="Times New Roman"/>
                <a:cs typeface="Times New Roman"/>
              </a:rPr>
              <a:t>o</a:t>
            </a:r>
            <a:r>
              <a:rPr dirty="0" smtClean="0" sz="1100" spc="0">
                <a:latin typeface="Times New Roman"/>
                <a:cs typeface="Times New Roman"/>
              </a:rPr>
              <a:t>r</a:t>
            </a:r>
            <a:r>
              <a:rPr dirty="0" smtClean="0" sz="1100" spc="0">
                <a:latin typeface="Times New Roman"/>
                <a:cs typeface="Times New Roman"/>
              </a:rPr>
              <a:t> </a:t>
            </a:r>
            <a:r>
              <a:rPr dirty="0" smtClean="0" sz="1100" spc="25">
                <a:latin typeface="Times New Roman"/>
                <a:cs typeface="Times New Roman"/>
              </a:rPr>
              <a:t>thought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25">
                <a:latin typeface="Times New Roman"/>
                <a:cs typeface="Times New Roman"/>
              </a:rPr>
              <a:t>patterns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20">
                <a:latin typeface="Times New Roman"/>
                <a:cs typeface="Times New Roman"/>
              </a:rPr>
              <a:t>in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10">
                <a:latin typeface="Times New Roman"/>
                <a:cs typeface="Times New Roman"/>
              </a:rPr>
              <a:t>some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5">
                <a:latin typeface="Times New Roman"/>
                <a:cs typeface="Times New Roman"/>
              </a:rPr>
              <a:t>scientiﬁc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15">
                <a:latin typeface="Times New Roman"/>
                <a:cs typeface="Times New Roman"/>
              </a:rPr>
              <a:t>discipline.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3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Times New Roman"/>
                <a:cs typeface="Times New Roman"/>
              </a:rPr>
              <a:t>Main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20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rogramming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20">
                <a:latin typeface="Times New Roman"/>
                <a:cs typeface="Times New Roman"/>
              </a:rPr>
              <a:t>p</a:t>
            </a:r>
            <a:r>
              <a:rPr dirty="0" smtClean="0" sz="1100" spc="-15">
                <a:latin typeface="Times New Roman"/>
                <a:cs typeface="Times New Roman"/>
              </a:rPr>
              <a:t>a</a:t>
            </a:r>
            <a:r>
              <a:rPr dirty="0" smtClean="0" sz="1100" spc="0">
                <a:latin typeface="Times New Roman"/>
                <a:cs typeface="Times New Roman"/>
              </a:rPr>
              <a:t>radigms: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31"/>
              </a:spcBef>
            </a:pPr>
            <a:endParaRPr sz="1200"/>
          </a:p>
          <a:p>
            <a:pPr marL="141605">
              <a:lnSpc>
                <a:spcPct val="100000"/>
              </a:lnSpc>
            </a:pPr>
            <a:r>
              <a:rPr dirty="0" smtClean="0" baseline="6944" sz="1200" spc="-277">
                <a:solidFill>
                  <a:srgbClr val="3333B2"/>
                </a:solidFill>
                <a:latin typeface="Batang"/>
                <a:cs typeface="Batang"/>
              </a:rPr>
              <a:t>▶</a:t>
            </a:r>
            <a:r>
              <a:rPr dirty="0" smtClean="0" baseline="6944" sz="1200" spc="-277">
                <a:solidFill>
                  <a:srgbClr val="3333B2"/>
                </a:solidFill>
                <a:latin typeface="Batang"/>
                <a:cs typeface="Batang"/>
              </a:rPr>
              <a:t> </a:t>
            </a:r>
            <a:r>
              <a:rPr dirty="0" smtClean="0" baseline="6944" sz="1200" spc="15">
                <a:solidFill>
                  <a:srgbClr val="3333B2"/>
                </a:solidFill>
                <a:latin typeface="Batang"/>
                <a:cs typeface="Batang"/>
              </a:rPr>
              <a:t> </a:t>
            </a:r>
            <a:r>
              <a:rPr dirty="0" smtClean="0" sz="1100" spc="-15">
                <a:latin typeface="Times New Roman"/>
                <a:cs typeface="Times New Roman"/>
              </a:rPr>
              <a:t>im</a:t>
            </a:r>
            <a:r>
              <a:rPr dirty="0" smtClean="0" sz="1100" spc="15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erative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20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rogramming</a:t>
            </a:r>
            <a:endParaRPr sz="110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dirty="0" smtClean="0" baseline="6944" sz="1200" spc="-277">
                <a:solidFill>
                  <a:srgbClr val="3333B2"/>
                </a:solidFill>
                <a:latin typeface="Batang"/>
                <a:cs typeface="Batang"/>
              </a:rPr>
              <a:t>▶</a:t>
            </a:r>
            <a:r>
              <a:rPr dirty="0" smtClean="0" baseline="6944" sz="1200" spc="-277">
                <a:solidFill>
                  <a:srgbClr val="3333B2"/>
                </a:solidFill>
                <a:latin typeface="Batang"/>
                <a:cs typeface="Batang"/>
              </a:rPr>
              <a:t> </a:t>
            </a:r>
            <a:r>
              <a:rPr dirty="0" smtClean="0" baseline="6944" sz="1200" spc="15">
                <a:solidFill>
                  <a:srgbClr val="3333B2"/>
                </a:solidFill>
                <a:latin typeface="Batang"/>
                <a:cs typeface="Batang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functional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20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rogramming</a:t>
            </a:r>
            <a:endParaRPr sz="110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dirty="0" smtClean="0" baseline="6944" sz="1200" spc="-277">
                <a:solidFill>
                  <a:srgbClr val="3333B2"/>
                </a:solidFill>
                <a:latin typeface="Batang"/>
                <a:cs typeface="Batang"/>
              </a:rPr>
              <a:t>▶</a:t>
            </a:r>
            <a:r>
              <a:rPr dirty="0" smtClean="0" baseline="6944" sz="1200" spc="-277">
                <a:solidFill>
                  <a:srgbClr val="3333B2"/>
                </a:solidFill>
                <a:latin typeface="Batang"/>
                <a:cs typeface="Batang"/>
              </a:rPr>
              <a:t> </a:t>
            </a:r>
            <a:r>
              <a:rPr dirty="0" smtClean="0" baseline="6944" sz="1200" spc="15">
                <a:solidFill>
                  <a:srgbClr val="3333B2"/>
                </a:solidFill>
                <a:latin typeface="Batang"/>
                <a:cs typeface="Batang"/>
              </a:rPr>
              <a:t> </a:t>
            </a:r>
            <a:r>
              <a:rPr dirty="0" smtClean="0" sz="1100" spc="-25">
                <a:latin typeface="Times New Roman"/>
                <a:cs typeface="Times New Roman"/>
              </a:rPr>
              <a:t>logic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20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rogramming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3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 spc="10">
                <a:latin typeface="Times New Roman"/>
                <a:cs typeface="Times New Roman"/>
              </a:rPr>
              <a:t>Orthogonal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35">
                <a:latin typeface="Times New Roman"/>
                <a:cs typeface="Times New Roman"/>
              </a:rPr>
              <a:t>to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10">
                <a:latin typeface="Times New Roman"/>
                <a:cs typeface="Times New Roman"/>
              </a:rPr>
              <a:t>it: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29"/>
              </a:spcBef>
            </a:pPr>
            <a:endParaRPr sz="1200"/>
          </a:p>
          <a:p>
            <a:pPr marL="141605">
              <a:lnSpc>
                <a:spcPct val="100000"/>
              </a:lnSpc>
            </a:pPr>
            <a:r>
              <a:rPr dirty="0" smtClean="0" baseline="6944" sz="1200" spc="-277">
                <a:solidFill>
                  <a:srgbClr val="3333B2"/>
                </a:solidFill>
                <a:latin typeface="Batang"/>
                <a:cs typeface="Batang"/>
              </a:rPr>
              <a:t>▶</a:t>
            </a:r>
            <a:r>
              <a:rPr dirty="0" smtClean="0" baseline="6944" sz="1200" spc="-277">
                <a:solidFill>
                  <a:srgbClr val="3333B2"/>
                </a:solidFill>
                <a:latin typeface="Batang"/>
                <a:cs typeface="Batang"/>
              </a:rPr>
              <a:t> </a:t>
            </a:r>
            <a:r>
              <a:rPr dirty="0" smtClean="0" baseline="6944" sz="1200" spc="15">
                <a:solidFill>
                  <a:srgbClr val="3333B2"/>
                </a:solidFill>
                <a:latin typeface="Batang"/>
                <a:cs typeface="Batang"/>
              </a:rPr>
              <a:t> </a:t>
            </a:r>
            <a:r>
              <a:rPr dirty="0" smtClean="0" sz="1100" spc="0">
                <a:latin typeface="Times New Roman"/>
                <a:cs typeface="Times New Roman"/>
              </a:rPr>
              <a:t>object-</a:t>
            </a:r>
            <a:r>
              <a:rPr dirty="0" smtClean="0" sz="1100" spc="-25">
                <a:latin typeface="Times New Roman"/>
                <a:cs typeface="Times New Roman"/>
              </a:rPr>
              <a:t>o</a:t>
            </a:r>
            <a:r>
              <a:rPr dirty="0" smtClean="0" sz="1100" spc="5">
                <a:latin typeface="Times New Roman"/>
                <a:cs typeface="Times New Roman"/>
              </a:rPr>
              <a:t>riented</a:t>
            </a:r>
            <a:r>
              <a:rPr dirty="0" smtClean="0" sz="1100" spc="85">
                <a:latin typeface="Times New Roman"/>
                <a:cs typeface="Times New Roman"/>
              </a:rPr>
              <a:t> </a:t>
            </a:r>
            <a:r>
              <a:rPr dirty="0" smtClean="0" sz="1100" spc="-20">
                <a:latin typeface="Times New Roman"/>
                <a:cs typeface="Times New Roman"/>
              </a:rPr>
              <a:t>p</a:t>
            </a:r>
            <a:r>
              <a:rPr dirty="0" smtClean="0" sz="1100" spc="0">
                <a:latin typeface="Times New Roman"/>
                <a:cs typeface="Times New Roman"/>
              </a:rPr>
              <a:t>rogramming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872614">
              <a:lnSpc>
                <a:spcPct val="100000"/>
              </a:lnSpc>
              <a:tabLst>
                <a:tab pos="2694940" algn="l"/>
                <a:tab pos="3243580" algn="l"/>
                <a:tab pos="3792220" algn="l"/>
                <a:tab pos="4615180" algn="l"/>
                <a:tab pos="7769859" algn="l"/>
              </a:tabLst>
            </a:pPr>
            <a:r>
              <a:rPr dirty="0" smtClean="0" sz="1800">
                <a:latin typeface="Courier New"/>
                <a:cs typeface="Courier New"/>
              </a:rPr>
              <a:t>Thank	you	for	using	</a:t>
            </a:r>
            <a:r>
              <a:rPr dirty="0" smtClean="0" sz="1800">
                <a:latin typeface="Courier New"/>
                <a:cs typeface="Courier New"/>
                <a:hlinkClick r:id="rId2"/>
              </a:rPr>
              <a:t>www.freepdfconvert.com</a:t>
            </a:r>
            <a:r>
              <a:rPr dirty="0" smtClean="0" sz="1800">
                <a:latin typeface="Courier New"/>
                <a:cs typeface="Courier New"/>
              </a:rPr>
              <a:t>	service!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88" y="1818640"/>
            <a:ext cx="6814820" cy="6413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350">
                <a:solidFill>
                  <a:srgbClr val="FF0000"/>
                </a:solidFill>
                <a:latin typeface="Courier New"/>
                <a:cs typeface="Courier New"/>
              </a:rPr>
              <a:t>Only two pages are converted. Please Sign Up to convert all pages.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algn="ctr" marL="0">
              <a:lnSpc>
                <a:spcPct val="100000"/>
              </a:lnSpc>
            </a:pPr>
            <a:r>
              <a:rPr dirty="0" smtClean="0" sz="1350" u="sng">
                <a:solidFill>
                  <a:srgbClr val="0000FF"/>
                </a:solidFill>
                <a:latin typeface="Courier New"/>
                <a:cs typeface="Courier New"/>
                <a:hlinkClick r:id="rId3"/>
              </a:rPr>
              <a:t>https://www.freepdfconvert.com/membership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 Odersky</dc:creator>
  <dc:title>Functional Programming Principles in Scala</dc:title>
  <dcterms:created xsi:type="dcterms:W3CDTF">2016-06-07T03:34:31Z</dcterms:created>
  <dcterms:modified xsi:type="dcterms:W3CDTF">2016-06-07T03:34:31Z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2012-09-12T00:00:00Z</vt:filetime>
  </property>
  <property fmtid="{D5CDD505-2E9C-101B-9397-08002B2CF9AE}" pid="3" name="LastSaved">
    <vt:filetime>2016-06-07T00:00:00Z</vt:filetime>
  </property>
</Properties>
</file>