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70" r:id="rId2"/>
    <p:sldId id="258" r:id="rId3"/>
    <p:sldId id="271" r:id="rId4"/>
    <p:sldId id="259" r:id="rId5"/>
    <p:sldId id="260" r:id="rId6"/>
    <p:sldId id="272" r:id="rId7"/>
    <p:sldId id="263" r:id="rId8"/>
    <p:sldId id="279" r:id="rId9"/>
    <p:sldId id="278" r:id="rId10"/>
    <p:sldId id="264" r:id="rId11"/>
    <p:sldId id="275" r:id="rId12"/>
    <p:sldId id="277" r:id="rId13"/>
    <p:sldId id="266" r:id="rId14"/>
    <p:sldId id="274" r:id="rId15"/>
    <p:sldId id="273" r:id="rId16"/>
    <p:sldId id="265"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doulaye" initials="A" lastIdx="1" clrIdx="0">
    <p:extLst>
      <p:ext uri="{19B8F6BF-5375-455C-9EA6-DF929625EA0E}">
        <p15:presenceInfo xmlns:p15="http://schemas.microsoft.com/office/powerpoint/2012/main" userId="5eb4a4ceb692b9c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3825" autoAdjust="0"/>
  </p:normalViewPr>
  <p:slideViewPr>
    <p:cSldViewPr snapToGrid="0">
      <p:cViewPr>
        <p:scale>
          <a:sx n="63" d="100"/>
          <a:sy n="63" d="100"/>
        </p:scale>
        <p:origin x="936" y="4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5201C3-B3C9-4FEA-B283-DF89705B9F78}" type="datetimeFigureOut">
              <a:rPr lang="en-US" smtClean="0"/>
              <a:t>7/7/2024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84F42B-1048-4F01-87ED-687C5D44933D}" type="slidenum">
              <a:rPr lang="en-US" smtClean="0"/>
              <a:t>‹#›</a:t>
            </a:fld>
            <a:endParaRPr lang="en-US"/>
          </a:p>
        </p:txBody>
      </p:sp>
    </p:spTree>
    <p:extLst>
      <p:ext uri="{BB962C8B-B14F-4D97-AF65-F5344CB8AC3E}">
        <p14:creationId xmlns:p14="http://schemas.microsoft.com/office/powerpoint/2010/main" val="3044046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84F42B-1048-4F01-87ED-687C5D44933D}" type="slidenum">
              <a:rPr lang="en-US" smtClean="0"/>
              <a:t>15</a:t>
            </a:fld>
            <a:endParaRPr lang="en-US"/>
          </a:p>
        </p:txBody>
      </p:sp>
    </p:spTree>
    <p:extLst>
      <p:ext uri="{BB962C8B-B14F-4D97-AF65-F5344CB8AC3E}">
        <p14:creationId xmlns:p14="http://schemas.microsoft.com/office/powerpoint/2010/main" val="811353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38548-2A51-4841-9EB7-4E70AEDEF1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F819AA5-6230-4E98-A49E-F9D1A75ACD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513332-A0C8-40D8-BD50-5F46A51AF9C8}"/>
              </a:ext>
            </a:extLst>
          </p:cNvPr>
          <p:cNvSpPr>
            <a:spLocks noGrp="1"/>
          </p:cNvSpPr>
          <p:nvPr>
            <p:ph type="dt" sz="half" idx="10"/>
          </p:nvPr>
        </p:nvSpPr>
        <p:spPr/>
        <p:txBody>
          <a:bodyPr/>
          <a:lstStyle/>
          <a:p>
            <a:fld id="{D809277B-5E44-4CB7-A24C-71FC5FBDADA4}" type="datetimeFigureOut">
              <a:rPr lang="en-US" smtClean="0"/>
              <a:t>7/7/2024</a:t>
            </a:fld>
            <a:endParaRPr lang="en-US"/>
          </a:p>
        </p:txBody>
      </p:sp>
      <p:sp>
        <p:nvSpPr>
          <p:cNvPr id="5" name="Footer Placeholder 4">
            <a:extLst>
              <a:ext uri="{FF2B5EF4-FFF2-40B4-BE49-F238E27FC236}">
                <a16:creationId xmlns:a16="http://schemas.microsoft.com/office/drawing/2014/main" id="{345FC08B-9246-41D4-9F4A-10075D77C9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C813C1-3477-4EE3-8365-38CA40627C97}"/>
              </a:ext>
            </a:extLst>
          </p:cNvPr>
          <p:cNvSpPr>
            <a:spLocks noGrp="1"/>
          </p:cNvSpPr>
          <p:nvPr>
            <p:ph type="sldNum" sz="quarter" idx="12"/>
          </p:nvPr>
        </p:nvSpPr>
        <p:spPr/>
        <p:txBody>
          <a:bodyPr/>
          <a:lstStyle/>
          <a:p>
            <a:fld id="{46C96E30-07D3-4FDB-ABCB-5FA3EC64C57A}" type="slidenum">
              <a:rPr lang="en-US" smtClean="0"/>
              <a:t>‹#›</a:t>
            </a:fld>
            <a:endParaRPr lang="en-US"/>
          </a:p>
        </p:txBody>
      </p:sp>
    </p:spTree>
    <p:extLst>
      <p:ext uri="{BB962C8B-B14F-4D97-AF65-F5344CB8AC3E}">
        <p14:creationId xmlns:p14="http://schemas.microsoft.com/office/powerpoint/2010/main" val="3429687606"/>
      </p:ext>
    </p:extLst>
  </p:cSld>
  <p:clrMapOvr>
    <a:masterClrMapping/>
  </p:clrMapOvr>
  <mc:AlternateContent xmlns:mc="http://schemas.openxmlformats.org/markup-compatibility/2006" xmlns:p14="http://schemas.microsoft.com/office/powerpoint/2010/main">
    <mc:Choice Requires="p14">
      <p:transition spd="slow" p14:dur="1600" advClick="0" advTm="5000">
        <p14:prism isContent="1" isInverted="1"/>
      </p:transition>
    </mc:Choice>
    <mc:Fallback xmlns="">
      <p:transition spd="slow" advClick="0" advTm="5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9BCB3-C42C-4169-B5D7-5B0264A2F40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092162E-3F2D-4723-BD68-95031B76FC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1D93F5-DDF7-4E90-9B12-A188780D139A}"/>
              </a:ext>
            </a:extLst>
          </p:cNvPr>
          <p:cNvSpPr>
            <a:spLocks noGrp="1"/>
          </p:cNvSpPr>
          <p:nvPr>
            <p:ph type="dt" sz="half" idx="10"/>
          </p:nvPr>
        </p:nvSpPr>
        <p:spPr/>
        <p:txBody>
          <a:bodyPr/>
          <a:lstStyle/>
          <a:p>
            <a:fld id="{D809277B-5E44-4CB7-A24C-71FC5FBDADA4}" type="datetimeFigureOut">
              <a:rPr lang="en-US" smtClean="0"/>
              <a:t>7/7/2024</a:t>
            </a:fld>
            <a:endParaRPr lang="en-US"/>
          </a:p>
        </p:txBody>
      </p:sp>
      <p:sp>
        <p:nvSpPr>
          <p:cNvPr id="5" name="Footer Placeholder 4">
            <a:extLst>
              <a:ext uri="{FF2B5EF4-FFF2-40B4-BE49-F238E27FC236}">
                <a16:creationId xmlns:a16="http://schemas.microsoft.com/office/drawing/2014/main" id="{8697EED7-43AE-4077-9C93-22C4A86F9D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FC06AB-8E64-4518-8B32-5519431B72D5}"/>
              </a:ext>
            </a:extLst>
          </p:cNvPr>
          <p:cNvSpPr>
            <a:spLocks noGrp="1"/>
          </p:cNvSpPr>
          <p:nvPr>
            <p:ph type="sldNum" sz="quarter" idx="12"/>
          </p:nvPr>
        </p:nvSpPr>
        <p:spPr/>
        <p:txBody>
          <a:bodyPr/>
          <a:lstStyle/>
          <a:p>
            <a:fld id="{46C96E30-07D3-4FDB-ABCB-5FA3EC64C57A}" type="slidenum">
              <a:rPr lang="en-US" smtClean="0"/>
              <a:t>‹#›</a:t>
            </a:fld>
            <a:endParaRPr lang="en-US"/>
          </a:p>
        </p:txBody>
      </p:sp>
    </p:spTree>
    <p:extLst>
      <p:ext uri="{BB962C8B-B14F-4D97-AF65-F5344CB8AC3E}">
        <p14:creationId xmlns:p14="http://schemas.microsoft.com/office/powerpoint/2010/main" val="3856196407"/>
      </p:ext>
    </p:extLst>
  </p:cSld>
  <p:clrMapOvr>
    <a:masterClrMapping/>
  </p:clrMapOvr>
  <mc:AlternateContent xmlns:mc="http://schemas.openxmlformats.org/markup-compatibility/2006" xmlns:p14="http://schemas.microsoft.com/office/powerpoint/2010/main">
    <mc:Choice Requires="p14">
      <p:transition spd="slow" p14:dur="1600" advClick="0" advTm="5000">
        <p14:prism isContent="1" isInverted="1"/>
      </p:transition>
    </mc:Choice>
    <mc:Fallback xmlns="">
      <p:transition spd="slow" advClick="0" advTm="5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D3AD3F-389A-48D6-AAF9-A44305336B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39A9684-8C79-435C-9204-B6CF64AB93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BB9CF1-0887-440D-BE6B-5A720D622272}"/>
              </a:ext>
            </a:extLst>
          </p:cNvPr>
          <p:cNvSpPr>
            <a:spLocks noGrp="1"/>
          </p:cNvSpPr>
          <p:nvPr>
            <p:ph type="dt" sz="half" idx="10"/>
          </p:nvPr>
        </p:nvSpPr>
        <p:spPr/>
        <p:txBody>
          <a:bodyPr/>
          <a:lstStyle/>
          <a:p>
            <a:fld id="{D809277B-5E44-4CB7-A24C-71FC5FBDADA4}" type="datetimeFigureOut">
              <a:rPr lang="en-US" smtClean="0"/>
              <a:t>7/7/2024</a:t>
            </a:fld>
            <a:endParaRPr lang="en-US"/>
          </a:p>
        </p:txBody>
      </p:sp>
      <p:sp>
        <p:nvSpPr>
          <p:cNvPr id="5" name="Footer Placeholder 4">
            <a:extLst>
              <a:ext uri="{FF2B5EF4-FFF2-40B4-BE49-F238E27FC236}">
                <a16:creationId xmlns:a16="http://schemas.microsoft.com/office/drawing/2014/main" id="{8571A847-D4E9-4F14-AB32-94D45E1C30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2E59D4-A37B-46CB-8D9D-1A608FF7064E}"/>
              </a:ext>
            </a:extLst>
          </p:cNvPr>
          <p:cNvSpPr>
            <a:spLocks noGrp="1"/>
          </p:cNvSpPr>
          <p:nvPr>
            <p:ph type="sldNum" sz="quarter" idx="12"/>
          </p:nvPr>
        </p:nvSpPr>
        <p:spPr/>
        <p:txBody>
          <a:bodyPr/>
          <a:lstStyle/>
          <a:p>
            <a:fld id="{46C96E30-07D3-4FDB-ABCB-5FA3EC64C57A}" type="slidenum">
              <a:rPr lang="en-US" smtClean="0"/>
              <a:t>‹#›</a:t>
            </a:fld>
            <a:endParaRPr lang="en-US"/>
          </a:p>
        </p:txBody>
      </p:sp>
    </p:spTree>
    <p:extLst>
      <p:ext uri="{BB962C8B-B14F-4D97-AF65-F5344CB8AC3E}">
        <p14:creationId xmlns:p14="http://schemas.microsoft.com/office/powerpoint/2010/main" val="1724234473"/>
      </p:ext>
    </p:extLst>
  </p:cSld>
  <p:clrMapOvr>
    <a:masterClrMapping/>
  </p:clrMapOvr>
  <mc:AlternateContent xmlns:mc="http://schemas.openxmlformats.org/markup-compatibility/2006" xmlns:p14="http://schemas.microsoft.com/office/powerpoint/2010/main">
    <mc:Choice Requires="p14">
      <p:transition spd="slow" p14:dur="1600" advClick="0" advTm="5000">
        <p14:prism isContent="1" isInverted="1"/>
      </p:transition>
    </mc:Choice>
    <mc:Fallback xmlns="">
      <p:transition spd="slow" advClick="0" advTm="5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6381A-F9EC-4205-8CD7-0499C7F6A9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260463-D842-43E0-A172-D16407993C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37E918-2864-42D9-9B42-3CBA2EFD38A9}"/>
              </a:ext>
            </a:extLst>
          </p:cNvPr>
          <p:cNvSpPr>
            <a:spLocks noGrp="1"/>
          </p:cNvSpPr>
          <p:nvPr>
            <p:ph type="dt" sz="half" idx="10"/>
          </p:nvPr>
        </p:nvSpPr>
        <p:spPr/>
        <p:txBody>
          <a:bodyPr/>
          <a:lstStyle/>
          <a:p>
            <a:fld id="{D809277B-5E44-4CB7-A24C-71FC5FBDADA4}" type="datetimeFigureOut">
              <a:rPr lang="en-US" smtClean="0"/>
              <a:t>7/7/2024</a:t>
            </a:fld>
            <a:endParaRPr lang="en-US"/>
          </a:p>
        </p:txBody>
      </p:sp>
      <p:sp>
        <p:nvSpPr>
          <p:cNvPr id="5" name="Footer Placeholder 4">
            <a:extLst>
              <a:ext uri="{FF2B5EF4-FFF2-40B4-BE49-F238E27FC236}">
                <a16:creationId xmlns:a16="http://schemas.microsoft.com/office/drawing/2014/main" id="{C2E46CCE-E42F-4E18-9072-D8DAEF9D0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274572-602B-4803-9981-8CCC609B980A}"/>
              </a:ext>
            </a:extLst>
          </p:cNvPr>
          <p:cNvSpPr>
            <a:spLocks noGrp="1"/>
          </p:cNvSpPr>
          <p:nvPr>
            <p:ph type="sldNum" sz="quarter" idx="12"/>
          </p:nvPr>
        </p:nvSpPr>
        <p:spPr/>
        <p:txBody>
          <a:bodyPr/>
          <a:lstStyle/>
          <a:p>
            <a:fld id="{46C96E30-07D3-4FDB-ABCB-5FA3EC64C57A}" type="slidenum">
              <a:rPr lang="en-US" smtClean="0"/>
              <a:t>‹#›</a:t>
            </a:fld>
            <a:endParaRPr lang="en-US"/>
          </a:p>
        </p:txBody>
      </p:sp>
    </p:spTree>
    <p:extLst>
      <p:ext uri="{BB962C8B-B14F-4D97-AF65-F5344CB8AC3E}">
        <p14:creationId xmlns:p14="http://schemas.microsoft.com/office/powerpoint/2010/main" val="2881058683"/>
      </p:ext>
    </p:extLst>
  </p:cSld>
  <p:clrMapOvr>
    <a:masterClrMapping/>
  </p:clrMapOvr>
  <mc:AlternateContent xmlns:mc="http://schemas.openxmlformats.org/markup-compatibility/2006" xmlns:p14="http://schemas.microsoft.com/office/powerpoint/2010/main">
    <mc:Choice Requires="p14">
      <p:transition spd="slow" p14:dur="1600" advClick="0" advTm="5000">
        <p14:prism isContent="1" isInverted="1"/>
      </p:transition>
    </mc:Choice>
    <mc:Fallback xmlns="">
      <p:transition spd="slow" advClick="0" advTm="5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829E6-7A0C-44CC-AA6A-2A445D05B9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872132A-480D-4ABC-9CE8-DD1E6FF2D6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29AFA4-1FE9-4BAC-A75A-5D26979DA75A}"/>
              </a:ext>
            </a:extLst>
          </p:cNvPr>
          <p:cNvSpPr>
            <a:spLocks noGrp="1"/>
          </p:cNvSpPr>
          <p:nvPr>
            <p:ph type="dt" sz="half" idx="10"/>
          </p:nvPr>
        </p:nvSpPr>
        <p:spPr/>
        <p:txBody>
          <a:bodyPr/>
          <a:lstStyle/>
          <a:p>
            <a:fld id="{D809277B-5E44-4CB7-A24C-71FC5FBDADA4}" type="datetimeFigureOut">
              <a:rPr lang="en-US" smtClean="0"/>
              <a:t>7/7/2024</a:t>
            </a:fld>
            <a:endParaRPr lang="en-US"/>
          </a:p>
        </p:txBody>
      </p:sp>
      <p:sp>
        <p:nvSpPr>
          <p:cNvPr id="5" name="Footer Placeholder 4">
            <a:extLst>
              <a:ext uri="{FF2B5EF4-FFF2-40B4-BE49-F238E27FC236}">
                <a16:creationId xmlns:a16="http://schemas.microsoft.com/office/drawing/2014/main" id="{D1952D0A-12A0-4D6B-A447-2532570F11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251E27-3D9A-455F-A50D-BC2212980F1D}"/>
              </a:ext>
            </a:extLst>
          </p:cNvPr>
          <p:cNvSpPr>
            <a:spLocks noGrp="1"/>
          </p:cNvSpPr>
          <p:nvPr>
            <p:ph type="sldNum" sz="quarter" idx="12"/>
          </p:nvPr>
        </p:nvSpPr>
        <p:spPr/>
        <p:txBody>
          <a:bodyPr/>
          <a:lstStyle/>
          <a:p>
            <a:fld id="{46C96E30-07D3-4FDB-ABCB-5FA3EC64C57A}" type="slidenum">
              <a:rPr lang="en-US" smtClean="0"/>
              <a:t>‹#›</a:t>
            </a:fld>
            <a:endParaRPr lang="en-US"/>
          </a:p>
        </p:txBody>
      </p:sp>
    </p:spTree>
    <p:extLst>
      <p:ext uri="{BB962C8B-B14F-4D97-AF65-F5344CB8AC3E}">
        <p14:creationId xmlns:p14="http://schemas.microsoft.com/office/powerpoint/2010/main" val="2007074234"/>
      </p:ext>
    </p:extLst>
  </p:cSld>
  <p:clrMapOvr>
    <a:masterClrMapping/>
  </p:clrMapOvr>
  <mc:AlternateContent xmlns:mc="http://schemas.openxmlformats.org/markup-compatibility/2006" xmlns:p14="http://schemas.microsoft.com/office/powerpoint/2010/main">
    <mc:Choice Requires="p14">
      <p:transition spd="slow" p14:dur="1600" advClick="0" advTm="5000">
        <p14:prism isContent="1" isInverted="1"/>
      </p:transition>
    </mc:Choice>
    <mc:Fallback xmlns="">
      <p:transition spd="slow" advClick="0" advTm="5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49FA8-ED85-46C9-A875-B06C4BAA3D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72A764-7EAA-42F2-9159-AAD9CEBFFB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A14EDF-A473-492D-BAD1-A1E813E92A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658A831-F4C3-4312-9D41-AF9B28AAE183}"/>
              </a:ext>
            </a:extLst>
          </p:cNvPr>
          <p:cNvSpPr>
            <a:spLocks noGrp="1"/>
          </p:cNvSpPr>
          <p:nvPr>
            <p:ph type="dt" sz="half" idx="10"/>
          </p:nvPr>
        </p:nvSpPr>
        <p:spPr/>
        <p:txBody>
          <a:bodyPr/>
          <a:lstStyle/>
          <a:p>
            <a:fld id="{D809277B-5E44-4CB7-A24C-71FC5FBDADA4}" type="datetimeFigureOut">
              <a:rPr lang="en-US" smtClean="0"/>
              <a:t>7/7/2024</a:t>
            </a:fld>
            <a:endParaRPr lang="en-US"/>
          </a:p>
        </p:txBody>
      </p:sp>
      <p:sp>
        <p:nvSpPr>
          <p:cNvPr id="6" name="Footer Placeholder 5">
            <a:extLst>
              <a:ext uri="{FF2B5EF4-FFF2-40B4-BE49-F238E27FC236}">
                <a16:creationId xmlns:a16="http://schemas.microsoft.com/office/drawing/2014/main" id="{E451D205-2DFA-4775-8998-E238C6A926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FF48F2-BCF6-49E0-85D2-240463D5A101}"/>
              </a:ext>
            </a:extLst>
          </p:cNvPr>
          <p:cNvSpPr>
            <a:spLocks noGrp="1"/>
          </p:cNvSpPr>
          <p:nvPr>
            <p:ph type="sldNum" sz="quarter" idx="12"/>
          </p:nvPr>
        </p:nvSpPr>
        <p:spPr/>
        <p:txBody>
          <a:bodyPr/>
          <a:lstStyle/>
          <a:p>
            <a:fld id="{46C96E30-07D3-4FDB-ABCB-5FA3EC64C57A}" type="slidenum">
              <a:rPr lang="en-US" smtClean="0"/>
              <a:t>‹#›</a:t>
            </a:fld>
            <a:endParaRPr lang="en-US"/>
          </a:p>
        </p:txBody>
      </p:sp>
    </p:spTree>
    <p:extLst>
      <p:ext uri="{BB962C8B-B14F-4D97-AF65-F5344CB8AC3E}">
        <p14:creationId xmlns:p14="http://schemas.microsoft.com/office/powerpoint/2010/main" val="1114819030"/>
      </p:ext>
    </p:extLst>
  </p:cSld>
  <p:clrMapOvr>
    <a:masterClrMapping/>
  </p:clrMapOvr>
  <mc:AlternateContent xmlns:mc="http://schemas.openxmlformats.org/markup-compatibility/2006" xmlns:p14="http://schemas.microsoft.com/office/powerpoint/2010/main">
    <mc:Choice Requires="p14">
      <p:transition spd="slow" p14:dur="1600" advClick="0" advTm="5000">
        <p14:prism isContent="1" isInverted="1"/>
      </p:transition>
    </mc:Choice>
    <mc:Fallback xmlns="">
      <p:transition spd="slow" advClick="0" advTm="5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2AF32-5A24-4D1E-869C-C04ADACDE7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A1B79B-110B-4075-A4A7-0023AE75C3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43A1F7-B86C-4A32-8D65-53C7D14A05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3A901E-33EF-42D2-908F-FE39A45A97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0D1D67-6CD4-4464-A834-DC9B42FFF5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31454B-67FB-4311-8EF5-F1EF95BEE896}"/>
              </a:ext>
            </a:extLst>
          </p:cNvPr>
          <p:cNvSpPr>
            <a:spLocks noGrp="1"/>
          </p:cNvSpPr>
          <p:nvPr>
            <p:ph type="dt" sz="half" idx="10"/>
          </p:nvPr>
        </p:nvSpPr>
        <p:spPr/>
        <p:txBody>
          <a:bodyPr/>
          <a:lstStyle/>
          <a:p>
            <a:fld id="{D809277B-5E44-4CB7-A24C-71FC5FBDADA4}" type="datetimeFigureOut">
              <a:rPr lang="en-US" smtClean="0"/>
              <a:t>7/7/2024</a:t>
            </a:fld>
            <a:endParaRPr lang="en-US"/>
          </a:p>
        </p:txBody>
      </p:sp>
      <p:sp>
        <p:nvSpPr>
          <p:cNvPr id="8" name="Footer Placeholder 7">
            <a:extLst>
              <a:ext uri="{FF2B5EF4-FFF2-40B4-BE49-F238E27FC236}">
                <a16:creationId xmlns:a16="http://schemas.microsoft.com/office/drawing/2014/main" id="{13BF8126-0405-40F3-846D-FCB07DFC1E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57E606-138B-4E1E-A75E-98B97335073D}"/>
              </a:ext>
            </a:extLst>
          </p:cNvPr>
          <p:cNvSpPr>
            <a:spLocks noGrp="1"/>
          </p:cNvSpPr>
          <p:nvPr>
            <p:ph type="sldNum" sz="quarter" idx="12"/>
          </p:nvPr>
        </p:nvSpPr>
        <p:spPr/>
        <p:txBody>
          <a:bodyPr/>
          <a:lstStyle/>
          <a:p>
            <a:fld id="{46C96E30-07D3-4FDB-ABCB-5FA3EC64C57A}" type="slidenum">
              <a:rPr lang="en-US" smtClean="0"/>
              <a:t>‹#›</a:t>
            </a:fld>
            <a:endParaRPr lang="en-US"/>
          </a:p>
        </p:txBody>
      </p:sp>
    </p:spTree>
    <p:extLst>
      <p:ext uri="{BB962C8B-B14F-4D97-AF65-F5344CB8AC3E}">
        <p14:creationId xmlns:p14="http://schemas.microsoft.com/office/powerpoint/2010/main" val="3513711365"/>
      </p:ext>
    </p:extLst>
  </p:cSld>
  <p:clrMapOvr>
    <a:masterClrMapping/>
  </p:clrMapOvr>
  <mc:AlternateContent xmlns:mc="http://schemas.openxmlformats.org/markup-compatibility/2006" xmlns:p14="http://schemas.microsoft.com/office/powerpoint/2010/main">
    <mc:Choice Requires="p14">
      <p:transition spd="slow" p14:dur="1600" advClick="0" advTm="5000">
        <p14:prism isContent="1" isInverted="1"/>
      </p:transition>
    </mc:Choice>
    <mc:Fallback xmlns="">
      <p:transition spd="slow" advClick="0" advTm="5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85E3F-34C9-4AA3-920F-38A98A4FFB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7A7253-1C41-4957-A14C-0B782BAD4157}"/>
              </a:ext>
            </a:extLst>
          </p:cNvPr>
          <p:cNvSpPr>
            <a:spLocks noGrp="1"/>
          </p:cNvSpPr>
          <p:nvPr>
            <p:ph type="dt" sz="half" idx="10"/>
          </p:nvPr>
        </p:nvSpPr>
        <p:spPr/>
        <p:txBody>
          <a:bodyPr/>
          <a:lstStyle/>
          <a:p>
            <a:fld id="{D809277B-5E44-4CB7-A24C-71FC5FBDADA4}" type="datetimeFigureOut">
              <a:rPr lang="en-US" smtClean="0"/>
              <a:t>7/7/2024</a:t>
            </a:fld>
            <a:endParaRPr lang="en-US"/>
          </a:p>
        </p:txBody>
      </p:sp>
      <p:sp>
        <p:nvSpPr>
          <p:cNvPr id="4" name="Footer Placeholder 3">
            <a:extLst>
              <a:ext uri="{FF2B5EF4-FFF2-40B4-BE49-F238E27FC236}">
                <a16:creationId xmlns:a16="http://schemas.microsoft.com/office/drawing/2014/main" id="{223345B9-3657-4234-9F1C-7738B5BCA0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4F66D0-742E-434A-82EF-627DD8E3BD6D}"/>
              </a:ext>
            </a:extLst>
          </p:cNvPr>
          <p:cNvSpPr>
            <a:spLocks noGrp="1"/>
          </p:cNvSpPr>
          <p:nvPr>
            <p:ph type="sldNum" sz="quarter" idx="12"/>
          </p:nvPr>
        </p:nvSpPr>
        <p:spPr/>
        <p:txBody>
          <a:bodyPr/>
          <a:lstStyle/>
          <a:p>
            <a:fld id="{46C96E30-07D3-4FDB-ABCB-5FA3EC64C57A}" type="slidenum">
              <a:rPr lang="en-US" smtClean="0"/>
              <a:t>‹#›</a:t>
            </a:fld>
            <a:endParaRPr lang="en-US"/>
          </a:p>
        </p:txBody>
      </p:sp>
    </p:spTree>
    <p:extLst>
      <p:ext uri="{BB962C8B-B14F-4D97-AF65-F5344CB8AC3E}">
        <p14:creationId xmlns:p14="http://schemas.microsoft.com/office/powerpoint/2010/main" val="727466726"/>
      </p:ext>
    </p:extLst>
  </p:cSld>
  <p:clrMapOvr>
    <a:masterClrMapping/>
  </p:clrMapOvr>
  <mc:AlternateContent xmlns:mc="http://schemas.openxmlformats.org/markup-compatibility/2006" xmlns:p14="http://schemas.microsoft.com/office/powerpoint/2010/main">
    <mc:Choice Requires="p14">
      <p:transition spd="slow" p14:dur="1600" advClick="0" advTm="5000">
        <p14:prism isContent="1" isInverted="1"/>
      </p:transition>
    </mc:Choice>
    <mc:Fallback xmlns="">
      <p:transition spd="slow" advClick="0" advTm="5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CF069A-FFDC-4A98-93ED-FC91D3E656C6}"/>
              </a:ext>
            </a:extLst>
          </p:cNvPr>
          <p:cNvSpPr>
            <a:spLocks noGrp="1"/>
          </p:cNvSpPr>
          <p:nvPr>
            <p:ph type="dt" sz="half" idx="10"/>
          </p:nvPr>
        </p:nvSpPr>
        <p:spPr/>
        <p:txBody>
          <a:bodyPr/>
          <a:lstStyle/>
          <a:p>
            <a:fld id="{D809277B-5E44-4CB7-A24C-71FC5FBDADA4}" type="datetimeFigureOut">
              <a:rPr lang="en-US" smtClean="0"/>
              <a:t>7/7/2024</a:t>
            </a:fld>
            <a:endParaRPr lang="en-US"/>
          </a:p>
        </p:txBody>
      </p:sp>
      <p:sp>
        <p:nvSpPr>
          <p:cNvPr id="3" name="Footer Placeholder 2">
            <a:extLst>
              <a:ext uri="{FF2B5EF4-FFF2-40B4-BE49-F238E27FC236}">
                <a16:creationId xmlns:a16="http://schemas.microsoft.com/office/drawing/2014/main" id="{BB451D57-459F-4893-B59A-25DD837C07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210ED2-89D1-4EC2-93AB-791C7D16E14B}"/>
              </a:ext>
            </a:extLst>
          </p:cNvPr>
          <p:cNvSpPr>
            <a:spLocks noGrp="1"/>
          </p:cNvSpPr>
          <p:nvPr>
            <p:ph type="sldNum" sz="quarter" idx="12"/>
          </p:nvPr>
        </p:nvSpPr>
        <p:spPr/>
        <p:txBody>
          <a:bodyPr/>
          <a:lstStyle/>
          <a:p>
            <a:fld id="{46C96E30-07D3-4FDB-ABCB-5FA3EC64C57A}" type="slidenum">
              <a:rPr lang="en-US" smtClean="0"/>
              <a:t>‹#›</a:t>
            </a:fld>
            <a:endParaRPr lang="en-US"/>
          </a:p>
        </p:txBody>
      </p:sp>
    </p:spTree>
    <p:extLst>
      <p:ext uri="{BB962C8B-B14F-4D97-AF65-F5344CB8AC3E}">
        <p14:creationId xmlns:p14="http://schemas.microsoft.com/office/powerpoint/2010/main" val="3381071510"/>
      </p:ext>
    </p:extLst>
  </p:cSld>
  <p:clrMapOvr>
    <a:masterClrMapping/>
  </p:clrMapOvr>
  <mc:AlternateContent xmlns:mc="http://schemas.openxmlformats.org/markup-compatibility/2006" xmlns:p14="http://schemas.microsoft.com/office/powerpoint/2010/main">
    <mc:Choice Requires="p14">
      <p:transition spd="slow" p14:dur="1600" advClick="0" advTm="5000">
        <p14:prism isContent="1" isInverted="1"/>
      </p:transition>
    </mc:Choice>
    <mc:Fallback xmlns="">
      <p:transition spd="slow" advClick="0" advTm="5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123D6-A720-4DB2-BC14-63A622C35A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F1CABC1-63E2-498A-939C-E6F7C4321A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778DA8-C86E-4649-9E2D-48392C0A28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FBD216-A7AB-4CCC-9319-00300AEB1747}"/>
              </a:ext>
            </a:extLst>
          </p:cNvPr>
          <p:cNvSpPr>
            <a:spLocks noGrp="1"/>
          </p:cNvSpPr>
          <p:nvPr>
            <p:ph type="dt" sz="half" idx="10"/>
          </p:nvPr>
        </p:nvSpPr>
        <p:spPr/>
        <p:txBody>
          <a:bodyPr/>
          <a:lstStyle/>
          <a:p>
            <a:fld id="{D809277B-5E44-4CB7-A24C-71FC5FBDADA4}" type="datetimeFigureOut">
              <a:rPr lang="en-US" smtClean="0"/>
              <a:t>7/7/2024</a:t>
            </a:fld>
            <a:endParaRPr lang="en-US"/>
          </a:p>
        </p:txBody>
      </p:sp>
      <p:sp>
        <p:nvSpPr>
          <p:cNvPr id="6" name="Footer Placeholder 5">
            <a:extLst>
              <a:ext uri="{FF2B5EF4-FFF2-40B4-BE49-F238E27FC236}">
                <a16:creationId xmlns:a16="http://schemas.microsoft.com/office/drawing/2014/main" id="{872944C5-8EFF-40F4-91D6-91492E81AB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2D93F6-7952-462A-819F-285EA969AC98}"/>
              </a:ext>
            </a:extLst>
          </p:cNvPr>
          <p:cNvSpPr>
            <a:spLocks noGrp="1"/>
          </p:cNvSpPr>
          <p:nvPr>
            <p:ph type="sldNum" sz="quarter" idx="12"/>
          </p:nvPr>
        </p:nvSpPr>
        <p:spPr/>
        <p:txBody>
          <a:bodyPr/>
          <a:lstStyle/>
          <a:p>
            <a:fld id="{46C96E30-07D3-4FDB-ABCB-5FA3EC64C57A}" type="slidenum">
              <a:rPr lang="en-US" smtClean="0"/>
              <a:t>‹#›</a:t>
            </a:fld>
            <a:endParaRPr lang="en-US"/>
          </a:p>
        </p:txBody>
      </p:sp>
    </p:spTree>
    <p:extLst>
      <p:ext uri="{BB962C8B-B14F-4D97-AF65-F5344CB8AC3E}">
        <p14:creationId xmlns:p14="http://schemas.microsoft.com/office/powerpoint/2010/main" val="353595544"/>
      </p:ext>
    </p:extLst>
  </p:cSld>
  <p:clrMapOvr>
    <a:masterClrMapping/>
  </p:clrMapOvr>
  <mc:AlternateContent xmlns:mc="http://schemas.openxmlformats.org/markup-compatibility/2006" xmlns:p14="http://schemas.microsoft.com/office/powerpoint/2010/main">
    <mc:Choice Requires="p14">
      <p:transition spd="slow" p14:dur="1600" advClick="0" advTm="5000">
        <p14:prism isContent="1" isInverted="1"/>
      </p:transition>
    </mc:Choice>
    <mc:Fallback xmlns="">
      <p:transition spd="slow" advClick="0" advTm="5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7F7FB-7921-4E2F-9EBB-DE8662202E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D45E9CC-8B23-4E7C-9561-0C394F7177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1BF4F8-64CE-44A7-A587-7C81790D30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5B6A09-2ED2-4A80-A123-FC6BFBFCE266}"/>
              </a:ext>
            </a:extLst>
          </p:cNvPr>
          <p:cNvSpPr>
            <a:spLocks noGrp="1"/>
          </p:cNvSpPr>
          <p:nvPr>
            <p:ph type="dt" sz="half" idx="10"/>
          </p:nvPr>
        </p:nvSpPr>
        <p:spPr/>
        <p:txBody>
          <a:bodyPr/>
          <a:lstStyle/>
          <a:p>
            <a:fld id="{D809277B-5E44-4CB7-A24C-71FC5FBDADA4}" type="datetimeFigureOut">
              <a:rPr lang="en-US" smtClean="0"/>
              <a:t>7/7/2024</a:t>
            </a:fld>
            <a:endParaRPr lang="en-US"/>
          </a:p>
        </p:txBody>
      </p:sp>
      <p:sp>
        <p:nvSpPr>
          <p:cNvPr id="6" name="Footer Placeholder 5">
            <a:extLst>
              <a:ext uri="{FF2B5EF4-FFF2-40B4-BE49-F238E27FC236}">
                <a16:creationId xmlns:a16="http://schemas.microsoft.com/office/drawing/2014/main" id="{E7625F11-9698-4084-BFC7-F87342FF94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E2CBCE-CB83-47FC-9BE2-8FA6BE6CE411}"/>
              </a:ext>
            </a:extLst>
          </p:cNvPr>
          <p:cNvSpPr>
            <a:spLocks noGrp="1"/>
          </p:cNvSpPr>
          <p:nvPr>
            <p:ph type="sldNum" sz="quarter" idx="12"/>
          </p:nvPr>
        </p:nvSpPr>
        <p:spPr/>
        <p:txBody>
          <a:bodyPr/>
          <a:lstStyle/>
          <a:p>
            <a:fld id="{46C96E30-07D3-4FDB-ABCB-5FA3EC64C57A}" type="slidenum">
              <a:rPr lang="en-US" smtClean="0"/>
              <a:t>‹#›</a:t>
            </a:fld>
            <a:endParaRPr lang="en-US"/>
          </a:p>
        </p:txBody>
      </p:sp>
    </p:spTree>
    <p:extLst>
      <p:ext uri="{BB962C8B-B14F-4D97-AF65-F5344CB8AC3E}">
        <p14:creationId xmlns:p14="http://schemas.microsoft.com/office/powerpoint/2010/main" val="3127315616"/>
      </p:ext>
    </p:extLst>
  </p:cSld>
  <p:clrMapOvr>
    <a:masterClrMapping/>
  </p:clrMapOvr>
  <mc:AlternateContent xmlns:mc="http://schemas.openxmlformats.org/markup-compatibility/2006" xmlns:p14="http://schemas.microsoft.com/office/powerpoint/2010/main">
    <mc:Choice Requires="p14">
      <p:transition spd="slow" p14:dur="1600" advClick="0" advTm="5000">
        <p14:prism isContent="1" isInverted="1"/>
      </p:transition>
    </mc:Choice>
    <mc:Fallback xmlns="">
      <p:transition spd="slow" advClick="0" advTm="5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84E1EC-0E36-4F20-86DF-082F33276A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84EED8-00D1-427E-B90D-5770419355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244F02-A5C2-49EC-AEC5-A6F1B2FFA3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09277B-5E44-4CB7-A24C-71FC5FBDADA4}" type="datetimeFigureOut">
              <a:rPr lang="en-US" smtClean="0"/>
              <a:t>7/7/2024</a:t>
            </a:fld>
            <a:endParaRPr lang="en-US"/>
          </a:p>
        </p:txBody>
      </p:sp>
      <p:sp>
        <p:nvSpPr>
          <p:cNvPr id="5" name="Footer Placeholder 4">
            <a:extLst>
              <a:ext uri="{FF2B5EF4-FFF2-40B4-BE49-F238E27FC236}">
                <a16:creationId xmlns:a16="http://schemas.microsoft.com/office/drawing/2014/main" id="{62352E5C-F4FD-40A3-B468-6EF656455C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470A131-4189-4F2D-997E-9F026226CE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C96E30-07D3-4FDB-ABCB-5FA3EC64C57A}" type="slidenum">
              <a:rPr lang="en-US" smtClean="0"/>
              <a:t>‹#›</a:t>
            </a:fld>
            <a:endParaRPr lang="en-US"/>
          </a:p>
        </p:txBody>
      </p:sp>
    </p:spTree>
    <p:extLst>
      <p:ext uri="{BB962C8B-B14F-4D97-AF65-F5344CB8AC3E}">
        <p14:creationId xmlns:p14="http://schemas.microsoft.com/office/powerpoint/2010/main" val="16870714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600" advClick="0" advTm="5000">
        <p14:prism isContent="1" isInverted="1"/>
      </p:transition>
    </mc:Choice>
    <mc:Fallback xmlns="">
      <p:transition spd="slow" advClick="0" advTm="5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ADAAD-AD9B-4B81-927A-F1ECBE313694}"/>
              </a:ext>
            </a:extLst>
          </p:cNvPr>
          <p:cNvSpPr>
            <a:spLocks noGrp="1"/>
          </p:cNvSpPr>
          <p:nvPr>
            <p:ph type="ctrTitle"/>
          </p:nvPr>
        </p:nvSpPr>
        <p:spPr>
          <a:xfrm>
            <a:off x="1524000" y="1122363"/>
            <a:ext cx="9144000" cy="2479676"/>
          </a:xfrm>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p:spPr>
        <p:txBody>
          <a:bodyPr>
            <a:normAutofit/>
          </a:bodyPr>
          <a:lstStyle/>
          <a:p>
            <a:r>
              <a:rPr lang="en-US" dirty="0">
                <a:solidFill>
                  <a:schemeClr val="accent1"/>
                </a:solidFill>
                <a:latin typeface="Times New Roman" panose="02020603050405020304" pitchFamily="18" charset="0"/>
                <a:cs typeface="Times New Roman" panose="02020603050405020304" pitchFamily="18" charset="0"/>
              </a:rPr>
              <a:t>Technologie de l’information et de la communication</a:t>
            </a:r>
          </a:p>
        </p:txBody>
      </p:sp>
      <p:sp>
        <p:nvSpPr>
          <p:cNvPr id="3" name="Subtitle 2">
            <a:extLst>
              <a:ext uri="{FF2B5EF4-FFF2-40B4-BE49-F238E27FC236}">
                <a16:creationId xmlns:a16="http://schemas.microsoft.com/office/drawing/2014/main" id="{9F94B3D0-1CAD-4F3B-89C6-F4AB2825209D}"/>
              </a:ext>
            </a:extLst>
          </p:cNvPr>
          <p:cNvSpPr>
            <a:spLocks noGrp="1"/>
          </p:cNvSpPr>
          <p:nvPr>
            <p:ph type="subTitle" idx="1"/>
          </p:nvPr>
        </p:nvSpPr>
        <p:spPr/>
        <p:txBody>
          <a:bodyPr/>
          <a:lstStyle/>
          <a:p>
            <a:r>
              <a:rPr lang="en-US" dirty="0"/>
              <a:t>Rapport</a:t>
            </a:r>
          </a:p>
        </p:txBody>
      </p:sp>
    </p:spTree>
    <p:extLst>
      <p:ext uri="{BB962C8B-B14F-4D97-AF65-F5344CB8AC3E}">
        <p14:creationId xmlns:p14="http://schemas.microsoft.com/office/powerpoint/2010/main" val="2634167024"/>
      </p:ext>
    </p:extLst>
  </p:cSld>
  <p:clrMapOvr>
    <a:masterClrMapping/>
  </p:clrMapOvr>
  <mc:AlternateContent xmlns:mc="http://schemas.openxmlformats.org/markup-compatibility/2006" xmlns:p14="http://schemas.microsoft.com/office/powerpoint/2010/main">
    <mc:Choice Requires="p14">
      <p:transition spd="slow" p14:dur="4000" advClick="0" advTm="5000">
        <p14:vortex dir="r"/>
      </p:transition>
    </mc:Choice>
    <mc:Fallback xmlns="">
      <p:transition spd="slow" advClick="0" advTm="5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791B6A-552A-4B13-9CC8-15B971E4121C}"/>
              </a:ext>
            </a:extLst>
          </p:cNvPr>
          <p:cNvSpPr txBox="1"/>
          <p:nvPr/>
        </p:nvSpPr>
        <p:spPr>
          <a:xfrm>
            <a:off x="0" y="1051560"/>
            <a:ext cx="12192000" cy="1971374"/>
          </a:xfrm>
          <a:prstGeom prst="rect">
            <a:avLst/>
          </a:prstGeom>
          <a:noFill/>
        </p:spPr>
        <p:txBody>
          <a:bodyPr wrap="square" rtlCol="0">
            <a:spAutoFit/>
          </a:bodyPr>
          <a:lstStyle/>
          <a:p>
            <a:pPr>
              <a:lnSpc>
                <a:spcPct val="107000"/>
              </a:lnSpc>
              <a:spcAft>
                <a:spcPts val="800"/>
              </a:spcAft>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Les moteurs de recherche Web deviennent de plus en plus célèbres chaque jour et les cinq meilleurs moteurs de recherche sont:.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ü"/>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Google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ü"/>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Bing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ü"/>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Yahoo</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ü"/>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Ask.com</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39707571"/>
      </p:ext>
    </p:extLst>
  </p:cSld>
  <p:clrMapOvr>
    <a:masterClrMapping/>
  </p:clrMapOvr>
  <mc:AlternateContent xmlns:mc="http://schemas.openxmlformats.org/markup-compatibility/2006" xmlns:p14="http://schemas.microsoft.com/office/powerpoint/2010/main">
    <mc:Choice Requires="p14">
      <p:transition spd="slow" p14:dur="1600" advClick="0" advTm="5000">
        <p14:prism isContent="1" isInverted="1"/>
      </p:transition>
    </mc:Choice>
    <mc:Fallback xmlns="">
      <p:transition spd="slow" advClick="0" advTm="5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5C3CED-8C4A-4789-BDC6-3C6312A7067B}"/>
              </a:ext>
            </a:extLst>
          </p:cNvPr>
          <p:cNvSpPr txBox="1"/>
          <p:nvPr/>
        </p:nvSpPr>
        <p:spPr>
          <a:xfrm>
            <a:off x="944880" y="716280"/>
            <a:ext cx="9326880" cy="3948517"/>
          </a:xfrm>
          <a:prstGeom prst="rect">
            <a:avLst/>
          </a:prstGeom>
          <a:noFill/>
        </p:spPr>
        <p:txBody>
          <a:bodyPr wrap="square" rtlCol="0">
            <a:spAutoFit/>
          </a:bodyPr>
          <a:lstStyle/>
          <a:p>
            <a:pPr algn="just">
              <a:lnSpc>
                <a:spcPct val="107000"/>
              </a:lnSpc>
              <a:spcAft>
                <a:spcPts val="800"/>
              </a:spcAft>
            </a:pPr>
            <a:r>
              <a:rPr lang="fr-FR" sz="1600" u="sng" dirty="0">
                <a:effectLst/>
                <a:latin typeface="Times New Roman" panose="02020603050405020304" pitchFamily="18" charset="0"/>
                <a:ea typeface="Calibri" panose="020F0502020204030204" pitchFamily="34" charset="0"/>
                <a:cs typeface="Times New Roman" panose="02020603050405020304" pitchFamily="18" charset="0"/>
              </a:rPr>
              <a:t>Git et GitHub</a:t>
            </a:r>
            <a:endParaRPr lang="en-US" sz="1600" u="sng"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Ils sont deux outils distincts mais complémentaires, souvent utilises ensemble pour le développement</a:t>
            </a:r>
            <a:r>
              <a:rPr lang="en-US" dirty="0">
                <a:latin typeface="Times New Roman" panose="02020603050405020304" pitchFamily="18" charset="0"/>
                <a:ea typeface="Calibri" panose="020F0502020204030204" pitchFamily="34" charset="0"/>
                <a:cs typeface="Times New Roman" panose="02020603050405020304" pitchFamily="18" charset="0"/>
              </a:rPr>
              <a:t> l</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logiciel</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Git permet de suivre les modifications apportées a un code source au fil du temps, et de collaborer efficacement avec d’autres développeurs sur le même projet.</a:t>
            </a:r>
          </a:p>
          <a:p>
            <a:pPr algn="just">
              <a:lnSpc>
                <a:spcPct val="107000"/>
              </a:lnSpc>
              <a:spcAft>
                <a:spcPts val="800"/>
              </a:spcAft>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GitHub</a:t>
            </a:r>
            <a:r>
              <a:rPr lang="fr-FR" dirty="0">
                <a:latin typeface="Times New Roman" panose="02020603050405020304" pitchFamily="18" charset="0"/>
                <a:ea typeface="Calibri" panose="020F0502020204030204" pitchFamily="34" charset="0"/>
                <a:cs typeface="Times New Roman" panose="02020603050405020304" pitchFamily="18" charset="0"/>
              </a:rPr>
              <a:t> </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est une plateforme d’hébergement de code en ligne qui utilise Git pour le contrôle de version. Il permet aux développeurs de stocker leurs projets Git, de les partager avec d’autres et de collaborer dessus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5135319"/>
      </p:ext>
    </p:extLst>
  </p:cSld>
  <p:clrMapOvr>
    <a:masterClrMapping/>
  </p:clrMapOvr>
  <mc:AlternateContent xmlns:mc="http://schemas.openxmlformats.org/markup-compatibility/2006" xmlns:p14="http://schemas.microsoft.com/office/powerpoint/2010/main">
    <mc:Choice Requires="p14">
      <p:transition spd="slow" p14:dur="1600" advClick="0" advTm="5000">
        <p14:prism isContent="1" isInverted="1"/>
      </p:transition>
    </mc:Choice>
    <mc:Fallback xmlns="">
      <p:transition spd="slow" advClick="0" advTm="5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12DBEE-21D6-4427-8979-FE6DE51456C0}"/>
              </a:ext>
            </a:extLst>
          </p:cNvPr>
          <p:cNvSpPr txBox="1"/>
          <p:nvPr/>
        </p:nvSpPr>
        <p:spPr>
          <a:xfrm>
            <a:off x="1783080" y="716280"/>
            <a:ext cx="8595360" cy="3560975"/>
          </a:xfrm>
          <a:prstGeom prst="rect">
            <a:avLst/>
          </a:prstGeom>
          <a:noFill/>
        </p:spPr>
        <p:txBody>
          <a:bodyPr wrap="square" rtlCol="0">
            <a:spAutoFit/>
          </a:bodyPr>
          <a:lstStyle/>
          <a:p>
            <a:pPr>
              <a:lnSpc>
                <a:spcPct val="107000"/>
              </a:lnSpc>
              <a:spcAft>
                <a:spcPts val="800"/>
              </a:spcAft>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Quelques avantages de l’utilisation de Git :</a:t>
            </a:r>
          </a:p>
          <a:p>
            <a:pPr marL="285750" indent="-285750">
              <a:lnSpc>
                <a:spcPct val="107000"/>
              </a:lnSpc>
              <a:spcAft>
                <a:spcPts val="800"/>
              </a:spcAft>
              <a:buFont typeface="Arial" panose="020B0604020202020204" pitchFamily="34" charset="0"/>
              <a:buChar char="•"/>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Suivi des modifications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Collaboration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Avantages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Hébergement de code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Contrôle d'accès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Collaboration</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Communauté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5658580"/>
      </p:ext>
    </p:extLst>
  </p:cSld>
  <p:clrMapOvr>
    <a:masterClrMapping/>
  </p:clrMapOvr>
  <mc:AlternateContent xmlns:mc="http://schemas.openxmlformats.org/markup-compatibility/2006" xmlns:p14="http://schemas.microsoft.com/office/powerpoint/2010/main">
    <mc:Choice Requires="p14">
      <p:transition spd="slow" p14:dur="1600" advClick="0" advTm="5000">
        <p14:prism isContent="1" isInverted="1"/>
      </p:transition>
    </mc:Choice>
    <mc:Fallback xmlns="">
      <p:transition spd="slow" advClick="0" advTm="5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E162FD-55AF-400A-857E-D602087BDBE7}"/>
              </a:ext>
            </a:extLst>
          </p:cNvPr>
          <p:cNvSpPr txBox="1"/>
          <p:nvPr/>
        </p:nvSpPr>
        <p:spPr>
          <a:xfrm>
            <a:off x="0" y="228600"/>
            <a:ext cx="12192000" cy="3059427"/>
          </a:xfrm>
          <a:prstGeom prst="rect">
            <a:avLst/>
          </a:prstGeom>
          <a:noFill/>
        </p:spPr>
        <p:txBody>
          <a:bodyPr wrap="square" rtlCol="0">
            <a:spAutoFit/>
          </a:bodyPr>
          <a:lstStyle/>
          <a:p>
            <a:pPr algn="just">
              <a:lnSpc>
                <a:spcPct val="107000"/>
              </a:lnSpc>
              <a:spcAft>
                <a:spcPts val="800"/>
              </a:spcAft>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Microsoft Corporation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C’est une multinationale américaine spécialisée dans l'informatique et le micro-informatique, fondée en 1975 par Bill Gates et Paul Allen. Elle est lune des grandes entreprises au monde et propose un e large gamme de produits et services notamment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La suite bureautique Microsoft Office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Word : pour la saisie et le traitement des textes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Excel : pour les calculs et nombreuses fonctionnalités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Powerpoint : pour la présentation</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0687037"/>
      </p:ext>
    </p:extLst>
  </p:cSld>
  <p:clrMapOvr>
    <a:masterClrMapping/>
  </p:clrMapOvr>
  <mc:AlternateContent xmlns:mc="http://schemas.openxmlformats.org/markup-compatibility/2006" xmlns:p14="http://schemas.microsoft.com/office/powerpoint/2010/main">
    <mc:Choice Requires="p14">
      <p:transition spd="slow" p14:dur="1600" advClick="0" advTm="5000">
        <p14:prism isContent="1" isInverted="1"/>
      </p:transition>
    </mc:Choice>
    <mc:Fallback xmlns="">
      <p:transition spd="slow" advClick="0" advTm="5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F0BA91-40BC-4C3A-A84D-A31F46FEFEBD}"/>
              </a:ext>
            </a:extLst>
          </p:cNvPr>
          <p:cNvSpPr txBox="1"/>
          <p:nvPr/>
        </p:nvSpPr>
        <p:spPr>
          <a:xfrm>
            <a:off x="571500" y="670560"/>
            <a:ext cx="11049000" cy="1167243"/>
          </a:xfrm>
          <a:prstGeom prst="rect">
            <a:avLst/>
          </a:prstGeom>
          <a:noFill/>
        </p:spPr>
        <p:txBody>
          <a:bodyPr wrap="square" rtlCol="0">
            <a:spAutoFit/>
          </a:bodyPr>
          <a:lstStyle/>
          <a:p>
            <a:pPr algn="ctr">
              <a:lnSpc>
                <a:spcPct val="107000"/>
              </a:lnSpc>
              <a:spcAft>
                <a:spcPts val="800"/>
              </a:spcAft>
            </a:pPr>
            <a:r>
              <a:rPr lang="en-US" sz="1800" b="1" u="sng" dirty="0">
                <a:effectLst/>
                <a:latin typeface="Times New Roman" panose="02020603050405020304" pitchFamily="18" charset="0"/>
                <a:ea typeface="Calibri" panose="020F0502020204030204" pitchFamily="34" charset="0"/>
                <a:cs typeface="Times New Roman" panose="02020603050405020304" pitchFamily="18" charset="0"/>
              </a:rPr>
              <a:t>Autres technologies </a:t>
            </a:r>
            <a:r>
              <a:rPr lang="en-US" b="1" u="sng" dirty="0">
                <a:latin typeface="Times New Roman" panose="02020603050405020304" pitchFamily="18" charset="0"/>
                <a:ea typeface="Calibri" panose="020F0502020204030204" pitchFamily="34" charset="0"/>
                <a:cs typeface="Times New Roman" panose="02020603050405020304" pitchFamily="18" charset="0"/>
              </a:rPr>
              <a:t>pertinentes</a:t>
            </a:r>
            <a:endParaRPr lang="en-US" sz="1800" b="1" u="sng"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fr-FR" sz="1600" u="sng" dirty="0">
                <a:effectLst/>
                <a:latin typeface="Times New Roman" panose="02020603050405020304" pitchFamily="18" charset="0"/>
                <a:ea typeface="Calibri" panose="020F0502020204030204" pitchFamily="34" charset="0"/>
                <a:cs typeface="Times New Roman" panose="02020603050405020304" pitchFamily="18" charset="0"/>
              </a:rPr>
              <a:t>Cloud computing</a:t>
            </a:r>
            <a:endParaRPr lang="en-US" sz="1600" u="sng"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9AE006E-2457-45D7-AD5B-40C2FE7ACB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5520" y="1461604"/>
            <a:ext cx="7973640" cy="5122075"/>
          </a:xfrm>
          <a:prstGeom prst="rect">
            <a:avLst/>
          </a:prstGeom>
        </p:spPr>
      </p:pic>
    </p:spTree>
    <p:extLst>
      <p:ext uri="{BB962C8B-B14F-4D97-AF65-F5344CB8AC3E}">
        <p14:creationId xmlns:p14="http://schemas.microsoft.com/office/powerpoint/2010/main" val="817131351"/>
      </p:ext>
    </p:extLst>
  </p:cSld>
  <p:clrMapOvr>
    <a:masterClrMapping/>
  </p:clrMapOvr>
  <mc:AlternateContent xmlns:mc="http://schemas.openxmlformats.org/markup-compatibility/2006" xmlns:p14="http://schemas.microsoft.com/office/powerpoint/2010/main">
    <mc:Choice Requires="p14">
      <p:transition spd="slow" p14:dur="1600" advClick="0" advTm="5000">
        <p14:prism isContent="1" isInverted="1"/>
      </p:transition>
    </mc:Choice>
    <mc:Fallback xmlns="">
      <p:transition spd="slow" advClick="0" advTm="5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944F5D-BA28-481A-B467-E733D8010C38}"/>
              </a:ext>
            </a:extLst>
          </p:cNvPr>
          <p:cNvSpPr txBox="1"/>
          <p:nvPr/>
        </p:nvSpPr>
        <p:spPr>
          <a:xfrm>
            <a:off x="960120" y="1310640"/>
            <a:ext cx="9936480" cy="2557880"/>
          </a:xfrm>
          <a:prstGeom prst="rect">
            <a:avLst/>
          </a:prstGeom>
          <a:noFill/>
        </p:spPr>
        <p:txBody>
          <a:bodyPr wrap="square" rtlCol="0">
            <a:spAutoFit/>
          </a:bodyPr>
          <a:lstStyle/>
          <a:p>
            <a:pPr algn="just">
              <a:lnSpc>
                <a:spcPct val="107000"/>
              </a:lnSpc>
              <a:spcAft>
                <a:spcPts val="800"/>
              </a:spcAft>
            </a:pPr>
            <a:r>
              <a:rPr lang="fr-FR" dirty="0">
                <a:latin typeface="Times New Roman" panose="02020603050405020304" pitchFamily="18" charset="0"/>
                <a:ea typeface="Calibri" panose="020F0502020204030204" pitchFamily="34" charset="0"/>
                <a:cs typeface="Times New Roman" panose="02020603050405020304" pitchFamily="18" charset="0"/>
              </a:rPr>
              <a:t>Importance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Flexibilité et évolutivité : vous pouvez facilement augmenter ou diminuer vos ressources en fonction de vos besoins.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Accessibilité : vous pouvez accéder a vos données et applications depuis n'importe ou dans le monde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Fiabilité : les fournisseurs de cloud ont des infrastructures redondantes pour garantir la disponibilité de leurs services</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9576790"/>
      </p:ext>
    </p:extLst>
  </p:cSld>
  <p:clrMapOvr>
    <a:masterClrMapping/>
  </p:clrMapOvr>
  <mc:AlternateContent xmlns:mc="http://schemas.openxmlformats.org/markup-compatibility/2006" xmlns:p14="http://schemas.microsoft.com/office/powerpoint/2010/main">
    <mc:Choice Requires="p14">
      <p:transition spd="slow" p14:dur="1600" advClick="0" advTm="5000">
        <p14:prism isContent="1" isInverted="1"/>
      </p:transition>
    </mc:Choice>
    <mc:Fallback xmlns="">
      <p:transition spd="slow" advClick="0" advTm="50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A2DE2B-2CEE-4F24-A7A1-5FEDF22F9632}"/>
              </a:ext>
            </a:extLst>
          </p:cNvPr>
          <p:cNvSpPr txBox="1"/>
          <p:nvPr/>
        </p:nvSpPr>
        <p:spPr>
          <a:xfrm>
            <a:off x="106680" y="243840"/>
            <a:ext cx="12085320" cy="4256293"/>
          </a:xfrm>
          <a:prstGeom prst="rect">
            <a:avLst/>
          </a:prstGeom>
          <a:noFill/>
        </p:spPr>
        <p:txBody>
          <a:bodyPr wrap="square" rtlCol="0">
            <a:spAutoFit/>
          </a:bodyPr>
          <a:lstStyle/>
          <a:p>
            <a:pPr>
              <a:lnSpc>
                <a:spcPct val="107000"/>
              </a:lnSpc>
              <a:spcAft>
                <a:spcPts val="8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fr-FR" sz="1600" u="sng" dirty="0">
                <a:effectLst/>
                <a:latin typeface="Times New Roman" panose="02020603050405020304" pitchFamily="18" charset="0"/>
                <a:ea typeface="Calibri" panose="020F0502020204030204" pitchFamily="34" charset="0"/>
                <a:cs typeface="Times New Roman" panose="02020603050405020304" pitchFamily="18" charset="0"/>
              </a:rPr>
              <a:t>IA</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L’intelligence artificielle est un ensemble de théories et de techniques visant a réaliser des machines capables de simuler l'intelligence humain</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Exemple d’application de l’IA</a:t>
            </a:r>
          </a:p>
          <a:p>
            <a:pPr marL="285750" indent="-285750" algn="just">
              <a:lnSpc>
                <a:spcPct val="107000"/>
              </a:lnSpc>
              <a:spcAft>
                <a:spcPts val="800"/>
              </a:spcAft>
              <a:buFont typeface="Wingdings" panose="05000000000000000000" pitchFamily="2" charset="2"/>
              <a:buChar char="ü"/>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Reconnaissance faciale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ü"/>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Voitures autonome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ü"/>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Assistance virtuelle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ü"/>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Traduction automatique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ü"/>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Diagnostic médical</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2249674"/>
      </p:ext>
    </p:extLst>
  </p:cSld>
  <p:clrMapOvr>
    <a:masterClrMapping/>
  </p:clrMapOvr>
  <mc:AlternateContent xmlns:mc="http://schemas.openxmlformats.org/markup-compatibility/2006" xmlns:p14="http://schemas.microsoft.com/office/powerpoint/2010/main">
    <mc:Choice Requires="p14">
      <p:transition spd="slow" p14:dur="1600" advClick="0" advTm="5000">
        <p14:prism isContent="1" isInverted="1"/>
      </p:transition>
    </mc:Choice>
    <mc:Fallback xmlns="">
      <p:transition spd="slow" advClick="0" advTm="50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4EC997-870F-4F92-A626-1AC58388B1E9}"/>
              </a:ext>
            </a:extLst>
          </p:cNvPr>
          <p:cNvSpPr txBox="1"/>
          <p:nvPr/>
        </p:nvSpPr>
        <p:spPr>
          <a:xfrm>
            <a:off x="1280160" y="502920"/>
            <a:ext cx="10073640" cy="2158924"/>
          </a:xfrm>
          <a:prstGeom prst="rect">
            <a:avLst/>
          </a:prstGeom>
          <a:noFill/>
        </p:spPr>
        <p:txBody>
          <a:bodyPr wrap="square" rtlCol="0">
            <a:spAutoFit/>
          </a:bodyPr>
          <a:lstStyle/>
          <a:p>
            <a:pPr algn="just">
              <a:lnSpc>
                <a:spcPct val="107000"/>
              </a:lnSpc>
              <a:spcAft>
                <a:spcPts val="800"/>
              </a:spcAft>
            </a:pPr>
            <a:r>
              <a:rPr lang="fr-FR" sz="1800" b="1" u="sng" dirty="0">
                <a:effectLst/>
                <a:latin typeface="Times New Roman" panose="02020603050405020304" pitchFamily="18" charset="0"/>
                <a:ea typeface="Calibri" panose="020F0502020204030204" pitchFamily="34" charset="0"/>
                <a:cs typeface="Times New Roman" panose="02020603050405020304" pitchFamily="18" charset="0"/>
              </a:rPr>
              <a:t>Conclusion</a:t>
            </a:r>
          </a:p>
          <a:p>
            <a:pPr algn="just">
              <a:lnSpc>
                <a:spcPct val="107000"/>
              </a:lnSpc>
              <a:spcAft>
                <a:spcPts val="800"/>
              </a:spcAft>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Les  nouvelles technologies de l’information et de la communication ont vraiment révolutionné le monde d’aujourd’hui et ont facilité l’accès </a:t>
            </a:r>
            <a:r>
              <a:rPr lang="fr-FR" dirty="0">
                <a:latin typeface="Times New Roman" panose="02020603050405020304" pitchFamily="18" charset="0"/>
                <a:ea typeface="Calibri" panose="020F0502020204030204" pitchFamily="34" charset="0"/>
                <a:cs typeface="Times New Roman" panose="02020603050405020304" pitchFamily="18" charset="0"/>
              </a:rPr>
              <a:t>à</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beaucoup de choses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Cependant il est toujours recommandé d'utiliser ces outils révolutionnaires </a:t>
            </a:r>
            <a:r>
              <a:rPr lang="fr-FR" dirty="0">
                <a:latin typeface="Times New Roman" panose="02020603050405020304" pitchFamily="18" charset="0"/>
                <a:ea typeface="Calibri" panose="020F0502020204030204" pitchFamily="34" charset="0"/>
                <a:cs typeface="Times New Roman" panose="02020603050405020304" pitchFamily="18" charset="0"/>
              </a:rPr>
              <a:t>à </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bon échéant afin de diminuer les dégâts </a:t>
            </a:r>
            <a:r>
              <a:rPr lang="fr-FR" dirty="0">
                <a:latin typeface="Times New Roman" panose="02020603050405020304" pitchFamily="18" charset="0"/>
                <a:ea typeface="Calibri" panose="020F0502020204030204" pitchFamily="34" charset="0"/>
                <a:cs typeface="Times New Roman" panose="02020603050405020304" pitchFamily="18" charset="0"/>
              </a:rPr>
              <a:t>qu'ils</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causent dans le monde actuel</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2311930"/>
      </p:ext>
    </p:extLst>
  </p:cSld>
  <p:clrMapOvr>
    <a:masterClrMapping/>
  </p:clrMapOvr>
  <mc:AlternateContent xmlns:mc="http://schemas.openxmlformats.org/markup-compatibility/2006" xmlns:p14="http://schemas.microsoft.com/office/powerpoint/2010/main">
    <mc:Choice Requires="p14">
      <p:transition spd="slow" p14:dur="1600" advClick="0" advTm="5000">
        <p14:prism isContent="1" isInverted="1"/>
      </p:transition>
    </mc:Choice>
    <mc:Fallback xmlns="">
      <p:transition spd="slow" advClick="0" advTm="5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F32FCA-65C6-4A69-97CC-6654DDB14C40}"/>
              </a:ext>
            </a:extLst>
          </p:cNvPr>
          <p:cNvSpPr txBox="1"/>
          <p:nvPr/>
        </p:nvSpPr>
        <p:spPr>
          <a:xfrm>
            <a:off x="1985963" y="685800"/>
            <a:ext cx="8072437" cy="7172325"/>
          </a:xfrm>
          <a:prstGeom prst="rect">
            <a:avLst/>
          </a:prstGeom>
          <a:noFill/>
        </p:spPr>
        <p:txBody>
          <a:bodyPr wrap="square" rtlCol="0">
            <a:spAutoFit/>
          </a:bodyPr>
          <a:lstStyle/>
          <a:p>
            <a:endParaRPr lang="en-US" dirty="0"/>
          </a:p>
        </p:txBody>
      </p:sp>
      <p:sp>
        <p:nvSpPr>
          <p:cNvPr id="2" name="TextBox 1">
            <a:extLst>
              <a:ext uri="{FF2B5EF4-FFF2-40B4-BE49-F238E27FC236}">
                <a16:creationId xmlns:a16="http://schemas.microsoft.com/office/drawing/2014/main" id="{6C3F3888-8F84-4DAC-A1C4-8AD5888A8FC0}"/>
              </a:ext>
            </a:extLst>
          </p:cNvPr>
          <p:cNvSpPr txBox="1"/>
          <p:nvPr/>
        </p:nvSpPr>
        <p:spPr>
          <a:xfrm>
            <a:off x="0" y="0"/>
            <a:ext cx="12435840" cy="6555577"/>
          </a:xfrm>
          <a:prstGeom prst="rect">
            <a:avLst/>
          </a:prstGeom>
          <a:noFill/>
        </p:spPr>
        <p:txBody>
          <a:bodyPr wrap="square" rtlCol="0">
            <a:spAutoFit/>
          </a:bodyPr>
          <a:lstStyle/>
          <a:p>
            <a:pPr algn="just">
              <a:lnSpc>
                <a:spcPct val="107000"/>
              </a:lnSpc>
              <a:spcAft>
                <a:spcPts val="800"/>
              </a:spcAft>
            </a:pPr>
            <a:r>
              <a:rPr lang="fr-FR" sz="1600" dirty="0">
                <a:effectLst/>
                <a:latin typeface="Times New Roman" panose="02020603050405020304" pitchFamily="18" charset="0"/>
                <a:ea typeface="Calibri" panose="020F0502020204030204" pitchFamily="34" charset="0"/>
                <a:cs typeface="Times New Roman" panose="02020603050405020304" pitchFamily="18" charset="0"/>
              </a:rPr>
              <a:t>Plan du rapport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400050" indent="-400050" algn="just">
              <a:lnSpc>
                <a:spcPct val="107000"/>
              </a:lnSpc>
              <a:spcAft>
                <a:spcPts val="800"/>
              </a:spcAft>
              <a:buFont typeface="+mj-lt"/>
              <a:buAutoNum type="alphaUcPeriod"/>
            </a:pPr>
            <a:r>
              <a:rPr lang="fr-FR" sz="1600" dirty="0">
                <a:effectLst/>
                <a:latin typeface="Times New Roman" panose="02020603050405020304" pitchFamily="18" charset="0"/>
                <a:ea typeface="Calibri" panose="020F0502020204030204" pitchFamily="34" charset="0"/>
                <a:cs typeface="Times New Roman" panose="02020603050405020304" pitchFamily="18" charset="0"/>
              </a:rPr>
              <a:t>Introduction générale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400050" indent="-400050" algn="just">
              <a:lnSpc>
                <a:spcPct val="107000"/>
              </a:lnSpc>
              <a:spcAft>
                <a:spcPts val="800"/>
              </a:spcAft>
              <a:buFont typeface="+mj-lt"/>
              <a:buAutoNum type="alphaUcPeriod"/>
            </a:pPr>
            <a:r>
              <a:rPr lang="fr-FR" sz="1600" dirty="0">
                <a:effectLst/>
                <a:latin typeface="Times New Roman" panose="02020603050405020304" pitchFamily="18" charset="0"/>
                <a:ea typeface="Calibri" panose="020F0502020204030204" pitchFamily="34" charset="0"/>
                <a:cs typeface="Times New Roman" panose="02020603050405020304" pitchFamily="18" charset="0"/>
              </a:rPr>
              <a:t>Définition du concept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400050" indent="-400050" algn="just">
              <a:lnSpc>
                <a:spcPct val="107000"/>
              </a:lnSpc>
              <a:spcAft>
                <a:spcPts val="800"/>
              </a:spcAft>
              <a:buFont typeface="+mj-lt"/>
              <a:buAutoNum type="alphaUcPeriod"/>
            </a:pPr>
            <a:r>
              <a:rPr lang="fr-FR" sz="1600" dirty="0">
                <a:effectLst/>
                <a:latin typeface="Times New Roman" panose="02020603050405020304" pitchFamily="18" charset="0"/>
                <a:ea typeface="Calibri" panose="020F0502020204030204" pitchFamily="34" charset="0"/>
                <a:cs typeface="Times New Roman" panose="02020603050405020304" pitchFamily="18" charset="0"/>
              </a:rPr>
              <a:t>Avantages et Inconvénients des TIC dans l’enseignement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400050" indent="-400050" algn="just">
              <a:lnSpc>
                <a:spcPct val="107000"/>
              </a:lnSpc>
              <a:spcAft>
                <a:spcPts val="800"/>
              </a:spcAft>
              <a:buFont typeface="+mj-lt"/>
              <a:buAutoNum type="alphaUcPeriod"/>
            </a:pPr>
            <a:r>
              <a:rPr lang="fr-FR" sz="1600" dirty="0">
                <a:effectLst/>
                <a:latin typeface="Times New Roman" panose="02020603050405020304" pitchFamily="18" charset="0"/>
                <a:ea typeface="Calibri" panose="020F0502020204030204" pitchFamily="34" charset="0"/>
                <a:cs typeface="Times New Roman" panose="02020603050405020304" pitchFamily="18" charset="0"/>
              </a:rPr>
              <a:t>Présentation et Explication de quelques technologies associées aux TIC</a:t>
            </a:r>
          </a:p>
          <a:p>
            <a:pPr marL="285750" indent="-285750" algn="just">
              <a:lnSpc>
                <a:spcPct val="107000"/>
              </a:lnSpc>
              <a:spcAft>
                <a:spcPts val="800"/>
              </a:spcAft>
              <a:buFont typeface="Wingdings" panose="05000000000000000000" pitchFamily="2" charset="2"/>
              <a:buChar char="Ø"/>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Internet</a:t>
            </a:r>
          </a:p>
          <a:p>
            <a:pPr marL="285750" indent="-285750" algn="just">
              <a:lnSpc>
                <a:spcPct val="107000"/>
              </a:lnSpc>
              <a:spcAft>
                <a:spcPts val="800"/>
              </a:spcAft>
              <a:buFont typeface="Wingdings" panose="05000000000000000000" pitchFamily="2" charset="2"/>
              <a:buChar char="Ø"/>
            </a:pPr>
            <a:r>
              <a:rPr lang="en-US" sz="1600" dirty="0">
                <a:latin typeface="Times New Roman" panose="02020603050405020304" pitchFamily="18" charset="0"/>
                <a:ea typeface="Calibri" panose="020F0502020204030204" pitchFamily="34" charset="0"/>
                <a:cs typeface="Times New Roman" panose="02020603050405020304" pitchFamily="18" charset="0"/>
              </a:rPr>
              <a:t>Navigateurs Web</a:t>
            </a:r>
          </a:p>
          <a:p>
            <a:pPr marL="285750" indent="-285750" algn="just">
              <a:lnSpc>
                <a:spcPct val="107000"/>
              </a:lnSpc>
              <a:spcAft>
                <a:spcPts val="800"/>
              </a:spcAft>
              <a:buFont typeface="Wingdings" panose="05000000000000000000" pitchFamily="2" charset="2"/>
              <a:buChar char="Ø"/>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Moteurs de recherche</a:t>
            </a:r>
          </a:p>
          <a:p>
            <a:pPr marL="285750" indent="-285750" algn="just">
              <a:lnSpc>
                <a:spcPct val="107000"/>
              </a:lnSpc>
              <a:spcAft>
                <a:spcPts val="800"/>
              </a:spcAft>
              <a:buFont typeface="Wingdings" panose="05000000000000000000" pitchFamily="2" charset="2"/>
              <a:buChar char="Ø"/>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Autres</a:t>
            </a:r>
          </a:p>
          <a:p>
            <a:pPr marL="285750" indent="-285750" algn="just">
              <a:lnSpc>
                <a:spcPct val="107000"/>
              </a:lnSpc>
              <a:spcAft>
                <a:spcPts val="800"/>
              </a:spcAft>
              <a:buFont typeface="Wingdings" panose="05000000000000000000" pitchFamily="2" charset="2"/>
              <a:buChar char="Ø"/>
            </a:pPr>
            <a:r>
              <a:rPr lang="en-US" sz="1600" dirty="0">
                <a:latin typeface="Times New Roman" panose="02020603050405020304" pitchFamily="18" charset="0"/>
                <a:ea typeface="Calibri" panose="020F0502020204030204" pitchFamily="34" charset="0"/>
                <a:cs typeface="Times New Roman" panose="02020603050405020304" pitchFamily="18" charset="0"/>
              </a:rPr>
              <a:t>Git et GitHub</a:t>
            </a:r>
          </a:p>
          <a:p>
            <a:pPr marL="285750" indent="-285750" algn="just">
              <a:lnSpc>
                <a:spcPct val="107000"/>
              </a:lnSpc>
              <a:spcAft>
                <a:spcPts val="800"/>
              </a:spcAft>
              <a:buFont typeface="Wingdings" panose="05000000000000000000" pitchFamily="2" charset="2"/>
              <a:buChar char="Ø"/>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Microsoft</a:t>
            </a:r>
          </a:p>
          <a:p>
            <a:pPr marL="285750" indent="-285750" algn="just">
              <a:lnSpc>
                <a:spcPct val="107000"/>
              </a:lnSpc>
              <a:spcAft>
                <a:spcPts val="800"/>
              </a:spcAft>
              <a:buFont typeface="Wingdings" panose="05000000000000000000" pitchFamily="2" charset="2"/>
              <a:buChar char="Ø"/>
            </a:pPr>
            <a:r>
              <a:rPr lang="fr-FR" sz="1600" dirty="0">
                <a:effectLst/>
                <a:latin typeface="Times New Roman" panose="02020603050405020304" pitchFamily="18" charset="0"/>
                <a:ea typeface="Calibri" panose="020F0502020204030204" pitchFamily="34" charset="0"/>
                <a:cs typeface="Times New Roman" panose="02020603050405020304" pitchFamily="18" charset="0"/>
              </a:rPr>
              <a:t>Autres technologies pertinentes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Ø"/>
            </a:pPr>
            <a:r>
              <a:rPr lang="fr-FR" sz="1600" dirty="0">
                <a:effectLst/>
                <a:latin typeface="Times New Roman" panose="02020603050405020304" pitchFamily="18" charset="0"/>
                <a:ea typeface="Calibri" panose="020F0502020204030204" pitchFamily="34" charset="0"/>
                <a:cs typeface="Times New Roman" panose="02020603050405020304" pitchFamily="18" charset="0"/>
              </a:rPr>
              <a:t>Cloud computing</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Ø"/>
            </a:pPr>
            <a:r>
              <a:rPr lang="fr-FR" sz="1600" dirty="0">
                <a:effectLst/>
                <a:latin typeface="Times New Roman" panose="02020603050405020304" pitchFamily="18" charset="0"/>
                <a:ea typeface="Calibri" panose="020F0502020204030204" pitchFamily="34" charset="0"/>
                <a:cs typeface="Times New Roman" panose="02020603050405020304" pitchFamily="18" charset="0"/>
              </a:rPr>
              <a:t>Intelligence Artificielle</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Ø"/>
            </a:pPr>
            <a:r>
              <a:rPr lang="fr-FR" sz="1600" dirty="0">
                <a:effectLst/>
                <a:latin typeface="Times New Roman" panose="02020603050405020304" pitchFamily="18" charset="0"/>
                <a:ea typeface="Calibri" panose="020F0502020204030204" pitchFamily="34" charset="0"/>
                <a:cs typeface="Times New Roman" panose="02020603050405020304" pitchFamily="18" charset="0"/>
              </a:rPr>
              <a:t>Conclusion</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br>
              <a:rPr lang="fr-FR" sz="1800" dirty="0">
                <a:effectLst/>
                <a:latin typeface="Calibri" panose="020F0502020204030204" pitchFamily="34" charset="0"/>
                <a:ea typeface="Calibri" panose="020F0502020204030204" pitchFamily="34" charset="0"/>
                <a:cs typeface="Times New Roman" panose="02020603050405020304" pitchFamily="18" charset="0"/>
              </a:rPr>
            </a:b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071862668"/>
      </p:ext>
    </p:extLst>
  </p:cSld>
  <p:clrMapOvr>
    <a:masterClrMapping/>
  </p:clrMapOvr>
  <mc:AlternateContent xmlns:mc="http://schemas.openxmlformats.org/markup-compatibility/2006" xmlns:p14="http://schemas.microsoft.com/office/powerpoint/2010/main">
    <mc:Choice Requires="p14">
      <p:transition spd="slow" p14:dur="1600" advClick="0" advTm="5000">
        <p14:prism isContent="1" isInverted="1"/>
      </p:transition>
    </mc:Choice>
    <mc:Fallback xmlns="">
      <p:transition spd="slow" advClick="0" advTm="5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ADC063-4184-4545-B372-9AA338D19A0F}"/>
              </a:ext>
            </a:extLst>
          </p:cNvPr>
          <p:cNvSpPr txBox="1"/>
          <p:nvPr/>
        </p:nvSpPr>
        <p:spPr>
          <a:xfrm>
            <a:off x="1310640" y="746760"/>
            <a:ext cx="9326880" cy="2721194"/>
          </a:xfrm>
          <a:prstGeom prst="rect">
            <a:avLst/>
          </a:prstGeom>
          <a:noFill/>
        </p:spPr>
        <p:txBody>
          <a:bodyPr wrap="square" rtlCol="0">
            <a:spAutoFit/>
          </a:bodyPr>
          <a:lstStyle/>
          <a:p>
            <a:pPr algn="just">
              <a:lnSpc>
                <a:spcPct val="107000"/>
              </a:lnSpc>
              <a:spcAft>
                <a:spcPts val="800"/>
              </a:spcAft>
            </a:pPr>
            <a:r>
              <a:rPr lang="fr-FR" b="1" u="sng" dirty="0">
                <a:effectLst/>
                <a:latin typeface="Times New Roman" panose="02020603050405020304" pitchFamily="18" charset="0"/>
                <a:ea typeface="Calibri" panose="020F0502020204030204" pitchFamily="34" charset="0"/>
                <a:cs typeface="Times New Roman" panose="02020603050405020304" pitchFamily="18" charset="0"/>
              </a:rPr>
              <a:t>Introduction</a:t>
            </a:r>
            <a:r>
              <a:rPr lang="fr-FR" dirty="0">
                <a:effectLst/>
                <a:latin typeface="Times New Roman" panose="02020603050405020304" pitchFamily="18" charset="0"/>
                <a:ea typeface="Calibri" panose="020F0502020204030204" pitchFamily="34" charset="0"/>
                <a:cs typeface="Times New Roman" panose="02020603050405020304" pitchFamily="18" charset="0"/>
              </a:rPr>
              <a:t> </a:t>
            </a:r>
            <a:r>
              <a:rPr lang="fr-FR" b="1" u="sng" dirty="0">
                <a:effectLst/>
                <a:latin typeface="Times New Roman" panose="02020603050405020304" pitchFamily="18" charset="0"/>
                <a:ea typeface="Calibri" panose="020F0502020204030204" pitchFamily="34" charset="0"/>
                <a:cs typeface="Times New Roman" panose="02020603050405020304" pitchFamily="18" charset="0"/>
              </a:rPr>
              <a:t>générale</a:t>
            </a:r>
            <a:r>
              <a:rPr lang="fr-FR"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fr-FR" sz="1400" dirty="0">
                <a:effectLst/>
                <a:latin typeface="Times New Roman" panose="02020603050405020304" pitchFamily="18" charset="0"/>
                <a:ea typeface="Calibri" panose="020F0502020204030204" pitchFamily="34" charset="0"/>
                <a:cs typeface="Times New Roman" panose="02020603050405020304" pitchFamily="18" charset="0"/>
              </a:rPr>
              <a:t>Les technologies de l’information et de la communication couramment appelées TIC sont en une évolution très rapide de nos jours et leur utilisation est sans précédent. Les avantages immenses de ces technologies ne peuvent être mis en cause. Grace a ces nouvelles technologies, il est plus facile de communiquer, d’échanger et de diffuser de l’information. L’utilisation des technologies de l’information et de la communication (TIC) a vraiment bouleversé le domaine informatique ainsi que presque tous domaines de la vie quotidienne à travers les principaux outils utilisés tels que l’Intelligence Artificielle (IA) et le cloud conputing.</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fr-FR" sz="1400" dirty="0">
                <a:effectLst/>
                <a:latin typeface="Times New Roman" panose="02020603050405020304" pitchFamily="18" charset="0"/>
                <a:ea typeface="Calibri" panose="020F0502020204030204" pitchFamily="34" charset="0"/>
                <a:cs typeface="Times New Roman" panose="02020603050405020304" pitchFamily="18" charset="0"/>
              </a:rPr>
              <a:t>Cependant à l’instar d’autres technologies qui se développent rapidement, l’utilisation des TIC présente certains risques. Il convient donc de les identifier afin d’exploiter leurs possibilités de façon responsable et respectueuse, et ce pour éviter certains désagréments</a:t>
            </a:r>
            <a:r>
              <a:rPr lang="fr-FR" sz="1800" dirty="0">
                <a:effectLst/>
                <a:latin typeface="Calibri" panose="020F0502020204030204" pitchFamily="34" charset="0"/>
                <a:ea typeface="Calibri" panose="020F0502020204030204" pitchFamily="34" charset="0"/>
                <a:cs typeface="Times New Roman" panose="02020603050405020304" pitchFamily="18" charset="0"/>
              </a:rPr>
              <a:t>.</a:t>
            </a:r>
            <a:endParaRPr lang="en-US" dirty="0"/>
          </a:p>
        </p:txBody>
      </p:sp>
    </p:spTree>
    <p:extLst>
      <p:ext uri="{BB962C8B-B14F-4D97-AF65-F5344CB8AC3E}">
        <p14:creationId xmlns:p14="http://schemas.microsoft.com/office/powerpoint/2010/main" val="1986425081"/>
      </p:ext>
    </p:extLst>
  </p:cSld>
  <p:clrMapOvr>
    <a:masterClrMapping/>
  </p:clrMapOvr>
  <mc:AlternateContent xmlns:mc="http://schemas.openxmlformats.org/markup-compatibility/2006" xmlns:p14="http://schemas.microsoft.com/office/powerpoint/2010/main">
    <mc:Choice Requires="p14">
      <p:transition spd="slow" p14:dur="1600" advClick="0" advTm="5000">
        <p14:prism isContent="1" isInverted="1"/>
      </p:transition>
    </mc:Choice>
    <mc:Fallback xmlns="">
      <p:transition spd="slow" advClick="0" advTm="5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08E98F-5E24-4D20-BD81-F180CD0948F2}"/>
              </a:ext>
            </a:extLst>
          </p:cNvPr>
          <p:cNvSpPr txBox="1"/>
          <p:nvPr/>
        </p:nvSpPr>
        <p:spPr>
          <a:xfrm>
            <a:off x="274320" y="198120"/>
            <a:ext cx="11811000" cy="4336059"/>
          </a:xfrm>
          <a:prstGeom prst="rect">
            <a:avLst/>
          </a:prstGeom>
          <a:noFill/>
        </p:spPr>
        <p:txBody>
          <a:bodyPr wrap="square" rtlCol="0">
            <a:spAutoFit/>
          </a:bodyPr>
          <a:lstStyle/>
          <a:p>
            <a:pPr algn="just">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1800" b="1" u="sng" dirty="0">
                <a:effectLst/>
                <a:latin typeface="Times New Roman" panose="02020603050405020304" pitchFamily="18" charset="0"/>
                <a:ea typeface="Calibri" panose="020F0502020204030204" pitchFamily="34" charset="0"/>
                <a:cs typeface="Times New Roman" panose="02020603050405020304" pitchFamily="18" charset="0"/>
              </a:rPr>
              <a:t>Définition</a:t>
            </a:r>
            <a:endParaRPr lang="en-US" sz="1800" b="1" u="sng"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Les technologies de l’information et de la communication  ou techniques de l’information et de la communication (TIC, traduction de l’anglais Information and communication technologies, ICT), concertant surtout le domaine universitaire et le domaine de la télématique, sont les techniques de l’information, de l’audiovisuel, des multimédias, d’internet et des télécommunications qui permettent aux utilisateurs de communiquer, d’accéder aux sources de l’information, de stocker, de manipuler, de produire et de transmettre l’information sous différentes formes. Ces formes peuvent être : texte, musique, son, image, vidéo et interface graphique interactive (IHM).</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Qu’il s’agisse de communiquer avec un étudiant, un professionnel, de discuter avec des collègues, de diffuser de l’information professionnelle, de tchatter sur internet ou de faire connaitre des aspects de sa vie personnelle, toute utilisation des TIC exige des comportements éthiques et responsable qui permettent d’en tirer les bénéfices souhaités sans provoquer d’effets secondaires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dirty="0"/>
          </a:p>
        </p:txBody>
      </p:sp>
    </p:spTree>
    <p:extLst>
      <p:ext uri="{BB962C8B-B14F-4D97-AF65-F5344CB8AC3E}">
        <p14:creationId xmlns:p14="http://schemas.microsoft.com/office/powerpoint/2010/main" val="1953301139"/>
      </p:ext>
    </p:extLst>
  </p:cSld>
  <p:clrMapOvr>
    <a:masterClrMapping/>
  </p:clrMapOvr>
  <mc:AlternateContent xmlns:mc="http://schemas.openxmlformats.org/markup-compatibility/2006" xmlns:p14="http://schemas.microsoft.com/office/powerpoint/2010/main">
    <mc:Choice Requires="p14">
      <p:transition spd="slow" p14:dur="1600" advClick="0" advTm="5000">
        <p14:prism isContent="1" isInverted="1"/>
      </p:transition>
    </mc:Choice>
    <mc:Fallback xmlns="">
      <p:transition spd="slow" advClick="0" advTm="5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991334-C41E-40CA-BE55-9CE0B2011052}"/>
              </a:ext>
            </a:extLst>
          </p:cNvPr>
          <p:cNvSpPr txBox="1"/>
          <p:nvPr/>
        </p:nvSpPr>
        <p:spPr>
          <a:xfrm>
            <a:off x="0" y="198120"/>
            <a:ext cx="12298680" cy="2683876"/>
          </a:xfrm>
          <a:prstGeom prst="rect">
            <a:avLst/>
          </a:prstGeom>
          <a:noFill/>
        </p:spPr>
        <p:txBody>
          <a:bodyPr wrap="square" rtlCol="0">
            <a:spAutoFit/>
          </a:bodyPr>
          <a:lstStyle/>
          <a:p>
            <a:pPr algn="just">
              <a:lnSpc>
                <a:spcPct val="107000"/>
              </a:lnSpc>
              <a:spcAft>
                <a:spcPts val="800"/>
              </a:spcAft>
            </a:pPr>
            <a:r>
              <a:rPr lang="fr-FR" b="1" u="sng" dirty="0">
                <a:latin typeface="Times New Roman" panose="02020603050405020304" pitchFamily="18" charset="0"/>
                <a:ea typeface="Calibri" panose="020F0502020204030204" pitchFamily="34" charset="0"/>
                <a:cs typeface="Times New Roman" panose="02020603050405020304" pitchFamily="18" charset="0"/>
              </a:rPr>
              <a:t>Avantages et </a:t>
            </a:r>
            <a:r>
              <a:rPr lang="en-US" b="1" u="sng" dirty="0">
                <a:latin typeface="Times New Roman" panose="02020603050405020304" pitchFamily="18" charset="0"/>
                <a:ea typeface="Calibri" panose="020F0502020204030204" pitchFamily="34" charset="0"/>
                <a:cs typeface="Times New Roman" panose="02020603050405020304" pitchFamily="18" charset="0"/>
              </a:rPr>
              <a:t>inconvénient des TIC dans l’enseignement</a:t>
            </a:r>
            <a:endParaRPr lang="en-US" b="1" u="sng"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fr-FR" sz="1600" dirty="0">
                <a:effectLst/>
                <a:latin typeface="Times New Roman" panose="02020603050405020304" pitchFamily="18" charset="0"/>
                <a:ea typeface="Calibri" panose="020F0502020204030204" pitchFamily="34" charset="0"/>
                <a:cs typeface="Times New Roman" panose="02020603050405020304" pitchFamily="18" charset="0"/>
              </a:rPr>
              <a:t>Dans un milieu universitaire les TIC peuvent être utiles comme soutien à l’enseignement, dans les communications avec les étudiants, lors du suivi de leur évolution et pour fournir de la rétroaction. Elles peuvent aussi faciliter le travail à distance : réalisation de travaux collectifs, discussion, partage de l’information et consultation rapide de banques de données. Elles permettent donc une plus grande liberté dans l'organisation du travail. Au sein dune mm discipline, les TIC rendent plus aises l'entraide et les échanges entre les étudiantes et les étudiants.</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Cependant, l</a:t>
            </a:r>
            <a:r>
              <a:rPr lang="fr-FR" sz="1600" dirty="0">
                <a:effectLst/>
                <a:latin typeface="Times New Roman" panose="02020603050405020304" pitchFamily="18" charset="0"/>
                <a:ea typeface="Calibri" panose="020F0502020204030204" pitchFamily="34" charset="0"/>
                <a:cs typeface="Times New Roman" panose="02020603050405020304" pitchFamily="18" charset="0"/>
              </a:rPr>
              <a:t>’intégration des TIC dans les classes peuvent apporter des inconvénients  Les enseignantes peuvent avoir des difficultés  par rapport a l’intégration de ceux-ci Ils demandent une certaine préparation  Celle-ci doit être vigoureuse afin que les étudiants n’utilisent pas les technologies a d’autres fins que l’</a:t>
            </a:r>
            <a:r>
              <a:rPr lang="fr-FR" sz="1600" dirty="0">
                <a:latin typeface="Times New Roman" panose="02020603050405020304" pitchFamily="18" charset="0"/>
                <a:ea typeface="Calibri" panose="020F0502020204030204" pitchFamily="34" charset="0"/>
                <a:cs typeface="Times New Roman" panose="02020603050405020304" pitchFamily="18" charset="0"/>
              </a:rPr>
              <a:t>é</a:t>
            </a:r>
            <a:r>
              <a:rPr lang="fr-FR" sz="1600" dirty="0">
                <a:effectLst/>
                <a:latin typeface="Times New Roman" panose="02020603050405020304" pitchFamily="18" charset="0"/>
                <a:ea typeface="Calibri" panose="020F0502020204030204" pitchFamily="34" charset="0"/>
                <a:cs typeface="Times New Roman" panose="02020603050405020304" pitchFamily="18" charset="0"/>
              </a:rPr>
              <a:t>ducation et l’apprentissage . L’utilisation des TIC de manière excessive   peuvent faire disparaitre les bienfaits en matière d’apprentissage car l’apprentissage ne s’améliore pas sans accompagnement pédagogique</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6892928"/>
      </p:ext>
    </p:extLst>
  </p:cSld>
  <p:clrMapOvr>
    <a:masterClrMapping/>
  </p:clrMapOvr>
  <mc:AlternateContent xmlns:mc="http://schemas.openxmlformats.org/markup-compatibility/2006" xmlns:p14="http://schemas.microsoft.com/office/powerpoint/2010/main">
    <mc:Choice Requires="p14">
      <p:transition spd="slow" p14:dur="1600" advClick="0" advTm="5000">
        <p14:prism isContent="1" isInverted="1"/>
      </p:transition>
    </mc:Choice>
    <mc:Fallback xmlns="">
      <p:transition spd="slow" advClick="0" advTm="5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6FEB10-DB06-4B57-9110-DACF1E3B0B18}"/>
              </a:ext>
            </a:extLst>
          </p:cNvPr>
          <p:cNvSpPr txBox="1"/>
          <p:nvPr/>
        </p:nvSpPr>
        <p:spPr>
          <a:xfrm>
            <a:off x="350520" y="487680"/>
            <a:ext cx="11369040" cy="3549561"/>
          </a:xfrm>
          <a:prstGeom prst="rect">
            <a:avLst/>
          </a:prstGeom>
          <a:noFill/>
        </p:spPr>
        <p:txBody>
          <a:bodyPr wrap="square" rtlCol="0">
            <a:spAutoFit/>
          </a:bodyPr>
          <a:lstStyle/>
          <a:p>
            <a:pPr algn="just">
              <a:lnSpc>
                <a:spcPct val="107000"/>
              </a:lnSpc>
              <a:spcAft>
                <a:spcPts val="800"/>
              </a:spcAft>
            </a:pPr>
            <a:r>
              <a:rPr lang="fr-FR" sz="1800" b="1" u="sng" dirty="0">
                <a:effectLst/>
                <a:latin typeface="Times New Roman" panose="02020603050405020304" pitchFamily="18" charset="0"/>
                <a:ea typeface="Calibri" panose="020F0502020204030204" pitchFamily="34" charset="0"/>
                <a:cs typeface="Times New Roman" panose="02020603050405020304" pitchFamily="18" charset="0"/>
              </a:rPr>
              <a:t>Quelques outils lies aux TIC</a:t>
            </a:r>
            <a:endParaRPr lang="en-US" sz="1800" b="1" u="sng"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fr-FR" sz="1600" u="sng" dirty="0">
                <a:effectLst/>
                <a:latin typeface="Times New Roman" panose="02020603050405020304" pitchFamily="18" charset="0"/>
                <a:ea typeface="Calibri" panose="020F0502020204030204" pitchFamily="34" charset="0"/>
                <a:cs typeface="Times New Roman" panose="02020603050405020304" pitchFamily="18" charset="0"/>
              </a:rPr>
              <a:t>Internet</a:t>
            </a:r>
            <a:endParaRPr lang="en-US" sz="1600" u="sng"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La nouvelle technologie que représente Internet est présente dans la vie quotidienne depuis plusieurs décennies . Elle représente une partie importante de la vie contemporaine de chaque individu. De ce fait, il est devenu indispensable pour plusieurs personnes mais a ses limites.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Définition</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Internet est un système mondial d’interconnexion de réseau informatique, utilisant un ensemble standardisé de protocole de transfert de données. Il transporte un large spectre d’information et permet l'élaboration d’applications et de services varies comme le courrier électronique la messagerie instantanée et le Word Wide Web.</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06084537"/>
      </p:ext>
    </p:extLst>
  </p:cSld>
  <p:clrMapOvr>
    <a:masterClrMapping/>
  </p:clrMapOvr>
  <mc:AlternateContent xmlns:mc="http://schemas.openxmlformats.org/markup-compatibility/2006" xmlns:p14="http://schemas.microsoft.com/office/powerpoint/2010/main">
    <mc:Choice Requires="p14">
      <p:transition spd="slow" p14:dur="1600" advClick="0" advTm="5000">
        <p14:prism isContent="1" isInverted="1"/>
      </p:transition>
    </mc:Choice>
    <mc:Fallback xmlns="">
      <p:transition spd="slow" advClick="0" advTm="5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BF3D37-2DEC-411F-83E4-2D00903DAF70}"/>
              </a:ext>
            </a:extLst>
          </p:cNvPr>
          <p:cNvSpPr txBox="1"/>
          <p:nvPr/>
        </p:nvSpPr>
        <p:spPr>
          <a:xfrm>
            <a:off x="0" y="409903"/>
            <a:ext cx="12076386" cy="3162019"/>
          </a:xfrm>
          <a:prstGeom prst="rect">
            <a:avLst/>
          </a:prstGeom>
          <a:noFill/>
        </p:spPr>
        <p:txBody>
          <a:bodyPr wrap="square" rtlCol="0">
            <a:spAutoFit/>
          </a:bodyPr>
          <a:lstStyle/>
          <a:p>
            <a:pPr algn="just">
              <a:lnSpc>
                <a:spcPct val="107000"/>
              </a:lnSpc>
              <a:spcAft>
                <a:spcPts val="800"/>
              </a:spcAft>
            </a:pPr>
            <a:r>
              <a:rPr lang="fr-FR" sz="1600" u="sng" dirty="0">
                <a:effectLst/>
                <a:latin typeface="Times New Roman" panose="02020603050405020304" pitchFamily="18" charset="0"/>
                <a:ea typeface="Calibri" panose="020F0502020204030204" pitchFamily="34" charset="0"/>
                <a:cs typeface="Times New Roman" panose="02020603050405020304" pitchFamily="18" charset="0"/>
              </a:rPr>
              <a:t>Navigateurs Web</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07000"/>
              </a:lnSpc>
              <a:spcAft>
                <a:spcPts val="800"/>
              </a:spcAft>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Il nous permet de naviguer sur l’internet Les cinq principaux navigateurs sont:</a:t>
            </a:r>
          </a:p>
          <a:p>
            <a:pPr marL="285750" indent="-285750" algn="just">
              <a:lnSpc>
                <a:spcPct val="107000"/>
              </a:lnSpc>
              <a:spcAft>
                <a:spcPts val="800"/>
              </a:spcAft>
              <a:buFont typeface="Wingdings" panose="05000000000000000000" pitchFamily="2" charset="2"/>
              <a:buChar char="q"/>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Microsoft Edge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q"/>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Firefox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q"/>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Google Chrome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q"/>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Opera</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q"/>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Safari</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703648789"/>
      </p:ext>
    </p:extLst>
  </p:cSld>
  <p:clrMapOvr>
    <a:masterClrMapping/>
  </p:clrMapOvr>
  <mc:AlternateContent xmlns:mc="http://schemas.openxmlformats.org/markup-compatibility/2006" xmlns:p14="http://schemas.microsoft.com/office/powerpoint/2010/main">
    <mc:Choice Requires="p14">
      <p:transition spd="slow" p14:dur="1600" advClick="0" advTm="5000">
        <p14:prism isContent="1" isInverted="1"/>
      </p:transition>
    </mc:Choice>
    <mc:Fallback xmlns="">
      <p:transition spd="slow" advClick="0" advTm="5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3D07683-26A6-4DB3-8065-1E1710BA46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056" y="182879"/>
            <a:ext cx="2204084" cy="2216536"/>
          </a:xfrm>
          <a:prstGeom prst="rect">
            <a:avLst/>
          </a:prstGeom>
        </p:spPr>
      </p:pic>
      <p:pic>
        <p:nvPicPr>
          <p:cNvPr id="6" name="Picture 5">
            <a:extLst>
              <a:ext uri="{FF2B5EF4-FFF2-40B4-BE49-F238E27FC236}">
                <a16:creationId xmlns:a16="http://schemas.microsoft.com/office/drawing/2014/main" id="{701CCE2E-D396-40B6-B408-A0407991EB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5306" y="7620"/>
            <a:ext cx="2519838" cy="2537460"/>
          </a:xfrm>
          <a:prstGeom prst="rect">
            <a:avLst/>
          </a:prstGeom>
        </p:spPr>
      </p:pic>
      <p:pic>
        <p:nvPicPr>
          <p:cNvPr id="5" name="Picture 4">
            <a:extLst>
              <a:ext uri="{FF2B5EF4-FFF2-40B4-BE49-F238E27FC236}">
                <a16:creationId xmlns:a16="http://schemas.microsoft.com/office/drawing/2014/main" id="{9ADD0F01-D560-449B-8696-5A53824E57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6037" y="3995365"/>
            <a:ext cx="2751563" cy="2216537"/>
          </a:xfrm>
          <a:prstGeom prst="rect">
            <a:avLst/>
          </a:prstGeom>
        </p:spPr>
      </p:pic>
      <p:pic>
        <p:nvPicPr>
          <p:cNvPr id="7" name="Picture 6">
            <a:extLst>
              <a:ext uri="{FF2B5EF4-FFF2-40B4-BE49-F238E27FC236}">
                <a16:creationId xmlns:a16="http://schemas.microsoft.com/office/drawing/2014/main" id="{10C53A15-C28F-4165-B2CE-C04AF9185FA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98749" y="4091939"/>
            <a:ext cx="4452951" cy="2216536"/>
          </a:xfrm>
          <a:prstGeom prst="rect">
            <a:avLst/>
          </a:prstGeom>
        </p:spPr>
      </p:pic>
      <p:pic>
        <p:nvPicPr>
          <p:cNvPr id="8" name="Picture 7">
            <a:extLst>
              <a:ext uri="{FF2B5EF4-FFF2-40B4-BE49-F238E27FC236}">
                <a16:creationId xmlns:a16="http://schemas.microsoft.com/office/drawing/2014/main" id="{56DFC10F-E726-4371-836D-D768C93906D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57600" y="1554479"/>
            <a:ext cx="4876800" cy="2438400"/>
          </a:xfrm>
          <a:prstGeom prst="rect">
            <a:avLst/>
          </a:prstGeom>
        </p:spPr>
      </p:pic>
      <p:sp>
        <p:nvSpPr>
          <p:cNvPr id="9" name="TextBox 8">
            <a:extLst>
              <a:ext uri="{FF2B5EF4-FFF2-40B4-BE49-F238E27FC236}">
                <a16:creationId xmlns:a16="http://schemas.microsoft.com/office/drawing/2014/main" id="{2FBEEC12-4DB3-4853-86F2-4A64C4B86075}"/>
              </a:ext>
            </a:extLst>
          </p:cNvPr>
          <p:cNvSpPr txBox="1"/>
          <p:nvPr/>
        </p:nvSpPr>
        <p:spPr>
          <a:xfrm>
            <a:off x="1173700" y="2493912"/>
            <a:ext cx="2483900" cy="400110"/>
          </a:xfrm>
          <a:prstGeom prst="rect">
            <a:avLst/>
          </a:prstGeom>
          <a:noFill/>
        </p:spPr>
        <p:txBody>
          <a:bodyPr wrap="square" rtlCol="0">
            <a:spAutoFit/>
          </a:bodyPr>
          <a:lstStyle/>
          <a:p>
            <a:r>
              <a:rPr lang="fr-FR" sz="2000" dirty="0">
                <a:latin typeface="Bahnschrift" panose="020B0502040204020203" pitchFamily="34" charset="0"/>
              </a:rPr>
              <a:t>Microsoft Edge</a:t>
            </a:r>
            <a:endParaRPr lang="en-US" sz="2000" dirty="0">
              <a:latin typeface="Bahnschrift" panose="020B0502040204020203" pitchFamily="34" charset="0"/>
            </a:endParaRPr>
          </a:p>
        </p:txBody>
      </p:sp>
      <p:sp>
        <p:nvSpPr>
          <p:cNvPr id="10" name="TextBox 9">
            <a:extLst>
              <a:ext uri="{FF2B5EF4-FFF2-40B4-BE49-F238E27FC236}">
                <a16:creationId xmlns:a16="http://schemas.microsoft.com/office/drawing/2014/main" id="{A648F141-DF2D-498A-BD70-ECBA224ECDE1}"/>
              </a:ext>
            </a:extLst>
          </p:cNvPr>
          <p:cNvSpPr txBox="1"/>
          <p:nvPr/>
        </p:nvSpPr>
        <p:spPr>
          <a:xfrm>
            <a:off x="8930862" y="2543207"/>
            <a:ext cx="2720838" cy="400110"/>
          </a:xfrm>
          <a:prstGeom prst="rect">
            <a:avLst/>
          </a:prstGeom>
          <a:noFill/>
        </p:spPr>
        <p:txBody>
          <a:bodyPr wrap="square" rtlCol="0">
            <a:spAutoFit/>
          </a:bodyPr>
          <a:lstStyle/>
          <a:p>
            <a:r>
              <a:rPr lang="fr-FR" sz="2000" dirty="0" err="1">
                <a:latin typeface="Bahnschrift" panose="020B0502040204020203" pitchFamily="34" charset="0"/>
              </a:rPr>
              <a:t>Fire</a:t>
            </a:r>
            <a:r>
              <a:rPr lang="fr-FR" sz="2000" dirty="0">
                <a:latin typeface="Bahnschrift" panose="020B0502040204020203" pitchFamily="34" charset="0"/>
              </a:rPr>
              <a:t> Fox</a:t>
            </a:r>
            <a:endParaRPr lang="en-US" sz="2000" dirty="0">
              <a:latin typeface="Bahnschrift" panose="020B0502040204020203" pitchFamily="34" charset="0"/>
            </a:endParaRPr>
          </a:p>
        </p:txBody>
      </p:sp>
      <p:sp>
        <p:nvSpPr>
          <p:cNvPr id="11" name="TextBox 10">
            <a:extLst>
              <a:ext uri="{FF2B5EF4-FFF2-40B4-BE49-F238E27FC236}">
                <a16:creationId xmlns:a16="http://schemas.microsoft.com/office/drawing/2014/main" id="{B2F70013-1A00-4B42-9A37-FE9FA1DDF3EB}"/>
              </a:ext>
            </a:extLst>
          </p:cNvPr>
          <p:cNvSpPr txBox="1"/>
          <p:nvPr/>
        </p:nvSpPr>
        <p:spPr>
          <a:xfrm>
            <a:off x="1371930" y="6211902"/>
            <a:ext cx="2087440" cy="400110"/>
          </a:xfrm>
          <a:prstGeom prst="rect">
            <a:avLst/>
          </a:prstGeom>
          <a:noFill/>
        </p:spPr>
        <p:txBody>
          <a:bodyPr wrap="square" rtlCol="0">
            <a:spAutoFit/>
          </a:bodyPr>
          <a:lstStyle/>
          <a:p>
            <a:r>
              <a:rPr lang="fr-FR" sz="2000" dirty="0">
                <a:latin typeface="Bahnschrift" panose="020B0502040204020203" pitchFamily="34" charset="0"/>
              </a:rPr>
              <a:t>Google chrome</a:t>
            </a:r>
            <a:endParaRPr lang="en-US" sz="2000" dirty="0">
              <a:latin typeface="Bahnschrift" panose="020B0502040204020203" pitchFamily="34" charset="0"/>
            </a:endParaRPr>
          </a:p>
        </p:txBody>
      </p:sp>
      <p:sp>
        <p:nvSpPr>
          <p:cNvPr id="12" name="TextBox 11">
            <a:extLst>
              <a:ext uri="{FF2B5EF4-FFF2-40B4-BE49-F238E27FC236}">
                <a16:creationId xmlns:a16="http://schemas.microsoft.com/office/drawing/2014/main" id="{F28E9DF9-010E-4332-9EDD-5F0464E898DE}"/>
              </a:ext>
            </a:extLst>
          </p:cNvPr>
          <p:cNvSpPr txBox="1"/>
          <p:nvPr/>
        </p:nvSpPr>
        <p:spPr>
          <a:xfrm>
            <a:off x="9052560" y="6326700"/>
            <a:ext cx="2087440" cy="400110"/>
          </a:xfrm>
          <a:prstGeom prst="rect">
            <a:avLst/>
          </a:prstGeom>
          <a:noFill/>
        </p:spPr>
        <p:txBody>
          <a:bodyPr wrap="square" rtlCol="0">
            <a:spAutoFit/>
          </a:bodyPr>
          <a:lstStyle/>
          <a:p>
            <a:r>
              <a:rPr lang="fr-FR" sz="2000" dirty="0">
                <a:latin typeface="Bahnschrift" panose="020B0502040204020203" pitchFamily="34" charset="0"/>
              </a:rPr>
              <a:t>Opera</a:t>
            </a:r>
            <a:endParaRPr lang="en-US" sz="2000" dirty="0">
              <a:latin typeface="Bahnschrift" panose="020B0502040204020203" pitchFamily="34" charset="0"/>
            </a:endParaRPr>
          </a:p>
        </p:txBody>
      </p:sp>
    </p:spTree>
    <p:extLst>
      <p:ext uri="{BB962C8B-B14F-4D97-AF65-F5344CB8AC3E}">
        <p14:creationId xmlns:p14="http://schemas.microsoft.com/office/powerpoint/2010/main" val="872292907"/>
      </p:ext>
    </p:extLst>
  </p:cSld>
  <p:clrMapOvr>
    <a:masterClrMapping/>
  </p:clrMapOvr>
  <mc:AlternateContent xmlns:mc="http://schemas.openxmlformats.org/markup-compatibility/2006" xmlns:p14="http://schemas.microsoft.com/office/powerpoint/2010/main">
    <mc:Choice Requires="p14">
      <p:transition spd="slow" p14:dur="1600" advClick="0" advTm="5000">
        <p14:prism isContent="1" isInverted="1"/>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EEC8F2-0DB1-43DF-9CA1-68B6DFA87040}"/>
              </a:ext>
            </a:extLst>
          </p:cNvPr>
          <p:cNvSpPr txBox="1"/>
          <p:nvPr/>
        </p:nvSpPr>
        <p:spPr>
          <a:xfrm>
            <a:off x="1310640" y="899160"/>
            <a:ext cx="9570720" cy="1430713"/>
          </a:xfrm>
          <a:prstGeom prst="rect">
            <a:avLst/>
          </a:prstGeom>
          <a:noFill/>
        </p:spPr>
        <p:txBody>
          <a:bodyPr wrap="square" rtlCol="0">
            <a:spAutoFit/>
          </a:bodyPr>
          <a:lstStyle/>
          <a:p>
            <a:pPr algn="just">
              <a:lnSpc>
                <a:spcPct val="107000"/>
              </a:lnSpc>
              <a:spcAft>
                <a:spcPts val="800"/>
              </a:spcAft>
            </a:pPr>
            <a:r>
              <a:rPr lang="fr-FR" sz="1600" u="sng" dirty="0">
                <a:effectLst/>
                <a:latin typeface="Times New Roman" panose="02020603050405020304" pitchFamily="18" charset="0"/>
                <a:ea typeface="Calibri" panose="020F0502020204030204" pitchFamily="34" charset="0"/>
                <a:cs typeface="Times New Roman" panose="02020603050405020304" pitchFamily="18" charset="0"/>
              </a:rPr>
              <a:t>Moteurs de recherche</a:t>
            </a:r>
            <a:endParaRPr lang="en-US" sz="1600" u="sng"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Un moteur de recherche </a:t>
            </a:r>
            <a:r>
              <a:rPr lang="fr-FR" dirty="0">
                <a:latin typeface="Times New Roman" panose="02020603050405020304" pitchFamily="18" charset="0"/>
                <a:ea typeface="Calibri" panose="020F0502020204030204" pitchFamily="34" charset="0"/>
                <a:cs typeface="Times New Roman" panose="02020603050405020304" pitchFamily="18" charset="0"/>
              </a:rPr>
              <a:t>est </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un outil qui permet de rechercher sur le Web des ressources</a:t>
            </a:r>
            <a:r>
              <a:rPr lang="fr-FR" dirty="0">
                <a:latin typeface="Times New Roman" panose="02020603050405020304" pitchFamily="18" charset="0"/>
                <a:ea typeface="Calibri" panose="020F0502020204030204" pitchFamily="34" charset="0"/>
                <a:cs typeface="Times New Roman" panose="02020603050405020304" pitchFamily="18" charset="0"/>
              </a:rPr>
              <a:t>  Les navigateurs se basent sur les moteurs de recherche pour fonctionner</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259609597"/>
      </p:ext>
    </p:extLst>
  </p:cSld>
  <p:clrMapOvr>
    <a:masterClrMapping/>
  </p:clrMapOvr>
  <mc:AlternateContent xmlns:mc="http://schemas.openxmlformats.org/markup-compatibility/2006" xmlns:p14="http://schemas.microsoft.com/office/powerpoint/2010/main">
    <mc:Choice Requires="p14">
      <p:transition spd="slow" p14:dur="1600" advClick="0" advTm="5000">
        <p14:prism isContent="1" isInverted="1"/>
      </p:transition>
    </mc:Choice>
    <mc:Fallback xmlns="">
      <p:transition spd="slow" advClick="0" advTm="5000">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535</TotalTime>
  <Words>1047</Words>
  <Application>Microsoft Office PowerPoint</Application>
  <PresentationFormat>Widescreen</PresentationFormat>
  <Paragraphs>89</Paragraphs>
  <Slides>17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Bahnschrift</vt:lpstr>
      <vt:lpstr>Calibri</vt:lpstr>
      <vt:lpstr>Calibri Light</vt:lpstr>
      <vt:lpstr>Times New Roman</vt:lpstr>
      <vt:lpstr>Wingdings</vt:lpstr>
      <vt:lpstr>Office Theme</vt:lpstr>
      <vt:lpstr>Technologie de l’information et de la communication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Abdoulaye</dc:creator>
  <cp:lastModifiedBy>Abdoulaye</cp:lastModifiedBy>
  <cp:revision>41</cp:revision>
  <dcterms:created xsi:type="dcterms:W3CDTF">2024-07-06T16:39:03Z</dcterms:created>
  <dcterms:modified xsi:type="dcterms:W3CDTF">2024-07-07T17:16:59Z</dcterms:modified>
</cp:coreProperties>
</file>