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Lato"/>
      <p:regular r:id="rId17"/>
    </p:embeddedFont>
    <p:embeddedFont>
      <p:font typeface="Lato"/>
      <p:regular r:id="rId18"/>
    </p:embeddedFont>
    <p:embeddedFont>
      <p:font typeface="Lato"/>
      <p:regular r:id="rId19"/>
    </p:embeddedFont>
    <p:embeddedFont>
      <p:font typeface="Lato"/>
      <p:regular r:id="rId20"/>
    </p:embeddedFont>
    <p:embeddedFont>
      <p:font typeface="Lato"/>
      <p:regular r:id="rId21"/>
    </p:embeddedFont>
    <p:embeddedFont>
      <p:font typeface="Lato"/>
      <p:regular r:id="rId22"/>
    </p:embeddedFont>
    <p:embeddedFont>
      <p:font typeface="Lato"/>
      <p:regular r:id="rId23"/>
    </p:embeddedFont>
    <p:embeddedFont>
      <p:font typeface="Lato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F2F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diallolatoile/Qa_Test/tree/main/Projet-Examen-ISI-Qa_test-2025" TargetMode="External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hyperlink" Target="https://automationplayground.com/crm/" TargetMode="External"/><Relationship Id="rId2" Type="http://schemas.openxmlformats.org/officeDocument/2006/relationships/image" Target="../media/image-7-1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40602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Restitution des Travaux Examen QA - Startup Looma</a:t>
            </a:r>
            <a:endParaRPr lang="en-US" sz="44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732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Organisation GitHub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3569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 dépôt GitHub centralise l'intégralité de nos travaux QA, assurant une traçabilité et une collaboration efficaces. (</a:t>
            </a:r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https://github.com/diallolatoile/Qa_Test/tree/main/Projet-Examen-ISI-Qa_test-2025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)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43469"/>
            <a:ext cx="32611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Structure des Répertoires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524613"/>
            <a:ext cx="733234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/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Lab1_MongoDB_QA_Examen_ISI_2025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Tests MongoDB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66811"/>
            <a:ext cx="733234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/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Lab2_CRM_QA_Examen_ISI_2025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Tests UI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09009"/>
            <a:ext cx="733234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/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Lab3_API_eBay_QA_Examen_ISI_2025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Tests API eBay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851208"/>
            <a:ext cx="733234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/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Lab4_Test_Mobile_APK_Looma_QA_Examen_ISI_2025-Appium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Tests Mobiles APK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8687157" y="3943469"/>
            <a:ext cx="34946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Bonnes Pratiques Adoptées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687157" y="4524613"/>
            <a:ext cx="515695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 fichier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README.md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détaillé par laboratoire.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8687157" y="4966811"/>
            <a:ext cx="515695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Noms de fichiers de tests clairs et explicites.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33945"/>
            <a:ext cx="74829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Qualité Logicielle chez Looma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09699"/>
            <a:ext cx="28432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Contexte de la mission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9084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Intégration en tant que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Quality Analyste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dans la startup e-commerce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Looma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9594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Objectif : Assurer la qualité des produits logiciels.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3096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Présenté par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389084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Mamadou Bobo DIALLO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45781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France Dieu-Sait BOUANGA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0475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Date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562868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Samedi 02 Août 2025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96014"/>
            <a:ext cx="57386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Contexte de la Mission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5842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 tant que Quality Analyste chez Looma, notre mission s'articule autour de l'assurance qualité des produits logiciels, avec une attention particulière sur les points suivants :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53937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5" name="Text 3"/>
          <p:cNvSpPr/>
          <p:nvPr/>
        </p:nvSpPr>
        <p:spPr>
          <a:xfrm>
            <a:off x="1530906" y="4617244"/>
            <a:ext cx="46902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Tests Fonctionnels et Automatisation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5107662"/>
            <a:ext cx="56424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Conception, exécution et automatisation des tests pour garantir la conformité des fonctionnalités.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56884" y="453937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8" name="Text 6"/>
          <p:cNvSpPr/>
          <p:nvPr/>
        </p:nvSpPr>
        <p:spPr>
          <a:xfrm>
            <a:off x="8194000" y="4617244"/>
            <a:ext cx="38482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Intégration Continue des Tests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8194000" y="5107662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Intégration des tests automatisés dans la chaîne DevOps pour une détection rapide des régressions.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80918"/>
            <a:ext cx="68289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Rôle et Responsabilités QA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183487"/>
            <a:ext cx="4196358" cy="2757726"/>
          </a:xfrm>
          <a:prstGeom prst="roundRect">
            <a:avLst>
              <a:gd name="adj" fmla="val 5305"/>
            </a:avLst>
          </a:prstGeom>
          <a:solidFill>
            <a:srgbClr val="EFECE6"/>
          </a:solidFill>
          <a:ln/>
        </p:spPr>
      </p:sp>
      <p:sp>
        <p:nvSpPr>
          <p:cNvPr id="4" name="Shape 2"/>
          <p:cNvSpPr/>
          <p:nvPr/>
        </p:nvSpPr>
        <p:spPr>
          <a:xfrm>
            <a:off x="793790" y="2153007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282824"/>
          </a:solidFill>
          <a:ln/>
        </p:spPr>
      </p:sp>
      <p:sp>
        <p:nvSpPr>
          <p:cNvPr id="5" name="Shape 3"/>
          <p:cNvSpPr/>
          <p:nvPr/>
        </p:nvSpPr>
        <p:spPr>
          <a:xfrm>
            <a:off x="2551688" y="1843326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82824"/>
          </a:solidFill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761" y="2013466"/>
            <a:ext cx="272177" cy="34016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51084" y="2750463"/>
            <a:ext cx="368177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Vérification en Environnement Réel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051084" y="3595211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Tester les applications dans des conditions réelles d'utilisation pour identifier les anomalies.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216962" y="2183487"/>
            <a:ext cx="4196358" cy="2757726"/>
          </a:xfrm>
          <a:prstGeom prst="roundRect">
            <a:avLst>
              <a:gd name="adj" fmla="val 5305"/>
            </a:avLst>
          </a:prstGeom>
          <a:solidFill>
            <a:srgbClr val="EFECE6"/>
          </a:solidFill>
          <a:ln/>
        </p:spPr>
      </p:sp>
      <p:sp>
        <p:nvSpPr>
          <p:cNvPr id="10" name="Shape 7"/>
          <p:cNvSpPr/>
          <p:nvPr/>
        </p:nvSpPr>
        <p:spPr>
          <a:xfrm>
            <a:off x="5216962" y="2153007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282824"/>
          </a:solidFill>
          <a:ln/>
        </p:spPr>
      </p:sp>
      <p:sp>
        <p:nvSpPr>
          <p:cNvPr id="11" name="Shape 8"/>
          <p:cNvSpPr/>
          <p:nvPr/>
        </p:nvSpPr>
        <p:spPr>
          <a:xfrm>
            <a:off x="6974860" y="1843326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82824"/>
          </a:solidFill>
          <a:ln/>
        </p:spPr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933" y="2013466"/>
            <a:ext cx="272177" cy="340162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5474256" y="2750463"/>
            <a:ext cx="368177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Rédaction de Cahiers de Tests Fonctionnels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5474256" y="3595211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Documenter les scénarios de tests détaillés pour chaque fonctionnalité.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640133" y="2183487"/>
            <a:ext cx="4196358" cy="2757726"/>
          </a:xfrm>
          <a:prstGeom prst="roundRect">
            <a:avLst>
              <a:gd name="adj" fmla="val 5305"/>
            </a:avLst>
          </a:prstGeom>
          <a:solidFill>
            <a:srgbClr val="EFECE6"/>
          </a:solidFill>
          <a:ln/>
        </p:spPr>
      </p:sp>
      <p:sp>
        <p:nvSpPr>
          <p:cNvPr id="16" name="Shape 12"/>
          <p:cNvSpPr/>
          <p:nvPr/>
        </p:nvSpPr>
        <p:spPr>
          <a:xfrm>
            <a:off x="9640133" y="2153007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282824"/>
          </a:solidFill>
          <a:ln/>
        </p:spPr>
      </p:sp>
      <p:sp>
        <p:nvSpPr>
          <p:cNvPr id="17" name="Shape 13"/>
          <p:cNvSpPr/>
          <p:nvPr/>
        </p:nvSpPr>
        <p:spPr>
          <a:xfrm>
            <a:off x="11398032" y="1843326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82824"/>
          </a:solidFill>
          <a:ln/>
        </p:spPr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2105" y="2013466"/>
            <a:ext cx="272177" cy="340162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9897427" y="2750463"/>
            <a:ext cx="31819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Automatisation des Tests</a:t>
            </a:r>
            <a:endParaRPr lang="en-US" sz="2200" dirty="0"/>
          </a:p>
        </p:txBody>
      </p:sp>
      <p:sp>
        <p:nvSpPr>
          <p:cNvPr id="20" name="Text 15"/>
          <p:cNvSpPr/>
          <p:nvPr/>
        </p:nvSpPr>
        <p:spPr>
          <a:xfrm>
            <a:off x="9897427" y="3240881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Développer des scripts pour les tests unitaires, d'intégration et d'interface utilisateur (UI).</a:t>
            </a:r>
            <a:endParaRPr lang="en-US" sz="1750" dirty="0"/>
          </a:p>
        </p:txBody>
      </p:sp>
      <p:sp>
        <p:nvSpPr>
          <p:cNvPr id="21" name="Shape 16"/>
          <p:cNvSpPr/>
          <p:nvPr/>
        </p:nvSpPr>
        <p:spPr>
          <a:xfrm>
            <a:off x="793790" y="5508188"/>
            <a:ext cx="6407944" cy="2040493"/>
          </a:xfrm>
          <a:prstGeom prst="roundRect">
            <a:avLst>
              <a:gd name="adj" fmla="val 7170"/>
            </a:avLst>
          </a:prstGeom>
          <a:solidFill>
            <a:srgbClr val="EFECE6"/>
          </a:solidFill>
          <a:ln/>
        </p:spPr>
      </p:sp>
      <p:sp>
        <p:nvSpPr>
          <p:cNvPr id="22" name="Shape 17"/>
          <p:cNvSpPr/>
          <p:nvPr/>
        </p:nvSpPr>
        <p:spPr>
          <a:xfrm>
            <a:off x="793790" y="5477708"/>
            <a:ext cx="6407944" cy="121920"/>
          </a:xfrm>
          <a:prstGeom prst="roundRect">
            <a:avLst>
              <a:gd name="adj" fmla="val 27907"/>
            </a:avLst>
          </a:prstGeom>
          <a:solidFill>
            <a:srgbClr val="282824"/>
          </a:solidFill>
          <a:ln/>
        </p:spPr>
      </p:sp>
      <p:sp>
        <p:nvSpPr>
          <p:cNvPr id="23" name="Shape 18"/>
          <p:cNvSpPr/>
          <p:nvPr/>
        </p:nvSpPr>
        <p:spPr>
          <a:xfrm>
            <a:off x="3657540" y="5168027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82824"/>
          </a:solidFill>
          <a:ln/>
        </p:spPr>
      </p:sp>
      <p:pic>
        <p:nvPicPr>
          <p:cNvPr id="2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614" y="5338167"/>
            <a:ext cx="272177" cy="340162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1051084" y="6075164"/>
            <a:ext cx="41078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Intégration des Tests dans CI/CD</a:t>
            </a:r>
            <a:endParaRPr lang="en-US" sz="2200" dirty="0"/>
          </a:p>
        </p:txBody>
      </p:sp>
      <p:sp>
        <p:nvSpPr>
          <p:cNvPr id="26" name="Text 20"/>
          <p:cNvSpPr/>
          <p:nvPr/>
        </p:nvSpPr>
        <p:spPr>
          <a:xfrm>
            <a:off x="1051084" y="6565583"/>
            <a:ext cx="58933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Mettre en place des pipelines CI/CD pour une exécution automatique des tests.</a:t>
            </a:r>
            <a:endParaRPr lang="en-US" sz="1750" dirty="0"/>
          </a:p>
        </p:txBody>
      </p:sp>
      <p:sp>
        <p:nvSpPr>
          <p:cNvPr id="27" name="Shape 21"/>
          <p:cNvSpPr/>
          <p:nvPr/>
        </p:nvSpPr>
        <p:spPr>
          <a:xfrm>
            <a:off x="7428548" y="5508188"/>
            <a:ext cx="6407944" cy="2040493"/>
          </a:xfrm>
          <a:prstGeom prst="roundRect">
            <a:avLst>
              <a:gd name="adj" fmla="val 7170"/>
            </a:avLst>
          </a:prstGeom>
          <a:solidFill>
            <a:srgbClr val="EFECE6"/>
          </a:solidFill>
          <a:ln/>
        </p:spPr>
      </p:sp>
      <p:sp>
        <p:nvSpPr>
          <p:cNvPr id="28" name="Shape 22"/>
          <p:cNvSpPr/>
          <p:nvPr/>
        </p:nvSpPr>
        <p:spPr>
          <a:xfrm>
            <a:off x="7428548" y="5477708"/>
            <a:ext cx="6407944" cy="121920"/>
          </a:xfrm>
          <a:prstGeom prst="roundRect">
            <a:avLst>
              <a:gd name="adj" fmla="val 27907"/>
            </a:avLst>
          </a:prstGeom>
          <a:solidFill>
            <a:srgbClr val="282824"/>
          </a:solidFill>
          <a:ln/>
        </p:spPr>
      </p:sp>
      <p:sp>
        <p:nvSpPr>
          <p:cNvPr id="29" name="Shape 23"/>
          <p:cNvSpPr/>
          <p:nvPr/>
        </p:nvSpPr>
        <p:spPr>
          <a:xfrm>
            <a:off x="10292298" y="5168027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282824"/>
          </a:solidFill>
          <a:ln/>
        </p:spPr>
      </p:sp>
      <p:pic>
        <p:nvPicPr>
          <p:cNvPr id="3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6371" y="5338167"/>
            <a:ext cx="272177" cy="340162"/>
          </a:xfrm>
          <a:prstGeom prst="rect">
            <a:avLst/>
          </a:prstGeom>
        </p:spPr>
      </p:pic>
      <p:sp>
        <p:nvSpPr>
          <p:cNvPr id="31" name="Text 24"/>
          <p:cNvSpPr/>
          <p:nvPr/>
        </p:nvSpPr>
        <p:spPr>
          <a:xfrm>
            <a:off x="7685842" y="6075164"/>
            <a:ext cx="461319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Accompagnement des Développeurs</a:t>
            </a:r>
            <a:endParaRPr lang="en-US" sz="2200" dirty="0"/>
          </a:p>
        </p:txBody>
      </p:sp>
      <p:sp>
        <p:nvSpPr>
          <p:cNvPr id="32" name="Text 25"/>
          <p:cNvSpPr/>
          <p:nvPr/>
        </p:nvSpPr>
        <p:spPr>
          <a:xfrm>
            <a:off x="7685842" y="6565583"/>
            <a:ext cx="58933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Collaborer avec les équipes de développement pour améliorer la couverture et la qualité des tests.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92612"/>
            <a:ext cx="103484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Lab 1 : Tests MongoDB avec fakeStoreDB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45625"/>
            <a:ext cx="760428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Ce laboratoire avait pour objectif d'automatiser les tests CRUD (Create, Read, Update, Delete) sur une base de données MongoDB, via son API.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075503"/>
            <a:ext cx="76042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Outils utilisés 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Robot Framework et MongoDB Atlas.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517702"/>
            <a:ext cx="760428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Approche 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Pour chaque entité (produits, utilisateurs, etc.), nous avons conçu des scénarios de tests incluant 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322802"/>
            <a:ext cx="76042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 test passant : validation du comportement attendu.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765000"/>
            <a:ext cx="760428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 tests non passants : vérification de la gestion des erreurs et des entrées invalides.</a:t>
            </a:r>
            <a:endParaRPr lang="en-US" sz="175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096" y="2196703"/>
            <a:ext cx="4885015" cy="48850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5346"/>
            <a:ext cx="104303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Exemple : Cahier de Tests CRUD (Produit)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27753"/>
            <a:ext cx="13042821" cy="4718447"/>
          </a:xfrm>
          <a:prstGeom prst="roundRect">
            <a:avLst>
              <a:gd name="adj" fmla="val 72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035373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343" y="2179082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Action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3637598" y="2179082"/>
            <a:ext cx="474976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Cas Passant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8848606" y="2179082"/>
            <a:ext cx="47535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Cas Non Passants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2685693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28343" y="2829401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Create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3637598" y="2829401"/>
            <a:ext cx="474976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Ajout produit valide (titre, prix, catégorie)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8848606" y="2829401"/>
            <a:ext cx="47535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1. Prix manquant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2. Catégorie invalide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801410" y="3698915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028343" y="3842623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Read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3637598" y="3842623"/>
            <a:ext cx="474976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Lecture d'un produit par ID existant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8848606" y="3842623"/>
            <a:ext cx="47535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1. ID vide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2. ID inexistant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4712137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8343" y="4855845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Update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3637598" y="4855845"/>
            <a:ext cx="474976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Modification d'un produit existant avec données valides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8848606" y="4855845"/>
            <a:ext cx="47535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1. ID produit manquant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2. Données de mise à jour invalides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801410" y="5725358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1028343" y="5869067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Delete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3637598" y="5869067"/>
            <a:ext cx="474976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Suppression d'un produit par ID existant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8848606" y="5869067"/>
            <a:ext cx="47535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1. ID vide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2. ID inexistant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793790" y="700135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Chaque cas a été exécuté et validé via des scripts Robot Framework.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638" y="566976"/>
            <a:ext cx="10906601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Lab 2 : Tests Fonctionnels UI (Customer Service)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1638" y="1706047"/>
            <a:ext cx="6342102" cy="989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Ce laboratoire a porté sur l'automatisation des tests d'interface utilisateur (UI) pour une application de service client. L'objectif était de garantir une expérience utilisateur fluide et sans bug.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21638" y="2881313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URL de test :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pPr algn="l" indent="0" marL="0">
              <a:lnSpc>
                <a:spcPts val="2550"/>
              </a:lnSpc>
              <a:buNone/>
            </a:pPr>
            <a:r>
              <a:rPr lang="en-US" sz="1600" u="sng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automationplayground.com/crm/index.html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21638" y="3283387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Outils :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Robot Framework avec SeleniumLibrary.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21638" y="3685461"/>
            <a:ext cx="6342102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Cas testés :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Formulaire de contact, soumission de tickets, validation des champs, etc.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21638" y="4417457"/>
            <a:ext cx="6342102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60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Bonnes pratiques :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Respect des attentes explicites, utilisation des IDs d'éléments pour la robustesse et gestion des logs détaillés.</a:t>
            </a:r>
            <a:endParaRPr lang="en-US" sz="160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280" y="1752481"/>
            <a:ext cx="6342102" cy="63421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29333"/>
            <a:ext cx="974895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Lab 3 : Tests API REST eBay Fulfillment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9174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Ce laboratoire s'est concentré sur l'automatisation des tests pour l'API REST d'eBay Fulfillment, garantissant ainsi l'intégrité et la fiabilité des opérations de gestion des commandes.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4726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API testée 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eBay Fulfillment API 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148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Scénarios créés :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93790" y="4532948"/>
            <a:ext cx="4196358" cy="1749147"/>
          </a:xfrm>
          <a:prstGeom prst="roundRect">
            <a:avLst>
              <a:gd name="adj" fmla="val 1945"/>
            </a:avLst>
          </a:prstGeom>
          <a:solidFill>
            <a:srgbClr val="E5DFD2"/>
          </a:solidFill>
          <a:ln/>
        </p:spPr>
      </p:sp>
      <p:sp>
        <p:nvSpPr>
          <p:cNvPr id="7" name="Text 5"/>
          <p:cNvSpPr/>
          <p:nvPr/>
        </p:nvSpPr>
        <p:spPr>
          <a:xfrm>
            <a:off x="1020604" y="47597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getOrder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20604" y="5250180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ID valide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020604" y="5692378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ID invalide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5216962" y="4532948"/>
            <a:ext cx="4196358" cy="1749147"/>
          </a:xfrm>
          <a:prstGeom prst="roundRect">
            <a:avLst>
              <a:gd name="adj" fmla="val 1945"/>
            </a:avLst>
          </a:prstGeom>
          <a:solidFill>
            <a:srgbClr val="E5DFD2"/>
          </a:solidFill>
          <a:ln/>
        </p:spPr>
      </p:sp>
      <p:sp>
        <p:nvSpPr>
          <p:cNvPr id="11" name="Text 9"/>
          <p:cNvSpPr/>
          <p:nvPr/>
        </p:nvSpPr>
        <p:spPr>
          <a:xfrm>
            <a:off x="5443776" y="47597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getOrders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5443776" y="5250180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Liste avec date valide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5443776" y="5692378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Date malformée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9640133" y="4532948"/>
            <a:ext cx="4196358" cy="1749147"/>
          </a:xfrm>
          <a:prstGeom prst="roundRect">
            <a:avLst>
              <a:gd name="adj" fmla="val 1945"/>
            </a:avLst>
          </a:prstGeom>
          <a:solidFill>
            <a:srgbClr val="E5DFD2"/>
          </a:solidFill>
          <a:ln/>
        </p:spPr>
      </p:sp>
      <p:sp>
        <p:nvSpPr>
          <p:cNvPr id="15" name="Text 13"/>
          <p:cNvSpPr/>
          <p:nvPr/>
        </p:nvSpPr>
        <p:spPr>
          <a:xfrm>
            <a:off x="9866948" y="47597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issueRefund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9866948" y="5250180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Montant valide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9866948" y="5692378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ID commande inexistant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93790" y="65372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Résultat 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Analyse du JSON de réponse via Robot Framework (RequestsLibrary).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7469" y="555903"/>
            <a:ext cx="7335798" cy="6317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Lab 4 : Tests Mobiles APK Looma</a:t>
            </a:r>
            <a:endParaRPr lang="en-US" sz="3950" dirty="0"/>
          </a:p>
        </p:txBody>
      </p:sp>
      <p:sp>
        <p:nvSpPr>
          <p:cNvPr id="3" name="Text 1"/>
          <p:cNvSpPr/>
          <p:nvPr/>
        </p:nvSpPr>
        <p:spPr>
          <a:xfrm>
            <a:off x="707469" y="1591866"/>
            <a:ext cx="13215461" cy="646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Ce laboratoire a été dédié aux tests de l'application mobile Looma (APK Android), en se concentrant sur les fonctionnalités critiques et la robustesse de l'interface utilisateur.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707469" y="2466023"/>
            <a:ext cx="13215461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Outil 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Appium ( pas de bonus Appium Flutter Driver pour les défis de localisation sans XPath).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07469" y="2860119"/>
            <a:ext cx="13215461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Tests réalisés :</a:t>
            </a:r>
            <a:endParaRPr lang="en-US" sz="1550" dirty="0"/>
          </a:p>
        </p:txBody>
      </p:sp>
      <p:sp>
        <p:nvSpPr>
          <p:cNvPr id="6" name="Shape 4"/>
          <p:cNvSpPr/>
          <p:nvPr/>
        </p:nvSpPr>
        <p:spPr>
          <a:xfrm>
            <a:off x="707469" y="3410903"/>
            <a:ext cx="6506647" cy="1856899"/>
          </a:xfrm>
          <a:prstGeom prst="roundRect">
            <a:avLst>
              <a:gd name="adj" fmla="val 5909"/>
            </a:avLst>
          </a:prstGeom>
          <a:solidFill>
            <a:srgbClr val="EFECE6"/>
          </a:solidFill>
          <a:ln w="22860">
            <a:solidFill>
              <a:srgbClr val="CBC5B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84609" y="3410903"/>
            <a:ext cx="91440" cy="1856899"/>
          </a:xfrm>
          <a:prstGeom prst="roundRect">
            <a:avLst>
              <a:gd name="adj" fmla="val 33163"/>
            </a:avLst>
          </a:prstGeom>
          <a:solidFill>
            <a:srgbClr val="282824"/>
          </a:solidFill>
          <a:ln/>
        </p:spPr>
      </p:sp>
      <p:sp>
        <p:nvSpPr>
          <p:cNvPr id="8" name="Text 6"/>
          <p:cNvSpPr/>
          <p:nvPr/>
        </p:nvSpPr>
        <p:spPr>
          <a:xfrm>
            <a:off x="1000958" y="3635812"/>
            <a:ext cx="2526983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Authentification</a:t>
            </a:r>
            <a:endParaRPr lang="en-US" sz="1950" dirty="0"/>
          </a:p>
        </p:txBody>
      </p:sp>
      <p:sp>
        <p:nvSpPr>
          <p:cNvPr id="9" name="Text 7"/>
          <p:cNvSpPr/>
          <p:nvPr/>
        </p:nvSpPr>
        <p:spPr>
          <a:xfrm>
            <a:off x="1000958" y="4072771"/>
            <a:ext cx="5988248" cy="646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Vérification des scénarios de connexion avec email/mot de passe corrects et incorrects.</a:t>
            </a:r>
            <a:endParaRPr lang="en-US" sz="1550" dirty="0"/>
          </a:p>
        </p:txBody>
      </p:sp>
      <p:sp>
        <p:nvSpPr>
          <p:cNvPr id="10" name="Shape 8"/>
          <p:cNvSpPr/>
          <p:nvPr/>
        </p:nvSpPr>
        <p:spPr>
          <a:xfrm>
            <a:off x="7416165" y="3410903"/>
            <a:ext cx="6506766" cy="1856899"/>
          </a:xfrm>
          <a:prstGeom prst="roundRect">
            <a:avLst>
              <a:gd name="adj" fmla="val 5909"/>
            </a:avLst>
          </a:prstGeom>
          <a:solidFill>
            <a:srgbClr val="EFECE6"/>
          </a:solidFill>
          <a:ln w="22860">
            <a:solidFill>
              <a:srgbClr val="CBC5B8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7393305" y="3410903"/>
            <a:ext cx="91440" cy="1856899"/>
          </a:xfrm>
          <a:prstGeom prst="roundRect">
            <a:avLst>
              <a:gd name="adj" fmla="val 33163"/>
            </a:avLst>
          </a:prstGeom>
          <a:solidFill>
            <a:srgbClr val="282824"/>
          </a:solidFill>
          <a:ln/>
        </p:spPr>
      </p:sp>
      <p:sp>
        <p:nvSpPr>
          <p:cNvPr id="12" name="Text 10"/>
          <p:cNvSpPr/>
          <p:nvPr/>
        </p:nvSpPr>
        <p:spPr>
          <a:xfrm>
            <a:off x="7709654" y="3635812"/>
            <a:ext cx="2526983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Ajout de Produit</a:t>
            </a:r>
            <a:endParaRPr lang="en-US" sz="1950" dirty="0"/>
          </a:p>
        </p:txBody>
      </p:sp>
      <p:sp>
        <p:nvSpPr>
          <p:cNvPr id="13" name="Text 11"/>
          <p:cNvSpPr/>
          <p:nvPr/>
        </p:nvSpPr>
        <p:spPr>
          <a:xfrm>
            <a:off x="7709654" y="4072771"/>
            <a:ext cx="5988368" cy="9701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Test de l'ajout d'un produit au panier, exemple avec "John Hardy Women's Legends Naga Gold &amp; Silver Dragon Station Chain Bracelet".</a:t>
            </a:r>
            <a:endParaRPr lang="en-US" sz="1550" dirty="0"/>
          </a:p>
        </p:txBody>
      </p:sp>
      <p:sp>
        <p:nvSpPr>
          <p:cNvPr id="14" name="Shape 12"/>
          <p:cNvSpPr/>
          <p:nvPr/>
        </p:nvSpPr>
        <p:spPr>
          <a:xfrm>
            <a:off x="707469" y="5469850"/>
            <a:ext cx="13215461" cy="1654731"/>
          </a:xfrm>
          <a:prstGeom prst="roundRect">
            <a:avLst>
              <a:gd name="adj" fmla="val 6631"/>
            </a:avLst>
          </a:prstGeom>
          <a:solidFill>
            <a:srgbClr val="EFECE6"/>
          </a:solidFill>
          <a:ln w="22860">
            <a:solidFill>
              <a:srgbClr val="CBC5B8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684609" y="5469850"/>
            <a:ext cx="91440" cy="1654731"/>
          </a:xfrm>
          <a:prstGeom prst="roundRect">
            <a:avLst>
              <a:gd name="adj" fmla="val 33163"/>
            </a:avLst>
          </a:prstGeom>
          <a:solidFill>
            <a:srgbClr val="282824"/>
          </a:solidFill>
          <a:ln/>
        </p:spPr>
      </p:sp>
      <p:sp>
        <p:nvSpPr>
          <p:cNvPr id="16" name="Text 14"/>
          <p:cNvSpPr/>
          <p:nvPr/>
        </p:nvSpPr>
        <p:spPr>
          <a:xfrm>
            <a:off x="1000958" y="5694759"/>
            <a:ext cx="2526983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Affichage de Produit</a:t>
            </a:r>
            <a:endParaRPr lang="en-US" sz="1950" dirty="0"/>
          </a:p>
        </p:txBody>
      </p:sp>
      <p:sp>
        <p:nvSpPr>
          <p:cNvPr id="17" name="Text 15"/>
          <p:cNvSpPr/>
          <p:nvPr/>
        </p:nvSpPr>
        <p:spPr>
          <a:xfrm>
            <a:off x="1000958" y="6131719"/>
            <a:ext cx="12697063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Vérification de l'affichage du produit.</a:t>
            </a:r>
            <a:endParaRPr lang="en-US" sz="1550" dirty="0"/>
          </a:p>
        </p:txBody>
      </p:sp>
      <p:sp>
        <p:nvSpPr>
          <p:cNvPr id="18" name="Text 16"/>
          <p:cNvSpPr/>
          <p:nvPr/>
        </p:nvSpPr>
        <p:spPr>
          <a:xfrm>
            <a:off x="1000958" y="6576298"/>
            <a:ext cx="12697063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endParaRPr lang="en-US" sz="1550" dirty="0"/>
          </a:p>
        </p:txBody>
      </p:sp>
      <p:sp>
        <p:nvSpPr>
          <p:cNvPr id="19" name="Text 17"/>
          <p:cNvSpPr/>
          <p:nvPr/>
        </p:nvSpPr>
        <p:spPr>
          <a:xfrm>
            <a:off x="707469" y="7351990"/>
            <a:ext cx="13215461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Défis relevés 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Localisation d'éléments sans XPath (méthode Flutter Driver) et maintien de la stabilité des tests mobiles.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2025-08-02T09:33:27Z</dcterms:created>
  <dcterms:modified xsi:type="dcterms:W3CDTF">2025-08-02T09:33:27Z</dcterms:modified>
</cp:coreProperties>
</file>