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jpeg" ContentType="image/jpe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43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Straight Connector 18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Straight Connector 19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fr-FR" sz="5400" spc="-1" strike="noStrike">
                <a:solidFill>
                  <a:srgbClr val="5fcbef"/>
                </a:solidFill>
                <a:latin typeface="Trebuchet MS"/>
              </a:rPr>
              <a:t>Modifiez le style du titre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3E9D3CA-1360-45CC-A892-9CE14266675E}" type="datetime1">
              <a:rPr b="0" lang="en-US" sz="900" spc="-1" strike="noStrike">
                <a:solidFill>
                  <a:srgbClr val="8b8b8b"/>
                </a:solidFill>
                <a:latin typeface="Trebuchet MS"/>
              </a:rPr>
              <a:t>05/13/2022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E48812B-EC99-43BF-B37F-0346AC33B424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Cliquez pour éditer le format du plan de texte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niveau de plan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Troisième niveau de plan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Quatrième niveau de plan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Cinquième niveau de plan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Sixième niveau de plan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Septième niveau de plan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Modifiez le style du titre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Modifier les styles du texte du masque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Deuxième niveau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400" spc="-1" strike="noStrike">
                <a:solidFill>
                  <a:srgbClr val="404040"/>
                </a:solidFill>
                <a:latin typeface="Trebuchet MS"/>
              </a:rPr>
              <a:t>Troisième niveau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200" spc="-1" strike="noStrike">
                <a:solidFill>
                  <a:srgbClr val="404040"/>
                </a:solidFill>
                <a:latin typeface="Trebuchet MS"/>
              </a:rPr>
              <a:t>Quatrième niveau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200" spc="-1" strike="noStrike">
                <a:solidFill>
                  <a:srgbClr val="404040"/>
                </a:solidFill>
                <a:latin typeface="Trebuchet MS"/>
              </a:rPr>
              <a:t>Cinquième niveau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2B4309-3A05-4D80-AB44-45E66883927F}" type="datetime1">
              <a:rPr b="0" lang="en-US" sz="900" spc="-1" strike="noStrike">
                <a:solidFill>
                  <a:srgbClr val="8b8b8b"/>
                </a:solidFill>
                <a:latin typeface="Trebuchet MS"/>
              </a:rPr>
              <a:t>05/13/2022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6916555-6537-45D8-B924-A8687023B88E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43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Isosceles Triangle 1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Modifiez le style du titre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Modifier les styles du texte du masque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600" spc="-1" strike="noStrike">
                <a:solidFill>
                  <a:srgbClr val="404040"/>
                </a:solidFill>
                <a:latin typeface="Trebuchet MS"/>
              </a:rPr>
              <a:t>Deuxième niveau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400" spc="-1" strike="noStrike">
                <a:solidFill>
                  <a:srgbClr val="404040"/>
                </a:solidFill>
                <a:latin typeface="Trebuchet MS"/>
              </a:rPr>
              <a:t>Troisième niveau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200" spc="-1" strike="noStrike">
                <a:solidFill>
                  <a:srgbClr val="404040"/>
                </a:solidFill>
                <a:latin typeface="Trebuchet MS"/>
              </a:rPr>
              <a:t>Quatrième niveau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200" spc="-1" strike="noStrike">
                <a:solidFill>
                  <a:srgbClr val="404040"/>
                </a:solidFill>
                <a:latin typeface="Trebuchet MS"/>
              </a:rPr>
              <a:t>Cinquième niveau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9C1A5C8-E3CD-4C47-9E4B-6DDD8CF934FC}" type="datetime1">
              <a:rPr b="0" lang="en-US" sz="900" spc="-1" strike="noStrike">
                <a:solidFill>
                  <a:srgbClr val="8b8b8b"/>
                </a:solidFill>
                <a:latin typeface="Trebuchet MS"/>
              </a:rPr>
              <a:t>05/13/2022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5661B0-C8D7-40EC-8ACB-06E8EC9DFCE1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56000" y="900000"/>
            <a:ext cx="1440000" cy="1620000"/>
          </a:xfrm>
          <a:prstGeom prst="rect">
            <a:avLst/>
          </a:prstGeom>
          <a:ln w="0">
            <a:noFill/>
          </a:ln>
        </p:spPr>
      </p:pic>
      <p:sp>
        <p:nvSpPr>
          <p:cNvPr id="168" name=""/>
          <p:cNvSpPr txBox="1"/>
          <p:nvPr/>
        </p:nvSpPr>
        <p:spPr>
          <a:xfrm>
            <a:off x="2089440" y="1226880"/>
            <a:ext cx="7582680" cy="134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fr-FR" sz="4400" spc="-1" strike="noStrike">
                <a:solidFill>
                  <a:srgbClr val="069a2e"/>
                </a:solidFill>
                <a:latin typeface="Arial"/>
              </a:rPr>
              <a:t>Université Côte d'Azur (IUT)</a:t>
            </a:r>
            <a:endParaRPr b="0" lang="fr-FR" sz="4400" spc="-1" strike="noStrike">
              <a:solidFill>
                <a:srgbClr val="069a2e"/>
              </a:solidFill>
              <a:latin typeface="Arial"/>
            </a:endParaRPr>
          </a:p>
          <a:p>
            <a:r>
              <a:rPr b="1" i="1" lang="fr-FR" sz="2800" spc="-1" strike="noStrike">
                <a:solidFill>
                  <a:srgbClr val="069a2e"/>
                </a:solidFill>
                <a:latin typeface="Arial"/>
              </a:rPr>
              <a:t>ANNÉE 2021/2022</a:t>
            </a:r>
            <a:endParaRPr b="0" lang="fr-FR" sz="2800" spc="-1" strike="noStrike">
              <a:solidFill>
                <a:srgbClr val="069a2e"/>
              </a:solidFill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81440" y="4863240"/>
            <a:ext cx="7582680" cy="190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fr-FR" sz="4400" spc="-1" strike="noStrike">
                <a:solidFill>
                  <a:srgbClr val="069a2e"/>
                </a:solidFill>
                <a:latin typeface="Arial"/>
              </a:rPr>
              <a:t>Participants</a:t>
            </a:r>
            <a:endParaRPr b="0" lang="fr-FR" sz="4400" spc="-1" strike="noStrike">
              <a:latin typeface="Arial"/>
            </a:endParaRPr>
          </a:p>
          <a:p>
            <a:r>
              <a:rPr b="0" i="1" lang="fr-FR" sz="2800" spc="-1" strike="noStrike">
                <a:solidFill>
                  <a:srgbClr val="069a2e"/>
                </a:solidFill>
                <a:latin typeface="Arial"/>
              </a:rPr>
              <a:t>Mamadou galle Diallo</a:t>
            </a:r>
            <a:endParaRPr b="0" lang="fr-FR" sz="2800" spc="-1" strike="noStrike">
              <a:latin typeface="Arial"/>
            </a:endParaRPr>
          </a:p>
          <a:p>
            <a:r>
              <a:rPr b="0" i="1" lang="fr-FR" sz="2800" spc="-1" strike="noStrike">
                <a:solidFill>
                  <a:srgbClr val="069a2e"/>
                </a:solidFill>
                <a:latin typeface="Arial"/>
              </a:rPr>
              <a:t>Oussama Attia</a:t>
            </a:r>
            <a:endParaRPr b="0" lang="fr-FR" sz="2800" spc="-1" strike="noStrike">
              <a:latin typeface="Arial"/>
            </a:endParaRPr>
          </a:p>
          <a:p>
            <a:r>
              <a:rPr b="0" i="1" lang="fr-FR" sz="2800" spc="-1" strike="noStrike">
                <a:solidFill>
                  <a:srgbClr val="069a2e"/>
                </a:solidFill>
                <a:latin typeface="Arial"/>
              </a:rPr>
              <a:t>Axel Lemar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5377680" y="4924440"/>
            <a:ext cx="3813840" cy="19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fr-FR" sz="4400" spc="-1" strike="noStrike">
                <a:solidFill>
                  <a:srgbClr val="069a2e"/>
                </a:solidFill>
                <a:latin typeface="Arial"/>
              </a:rPr>
              <a:t>Tuteurs</a:t>
            </a:r>
            <a:endParaRPr b="0" lang="fr-FR" sz="4400" spc="-1" strike="noStrike">
              <a:latin typeface="Arial"/>
            </a:endParaRPr>
          </a:p>
          <a:p>
            <a:r>
              <a:rPr b="1" i="1" lang="fr-FR" sz="2200" spc="-1" strike="noStrike">
                <a:solidFill>
                  <a:srgbClr val="069a2e"/>
                </a:solidFill>
                <a:latin typeface="Arial"/>
              </a:rPr>
              <a:t>Mme </a:t>
            </a:r>
            <a:r>
              <a:rPr b="0" i="1" lang="fr-FR" sz="2200" spc="-1" strike="noStrike">
                <a:solidFill>
                  <a:srgbClr val="069a2e"/>
                </a:solidFill>
                <a:latin typeface="Arial"/>
              </a:rPr>
              <a:t>Marie Agnes Perladi</a:t>
            </a:r>
            <a:endParaRPr b="0" lang="fr-FR" sz="2200" spc="-1" strike="noStrike">
              <a:latin typeface="Arial"/>
            </a:endParaRPr>
          </a:p>
          <a:p>
            <a:r>
              <a:rPr b="1" i="1" lang="fr-FR" sz="2200" spc="-1" strike="noStrike">
                <a:solidFill>
                  <a:srgbClr val="069a2e"/>
                </a:solidFill>
                <a:latin typeface="Arial"/>
              </a:rPr>
              <a:t>Mme </a:t>
            </a:r>
            <a:r>
              <a:rPr b="0" i="1" lang="fr-FR" sz="2200" spc="-1" strike="noStrike">
                <a:solidFill>
                  <a:srgbClr val="069a2e"/>
                </a:solidFill>
                <a:latin typeface="Arial"/>
              </a:rPr>
              <a:t>Cecile belleudy</a:t>
            </a:r>
            <a:endParaRPr b="0" lang="fr-FR" sz="2200" spc="-1" strike="noStrike">
              <a:latin typeface="Arial"/>
            </a:endParaRPr>
          </a:p>
          <a:p>
            <a:r>
              <a:rPr b="1" i="1" lang="fr-FR" sz="2200" spc="-1" strike="noStrike">
                <a:solidFill>
                  <a:srgbClr val="069a2e"/>
                </a:solidFill>
                <a:latin typeface="Arial"/>
              </a:rPr>
              <a:t>M . </a:t>
            </a:r>
            <a:r>
              <a:rPr b="0" i="1" lang="fr-FR" sz="2200" spc="-1" strike="noStrike">
                <a:solidFill>
                  <a:srgbClr val="069a2e"/>
                </a:solidFill>
                <a:latin typeface="Arial"/>
              </a:rPr>
              <a:t>Nicolas Ferry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r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Séquence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0" name="Espace réservé du contenu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1" name="Espace réservé du numéro de diapositiv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07BD3FD-DDA0-4D14-AC79-BF544E8FFC08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pic>
        <p:nvPicPr>
          <p:cNvPr id="202" name="image1.png" descr=""/>
          <p:cNvPicPr/>
          <p:nvPr/>
        </p:nvPicPr>
        <p:blipFill>
          <a:blip r:embed="rId1"/>
          <a:stretch/>
        </p:blipFill>
        <p:spPr>
          <a:xfrm>
            <a:off x="2892240" y="1270080"/>
            <a:ext cx="5698080" cy="53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r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MQTT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4" name="Espace réservé du numéro de diapositiv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E87CF38-A16A-40A1-83E6-5A18B1279694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2281680" y="1620000"/>
            <a:ext cx="6538320" cy="415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re 1_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MQTT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7" name="Espace réservé du numéro de diapositive 3_0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49A9834-B75C-4F34-8C2C-6D8C67971DA4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359080" y="1800000"/>
            <a:ext cx="1780920" cy="4772160"/>
          </a:xfrm>
          <a:prstGeom prst="rect">
            <a:avLst/>
          </a:prstGeom>
          <a:ln w="0"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5760000" y="2340000"/>
            <a:ext cx="3375000" cy="250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r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Flow Node-RED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1" name="Espace réservé du numéro de diapositiv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69EBF3E-4534-4B98-AE44-D2D7D4953A9A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pic>
        <p:nvPicPr>
          <p:cNvPr id="212" name="Picture 6" descr="Symbole De Wifi Connexion Internet Ou Signe Sans Fil De Point Névralgique  Icône Plate Simple Noire De Vecteur Avec Les Coins Arro Illustration de  Vecteur - Illustration du noir, libre: 109024771"/>
          <p:cNvPicPr/>
          <p:nvPr/>
        </p:nvPicPr>
        <p:blipFill>
          <a:blip r:embed="rId1"/>
          <a:stretch/>
        </p:blipFill>
        <p:spPr>
          <a:xfrm>
            <a:off x="2993400" y="2790000"/>
            <a:ext cx="1968840" cy="2076120"/>
          </a:xfrm>
          <a:prstGeom prst="rect">
            <a:avLst/>
          </a:prstGeom>
          <a:ln w="0">
            <a:noFill/>
          </a:ln>
        </p:spPr>
      </p:pic>
      <p:pic>
        <p:nvPicPr>
          <p:cNvPr id="213" name="Picture 4" descr="Géolocalisation de véhicules d'entreprise, de flotte et suivi de parc"/>
          <p:cNvPicPr/>
          <p:nvPr/>
        </p:nvPicPr>
        <p:blipFill>
          <a:blip r:embed="rId2"/>
          <a:stretch/>
        </p:blipFill>
        <p:spPr>
          <a:xfrm>
            <a:off x="845640" y="4019400"/>
            <a:ext cx="2529000" cy="2498760"/>
          </a:xfrm>
          <a:prstGeom prst="rect">
            <a:avLst/>
          </a:prstGeom>
          <a:ln w="0">
            <a:noFill/>
          </a:ln>
        </p:spPr>
      </p:pic>
      <p:pic>
        <p:nvPicPr>
          <p:cNvPr id="214" name="Picture 2" descr="Données de géolocalisation : le loueur de voitures est qualifié de  responsable du traitement"/>
          <p:cNvPicPr/>
          <p:nvPr/>
        </p:nvPicPr>
        <p:blipFill>
          <a:blip r:embed="rId3"/>
          <a:stretch/>
        </p:blipFill>
        <p:spPr>
          <a:xfrm>
            <a:off x="4788000" y="1992600"/>
            <a:ext cx="3434040" cy="159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r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Dashboard Node-RED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16" name="Espace réservé du contenu 4" descr=""/>
          <p:cNvPicPr/>
          <p:nvPr/>
        </p:nvPicPr>
        <p:blipFill>
          <a:blip r:embed="rId1"/>
          <a:stretch/>
        </p:blipFill>
        <p:spPr>
          <a:xfrm>
            <a:off x="180000" y="1622880"/>
            <a:ext cx="5308920" cy="4044240"/>
          </a:xfrm>
          <a:prstGeom prst="rect">
            <a:avLst/>
          </a:prstGeom>
          <a:ln w="0">
            <a:noFill/>
          </a:ln>
        </p:spPr>
      </p:pic>
      <p:sp>
        <p:nvSpPr>
          <p:cNvPr id="217" name="Espace réservé du numéro de diapositiv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D979B40-34D0-4B5B-B3C8-AB6C510E4E30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5220000" y="1622880"/>
            <a:ext cx="6660000" cy="407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_0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Arduino to MQTT via WIFI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0" name="Espace réservé du numéro de diapositive 3_1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8DDF553-5B03-4B56-8BE2-EBB96A56A374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2700000" y="1983960"/>
            <a:ext cx="5421960" cy="413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re 1"/>
          <p:cNvSpPr txBox="1"/>
          <p:nvPr/>
        </p:nvSpPr>
        <p:spPr>
          <a:xfrm>
            <a:off x="677160" y="609480"/>
            <a:ext cx="8596440" cy="83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Conclusion</a:t>
            </a:r>
            <a:endParaRPr b="0" lang="en-US" sz="36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223" name="Espace réservé du contenu 2"/>
          <p:cNvSpPr txBox="1"/>
          <p:nvPr/>
        </p:nvSpPr>
        <p:spPr>
          <a:xfrm>
            <a:off x="720000" y="4068000"/>
            <a:ext cx="8596440" cy="24120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5fcbef"/>
                </a:solidFill>
                <a:latin typeface="Trebuchet MS"/>
              </a:rPr>
              <a:t>Communication GPRS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4" name="Espace réservé du numéro de diapositiv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089EB52-0F32-41C1-B72C-B06F1FB7C2C4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843480" y="3804480"/>
            <a:ext cx="4016520" cy="62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Améliorations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26" name="Espace réservé du contenu 2_0"/>
          <p:cNvSpPr txBox="1"/>
          <p:nvPr/>
        </p:nvSpPr>
        <p:spPr>
          <a:xfrm>
            <a:off x="677160" y="828000"/>
            <a:ext cx="8596440" cy="24120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5fcbef"/>
                </a:solidFill>
                <a:latin typeface="Trebuchet MS"/>
              </a:rPr>
              <a:t>Ce qui a été fait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5fcbef"/>
                </a:solidFill>
                <a:latin typeface="Trebuchet MS"/>
              </a:rPr>
              <a:t>Ce qui reste à faire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r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fr-FR" sz="5400" spc="-1" strike="noStrike">
                <a:solidFill>
                  <a:srgbClr val="5fcbef"/>
                </a:solidFill>
                <a:latin typeface="Trebuchet MS"/>
              </a:rPr>
              <a:t>THÈME               </a:t>
            </a:r>
            <a:br/>
            <a:r>
              <a:rPr b="0" lang="fr-FR" sz="5400" spc="-1" strike="noStrike">
                <a:solidFill>
                  <a:srgbClr val="5fcbef"/>
                </a:solidFill>
                <a:latin typeface="Trebuchet MS"/>
              </a:rPr>
              <a:t>Géolocalisation et suivi  de véhicules         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2" name="Picture 4" descr="Géolocalisation de véhicules d'entreprise, de flotte et suivi de parc"/>
          <p:cNvPicPr/>
          <p:nvPr/>
        </p:nvPicPr>
        <p:blipFill>
          <a:blip r:embed="rId1"/>
          <a:stretch/>
        </p:blipFill>
        <p:spPr>
          <a:xfrm>
            <a:off x="1585440" y="3686040"/>
            <a:ext cx="2038680" cy="2109600"/>
          </a:xfrm>
          <a:prstGeom prst="rect">
            <a:avLst/>
          </a:prstGeom>
          <a:ln w="0">
            <a:noFill/>
          </a:ln>
        </p:spPr>
      </p:pic>
      <p:sp>
        <p:nvSpPr>
          <p:cNvPr id="173" name="Espace réservé du numéro de diapositive 4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AB37FAC-E822-40FB-8771-DAD12A9861DA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r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Objectif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5" name="Espace réservé du contenu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Contrôler la sécurité du véhicule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Visualiser la traçabilité du véhicule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Gérer les informations du véhicule et des chauffeurs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6" name="Espace réservé du numéro de diapositiv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5AAA21D-2CA0-46B7-A199-FAF5156982D8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r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En tant que directeur, je souhaite…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8" name="Espace réservé du contenu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Avoir la traçabilité des véhicules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Savoir quel conducteur dans chaque véhicules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Historique des déplacements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9" name="Espace réservé du numéro de diapositiv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5E8632-64E5-485E-9C4A-032714F3B2FC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6480000" y="2838600"/>
            <a:ext cx="2880000" cy="332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r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En tant qu’administrateur, je souhaite…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2" name="Espace réservé du contenu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Gérer les véhicules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Enregistrer les nouveaux chauffeurs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Créer de nouveaux badges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Enregistrer leur empreinte digitale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3" name="Espace réservé du numéro de diapositiv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03252E-FDC2-4A28-9502-3FF767856784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5468040" y="3420000"/>
            <a:ext cx="4071960" cy="27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r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Solutions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6" name="Espace réservé du contenu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Créer une identification pour le chauffeur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Placer un traceur GPS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Créer une base de donnée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Créer une MAP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Recevoir des messages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7" name="Espace réservé du numéro de diapositiv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843D2C-33A3-4A8B-86D8-8C99D30FEBAC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r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Architecture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89" name="Espace réservé du contenu 3" descr=""/>
          <p:cNvPicPr/>
          <p:nvPr/>
        </p:nvPicPr>
        <p:blipFill>
          <a:blip r:embed="rId1"/>
          <a:stretch/>
        </p:blipFill>
        <p:spPr>
          <a:xfrm>
            <a:off x="2082960" y="1342800"/>
            <a:ext cx="6355080" cy="5063400"/>
          </a:xfrm>
          <a:prstGeom prst="rect">
            <a:avLst/>
          </a:prstGeom>
          <a:ln w="0">
            <a:noFill/>
          </a:ln>
        </p:spPr>
      </p:pic>
      <p:sp>
        <p:nvSpPr>
          <p:cNvPr id="190" name="Espace réservé du numéro de diapositive 4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4E9C67-D3B8-43CF-8E56-2A8E8789ECEB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r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Séquence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2" name="Espace réservé du contenu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3" name="Espace réservé du numéro de diapositiv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E751F6-6AE1-45A8-9BA2-5B2372D8ACE8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pic>
        <p:nvPicPr>
          <p:cNvPr id="194" name="image2.png" descr=""/>
          <p:cNvPicPr/>
          <p:nvPr/>
        </p:nvPicPr>
        <p:blipFill>
          <a:blip r:embed="rId1"/>
          <a:stretch/>
        </p:blipFill>
        <p:spPr>
          <a:xfrm>
            <a:off x="2012400" y="1363680"/>
            <a:ext cx="6377400" cy="50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r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Séquence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6" name="Espace réservé du contenu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7" name="Espace réservé du numéro de diapositiv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47D9A9A-13D5-4771-8891-DF4B44901721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pic>
        <p:nvPicPr>
          <p:cNvPr id="198" name="image3.png" descr=""/>
          <p:cNvPicPr/>
          <p:nvPr/>
        </p:nvPicPr>
        <p:blipFill>
          <a:blip r:embed="rId1"/>
          <a:stretch/>
        </p:blipFill>
        <p:spPr>
          <a:xfrm>
            <a:off x="1979280" y="1270080"/>
            <a:ext cx="5992200" cy="513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Application>LibreOffice/7.1.4.2$Windows_x86 LibreOffice_project/a529a4fab45b75fefc5b6226684193eb000654f6</Application>
  <AppVersion>15.0000</AppVersion>
  <Words>132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2022-05-12T08:18:51Z</dcterms:created>
  <dc:creator>Axel Lemar</dc:creator>
  <dc:description/>
  <dc:language>fr-FR</dc:language>
  <cp:lastModifiedBy/>
  <dcterms:modified xsi:type="dcterms:W3CDTF">2022-05-13T10:53:05Z</dcterms:modified>
  <cp:revision>28</cp:revision>
  <dc:subject/>
  <dc:title>Géolocalisation et suivi de véhicules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16</vt:i4>
  </property>
</Properties>
</file>