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5T15:49:07.453"/>
    </inkml:context>
    <inkml:brush xml:id="br0">
      <inkml:brushProperty name="width" value="0.3" units="cm"/>
      <inkml:brushProperty name="height" value="0.6" units="cm"/>
      <inkml:brushProperty name="color" value="#22F65A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50,'1'0,"14"1,-1-1,1-1,-1 0,0-1,1-1,-1 0,16-6,-7 2,-1 0,1 2,-1 0,2 2,25-1,123 5,-66 2,-82-3,-1 2,1 0,34 8,190 36,-248-46,68 12,1-3,71 0,-107-7,46 7,-46-4,49 1,627-7,-690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5T15:49:10.37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24,'113'-1,"123"3,-144 8,-48-4,49 0,643-7,-712 0,1-2,30-6,-7 0,7 0,-25 3,0 2,33-1,543 7,-586-2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5T15:49:12.46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2317 1,'-467'0,"442"1,0 2,0 0,-38 12,37-8,1-1,-1-2,-32 2,20-5,-17-1,-85 12,81-6,1-2,-74-4,51-1,71 2,-1 0,1 1,0 0,0 0,0 1,-16 8,15-6,0-1,0 0,0-1,0 0,-20 2,-390-4,202-3,175 0,0-1,-50-10,76 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5T15:49:13.79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48,'1553'0,"-1544"-1,1 0,-2 0,1-1,0-1,0 1,-1-1,11-6,-9 5,0 0,0 0,1 1,19-4,38 4,69 4,-40 1,-73-1,1 2,31 7,-7-1,134 30,-165-36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9:19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24575,'0'798'0,"14"-618"0,-5-84 0,1-3 0,3 62 0,-2-22 0,0 5 0,-12 92-1365,1-208-5461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9:20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24575,'0'12'0,"-1"-1"0,-1 1 0,0 0 0,-1-1 0,0 1 0,-1-1 0,-9 19 0,-46 76 0,30-58 0,-12 31-1365,32-58-5461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49:21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24575,'4'0'0,"5"0"0,1 4 0,2 5 0,7 5 0,4 3 0,2 0 0,-3 3 0,-2 0 0,0-5 0,-4 0 0,-5-4-8191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19:31:51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1 115 684 0 0,'0'0'1209'0'0,"24"-4"2826"0"0,54 9-765 0 0,-73-5-3009 0 0,1 0-18 0 0,432-7 3966 0 0,-371 5-3959 0 0,278 0 1155 0 0,-167 13-1176 0 0,-174-11-229 0 0,1 1 71 0 0,42 6-66 0 0,-43-7-25 0 0,1 1 32 0 0,0 0-28 0 0,32 6 7 0 0,-21-7 61 0 0,-15 0-49 0 0,-1 0-1 0 0,0 0 0 0 0,0 0 1 0 0,0 0-1 0 0,1 0 1 0 0,-1-1-1 0 0,0 1 1 0 0,0 0-1 0 0,0 0 1 0 0,1 0-1 0 0,-1 0 1 0 0,0 0-1 0 0,0 0 1 0 0,0 0-1 0 0,0 0 1 0 0,1 0-1 0 0,-1-1 1 0 0,0 1-1 0 0,0 0 1 0 0,0 0-1 0 0,0 0 1 0 0,0 0-1 0 0,0 0 1 0 0,1-1-1 0 0,-1 1 1 0 0,0 0-1 0 0,0 0 1 0 0,0 0-1 0 0,0 0 1 0 0,0-1-1 0 0,0 1 1 0 0,0 0-1 0 0,0 0 1 0 0,0 0-1 0 0,0-1 1 0 0,0 1-1 0 0,0 0 1 0 0,0 0-1 0 0,0 0 1 0 0,0-1-1 0 0,0 1 1 0 0,0 0-1 0 0,0 0 1 0 0,0-1-1 0 0,-3-1 0 0 0,0 0-1 0 0,0-1 0 0 0,0 1 1 0 0,0 1-1 0 0,0-1 1 0 0,0 0-1 0 0,-1 1 0 0 0,1-1 1 0 0,-1 1-1 0 0,1 0 1 0 0,-6-1-1 0 0,-1-1 2 0 0,-53-20-174 0 0,60 21 138 0 0,-6-4-11 0 0,8 6 39 0 0,-1 0 0 0 0,1-1 0 0 0,0 1 0 0 0,0-1 0 0 0,0 1 0 0 0,0-1 0 0 0,0 1 0 0 0,-1-1 0 0 0,1 0 0 0 0,0 1 0 0 0,0-1 0 0 0,1 0 0 0 0,-1 0 0 0 0,0 0 0 0 0,0 0 0 0 0,0 0 0 0 0,0 0 0 0 0,1 0-1 0 0,-2-2 1 0 0,2 2 4 0 0,0-1 0 0 0,0 1-1 0 0,0 0 1 0 0,0-1 0 0 0,0 1-1 0 0,1 0 1 0 0,-1 0-1 0 0,0-1 1 0 0,1 1 0 0 0,-1 0-1 0 0,1 0 1 0 0,-1-1 0 0 0,1 1-1 0 0,-1 0 1 0 0,1 0 0 0 0,0 0-1 0 0,0 0 1 0 0,0 0-1 0 0,-1 0 1 0 0,1 0 0 0 0,0 0-1 0 0,0 1 1 0 0,0-1 0 0 0,0 0-1 0 0,1 0 1 0 0,-1 1-1 0 0,2-2 1 0 0,2-1-4 0 0,1 1-1 0 0,0 0 1 0 0,0 0 0 0 0,0 0-1 0 0,10-1 1 0 0,28-5 3 0 0,-40 7 4 0 0,2 0-11 0 0,80 3-3 0 0,-82-1 19 0 0,5 3-3 0 0,-9-4-3 0 0,1 0 1 0 0,-1 0-1 0 0,1 0 1 0 0,-1 0-1 0 0,1 0 0 0 0,-1 0 1 0 0,1 0-1 0 0,-1 0 1 0 0,1 0-1 0 0,-1 0 0 0 0,0 0 1 0 0,1 1-1 0 0,-1-1 0 0 0,1 0 1 0 0,-1 0-1 0 0,1 1 1 0 0,-1-1-1 0 0,0 0 0 0 0,1 0 1 0 0,-1 1-1 0 0,0-1 1 0 0,1 0-1 0 0,-1 1 0 0 0,0-1 1 0 0,1 0-1 0 0,-1 1 1 0 0,0-1-1 0 0,0 1 0 0 0,1-1 1 0 0,-1 0-1 0 0,0 2 0 0 0,0 0 13 0 0,-1 0-1 0 0,1 1 0 0 0,-1-1 0 0 0,0 0 0 0 0,0 1 0 0 0,0-1 0 0 0,0 0 0 0 0,0 0 0 0 0,0 0 0 0 0,-1 0 0 0 0,1 0 0 0 0,-1 0 0 0 0,1 0 0 0 0,-1 0 1 0 0,0-1-1 0 0,-2 3 0 0 0,-41 30 44 0 0,13-11-50 0 0,12-8 64 0 0,-41 24 1 0 0,46-31-456 0 0,1 1 0 0 0,-1 0 0 0 0,1 1 0 0 0,1 1 0 0 0,0 0 0 0 0,-12 13 0 0 0,24-22-733 0 0,-9 8-4012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D7AF-0967-994F-E322-FF617A935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9081F-E66C-CEEC-E894-845A3C35B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BA225-1DDD-9EED-41ED-990479D0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B9F4-A820-4C50-A31A-C45C9D833C5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2FF3-906D-2637-27FB-C86ED7FF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BCDA6-1072-B4BB-26DE-AF94B1E6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6007-0036-448F-B126-F28E11CA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3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DDA0-7E35-11BC-E9D6-4B839382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CA02F-EDFF-A014-1919-FC0FDE3D9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B52A-4454-1717-9B0A-399C00A6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B9F4-A820-4C50-A31A-C45C9D833C5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DC19C-274F-2022-8EDA-5FF6EB49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16DA2-A643-9332-1519-0988ABB1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6007-0036-448F-B126-F28E11CA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0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ECC26-68D5-9A2F-1DFD-19A6C59FA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97CC2-2262-DE86-45B1-2E35E5BD4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2253D-FDAB-DF88-B650-C484647C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B9F4-A820-4C50-A31A-C45C9D833C5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C21FE-A1F8-3F2A-634B-82721D1D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9267A-F97C-C661-16BD-2BD62498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6007-0036-448F-B126-F28E11CA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9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EC5D-067D-DCE0-42D5-B1C771E8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442D-45F6-D143-7142-3CE0EB0E1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A3010-23F1-00E5-F4CD-F2CC3E01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B9F4-A820-4C50-A31A-C45C9D833C5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C1A0D-F9CA-C62D-6301-475BFEB8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8DEF6-843C-6590-2576-0EFF2E02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6007-0036-448F-B126-F28E11CA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3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2A49-9CA2-6837-8F69-307FEC5A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05ADA-023D-5478-C52E-9833605D0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AA012-F214-F3AA-0F5B-0C345883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B9F4-A820-4C50-A31A-C45C9D833C5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A056F-AC97-CD4F-AE98-5B3D6B33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69D3-987C-D192-7BFA-F53A54AE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6007-0036-448F-B126-F28E11CA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3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3C52-598A-7206-A9B1-9070ED73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4C3E-DEC0-BA7C-A9A0-77F47B011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46473-FAAC-3B1F-C39D-8DB336036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4CFDD-227C-E551-AD31-94C7B148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B9F4-A820-4C50-A31A-C45C9D833C5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DAB0B-1403-B657-7EDA-EEB497E8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13959-B41A-568E-916C-AC4DFCAA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6007-0036-448F-B126-F28E11CA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D70B-CD51-7CBC-51D5-5F847E6A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83F7-1113-D9D5-DCC8-BA1306925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5B9EC-1349-07C8-8707-55E3DF192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DF0EF-81DF-957E-393C-FBA86AFF8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EB153-CEE8-CE20-ADA2-44167B48B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A1E36-C4C6-FCCC-854E-51260187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B9F4-A820-4C50-A31A-C45C9D833C5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E02C8-F419-D0DE-CBF1-052C2F81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82D06-B339-616A-2543-167A1D07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6007-0036-448F-B126-F28E11CA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5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AE60-B09A-044B-CDE5-1B8BF145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7C341-DAE7-C22B-E26A-5A69C9B8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B9F4-A820-4C50-A31A-C45C9D833C5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05276-68D2-1FD0-9510-F915A527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C7336-9DDC-A1C4-5983-4F849671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6007-0036-448F-B126-F28E11CA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3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BCC16-B5AD-986B-7584-02319FE1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B9F4-A820-4C50-A31A-C45C9D833C5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0EECE-59D1-C3F2-B434-2B23F170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7B6FC-59CC-B36E-C6A9-F4FCC458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6007-0036-448F-B126-F28E11CA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7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5F0E-8B26-B990-577C-63734ED8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4BD3C-A284-0F2B-B7E4-4C101147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E0B1D-5C16-0A0F-B6DE-42CBC3E5C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A2479-8B4A-C0EA-F132-4F0081B9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B9F4-A820-4C50-A31A-C45C9D833C5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9C72F-50CF-02D8-8739-02AE51D3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2EE74-B879-004C-239C-5FAD0F01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6007-0036-448F-B126-F28E11CA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5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06E6-9417-AA2D-5185-755579E7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1FA52-6216-92A8-6C2E-24F541DBD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052ED-AA52-18B7-FB4F-3E9E16863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AFCA8-5E95-FC46-7C68-F931A4A7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B9F4-A820-4C50-A31A-C45C9D833C5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A9D67-C65D-2E97-5D58-101782A9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69957-20A4-8699-6F24-5B1FF7E6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6007-0036-448F-B126-F28E11CA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2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525E8-331A-BF1F-D744-859E1A14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EE119-6EA1-91F0-ADF3-A3BCDA1F5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780E4-9FA8-2D82-91A7-B95087294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B9F4-A820-4C50-A31A-C45C9D833C5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6DF7-EC25-D5B6-AB28-B0207560F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82E2E-9999-4951-0785-EF05F9D6D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6007-0036-448F-B126-F28E11CA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8CB1-89F0-2282-C6B0-3848937BD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en-US" dirty="0"/>
              <a:t>Metrics/Bias Variance Trade-Off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E7C6B-3D3B-C940-3C19-D4A69B212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9601"/>
            <a:ext cx="9144000" cy="1655762"/>
          </a:xfrm>
        </p:spPr>
        <p:txBody>
          <a:bodyPr/>
          <a:lstStyle/>
          <a:p>
            <a:r>
              <a:rPr lang="en-US" dirty="0"/>
              <a:t>Michael Gilbert</a:t>
            </a:r>
          </a:p>
        </p:txBody>
      </p:sp>
    </p:spTree>
    <p:extLst>
      <p:ext uri="{BB962C8B-B14F-4D97-AF65-F5344CB8AC3E}">
        <p14:creationId xmlns:p14="http://schemas.microsoft.com/office/powerpoint/2010/main" val="1261449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7563-F079-EE3A-78C7-E77ED9CF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972CC-9F6D-BC54-E07C-3EAFA7E77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Confusion Matrix [[18 21] [12 99]]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Logistic Regression Accuracy: (18+99)/(18+21+12+99) = 0.78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Precision: (18)/(18+12) = 0.60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Recall: (18)/(18+21)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0.46153846153846156</a:t>
            </a: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9A1FBB-DB45-4266-B98A-074935781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525388"/>
              </p:ext>
            </p:extLst>
          </p:nvPr>
        </p:nvGraphicFramePr>
        <p:xfrm>
          <a:off x="7063695" y="3200549"/>
          <a:ext cx="4290105" cy="291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70">
                  <a:extLst>
                    <a:ext uri="{9D8B030D-6E8A-4147-A177-3AD203B41FA5}">
                      <a16:colId xmlns:a16="http://schemas.microsoft.com/office/drawing/2014/main" val="3305073360"/>
                    </a:ext>
                  </a:extLst>
                </a:gridCol>
                <a:gridCol w="1023470">
                  <a:extLst>
                    <a:ext uri="{9D8B030D-6E8A-4147-A177-3AD203B41FA5}">
                      <a16:colId xmlns:a16="http://schemas.microsoft.com/office/drawing/2014/main" val="1150782669"/>
                    </a:ext>
                  </a:extLst>
                </a:gridCol>
                <a:gridCol w="1023470">
                  <a:extLst>
                    <a:ext uri="{9D8B030D-6E8A-4147-A177-3AD203B41FA5}">
                      <a16:colId xmlns:a16="http://schemas.microsoft.com/office/drawing/2014/main" val="1818451258"/>
                    </a:ext>
                  </a:extLst>
                </a:gridCol>
                <a:gridCol w="1219695">
                  <a:extLst>
                    <a:ext uri="{9D8B030D-6E8A-4147-A177-3AD203B41FA5}">
                      <a16:colId xmlns:a16="http://schemas.microsoft.com/office/drawing/2014/main" val="1575623046"/>
                    </a:ext>
                  </a:extLst>
                </a:gridCol>
              </a:tblGrid>
              <a:tr h="20264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90679"/>
                  </a:ext>
                </a:extLst>
              </a:tr>
              <a:tr h="20264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317260"/>
                  </a:ext>
                </a:extLst>
              </a:tr>
              <a:tr h="1108019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</a:rPr>
                        <a:t>Actual/True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TP (18)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FN (21)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45491"/>
                  </a:ext>
                </a:extLst>
              </a:tr>
              <a:tr h="1259111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FP (12)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TN (99)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98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75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C7C2-4E2F-C61B-8425-27878FF0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5579-D101-2E58-A1DA-117023EF4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Check Accuracy, Recall and Precision in your test set.  If they vary considerably from the training set your model is probably overfit.</a:t>
            </a:r>
          </a:p>
          <a:p>
            <a:pPr lvl="1"/>
            <a:r>
              <a:rPr lang="en-US" dirty="0"/>
              <a:t>If they are similar don’t assume your model is great.</a:t>
            </a:r>
          </a:p>
          <a:p>
            <a:r>
              <a:rPr lang="en-US" dirty="0"/>
              <a:t>Consider how balanced or imbalanced the classification labels are.</a:t>
            </a:r>
          </a:p>
          <a:p>
            <a:r>
              <a:rPr lang="en-US" dirty="0"/>
              <a:t>It is generally easier to make classifications if the number of labels is lower.</a:t>
            </a:r>
          </a:p>
          <a:p>
            <a:r>
              <a:rPr lang="en-US" dirty="0"/>
              <a:t>Changing your threshold changes precision and recall but not AOC</a:t>
            </a:r>
          </a:p>
          <a:p>
            <a:r>
              <a:rPr lang="en-US" dirty="0"/>
              <a:t>Consider the real work, practical consequences of a True positive, True negative, False positive and false negative.</a:t>
            </a:r>
          </a:p>
          <a:p>
            <a:r>
              <a:rPr lang="en-US" dirty="0"/>
              <a:t>Confusion matrix results can help highlight weaknesses in your model.</a:t>
            </a:r>
          </a:p>
          <a:p>
            <a:pPr lvl="1"/>
            <a:r>
              <a:rPr lang="en-US" dirty="0"/>
              <a:t>This can be used to improve your model or data collection strategy.  </a:t>
            </a:r>
          </a:p>
          <a:p>
            <a:pPr lvl="1"/>
            <a:r>
              <a:rPr lang="en-US" dirty="0"/>
              <a:t>At least help build rules or filter around model weaknesses.</a:t>
            </a:r>
          </a:p>
          <a:p>
            <a:r>
              <a:rPr lang="en-US" dirty="0"/>
              <a:t>Consider validation and decision boundary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91069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C053-CB5D-42EF-BC9C-F64E2416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59373-F11A-48A3-AADC-946DB86C6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308"/>
            <a:ext cx="10515600" cy="3266492"/>
          </a:xfrm>
        </p:spPr>
        <p:txBody>
          <a:bodyPr/>
          <a:lstStyle/>
          <a:p>
            <a:r>
              <a:rPr lang="en-US" dirty="0"/>
              <a:t>The amount of error in a model can be partitioned into three values</a:t>
            </a:r>
          </a:p>
          <a:p>
            <a:pPr lvl="1"/>
            <a:r>
              <a:rPr lang="en-US" dirty="0"/>
              <a:t>Bias</a:t>
            </a:r>
          </a:p>
          <a:p>
            <a:pPr lvl="1"/>
            <a:r>
              <a:rPr lang="en-US" dirty="0"/>
              <a:t>Variance</a:t>
            </a:r>
          </a:p>
          <a:p>
            <a:pPr lvl="1"/>
            <a:r>
              <a:rPr lang="en-US" dirty="0"/>
              <a:t>Irreducible Error</a:t>
            </a:r>
          </a:p>
          <a:p>
            <a:r>
              <a:rPr lang="en-US" dirty="0"/>
              <a:t>Want a model that reduces both bias and variance, but usually we find that decreasing one, increases the other.  This is called the bias-variance trade-off</a:t>
            </a:r>
          </a:p>
        </p:txBody>
      </p:sp>
    </p:spTree>
    <p:extLst>
      <p:ext uri="{BB962C8B-B14F-4D97-AF65-F5344CB8AC3E}">
        <p14:creationId xmlns:p14="http://schemas.microsoft.com/office/powerpoint/2010/main" val="115830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BF34-0F42-4C0F-A701-5DBC6D3B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0C984-35A0-4866-8BD3-433EAF6E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bias is noticeable when the training and testing error are high, albeit closed together</a:t>
            </a:r>
          </a:p>
          <a:p>
            <a:r>
              <a:rPr lang="en-US" dirty="0"/>
              <a:t>High variance is noticeable when training error is low and testing error is high…there is a gap between them</a:t>
            </a:r>
          </a:p>
        </p:txBody>
      </p:sp>
    </p:spTree>
    <p:extLst>
      <p:ext uri="{BB962C8B-B14F-4D97-AF65-F5344CB8AC3E}">
        <p14:creationId xmlns:p14="http://schemas.microsoft.com/office/powerpoint/2010/main" val="43820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D660-794A-407E-B06A-235D88FC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AE2B-A727-4DE3-B5D9-7688372C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for a high bias model is to choose a different model.  Typically, since the higher bias means a simpler model, with fewer degrees of freedom, adding more training data will not help as much</a:t>
            </a:r>
          </a:p>
          <a:p>
            <a:r>
              <a:rPr lang="en-US" dirty="0"/>
              <a:t>Fix for a high variance model is to either pick a different, simpler model or find more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2268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9CD-CFEA-4B9F-5BC4-D92046AA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B736-B4DD-9E39-F50C-28730C5D2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64167" cy="4351338"/>
          </a:xfrm>
        </p:spPr>
        <p:txBody>
          <a:bodyPr/>
          <a:lstStyle/>
          <a:p>
            <a:r>
              <a:rPr lang="en-US" dirty="0"/>
              <a:t>Imagine we have a dataset of 1M planet like object in the galaxy.  </a:t>
            </a:r>
          </a:p>
          <a:p>
            <a:r>
              <a:rPr lang="en-US" dirty="0"/>
              <a:t>We are trying to predict whether each planet could harbor life or not.</a:t>
            </a:r>
          </a:p>
          <a:p>
            <a:r>
              <a:rPr lang="en-US" dirty="0"/>
              <a:t>Out of 1M examples how many might we expect to harbor life?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6E1A0-D758-CFC7-650A-0622C659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367" y="1825625"/>
            <a:ext cx="4451433" cy="259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5FBE-AED8-88B3-E34F-DAC3453C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CEE2-6156-D19A-9880-4A4F1D2D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Considering the previous slide consider a model with no features which just returns the label 0 (no life) each time</a:t>
            </a:r>
          </a:p>
          <a:p>
            <a:pPr lvl="1"/>
            <a:r>
              <a:rPr lang="en-US" dirty="0"/>
              <a:t>Y = 0</a:t>
            </a:r>
          </a:p>
          <a:p>
            <a:pPr lvl="1"/>
            <a:r>
              <a:rPr lang="en-US" dirty="0"/>
              <a:t>What is this model’s accuracy with a million samples?</a:t>
            </a:r>
          </a:p>
          <a:p>
            <a:r>
              <a:rPr lang="en-US" dirty="0"/>
              <a:t>Accuracy is a commonly discussed metric but obviously has some shortcomings. </a:t>
            </a:r>
          </a:p>
          <a:p>
            <a:r>
              <a:rPr lang="en-US" dirty="0"/>
              <a:t>This would be a “zero – R” algorithm </a:t>
            </a:r>
          </a:p>
          <a:p>
            <a:r>
              <a:rPr lang="en-US" dirty="0"/>
              <a:t>“One – R” – pick one attribute and make a classification based on it. </a:t>
            </a:r>
          </a:p>
        </p:txBody>
      </p:sp>
    </p:spTree>
    <p:extLst>
      <p:ext uri="{BB962C8B-B14F-4D97-AF65-F5344CB8AC3E}">
        <p14:creationId xmlns:p14="http://schemas.microsoft.com/office/powerpoint/2010/main" val="164226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0F9D-F31B-9830-A6CA-8A69B1D9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8FDE0-009F-37E9-26C3-0C6A3968F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50179" cy="2297196"/>
          </a:xfrm>
        </p:spPr>
        <p:txBody>
          <a:bodyPr/>
          <a:lstStyle/>
          <a:p>
            <a:r>
              <a:rPr lang="en-US" dirty="0"/>
              <a:t>We might set some threshold here to turn our probabilistic prediction into a classification.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6E6B8-536A-A437-ECFD-2F6999F1E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89" y="2856747"/>
            <a:ext cx="6105525" cy="1000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E1A0E10-EEF8-55B5-1493-195C1A1AD45D}"/>
                  </a:ext>
                </a:extLst>
              </p14:cNvPr>
              <p14:cNvContentPartPr/>
              <p14:nvPr/>
            </p14:nvContentPartPr>
            <p14:xfrm>
              <a:off x="6424743" y="3711657"/>
              <a:ext cx="785880" cy="42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E1A0E10-EEF8-55B5-1493-195C1A1AD4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0743" y="3604017"/>
                <a:ext cx="8935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66B01A8-4B4A-1938-F1F6-F4D91D9273E3}"/>
                  </a:ext>
                </a:extLst>
              </p14:cNvPr>
              <p14:cNvContentPartPr/>
              <p14:nvPr/>
            </p14:nvContentPartPr>
            <p14:xfrm>
              <a:off x="6432663" y="3520497"/>
              <a:ext cx="817560" cy="17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66B01A8-4B4A-1938-F1F6-F4D91D9273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79023" y="3412497"/>
                <a:ext cx="9252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0CE87FC-1F80-F2C0-0ED3-D255804EDB9E}"/>
                  </a:ext>
                </a:extLst>
              </p14:cNvPr>
              <p14:cNvContentPartPr/>
              <p14:nvPr/>
            </p14:nvContentPartPr>
            <p14:xfrm>
              <a:off x="6480903" y="3296217"/>
              <a:ext cx="834480" cy="41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0CE87FC-1F80-F2C0-0ED3-D255804EDB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27263" y="3188577"/>
                <a:ext cx="9421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2814F95-DB14-80BC-0E25-D926A756C2B5}"/>
                  </a:ext>
                </a:extLst>
              </p14:cNvPr>
              <p14:cNvContentPartPr/>
              <p14:nvPr/>
            </p14:nvContentPartPr>
            <p14:xfrm>
              <a:off x="6408543" y="3062577"/>
              <a:ext cx="850320" cy="24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2814F95-DB14-80BC-0E25-D926A756C2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54543" y="2954937"/>
                <a:ext cx="957960" cy="24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2A80BFE-00ED-5B70-E9D0-BEF7AFF1B06E}"/>
              </a:ext>
            </a:extLst>
          </p:cNvPr>
          <p:cNvGrpSpPr/>
          <p:nvPr/>
        </p:nvGrpSpPr>
        <p:grpSpPr>
          <a:xfrm>
            <a:off x="6076263" y="3913977"/>
            <a:ext cx="217080" cy="712800"/>
            <a:chOff x="6076263" y="3913977"/>
            <a:chExt cx="217080" cy="71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5EAD59-E1D2-D46C-2E1E-A6BEB2650FB6}"/>
                    </a:ext>
                  </a:extLst>
                </p14:cNvPr>
                <p14:cNvContentPartPr/>
                <p14:nvPr/>
              </p14:nvContentPartPr>
              <p14:xfrm>
                <a:off x="6192183" y="3961857"/>
                <a:ext cx="24480" cy="664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5EAD59-E1D2-D46C-2E1E-A6BEB2650FB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83183" y="3953217"/>
                  <a:ext cx="4212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9F96874-C212-2E1A-AEFF-9CCDA7C1054F}"/>
                    </a:ext>
                  </a:extLst>
                </p14:cNvPr>
                <p14:cNvContentPartPr/>
                <p14:nvPr/>
              </p14:nvContentPartPr>
              <p14:xfrm>
                <a:off x="6076263" y="3913977"/>
                <a:ext cx="60120" cy="131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9F96874-C212-2E1A-AEFF-9CCDA7C1054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67263" y="3905337"/>
                  <a:ext cx="777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88C2099-4362-3DDB-99CA-FF7E2E9DB97F}"/>
                    </a:ext>
                  </a:extLst>
                </p14:cNvPr>
                <p14:cNvContentPartPr/>
                <p14:nvPr/>
              </p14:nvContentPartPr>
              <p14:xfrm>
                <a:off x="6224223" y="3946017"/>
                <a:ext cx="69120" cy="51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88C2099-4362-3DDB-99CA-FF7E2E9DB97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15223" y="3937017"/>
                  <a:ext cx="86760" cy="6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670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AF3E-AFC4-0488-993A-12905D4D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Outcome vs Actual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C51E-A33C-714E-A975-A4973D8A1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0186"/>
          </a:xfrm>
        </p:spPr>
        <p:txBody>
          <a:bodyPr/>
          <a:lstStyle/>
          <a:p>
            <a:r>
              <a:rPr lang="en-US" dirty="0"/>
              <a:t>The confusion matrix compares our Prediction Outcome to the  Actual Values.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91E8B1-43E6-403E-9E78-521A34D82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795982"/>
              </p:ext>
            </p:extLst>
          </p:nvPr>
        </p:nvGraphicFramePr>
        <p:xfrm>
          <a:off x="1771942" y="2975811"/>
          <a:ext cx="812800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050733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07826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84512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75623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9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31726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Positive (TP) – Predicted life and life actually exists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False Negative (FN) – Predicted no life and life actually exists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454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False Positive (FP) – Predicted life and life actually does not exist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True Negative (TN) – Predicted no life and life does not actually exist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98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97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91B2-47B6-F23B-C1E2-E686037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ECB0E-857E-2502-B807-DFA19EBF3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501" y="1812285"/>
            <a:ext cx="6618543" cy="221759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Precision = # of TP / # of All Positive Predictions</a:t>
            </a:r>
          </a:p>
          <a:p>
            <a:pPr lvl="1"/>
            <a:r>
              <a:rPr lang="en-US" dirty="0"/>
              <a:t>When the model said yes was it right?</a:t>
            </a:r>
          </a:p>
          <a:p>
            <a:pPr lvl="1"/>
            <a:r>
              <a:rPr lang="en-US" dirty="0"/>
              <a:t>Did we over detect life?</a:t>
            </a:r>
          </a:p>
          <a:p>
            <a:pPr lvl="1"/>
            <a:endParaRPr lang="en-US" dirty="0"/>
          </a:p>
          <a:p>
            <a:r>
              <a:rPr lang="en-US" dirty="0"/>
              <a:t>Recall = # of TP / # of All Actual Positives</a:t>
            </a:r>
          </a:p>
          <a:p>
            <a:pPr lvl="1"/>
            <a:r>
              <a:rPr lang="en-US" dirty="0"/>
              <a:t>Out of all the planets how many did we correctly identify?</a:t>
            </a:r>
          </a:p>
          <a:p>
            <a:pPr lvl="1"/>
            <a:r>
              <a:rPr lang="en-US" dirty="0"/>
              <a:t>Did we miss a planet that had life? (identified it as no life)</a:t>
            </a:r>
          </a:p>
          <a:p>
            <a:endParaRPr lang="en-US" dirty="0"/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2758DB05-1063-47C7-9F42-4AEA290BA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43426"/>
              </p:ext>
            </p:extLst>
          </p:nvPr>
        </p:nvGraphicFramePr>
        <p:xfrm>
          <a:off x="7512394" y="2118370"/>
          <a:ext cx="4290105" cy="291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70">
                  <a:extLst>
                    <a:ext uri="{9D8B030D-6E8A-4147-A177-3AD203B41FA5}">
                      <a16:colId xmlns:a16="http://schemas.microsoft.com/office/drawing/2014/main" val="3305073360"/>
                    </a:ext>
                  </a:extLst>
                </a:gridCol>
                <a:gridCol w="1023470">
                  <a:extLst>
                    <a:ext uri="{9D8B030D-6E8A-4147-A177-3AD203B41FA5}">
                      <a16:colId xmlns:a16="http://schemas.microsoft.com/office/drawing/2014/main" val="1150782669"/>
                    </a:ext>
                  </a:extLst>
                </a:gridCol>
                <a:gridCol w="1023470">
                  <a:extLst>
                    <a:ext uri="{9D8B030D-6E8A-4147-A177-3AD203B41FA5}">
                      <a16:colId xmlns:a16="http://schemas.microsoft.com/office/drawing/2014/main" val="1818451258"/>
                    </a:ext>
                  </a:extLst>
                </a:gridCol>
                <a:gridCol w="1219695">
                  <a:extLst>
                    <a:ext uri="{9D8B030D-6E8A-4147-A177-3AD203B41FA5}">
                      <a16:colId xmlns:a16="http://schemas.microsoft.com/office/drawing/2014/main" val="1575623046"/>
                    </a:ext>
                  </a:extLst>
                </a:gridCol>
              </a:tblGrid>
              <a:tr h="20264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Predicted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90679"/>
                  </a:ext>
                </a:extLst>
              </a:tr>
              <a:tr h="20264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317260"/>
                  </a:ext>
                </a:extLst>
              </a:tr>
              <a:tr h="1108019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45491"/>
                  </a:ext>
                </a:extLst>
              </a:tr>
              <a:tr h="1259111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98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25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27E5-E064-87D5-6299-696FCE35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with several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CE61-3161-22C0-4B63-074E01F2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several labels we end up with more cells in our confusion matrix:</a:t>
            </a:r>
          </a:p>
          <a:p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A415F8-B449-E864-9E6C-69E3DDCE04A7}"/>
              </a:ext>
            </a:extLst>
          </p:cNvPr>
          <p:cNvSpPr/>
          <p:nvPr/>
        </p:nvSpPr>
        <p:spPr>
          <a:xfrm>
            <a:off x="3834062" y="2394283"/>
            <a:ext cx="1269332" cy="184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F98AC-9173-413F-A8DA-0C87FA8D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82" y="2394283"/>
            <a:ext cx="4068230" cy="3546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EBD9C4-A9D7-4ECD-B158-19CDF59A5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169" y="2990850"/>
            <a:ext cx="1866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7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8B48-48DE-0385-AA28-F66D2AB0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0894B-5480-B632-5D70-74E8D185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51922" cy="4351338"/>
          </a:xfrm>
        </p:spPr>
        <p:txBody>
          <a:bodyPr/>
          <a:lstStyle/>
          <a:p>
            <a:r>
              <a:rPr lang="en-US" dirty="0"/>
              <a:t>When might you want better precision?</a:t>
            </a:r>
          </a:p>
          <a:p>
            <a:r>
              <a:rPr lang="en-US" dirty="0"/>
              <a:t>When might you want better recall?</a:t>
            </a:r>
          </a:p>
          <a:p>
            <a:r>
              <a:rPr lang="en-US" dirty="0"/>
              <a:t>If we lower our threshold from 80% to 70% will our precision go up or down?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can we increase our recall?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15A4A-1CFB-311D-C74E-248042D5A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78" y="3765131"/>
            <a:ext cx="6105525" cy="1000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48DE3B-E46E-0FF3-5518-96D4F2C7BEC3}"/>
                  </a:ext>
                </a:extLst>
              </p14:cNvPr>
              <p14:cNvContentPartPr/>
              <p14:nvPr/>
            </p14:nvContentPartPr>
            <p14:xfrm>
              <a:off x="7103965" y="1968840"/>
              <a:ext cx="485640" cy="92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48DE3B-E46E-0FF3-5518-96D4F2C7BE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5325" y="1959840"/>
                <a:ext cx="503280" cy="1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91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8B48-48DE-0385-AA28-F66D2AB0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0894B-5480-B632-5D70-74E8D185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51922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balanced_accuracy_score</a:t>
            </a:r>
            <a:r>
              <a:rPr lang="en-US" dirty="0"/>
              <a:t> – accounts for imbalanced label distribution.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F1 Score = (2 * precision * recall) / (precision + recall)</a:t>
            </a:r>
          </a:p>
          <a:p>
            <a:pPr lvl="1"/>
            <a:r>
              <a:rPr lang="en-US" dirty="0"/>
              <a:t>Measures overall performance of classification model</a:t>
            </a:r>
          </a:p>
          <a:p>
            <a:r>
              <a:rPr lang="en-US" dirty="0"/>
              <a:t>ROC – curve showing results across all threshold values.</a:t>
            </a:r>
          </a:p>
          <a:p>
            <a:pPr lvl="1"/>
            <a:r>
              <a:rPr lang="en-US" dirty="0"/>
              <a:t>True Positives (Recall) vs. False Positives Rate (</a:t>
            </a:r>
            <a:r>
              <a:rPr lang="en-US" dirty="0" err="1"/>
              <a:t>a.k.a</a:t>
            </a:r>
            <a:r>
              <a:rPr lang="en-US" dirty="0"/>
              <a:t> fall-out, 1-True Negative Rate (TNR) or 1-specificity)</a:t>
            </a:r>
          </a:p>
          <a:p>
            <a:pPr lvl="1"/>
            <a:r>
              <a:rPr lang="en-US" dirty="0"/>
              <a:t>AOC is the area under this curve.</a:t>
            </a:r>
          </a:p>
          <a:p>
            <a:pPr lvl="2"/>
            <a:r>
              <a:rPr lang="en-US" dirty="0"/>
              <a:t>AOC provides an aggregate measure of performance across all threshold values.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5394F-674D-629F-0052-5A46B728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676" y="2325102"/>
            <a:ext cx="40862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6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3533</TotalTime>
  <Words>801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Metrics/Bias Variance Trade-Off</vt:lpstr>
      <vt:lpstr>Example problem</vt:lpstr>
      <vt:lpstr>Model</vt:lpstr>
      <vt:lpstr>Threshold</vt:lpstr>
      <vt:lpstr>Prediction Outcome vs Actual Values</vt:lpstr>
      <vt:lpstr>Precision and Recall</vt:lpstr>
      <vt:lpstr>Confusion matrix with several labels</vt:lpstr>
      <vt:lpstr>Questions</vt:lpstr>
      <vt:lpstr>Other metrics</vt:lpstr>
      <vt:lpstr>Example</vt:lpstr>
      <vt:lpstr>Considerations</vt:lpstr>
      <vt:lpstr>Bias Variance Trade-Off</vt:lpstr>
      <vt:lpstr>Bias Variance Trade-Off</vt:lpstr>
      <vt:lpstr>Bias Variance Trade-Off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</dc:title>
  <dc:creator>Tyler</dc:creator>
  <cp:lastModifiedBy>Michael Gilbert - mgilbert</cp:lastModifiedBy>
  <cp:revision>16</cp:revision>
  <dcterms:created xsi:type="dcterms:W3CDTF">2023-01-05T15:05:32Z</dcterms:created>
  <dcterms:modified xsi:type="dcterms:W3CDTF">2024-06-24T19:13:19Z</dcterms:modified>
</cp:coreProperties>
</file>