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9DD3-103D-4522-9FE3-BA9BCB97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8A7A-E525-4773-AE02-2A25ED3D4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AA11-E2F4-46B7-8645-55AA06B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AC47-2BA1-4E8D-AD33-F48646FA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8A47-FC6B-42B8-AC0C-7961950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11B9-190E-4438-BFB6-8F5C5B4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75381-B3AB-4429-A29D-AC4E893A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6EDC-0927-460A-A0B2-674BAD6A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786E-1365-43E8-B9CD-FD4A773D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71AC-07B5-4B8F-AFBB-88F6FA9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20C05-17F5-496A-B343-8C788C87A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8FB2-0870-4643-85E7-4607DBE2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4772-FB2F-4772-821D-E8522D99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C585-8E1A-4790-BFF7-900A103D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0F0F-6DC3-45CF-AA11-316D986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96FA-1318-45ED-8DF7-23176E2B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EF42-855B-4522-A1F1-23C5C625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7F7-299E-4594-AA9E-07D7514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D8A1-8D07-4031-9C96-86CD6566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6A72-BA6C-4462-8153-138388AA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C4E3-43CA-4C26-883F-B4326E98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9093-F216-4C4E-8BE7-4B44A45C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2B7C-BFD0-4B6A-9642-3F8EB52A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B13C-96B9-4A4C-A5C3-8B8DC9C0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CF0D-B39C-4B70-ADBD-0DB1005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E916-231D-40BF-8D7D-D405E8BD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F5D1-FB09-4D37-9B14-35204107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4E980-46EC-4DD2-B4F5-B996084B6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78D4-9C4A-4466-9BEC-501C6DAA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02DA-402B-41AC-A417-F9E29EAC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7CBDD-5A6A-4B47-AA58-1A13320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BE80-8E8D-455A-A938-2609C3D9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DA11-A9D8-4A99-B62A-AA0E33C9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9D7AD-23D2-49EA-B76F-49D59BA7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31BD2-C75F-4F58-B4B9-49E0972FE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A403C-6400-4AE1-BEDC-B6AF9171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84B7-AD12-46D6-A78B-92B8A62B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0732B-C0EC-41A9-88E1-1702E4CD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13FBA-8153-4D9D-B8A0-460BC5A1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4E33-B82C-4BE2-9516-32007D8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9290-839C-4595-BA7D-D780ED0C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5A535-6CFE-4997-82DA-6E77722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111F-089A-4A1F-AFBA-1E4E23BE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F8A36-D2BB-4738-9AFD-395CABE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DC036-7B7B-4872-BBD0-70D4C042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7941-ED85-4D38-8941-B14C630D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8816-10DB-4C2E-B2C8-651DB0CC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FA96-68B9-4CF4-AA26-8AFBAC64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81E59-6E20-4366-AD7D-54C52841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1CC99-9B8E-45BC-B9CA-20F60FDD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EA367-2765-4984-9EF4-D5B44038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F652-262F-4706-B8FC-400B78B0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DBE4-019F-4ED4-A87E-2A38C4A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887A0-EF88-4E00-822F-A6D281ED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74C1-9D75-4075-A6CC-B5474B33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EB5A-D08F-49AE-9C2D-A08A435B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B754E-4D42-4D0D-B091-B71C4DC7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5D8C-DC1A-493F-947D-A343685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474E6-6D02-4914-A3FF-EC5C6FF0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842F-1539-49F8-B507-06FD6D14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BDF9-21D8-461A-A8A6-05650FF1C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52F1-9367-4013-B072-BAF61256E01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DFD3-7CF5-4D87-B79D-C4FB5702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0CA2-302A-46BF-81F9-CABAF813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84AB-BADC-4DF8-9A41-93BAE4054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hyperlink" Target="https://www.amazon.com/Hands-Machine-Learning-Scikit-Learn-TensorFlow/dp/1098125975/ref=pd_lpo_sccl_1/135-1963168-3169208?pd_rd_w=IbL2y&amp;content-id=amzn1.sym.4c8c52db-06f8-4e42-8e56-912796f2ea6c&amp;pf_rd_p=4c8c52db-06f8-4e42-8e56-912796f2ea6c&amp;pf_rd_r=7H3PZXNXJZ5W3CB18075&amp;pd_rd_wg=hZEit&amp;pd_rd_r=d47fb86e-3e09-4a01-9ad0-2fc67e528322&amp;pd_rd_i=1098125975&amp;psc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6623-72A8-4083-BA18-EB1326CF1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064E-6695-4F55-8B02-02DE808B3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Gilbert</a:t>
            </a:r>
          </a:p>
        </p:txBody>
      </p:sp>
    </p:spTree>
    <p:extLst>
      <p:ext uri="{BB962C8B-B14F-4D97-AF65-F5344CB8AC3E}">
        <p14:creationId xmlns:p14="http://schemas.microsoft.com/office/powerpoint/2010/main" val="34809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DAC7-889C-4BBD-8090-C9DBC4D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E68B-B43B-4070-A56A-A5F60914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Hands On Machine Learning with </a:t>
            </a:r>
            <a:r>
              <a:rPr lang="en-US" dirty="0" err="1">
                <a:hlinkClick r:id="rId2"/>
              </a:rPr>
              <a:t>Scikit</a:t>
            </a:r>
            <a:r>
              <a:rPr lang="en-US" dirty="0">
                <a:hlinkClick r:id="rId2"/>
              </a:rPr>
              <a:t>-Learn, </a:t>
            </a:r>
            <a:r>
              <a:rPr lang="en-US" dirty="0" err="1">
                <a:hlinkClick r:id="rId2"/>
              </a:rPr>
              <a:t>Keras</a:t>
            </a:r>
            <a:r>
              <a:rPr lang="en-US" dirty="0">
                <a:hlinkClick r:id="rId2"/>
              </a:rPr>
              <a:t> and 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>
                <a:hlinkClick r:id="rId2"/>
              </a:rPr>
              <a:t>, 3</a:t>
            </a:r>
            <a:r>
              <a:rPr lang="en-US" baseline="30000" dirty="0">
                <a:hlinkClick r:id="rId2"/>
              </a:rPr>
              <a:t>rd</a:t>
            </a:r>
            <a:r>
              <a:rPr lang="en-US" dirty="0">
                <a:hlinkClick r:id="rId2"/>
              </a:rPr>
              <a:t> Edition</a:t>
            </a:r>
            <a:endParaRPr lang="en-US" dirty="0"/>
          </a:p>
          <a:p>
            <a:r>
              <a:rPr lang="en-US" dirty="0"/>
              <a:t>Introduction to Statistical Learning with Applications in Python (</a:t>
            </a:r>
            <a:r>
              <a:rPr lang="en-US" dirty="0">
                <a:hlinkClick r:id="rId3"/>
              </a:rPr>
              <a:t>https://www.statlearning.com/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27905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474B-63FE-4912-BAAD-4C229C05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85EB-1A77-46E1-8294-E2791AB8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overfitting is a problem</a:t>
            </a:r>
          </a:p>
          <a:p>
            <a:r>
              <a:rPr lang="en-US" dirty="0"/>
              <a:t>Want to find a way to reduce the amount of variance or overfitting in our models</a:t>
            </a:r>
          </a:p>
          <a:p>
            <a:r>
              <a:rPr lang="en-US" dirty="0"/>
              <a:t>What can we do?</a:t>
            </a:r>
          </a:p>
          <a:p>
            <a:r>
              <a:rPr lang="en-US" dirty="0"/>
              <a:t>Why not add a penalty to the cost function to keep the weights smaller (constrain them) and not let any one weight dominate the regression.</a:t>
            </a:r>
          </a:p>
        </p:txBody>
      </p:sp>
    </p:spTree>
    <p:extLst>
      <p:ext uri="{BB962C8B-B14F-4D97-AF65-F5344CB8AC3E}">
        <p14:creationId xmlns:p14="http://schemas.microsoft.com/office/powerpoint/2010/main" val="40848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2DA-BEC6-4452-A785-8B0F9A69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AF7C4-E7CE-495C-91C7-9631D4D21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Multiple linear regression for a single value is given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use m to represent the total number of features and n to represent the total number of observations.  We use lowercase </a:t>
                </a:r>
                <a:r>
                  <a:rPr lang="en-US" dirty="0" err="1"/>
                  <a:t>i</a:t>
                </a:r>
                <a:r>
                  <a:rPr lang="en-US" dirty="0"/>
                  <a:t> to represent the individual observations or rows and j to represent the columns. The bias/intercept in this case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being set to 1.</a:t>
                </a:r>
              </a:p>
              <a:p>
                <a:r>
                  <a:rPr lang="en-US" dirty="0"/>
                  <a:t>We can write these this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the prediction for a single observation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X is the x vectors stacked on top of one another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the cost function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Solve using linear algebra to get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derivatives (a.k.a. gradient vectors) can also be written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AF7C4-E7CE-495C-91C7-9631D4D21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2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D775-BEBA-41CC-8CA4-03D0BE7E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B2913-AD03-4736-999C-23651F2DE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099495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Let’s add a penalty to the cost function.</a:t>
                </a:r>
              </a:p>
              <a:p>
                <a:r>
                  <a:rPr lang="en-US" dirty="0"/>
                  <a:t>Normal cost function is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Let’s add the square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norm of the weights (except the intercept weight).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is just the square root of the sum of the squares of each element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.  Notice we don’t include the intercept.</a:t>
                </a:r>
              </a:p>
              <a:p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add to the cost function to create a further penalty</a:t>
                </a:r>
              </a:p>
              <a:p>
                <a:r>
                  <a:rPr lang="en-US" dirty="0"/>
                  <a:t>Can just 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to the gradient vector (with a 0 for the first term) to calculate the gradient vector at each epoch </a:t>
                </a:r>
              </a:p>
              <a:p>
                <a:r>
                  <a:rPr lang="en-US" dirty="0"/>
                  <a:t>Cost function becomes: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B2913-AD03-4736-999C-23651F2DE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099495" cy="4351338"/>
              </a:xfrm>
              <a:blipFill>
                <a:blip r:embed="rId2"/>
                <a:stretch>
                  <a:fillRect l="-599" t="-224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407783-C607-4D25-9A82-E150CE39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11" y="1825625"/>
            <a:ext cx="3921405" cy="38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6B8-C90E-4E63-820F-5F30571F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68B68-970B-4FC1-BC66-258A4D422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Normal cost function is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Let’s add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norm of the weights (except the intercept weight).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is just the sum of the absolute value of each element 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.  Again, we don’t include the intercept.</a:t>
                </a:r>
              </a:p>
              <a:p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add to the cost function to create a further penalty</a:t>
                </a:r>
              </a:p>
              <a:p>
                <a:r>
                  <a:rPr lang="en-US" dirty="0"/>
                  <a:t>Because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is not differentiable, we must add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𝑖𝑔𝑛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Cost function becomes: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Shrinks the weights to 0 and can be used for feature selection.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68B68-970B-4FC1-BC66-258A4D422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348" t="-15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2728FD-191E-49A2-8E47-AF7B1A59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33" y="1627464"/>
            <a:ext cx="4200900" cy="4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7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44E4-463E-4DEA-B750-3DAC539A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12019-803D-4C9B-B2E9-A660DAE72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2659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Just a combination of ridge and lasso regression</a:t>
                </a:r>
              </a:p>
              <a:p>
                <a:r>
                  <a:rPr lang="en-US" dirty="0"/>
                  <a:t>Use r to weight the ridge or lasso penalty.  Closer to 1 means lasso and closer to 0 means ridge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12019-803D-4C9B-B2E9-A660DAE7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2659" cy="4351338"/>
              </a:xfrm>
              <a:blipFill>
                <a:blip r:embed="rId2"/>
                <a:stretch>
                  <a:fillRect l="-733" t="-2241" r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BD20EB-B558-4533-AE42-C5650763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17" y="1459685"/>
            <a:ext cx="4539683" cy="44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CEAB-154C-4DD7-82CF-61E2ADB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13A1-5D61-4C51-8D0C-F23EE47D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5371" cy="4351338"/>
          </a:xfrm>
        </p:spPr>
        <p:txBody>
          <a:bodyPr/>
          <a:lstStyle/>
          <a:p>
            <a:r>
              <a:rPr lang="en-US" dirty="0"/>
              <a:t>Split train data into train and validation.</a:t>
            </a:r>
          </a:p>
          <a:p>
            <a:r>
              <a:rPr lang="en-US" dirty="0"/>
              <a:t>Fit a model at each epoch and calculate the error on the validation data.</a:t>
            </a:r>
          </a:p>
          <a:p>
            <a:r>
              <a:rPr lang="en-US" dirty="0"/>
              <a:t>Pick the weights of the model at the point before overfitting and where the validation error is the lowest.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60EE2-8F97-4C18-9D3B-08BDD392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44" y="2272179"/>
            <a:ext cx="4765256" cy="3264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3B8EB-51EA-4A1A-BE26-E730E9D88DA8}"/>
              </a:ext>
            </a:extLst>
          </p:cNvPr>
          <p:cNvSpPr txBox="1"/>
          <p:nvPr/>
        </p:nvSpPr>
        <p:spPr>
          <a:xfrm>
            <a:off x="7013745" y="5622520"/>
            <a:ext cx="3914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From “Hands-On Machine Learning with </a:t>
            </a:r>
            <a:r>
              <a:rPr lang="en-US" sz="800" i="1" dirty="0" err="1"/>
              <a:t>Scikit</a:t>
            </a:r>
            <a:r>
              <a:rPr lang="en-US" sz="800" i="1" dirty="0"/>
              <a:t>-Learn, </a:t>
            </a:r>
            <a:r>
              <a:rPr lang="en-US" sz="800" i="1" dirty="0" err="1"/>
              <a:t>Keras</a:t>
            </a:r>
            <a:r>
              <a:rPr lang="en-US" sz="800" i="1" dirty="0"/>
              <a:t>, and TensorFlow, 3</a:t>
            </a:r>
            <a:r>
              <a:rPr lang="en-US" sz="800" i="1" baseline="30000" dirty="0"/>
              <a:t>rd</a:t>
            </a:r>
            <a:r>
              <a:rPr lang="en-US" sz="800" i="1" dirty="0"/>
              <a:t> Edition”</a:t>
            </a:r>
          </a:p>
        </p:txBody>
      </p:sp>
    </p:spTree>
    <p:extLst>
      <p:ext uri="{BB962C8B-B14F-4D97-AF65-F5344CB8AC3E}">
        <p14:creationId xmlns:p14="http://schemas.microsoft.com/office/powerpoint/2010/main" val="29013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574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Regularization Techniques</vt:lpstr>
      <vt:lpstr>Books</vt:lpstr>
      <vt:lpstr>Regularization</vt:lpstr>
      <vt:lpstr>Linear Regression Review</vt:lpstr>
      <vt:lpstr>Ridge Regression</vt:lpstr>
      <vt:lpstr>Lasso Regression</vt:lpstr>
      <vt:lpstr>Elastic Net Regression</vt:lpstr>
      <vt:lpstr>Early Stopping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Techniques</dc:title>
  <dc:creator>Michael Gilbert - mgilbert</dc:creator>
  <cp:lastModifiedBy>Michael Gilbert - mgilbert</cp:lastModifiedBy>
  <cp:revision>16</cp:revision>
  <dcterms:created xsi:type="dcterms:W3CDTF">2024-07-01T16:12:40Z</dcterms:created>
  <dcterms:modified xsi:type="dcterms:W3CDTF">2024-07-01T19:08:25Z</dcterms:modified>
</cp:coreProperties>
</file>