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4E95-A65B-44A7-B62C-1E0A69383E0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E653-3EF1-48FB-92B5-2CC51AD9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Gilbert</a:t>
            </a:r>
          </a:p>
        </p:txBody>
      </p:sp>
    </p:spTree>
    <p:extLst>
      <p:ext uri="{BB962C8B-B14F-4D97-AF65-F5344CB8AC3E}">
        <p14:creationId xmlns:p14="http://schemas.microsoft.com/office/powerpoint/2010/main" val="256625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previous topic we wrote a simple rule to predict </a:t>
            </a:r>
            <a:r>
              <a:rPr lang="en-US" dirty="0" err="1"/>
              <a:t>commute_type</a:t>
            </a:r>
            <a:r>
              <a:rPr lang="en-US" dirty="0"/>
              <a:t> based on temperature.</a:t>
            </a:r>
          </a:p>
          <a:p>
            <a:r>
              <a:rPr lang="en-US" dirty="0"/>
              <a:t>In software development we often write logical expressions to evaluate conditions which can be more complex than a single threshold.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61" y="4001294"/>
            <a:ext cx="3511587" cy="1661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08" y="3919326"/>
            <a:ext cx="4593739" cy="18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92" y="1460599"/>
            <a:ext cx="10515600" cy="4351338"/>
          </a:xfrm>
        </p:spPr>
        <p:txBody>
          <a:bodyPr/>
          <a:lstStyle/>
          <a:p>
            <a:r>
              <a:rPr lang="en-US" dirty="0"/>
              <a:t>Decision trees are a family of algorithms which attempt to write logical expressions to make our prediction automatically.</a:t>
            </a:r>
          </a:p>
          <a:p>
            <a:r>
              <a:rPr lang="en-US" dirty="0"/>
              <a:t>The resulting expressions and thresholds are the model which can then be used to make predictions on new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7" y="3386822"/>
            <a:ext cx="4593739" cy="1825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9068" y="2868770"/>
            <a:ext cx="2178424" cy="70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 == 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9014" y="3964244"/>
            <a:ext cx="2178424" cy="70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&gt; 35</a:t>
            </a:r>
          </a:p>
        </p:txBody>
      </p:sp>
      <p:sp>
        <p:nvSpPr>
          <p:cNvPr id="7" name="Oval 6"/>
          <p:cNvSpPr/>
          <p:nvPr/>
        </p:nvSpPr>
        <p:spPr>
          <a:xfrm>
            <a:off x="6800626" y="3916877"/>
            <a:ext cx="182880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8" name="Oval 7"/>
          <p:cNvSpPr/>
          <p:nvPr/>
        </p:nvSpPr>
        <p:spPr>
          <a:xfrm>
            <a:off x="8454614" y="5212369"/>
            <a:ext cx="182880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sp>
        <p:nvSpPr>
          <p:cNvPr id="9" name="Oval 8"/>
          <p:cNvSpPr/>
          <p:nvPr/>
        </p:nvSpPr>
        <p:spPr>
          <a:xfrm>
            <a:off x="10550786" y="5303876"/>
            <a:ext cx="182880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7715026" y="3573396"/>
            <a:ext cx="1383254" cy="34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9098280" y="3573396"/>
            <a:ext cx="1359946" cy="39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10481534" y="4737003"/>
            <a:ext cx="983652" cy="56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9369014" y="4702936"/>
            <a:ext cx="1004047" cy="5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5388125" y="3560898"/>
            <a:ext cx="1066688" cy="107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06653" y="37688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49002" y="48938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79367" y="3684131"/>
            <a:ext cx="43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47113" y="4972950"/>
            <a:ext cx="43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849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commute data we wrote code to find the threshold iteratively so at first it might not seem like much of a leap to extend this code to writing if statements and thresholds for a larger dataset.</a:t>
            </a:r>
          </a:p>
          <a:p>
            <a:r>
              <a:rPr lang="en-US" dirty="0"/>
              <a:t>How do we know which columns are ‘important’?</a:t>
            </a:r>
          </a:p>
          <a:p>
            <a:r>
              <a:rPr lang="en-US" dirty="0"/>
              <a:t>How do we know what threshold values to pick?</a:t>
            </a:r>
          </a:p>
          <a:p>
            <a:r>
              <a:rPr lang="en-US" dirty="0"/>
              <a:t>How do we know how to split the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A9AD-D313-6307-1B30-6E947622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D92B-3709-F2EC-F045-62E55227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326" cy="4351338"/>
          </a:xfrm>
        </p:spPr>
        <p:txBody>
          <a:bodyPr/>
          <a:lstStyle/>
          <a:p>
            <a:r>
              <a:rPr lang="en-US" dirty="0"/>
              <a:t>The way we split records depends on the feature type</a:t>
            </a:r>
          </a:p>
          <a:p>
            <a:r>
              <a:rPr lang="en-US" dirty="0"/>
              <a:t>Continuous attributes usually undergo discretization.</a:t>
            </a:r>
          </a:p>
          <a:p>
            <a:r>
              <a:rPr lang="en-US" dirty="0"/>
              <a:t>Multi split vs. binary splits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1D0D0-F49F-C15A-1BC7-4344D71E61D2}"/>
              </a:ext>
            </a:extLst>
          </p:cNvPr>
          <p:cNvSpPr/>
          <p:nvPr/>
        </p:nvSpPr>
        <p:spPr>
          <a:xfrm>
            <a:off x="7651514" y="2136078"/>
            <a:ext cx="2178424" cy="70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 == 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3E738-7A12-8E24-2C1A-003C874AEE9C}"/>
              </a:ext>
            </a:extLst>
          </p:cNvPr>
          <p:cNvSpPr/>
          <p:nvPr/>
        </p:nvSpPr>
        <p:spPr>
          <a:xfrm>
            <a:off x="9011460" y="3231552"/>
            <a:ext cx="2178424" cy="70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&gt; 35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A27F9D-EB39-2DDD-E93A-1011CE7D2D3C}"/>
              </a:ext>
            </a:extLst>
          </p:cNvPr>
          <p:cNvSpPr/>
          <p:nvPr/>
        </p:nvSpPr>
        <p:spPr>
          <a:xfrm>
            <a:off x="6443072" y="3184185"/>
            <a:ext cx="182880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285485-AFDA-00CB-4060-E98ACBED0778}"/>
              </a:ext>
            </a:extLst>
          </p:cNvPr>
          <p:cNvSpPr/>
          <p:nvPr/>
        </p:nvSpPr>
        <p:spPr>
          <a:xfrm>
            <a:off x="8097060" y="4479677"/>
            <a:ext cx="182880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63C087-FCC5-66B7-4A2E-F9278E6BB54F}"/>
              </a:ext>
            </a:extLst>
          </p:cNvPr>
          <p:cNvSpPr/>
          <p:nvPr/>
        </p:nvSpPr>
        <p:spPr>
          <a:xfrm>
            <a:off x="10193232" y="4571184"/>
            <a:ext cx="182880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8DB9D-4A0D-E206-5767-241926CD34E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357472" y="2840704"/>
            <a:ext cx="1383254" cy="34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49C36-B6A9-E2DD-890B-D19E184A5B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740726" y="2840704"/>
            <a:ext cx="1359946" cy="39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9AEEF1-1382-0DE5-AE25-66EB8C3922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123980" y="4004311"/>
            <a:ext cx="983652" cy="56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350DA-B3AE-0977-0CAB-6D8839FC8C78}"/>
              </a:ext>
            </a:extLst>
          </p:cNvPr>
          <p:cNvCxnSpPr>
            <a:endCxn id="7" idx="0"/>
          </p:cNvCxnSpPr>
          <p:nvPr/>
        </p:nvCxnSpPr>
        <p:spPr>
          <a:xfrm flipH="1">
            <a:off x="9011460" y="3970244"/>
            <a:ext cx="1004047" cy="5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D6BDDE-CB21-2557-E84B-46957C25F0CC}"/>
              </a:ext>
            </a:extLst>
          </p:cNvPr>
          <p:cNvSpPr txBox="1"/>
          <p:nvPr/>
        </p:nvSpPr>
        <p:spPr>
          <a:xfrm>
            <a:off x="8049099" y="3036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1A730-892D-4FD6-35D1-1EC54E56CCB3}"/>
              </a:ext>
            </a:extLst>
          </p:cNvPr>
          <p:cNvSpPr txBox="1"/>
          <p:nvPr/>
        </p:nvSpPr>
        <p:spPr>
          <a:xfrm>
            <a:off x="9491448" y="4161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5BCCB-2228-43AA-91DF-0E2C9010139D}"/>
              </a:ext>
            </a:extLst>
          </p:cNvPr>
          <p:cNvSpPr txBox="1"/>
          <p:nvPr/>
        </p:nvSpPr>
        <p:spPr>
          <a:xfrm>
            <a:off x="8921813" y="2951439"/>
            <a:ext cx="43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68F80-F25D-0AEF-6F04-5EE79C73759F}"/>
              </a:ext>
            </a:extLst>
          </p:cNvPr>
          <p:cNvSpPr txBox="1"/>
          <p:nvPr/>
        </p:nvSpPr>
        <p:spPr>
          <a:xfrm>
            <a:off x="10389559" y="4240258"/>
            <a:ext cx="43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51B931-4D2D-DE25-8ABF-9005626CC40A}"/>
              </a:ext>
            </a:extLst>
          </p:cNvPr>
          <p:cNvCxnSpPr/>
          <p:nvPr/>
        </p:nvCxnSpPr>
        <p:spPr>
          <a:xfrm flipV="1">
            <a:off x="6529754" y="5164015"/>
            <a:ext cx="1567306" cy="75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99B189-3139-41D4-9D2B-09B781A44DDA}"/>
              </a:ext>
            </a:extLst>
          </p:cNvPr>
          <p:cNvSpPr txBox="1"/>
          <p:nvPr/>
        </p:nvSpPr>
        <p:spPr>
          <a:xfrm>
            <a:off x="5439438" y="5777719"/>
            <a:ext cx="147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4FE8F2-6376-B04B-4D53-264AC7FBAE3A}"/>
              </a:ext>
            </a:extLst>
          </p:cNvPr>
          <p:cNvCxnSpPr>
            <a:cxnSpLocks/>
          </p:cNvCxnSpPr>
          <p:nvPr/>
        </p:nvCxnSpPr>
        <p:spPr>
          <a:xfrm flipV="1">
            <a:off x="6682154" y="5394144"/>
            <a:ext cx="4015154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0D0F0D-9D7F-B8C7-55DD-65BEE0A95204}"/>
              </a:ext>
            </a:extLst>
          </p:cNvPr>
          <p:cNvCxnSpPr>
            <a:cxnSpLocks/>
          </p:cNvCxnSpPr>
          <p:nvPr/>
        </p:nvCxnSpPr>
        <p:spPr>
          <a:xfrm flipV="1">
            <a:off x="6456443" y="4019164"/>
            <a:ext cx="524734" cy="175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D3DD-A55D-2EA2-7D65-27A3A68C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6FE8-4370-123A-05F7-F4785EEA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928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trees can be constructed using a calculation of impurity or information gain.</a:t>
            </a:r>
          </a:p>
          <a:p>
            <a:r>
              <a:rPr lang="en-US" dirty="0"/>
              <a:t>A commonly used metric is the ‘Gini impurity’.</a:t>
            </a:r>
          </a:p>
          <a:p>
            <a:r>
              <a:rPr lang="en-US" dirty="0"/>
              <a:t>Gini impurity ranges from 0 to 1.</a:t>
            </a:r>
          </a:p>
          <a:p>
            <a:r>
              <a:rPr lang="en-US" dirty="0"/>
              <a:t>Gini impurity  index measures the likelihood of a new random class being misclassified if it were given a random label according to the data.</a:t>
            </a:r>
          </a:p>
          <a:p>
            <a:r>
              <a:rPr lang="en-US" dirty="0"/>
              <a:t>Calculated per node.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1B281-E507-1321-367E-389DF156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256" y="1103435"/>
            <a:ext cx="4695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61386" cy="4351338"/>
              </a:xfrm>
            </p:spPr>
            <p:txBody>
              <a:bodyPr/>
              <a:lstStyle/>
              <a:p>
                <a:r>
                  <a:rPr lang="en-US" dirty="0"/>
                  <a:t>Purity is how homogenous a sample is.</a:t>
                </a:r>
              </a:p>
              <a:p>
                <a:r>
                  <a:rPr lang="en-US" dirty="0"/>
                  <a:t>Impurity on the other hand approaches .5 when the percentage of samples with that class approaches 50%.</a:t>
                </a:r>
              </a:p>
              <a:p>
                <a:r>
                  <a:rPr lang="en-US" dirty="0"/>
                  <a:t>Gini index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node.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61386" cy="4351338"/>
              </a:xfrm>
              <a:blipFill>
                <a:blip r:embed="rId2"/>
                <a:stretch>
                  <a:fillRect l="-2086" t="-2241" r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25" y="2202143"/>
            <a:ext cx="4906775" cy="35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4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AE00-B727-795C-C38B-95974AE9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136F-8640-0DA9-3A4B-F0CE0F22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708" cy="4351338"/>
          </a:xfrm>
        </p:spPr>
        <p:txBody>
          <a:bodyPr/>
          <a:lstStyle/>
          <a:p>
            <a:r>
              <a:rPr lang="en-US" dirty="0"/>
              <a:t>Selecting features based in purity has some limitations.</a:t>
            </a:r>
          </a:p>
          <a:p>
            <a:pPr lvl="1"/>
            <a:r>
              <a:rPr lang="en-US" dirty="0"/>
              <a:t>Usually features with high cardinality are favored.  For example </a:t>
            </a:r>
            <a:r>
              <a:rPr lang="en-US" dirty="0" err="1"/>
              <a:t>customerID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results in small but ‘pure’ child nodes.</a:t>
            </a:r>
          </a:p>
          <a:p>
            <a:r>
              <a:rPr lang="en-US" dirty="0"/>
              <a:t>Why might this behavior be a problem?</a:t>
            </a:r>
          </a:p>
        </p:txBody>
      </p:sp>
    </p:spTree>
    <p:extLst>
      <p:ext uri="{BB962C8B-B14F-4D97-AF65-F5344CB8AC3E}">
        <p14:creationId xmlns:p14="http://schemas.microsoft.com/office/powerpoint/2010/main" val="39484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75F5-2C94-4AF2-C63B-80584E0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2A8A-7451-5F23-9A6B-05841714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Relatively fast to train.</a:t>
            </a:r>
          </a:p>
          <a:p>
            <a:pPr lvl="1"/>
            <a:r>
              <a:rPr lang="en-US" dirty="0"/>
              <a:t>Very fast inference time.</a:t>
            </a:r>
          </a:p>
          <a:p>
            <a:pPr lvl="1"/>
            <a:r>
              <a:rPr lang="en-US" dirty="0"/>
              <a:t>Good introspection (especially for small trees)</a:t>
            </a:r>
          </a:p>
          <a:p>
            <a:pPr lvl="1"/>
            <a:r>
              <a:rPr lang="en-US" dirty="0"/>
              <a:t>Robust to noise (think outliers)</a:t>
            </a:r>
          </a:p>
          <a:p>
            <a:pPr lvl="1"/>
            <a:r>
              <a:rPr lang="en-US" dirty="0"/>
              <a:t>Can handle irrelevant attributes</a:t>
            </a:r>
          </a:p>
          <a:p>
            <a:pPr lvl="1"/>
            <a:r>
              <a:rPr lang="en-US" dirty="0"/>
              <a:t>Fewer issues with feature engineering and </a:t>
            </a:r>
            <a:r>
              <a:rPr lang="en-US" b="1" u="sng" dirty="0"/>
              <a:t>no need for scaling data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Issues can occur with interacting attributes due to the ‘greedy’ nature of finding which features to split on.  These interacting attributes could be passed over for a feature which is less discriminating. </a:t>
            </a:r>
          </a:p>
          <a:p>
            <a:pPr lvl="2"/>
            <a:r>
              <a:rPr lang="en-US" dirty="0"/>
              <a:t>Interacting attributes are those which can distinguish between classes only when combined.  Think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Overfitting.</a:t>
            </a:r>
          </a:p>
        </p:txBody>
      </p:sp>
    </p:spTree>
    <p:extLst>
      <p:ext uri="{BB962C8B-B14F-4D97-AF65-F5344CB8AC3E}">
        <p14:creationId xmlns:p14="http://schemas.microsoft.com/office/powerpoint/2010/main" val="7700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8655</TotalTime>
  <Words>467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Decision Tree Analysis</vt:lpstr>
      <vt:lpstr>Logical expressions</vt:lpstr>
      <vt:lpstr>Complex rules</vt:lpstr>
      <vt:lpstr>Under the hood</vt:lpstr>
      <vt:lpstr>Splitting </vt:lpstr>
      <vt:lpstr>Selecting attributes</vt:lpstr>
      <vt:lpstr>Gini impurity index</vt:lpstr>
      <vt:lpstr>Tree complexity</vt:lpstr>
      <vt:lpstr>Decision tree pros/cons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Analysis</dc:title>
  <dc:creator>Tyler Conlon</dc:creator>
  <cp:lastModifiedBy>Michael Gilbert - mgilbert</cp:lastModifiedBy>
  <cp:revision>20</cp:revision>
  <dcterms:created xsi:type="dcterms:W3CDTF">2023-03-16T19:29:54Z</dcterms:created>
  <dcterms:modified xsi:type="dcterms:W3CDTF">2024-07-08T19:16:07Z</dcterms:modified>
</cp:coreProperties>
</file>