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4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80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1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0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69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4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8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7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29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B95D-5A0A-4B01-BA46-6F8886C5CE5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FBEF-494C-40D0-9AFD-46C2493F8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49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-11554276" y="11017"/>
            <a:ext cx="12195382" cy="6858000"/>
            <a:chOff x="0" y="0"/>
            <a:chExt cx="12195382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0" y="0"/>
              <a:ext cx="12195382" cy="6858000"/>
              <a:chOff x="0" y="0"/>
              <a:chExt cx="12195382" cy="6858000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0" y="11017"/>
                <a:ext cx="12195382" cy="6846983"/>
                <a:chOff x="0" y="0"/>
                <a:chExt cx="12195382" cy="6858000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0" y="0"/>
                  <a:ext cx="1157929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" name="Rectangle à coins arrondis 4"/>
                <p:cNvSpPr/>
                <p:nvPr/>
              </p:nvSpPr>
              <p:spPr>
                <a:xfrm>
                  <a:off x="11402281" y="14284"/>
                  <a:ext cx="793101" cy="606490"/>
                </a:xfrm>
                <a:prstGeom prst="roundRect">
                  <a:avLst>
                    <a:gd name="adj" fmla="val 3488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2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2315381" y="0"/>
                <a:ext cx="756123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5400" b="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Présentation des variables</a:t>
                </a:r>
                <a:endPara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7" name="Image 16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5505" y="3934484"/>
                <a:ext cx="4390835" cy="2572974"/>
              </a:xfrm>
              <a:prstGeom prst="rect">
                <a:avLst/>
              </a:prstGeom>
            </p:spPr>
          </p:pic>
          <p:pic>
            <p:nvPicPr>
              <p:cNvPr id="18" name="Image 1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381" y="1040801"/>
                <a:ext cx="4189413" cy="2526101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1861864" y="3934484"/>
                <a:ext cx="47225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2400" dirty="0" smtClean="0">
                    <a:solidFill>
                      <a:schemeClr val="bg1"/>
                    </a:solidFill>
                  </a:rPr>
                  <a:t>La quasi-totalité des personne utilise les plateforme en ligne pour écouter de la musique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5063659" y="923330"/>
                <a:ext cx="47225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</a:rPr>
                  <a:t>Environ  2/3 des personne ont 25 ans ou moins 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1717257" y="97203"/>
              <a:ext cx="34015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fr-F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-11557659" y="11017"/>
            <a:ext cx="12205527" cy="6858000"/>
            <a:chOff x="0" y="11017"/>
            <a:chExt cx="12205527" cy="6858000"/>
          </a:xfrm>
        </p:grpSpPr>
        <p:grpSp>
          <p:nvGrpSpPr>
            <p:cNvPr id="39" name="Groupe 38"/>
            <p:cNvGrpSpPr/>
            <p:nvPr/>
          </p:nvGrpSpPr>
          <p:grpSpPr>
            <a:xfrm>
              <a:off x="0" y="11017"/>
              <a:ext cx="12205527" cy="6858000"/>
              <a:chOff x="0" y="0"/>
              <a:chExt cx="12205527" cy="6858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0" y="0"/>
                <a:ext cx="1157929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11412426" y="702719"/>
                <a:ext cx="793101" cy="606490"/>
              </a:xfrm>
              <a:prstGeom prst="roundRect">
                <a:avLst>
                  <a:gd name="adj" fmla="val 3488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492336" y="161768"/>
              <a:ext cx="11565486" cy="6363401"/>
              <a:chOff x="492336" y="150751"/>
              <a:chExt cx="11565486" cy="6363401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090951" y="150751"/>
                <a:ext cx="939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 smtClean="0">
                    <a:solidFill>
                      <a:schemeClr val="bg1"/>
                    </a:solidFill>
                  </a:rPr>
                  <a:t>Analyse et interprétation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690414" y="744354"/>
                <a:ext cx="36740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2800" b="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fr-FR" sz="2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5" name="Image 44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337" y="670092"/>
                <a:ext cx="7346182" cy="2805256"/>
              </a:xfrm>
              <a:prstGeom prst="rect">
                <a:avLst/>
              </a:prstGeom>
            </p:spPr>
          </p:pic>
          <p:pic>
            <p:nvPicPr>
              <p:cNvPr id="46" name="Image 45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336" y="3679635"/>
                <a:ext cx="7346182" cy="2834517"/>
              </a:xfrm>
              <a:prstGeom prst="rect">
                <a:avLst/>
              </a:prstGeom>
            </p:spPr>
          </p:pic>
        </p:grpSp>
      </p:grpSp>
      <p:sp>
        <p:nvSpPr>
          <p:cNvPr id="22" name="ZoneTexte 21"/>
          <p:cNvSpPr txBox="1"/>
          <p:nvPr/>
        </p:nvSpPr>
        <p:spPr>
          <a:xfrm>
            <a:off x="7913057" y="934347"/>
            <a:ext cx="343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>
                <a:solidFill>
                  <a:schemeClr val="bg1"/>
                </a:solidFill>
              </a:rPr>
              <a:t>Lecture :</a:t>
            </a:r>
            <a:r>
              <a:rPr lang="fr-FR" dirty="0" smtClean="0">
                <a:solidFill>
                  <a:schemeClr val="bg1"/>
                </a:solidFill>
              </a:rPr>
              <a:t> 73% des personnes ayant répondu autre ont entre 18et 25 ans.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913056" y="3799745"/>
            <a:ext cx="343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>
                <a:solidFill>
                  <a:schemeClr val="bg1"/>
                </a:solidFill>
              </a:rPr>
              <a:t>Lecture :</a:t>
            </a:r>
            <a:r>
              <a:rPr lang="fr-FR" dirty="0" smtClean="0">
                <a:solidFill>
                  <a:schemeClr val="bg1"/>
                </a:solidFill>
              </a:rPr>
              <a:t> 93% des personnes qui ont moins de 18 ans ont répondu « en ligne »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7166" y="2983860"/>
            <a:ext cx="2717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V² = 0,05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57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94649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94649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CONCLUSION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6289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1"/>
                </a:solidFill>
              </a:rPr>
              <a:t>En se fiant au graphique</a:t>
            </a:r>
          </a:p>
          <a:p>
            <a:endParaRPr lang="fr-FR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>
                <a:solidFill>
                  <a:schemeClr val="bg1"/>
                </a:solidFill>
              </a:rPr>
              <a:t>En se fiant au </a:t>
            </a:r>
            <a:r>
              <a:rPr lang="fr-FR" sz="3600" dirty="0" smtClean="0">
                <a:solidFill>
                  <a:schemeClr val="bg1"/>
                </a:solidFill>
              </a:rPr>
              <a:t>chiffre</a:t>
            </a:r>
          </a:p>
          <a:p>
            <a:endParaRPr lang="fr-FR" sz="36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bg1"/>
                </a:solidFill>
              </a:rPr>
              <a:t>critique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3802" b="3364"/>
          <a:stretch/>
        </p:blipFill>
        <p:spPr>
          <a:xfrm>
            <a:off x="7314379" y="2559989"/>
            <a:ext cx="4462807" cy="11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3642" y="878512"/>
            <a:ext cx="4557311" cy="96506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Ressenti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09" y="2106911"/>
            <a:ext cx="2543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747" y="2967335"/>
            <a:ext cx="7802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Merci de votre attention </a:t>
            </a:r>
            <a:r>
              <a:rPr lang="fr-FR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095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9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35876"/>
            <a:ext cx="8158163" cy="65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76200"/>
            <a:ext cx="86487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7391" y="2670654"/>
            <a:ext cx="873809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Exploration statistique </a:t>
            </a:r>
          </a:p>
          <a:p>
            <a:pPr algn="ctr"/>
            <a:r>
              <a:rPr lang="fr-FR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 pratiques d’</a:t>
            </a:r>
            <a:r>
              <a:rPr lang="fr-F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</a:t>
            </a:r>
            <a:r>
              <a:rPr lang="fr-FR" sz="4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coute de la Musique</a:t>
            </a:r>
            <a:endParaRPr lang="fr-F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7" y="4520796"/>
            <a:ext cx="720000" cy="72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2" y="1450428"/>
            <a:ext cx="720000" cy="72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4" y="2473884"/>
            <a:ext cx="720000" cy="7200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8" y="349734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2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3077" y="2845836"/>
            <a:ext cx="551368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1396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SOMMAIRE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4000" dirty="0" smtClean="0">
                <a:solidFill>
                  <a:schemeClr val="bg1"/>
                </a:solidFill>
              </a:rPr>
              <a:t>Contexte et hypothèses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dirty="0" smtClean="0">
                <a:solidFill>
                  <a:schemeClr val="bg1"/>
                </a:solidFill>
              </a:rPr>
              <a:t>Présentation de la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dirty="0" smtClean="0">
                <a:solidFill>
                  <a:schemeClr val="bg1"/>
                </a:solidFill>
              </a:rPr>
              <a:t>Analyse 1 : fréquence et budget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dirty="0" smtClean="0">
                <a:solidFill>
                  <a:schemeClr val="bg1"/>
                </a:solidFill>
              </a:rPr>
              <a:t>Analyse 2 : âge et mode d’écoute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dirty="0" smtClean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827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CONTEXTE ET HYPOTHÈSES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93137"/>
            <a:ext cx="10515600" cy="3083798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Problématique </a:t>
            </a:r>
            <a:r>
              <a:rPr lang="fr-FR" b="1" dirty="0">
                <a:solidFill>
                  <a:schemeClr val="bg1"/>
                </a:solidFill>
              </a:rPr>
              <a:t>: </a:t>
            </a:r>
            <a:r>
              <a:rPr lang="fr-FR" dirty="0">
                <a:solidFill>
                  <a:schemeClr val="bg1"/>
                </a:solidFill>
              </a:rPr>
              <a:t>Dans </a:t>
            </a:r>
            <a:r>
              <a:rPr lang="fr-FR" dirty="0" smtClean="0">
                <a:solidFill>
                  <a:schemeClr val="bg1"/>
                </a:solidFill>
              </a:rPr>
              <a:t>quelles mesures l’écoute </a:t>
            </a:r>
            <a:r>
              <a:rPr lang="fr-FR" dirty="0">
                <a:solidFill>
                  <a:schemeClr val="bg1"/>
                </a:solidFill>
              </a:rPr>
              <a:t>et </a:t>
            </a:r>
            <a:r>
              <a:rPr lang="fr-FR" dirty="0" smtClean="0">
                <a:solidFill>
                  <a:schemeClr val="bg1"/>
                </a:solidFill>
              </a:rPr>
              <a:t>la </a:t>
            </a:r>
            <a:r>
              <a:rPr lang="fr-FR" dirty="0">
                <a:solidFill>
                  <a:schemeClr val="bg1"/>
                </a:solidFill>
              </a:rPr>
              <a:t>découverte, ainsi que les goûts musicaux sont liés aux caractéristiques sociologiques des </a:t>
            </a:r>
            <a:r>
              <a:rPr lang="fr-FR" dirty="0" smtClean="0">
                <a:solidFill>
                  <a:schemeClr val="bg1"/>
                </a:solidFill>
              </a:rPr>
              <a:t>individus ?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Hypothèse </a:t>
            </a:r>
            <a:r>
              <a:rPr lang="fr-FR" b="1" dirty="0">
                <a:solidFill>
                  <a:schemeClr val="bg1"/>
                </a:solidFill>
              </a:rPr>
              <a:t>1 :</a:t>
            </a:r>
            <a:r>
              <a:rPr lang="fr-FR" dirty="0">
                <a:solidFill>
                  <a:schemeClr val="bg1"/>
                </a:solidFill>
              </a:rPr>
              <a:t> Plus une personne écoute de la musique, plus elle est susceptible de dépenser de l’argent sur ce hobby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Hypothèse 2 :</a:t>
            </a:r>
            <a:r>
              <a:rPr lang="fr-FR" dirty="0">
                <a:solidFill>
                  <a:schemeClr val="bg1"/>
                </a:solidFill>
              </a:rPr>
              <a:t> Les modes d’écoute dépendent de l’âge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POPULATION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666861" cy="4351338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1026 répondants</a:t>
            </a:r>
          </a:p>
          <a:p>
            <a:pPr marL="0" indent="0">
              <a:buNone/>
            </a:pPr>
            <a:endParaRPr lang="fr-FR" sz="3200" dirty="0" smtClean="0">
              <a:solidFill>
                <a:schemeClr val="bg1"/>
              </a:solidFill>
            </a:endParaRPr>
          </a:p>
          <a:p>
            <a:r>
              <a:rPr lang="fr-FR" sz="3200" dirty="0" smtClean="0">
                <a:solidFill>
                  <a:schemeClr val="bg1"/>
                </a:solidFill>
              </a:rPr>
              <a:t>La majorité de la population a moins de 25 ans </a:t>
            </a:r>
          </a:p>
          <a:p>
            <a:pPr marL="0" indent="0">
              <a:buNone/>
            </a:pPr>
            <a:endParaRPr lang="fr-FR" sz="3200" dirty="0" smtClean="0">
              <a:solidFill>
                <a:schemeClr val="bg1"/>
              </a:solidFill>
            </a:endParaRPr>
          </a:p>
          <a:p>
            <a:r>
              <a:rPr lang="fr-FR" sz="3200" dirty="0" smtClean="0">
                <a:solidFill>
                  <a:schemeClr val="bg1"/>
                </a:solidFill>
              </a:rPr>
              <a:t>Vivent sur le territoire français</a:t>
            </a:r>
          </a:p>
        </p:txBody>
      </p:sp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"/>
          <a:stretch/>
        </p:blipFill>
        <p:spPr>
          <a:xfrm>
            <a:off x="5976354" y="1825626"/>
            <a:ext cx="5901516" cy="373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5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3951" y="2551837"/>
            <a:ext cx="95840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budget consacré à la musique </a:t>
            </a:r>
          </a:p>
          <a:p>
            <a:pPr algn="ctr"/>
            <a:r>
              <a:rPr lang="fr-FR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est-il lié à la fréquence d’écoute ?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018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-11554276" y="11017"/>
            <a:ext cx="12195382" cy="6858000"/>
            <a:chOff x="0" y="0"/>
            <a:chExt cx="12195382" cy="6858000"/>
          </a:xfrm>
        </p:grpSpPr>
        <p:grpSp>
          <p:nvGrpSpPr>
            <p:cNvPr id="29" name="Groupe 28"/>
            <p:cNvGrpSpPr/>
            <p:nvPr/>
          </p:nvGrpSpPr>
          <p:grpSpPr>
            <a:xfrm>
              <a:off x="0" y="0"/>
              <a:ext cx="12195382" cy="6858000"/>
              <a:chOff x="0" y="0"/>
              <a:chExt cx="12195382" cy="6858000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0" y="11017"/>
                <a:ext cx="12195382" cy="6846983"/>
                <a:chOff x="0" y="0"/>
                <a:chExt cx="12195382" cy="6858000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0" y="0"/>
                  <a:ext cx="1157929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" name="Rectangle à coins arrondis 4"/>
                <p:cNvSpPr/>
                <p:nvPr/>
              </p:nvSpPr>
              <p:spPr>
                <a:xfrm>
                  <a:off x="11402281" y="14284"/>
                  <a:ext cx="793101" cy="606490"/>
                </a:xfrm>
                <a:prstGeom prst="roundRect">
                  <a:avLst>
                    <a:gd name="adj" fmla="val 3488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2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2315381" y="0"/>
                <a:ext cx="756123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5400" b="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Présentation des variables</a:t>
                </a:r>
                <a:endParaRPr lang="fr-FR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7" name="Image 16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3372" y="1225805"/>
                <a:ext cx="4347228" cy="2237046"/>
              </a:xfrm>
              <a:prstGeom prst="rect">
                <a:avLst/>
              </a:prstGeom>
            </p:spPr>
          </p:pic>
          <p:pic>
            <p:nvPicPr>
              <p:cNvPr id="18" name="Image 1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4701" y="4076240"/>
                <a:ext cx="4256060" cy="2526101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5827623" y="981006"/>
                <a:ext cx="47225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chemeClr val="bg1"/>
                    </a:solidFill>
                  </a:rPr>
                  <a:t>Plus de la moitié de la population écoute la musique au moins une fois par jour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1630094" y="4076240"/>
                <a:ext cx="47225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2400" dirty="0" smtClean="0">
                    <a:solidFill>
                      <a:schemeClr val="bg1"/>
                    </a:solidFill>
                  </a:rPr>
                  <a:t>La majorité de la population dépense moins de 20 €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1717257" y="97203"/>
              <a:ext cx="34015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fr-F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-11557659" y="1873"/>
            <a:ext cx="12205527" cy="6858000"/>
            <a:chOff x="0" y="11017"/>
            <a:chExt cx="12205527" cy="6858000"/>
          </a:xfrm>
        </p:grpSpPr>
        <p:grpSp>
          <p:nvGrpSpPr>
            <p:cNvPr id="39" name="Groupe 38"/>
            <p:cNvGrpSpPr/>
            <p:nvPr/>
          </p:nvGrpSpPr>
          <p:grpSpPr>
            <a:xfrm>
              <a:off x="0" y="11017"/>
              <a:ext cx="12205527" cy="6858000"/>
              <a:chOff x="0" y="0"/>
              <a:chExt cx="12205527" cy="6858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0" y="0"/>
                <a:ext cx="1157929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11412426" y="702719"/>
                <a:ext cx="793101" cy="606490"/>
              </a:xfrm>
              <a:prstGeom prst="roundRect">
                <a:avLst>
                  <a:gd name="adj" fmla="val 3488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793101" y="161768"/>
              <a:ext cx="11264721" cy="6338848"/>
              <a:chOff x="793101" y="150751"/>
              <a:chExt cx="11264721" cy="6338848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090951" y="150751"/>
                <a:ext cx="939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dirty="0" smtClean="0">
                    <a:solidFill>
                      <a:schemeClr val="bg1"/>
                    </a:solidFill>
                  </a:rPr>
                  <a:t>Analyse et interprétation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690414" y="744354"/>
                <a:ext cx="36740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2800" b="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fr-FR" sz="2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5" name="Image 44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981" y="3684343"/>
                <a:ext cx="6864003" cy="2805256"/>
              </a:xfrm>
              <a:prstGeom prst="rect">
                <a:avLst/>
              </a:prstGeom>
            </p:spPr>
          </p:pic>
          <p:pic>
            <p:nvPicPr>
              <p:cNvPr id="46" name="Image 45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101" y="707750"/>
                <a:ext cx="6902883" cy="2834517"/>
              </a:xfrm>
              <a:prstGeom prst="rect">
                <a:avLst/>
              </a:prstGeom>
            </p:spPr>
          </p:pic>
        </p:grpSp>
      </p:grpSp>
      <p:sp>
        <p:nvSpPr>
          <p:cNvPr id="4" name="ZoneTexte 3"/>
          <p:cNvSpPr txBox="1"/>
          <p:nvPr/>
        </p:nvSpPr>
        <p:spPr>
          <a:xfrm>
            <a:off x="7913057" y="934347"/>
            <a:ext cx="343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>
                <a:solidFill>
                  <a:schemeClr val="bg1"/>
                </a:solidFill>
              </a:rPr>
              <a:t>Lecture </a:t>
            </a:r>
            <a:r>
              <a:rPr lang="fr-FR" dirty="0" smtClean="0">
                <a:solidFill>
                  <a:schemeClr val="bg1"/>
                </a:solidFill>
              </a:rPr>
              <a:t>:  43% des personnes ayant répondu moins de 20€ écoute la musique tous les jours, plusieurs fois par jours.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913056" y="3799745"/>
            <a:ext cx="343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smtClean="0">
                <a:solidFill>
                  <a:schemeClr val="bg1"/>
                </a:solidFill>
              </a:rPr>
              <a:t>Lecture </a:t>
            </a:r>
            <a:r>
              <a:rPr lang="fr-FR" dirty="0" smtClean="0">
                <a:solidFill>
                  <a:schemeClr val="bg1"/>
                </a:solidFill>
              </a:rPr>
              <a:t>: 52% des personnes ayant répondu jamais dépense moins de 20€ par an pour écouter de la musique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11637" y="2983860"/>
            <a:ext cx="3068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V² = 0,017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3930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94649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94649 -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5" grpId="0"/>
      <p:bldP spid="35" grpId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7318" y="2551837"/>
            <a:ext cx="73173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mode d’écoute </a:t>
            </a:r>
          </a:p>
          <a:p>
            <a:pPr algn="ctr"/>
            <a:r>
              <a:rPr lang="fr-FR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est-il influencé par l’âge ?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12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FACA77D-A68F-44F0-B1B0-EF4FD91BD950}">
  <we:reference id="wa104381063" version="1.0.0.1" store="fr-F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293</Words>
  <Application>Microsoft Office PowerPoint</Application>
  <PresentationFormat>Grand écran</PresentationFormat>
  <Paragraphs>51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SOMMAIRE</vt:lpstr>
      <vt:lpstr>CONTEXTE ET HYPOTHÈSES</vt:lpstr>
      <vt:lpstr>POPULATION</vt:lpstr>
      <vt:lpstr>Présentation PowerPoint</vt:lpstr>
      <vt:lpstr>Présentation PowerPoint</vt:lpstr>
      <vt:lpstr>Présentation PowerPoint</vt:lpstr>
      <vt:lpstr>Présentation PowerPoint</vt:lpstr>
      <vt:lpstr>CONCLUSION</vt:lpstr>
      <vt:lpstr>Ressenti</vt:lpstr>
      <vt:lpstr>Présentation PowerPoint</vt:lpstr>
      <vt:lpstr>Présentation PowerPoint</vt:lpstr>
      <vt:lpstr>Présentation PowerPoint</vt:lpstr>
      <vt:lpstr>Présentation PowerPoint</vt:lpstr>
    </vt:vector>
  </TitlesOfParts>
  <Company>IUT Villetaneuse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profildef</dc:creator>
  <cp:lastModifiedBy>thierno</cp:lastModifiedBy>
  <cp:revision>44</cp:revision>
  <dcterms:created xsi:type="dcterms:W3CDTF">2024-01-12T08:21:43Z</dcterms:created>
  <dcterms:modified xsi:type="dcterms:W3CDTF">2024-01-18T10:50:36Z</dcterms:modified>
</cp:coreProperties>
</file>