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e029965550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e029965550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e029965550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e029965550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e029965550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e029965550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e029965550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e029965550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e0d7a5b1b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e0d7a5b1b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e0d7a5b1b1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e0d7a5b1b1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e02996555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e02996555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e02996555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e02996555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e0d7a5b1b1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e0d7a5b1b1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e029965550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e029965550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e029965550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e029965550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e029965550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e029965550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e029965550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e029965550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e029965550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e029965550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256850" y="1439525"/>
            <a:ext cx="8520600" cy="94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4000"/>
              <a:t>Base de Données et langage SQL</a:t>
            </a:r>
            <a:endParaRPr sz="40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202025" y="23860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Conception et implémentation d’une base de données 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8"/>
            <a:ext cx="1838575" cy="122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01725" y="0"/>
            <a:ext cx="1542275" cy="154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19730" y="2995450"/>
            <a:ext cx="1704525" cy="1758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0000"/>
                </a:solidFill>
              </a:rPr>
              <a:t>Script de création de la base de donnée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393400" y="1543325"/>
            <a:ext cx="6990900" cy="30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accent1"/>
                </a:solidFill>
              </a:rPr>
              <a:t>CREATE TABLE </a:t>
            </a:r>
            <a:r>
              <a:rPr lang="fr"/>
              <a:t>CATEGORIE_SOUS_CATEGORIE(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    id_sous_categorie </a:t>
            </a:r>
            <a:r>
              <a:rPr lang="fr">
                <a:solidFill>
                  <a:schemeClr val="accent1"/>
                </a:solidFill>
              </a:rPr>
              <a:t>INTEGER REFERENCES </a:t>
            </a:r>
            <a:r>
              <a:rPr lang="fr"/>
              <a:t>SOUS_CATEGORIE(id_sous_categorie) </a:t>
            </a:r>
            <a:r>
              <a:rPr lang="fr">
                <a:solidFill>
                  <a:schemeClr val="accent1"/>
                </a:solidFill>
              </a:rPr>
              <a:t>ON DELETE CASCADE</a:t>
            </a:r>
            <a:r>
              <a:rPr lang="fr"/>
              <a:t>,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    id_categorie </a:t>
            </a:r>
            <a:r>
              <a:rPr lang="fr">
                <a:solidFill>
                  <a:schemeClr val="accent1"/>
                </a:solidFill>
              </a:rPr>
              <a:t>INTEGER REFERENCES </a:t>
            </a:r>
            <a:r>
              <a:rPr lang="fr"/>
              <a:t>CATEGORIE(id_categorie) </a:t>
            </a:r>
            <a:r>
              <a:rPr lang="fr">
                <a:solidFill>
                  <a:schemeClr val="accent1"/>
                </a:solidFill>
              </a:rPr>
              <a:t>ON DELETE CASCADE</a:t>
            </a:r>
            <a:r>
              <a:rPr lang="fr"/>
              <a:t>,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    </a:t>
            </a:r>
            <a:r>
              <a:rPr lang="fr">
                <a:solidFill>
                  <a:schemeClr val="accent1"/>
                </a:solidFill>
              </a:rPr>
              <a:t>PRIMARY KEY </a:t>
            </a:r>
            <a:r>
              <a:rPr lang="fr"/>
              <a:t>(id_categorie, id_sous_categorie)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/>
              <a:t>);</a:t>
            </a:r>
            <a:endParaRPr/>
          </a:p>
        </p:txBody>
      </p:sp>
      <p:pic>
        <p:nvPicPr>
          <p:cNvPr id="115" name="Google Shape;115;p22"/>
          <p:cNvPicPr preferRelativeResize="0"/>
          <p:nvPr/>
        </p:nvPicPr>
        <p:blipFill rotWithShape="1">
          <a:blip r:embed="rId3">
            <a:alphaModFix/>
          </a:blip>
          <a:srcRect b="27564" l="77666" r="0" t="38320"/>
          <a:stretch/>
        </p:blipFill>
        <p:spPr>
          <a:xfrm>
            <a:off x="7384300" y="1017725"/>
            <a:ext cx="1619124" cy="3551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2"/>
          <p:cNvSpPr/>
          <p:nvPr/>
        </p:nvSpPr>
        <p:spPr>
          <a:xfrm>
            <a:off x="7700300" y="2370275"/>
            <a:ext cx="1231500" cy="8466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type="title"/>
          </p:nvPr>
        </p:nvSpPr>
        <p:spPr>
          <a:xfrm>
            <a:off x="311700" y="445025"/>
            <a:ext cx="8520600" cy="69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0000"/>
                </a:solidFill>
              </a:rPr>
              <a:t>Script de peuplement : exemple table region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22" name="Google Shape;122;p23"/>
          <p:cNvSpPr txBox="1"/>
          <p:nvPr/>
        </p:nvSpPr>
        <p:spPr>
          <a:xfrm>
            <a:off x="295800" y="3546300"/>
            <a:ext cx="8552400" cy="4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\</a:t>
            </a:r>
            <a:r>
              <a:rPr lang="fr" sz="125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copy</a:t>
            </a:r>
            <a:r>
              <a:rPr lang="fr" sz="12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region </a:t>
            </a:r>
            <a:r>
              <a:rPr lang="fr" sz="125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fr" sz="12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E:</a:t>
            </a:r>
            <a:r>
              <a:rPr lang="fr" sz="12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fr" sz="12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thierno</a:t>
            </a:r>
            <a:r>
              <a:rPr lang="fr" sz="12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fr" sz="12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TRAVAIL</a:t>
            </a:r>
            <a:r>
              <a:rPr lang="fr" sz="12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fr" sz="12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S2_SQL</a:t>
            </a:r>
            <a:r>
              <a:rPr lang="fr" sz="12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fr" sz="12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sae201</a:t>
            </a:r>
            <a:r>
              <a:rPr lang="fr" sz="12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fr" sz="12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peuplement</a:t>
            </a:r>
            <a:r>
              <a:rPr lang="fr" sz="12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fr" sz="12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region.txt</a:t>
            </a:r>
            <a:endParaRPr sz="2000">
              <a:solidFill>
                <a:schemeClr val="dk2"/>
              </a:solidFill>
            </a:endParaRPr>
          </a:p>
        </p:txBody>
      </p:sp>
      <p:pic>
        <p:nvPicPr>
          <p:cNvPr id="123" name="Google Shape;12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3450" y="1834251"/>
            <a:ext cx="8237101" cy="147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>
            <p:ph type="title"/>
          </p:nvPr>
        </p:nvSpPr>
        <p:spPr>
          <a:xfrm>
            <a:off x="311700" y="445025"/>
            <a:ext cx="8520600" cy="69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0000"/>
                </a:solidFill>
              </a:rPr>
              <a:t>Script de peuplement : exemple table département</a:t>
            </a:r>
            <a:endParaRPr>
              <a:solidFill>
                <a:srgbClr val="FF0000"/>
              </a:solidFill>
            </a:endParaRPr>
          </a:p>
        </p:txBody>
      </p:sp>
      <p:pic>
        <p:nvPicPr>
          <p:cNvPr id="129" name="Google Shape;12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375" y="1464526"/>
            <a:ext cx="8669248" cy="2540275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4"/>
          <p:cNvSpPr txBox="1"/>
          <p:nvPr/>
        </p:nvSpPr>
        <p:spPr>
          <a:xfrm>
            <a:off x="279825" y="4256650"/>
            <a:ext cx="8552400" cy="4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\</a:t>
            </a:r>
            <a:r>
              <a:rPr lang="fr" sz="125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copy</a:t>
            </a:r>
            <a:r>
              <a:rPr lang="fr" sz="12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departement </a:t>
            </a:r>
            <a:r>
              <a:rPr lang="fr" sz="125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fr" sz="12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E:</a:t>
            </a:r>
            <a:r>
              <a:rPr lang="fr" sz="12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fr" sz="12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thierno</a:t>
            </a:r>
            <a:r>
              <a:rPr lang="fr" sz="12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fr" sz="12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TRAVAIL</a:t>
            </a:r>
            <a:r>
              <a:rPr lang="fr" sz="12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fr" sz="12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S2_SQL</a:t>
            </a:r>
            <a:r>
              <a:rPr lang="fr" sz="12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fr" sz="12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sae201</a:t>
            </a:r>
            <a:r>
              <a:rPr lang="fr" sz="12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fr" sz="12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peuplement</a:t>
            </a:r>
            <a:r>
              <a:rPr lang="fr" sz="12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fr" sz="12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departement.txt</a:t>
            </a:r>
            <a:endParaRPr sz="2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/>
          <p:nvPr>
            <p:ph type="title"/>
          </p:nvPr>
        </p:nvSpPr>
        <p:spPr>
          <a:xfrm>
            <a:off x="311700" y="445025"/>
            <a:ext cx="8520600" cy="73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0000"/>
                </a:solidFill>
              </a:rPr>
              <a:t>Exploration de la base de donnée : exemple de requête 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36" name="Google Shape;136;p25"/>
          <p:cNvSpPr txBox="1"/>
          <p:nvPr>
            <p:ph idx="1" type="body"/>
          </p:nvPr>
        </p:nvSpPr>
        <p:spPr>
          <a:xfrm>
            <a:off x="311700" y="1421850"/>
            <a:ext cx="8520600" cy="26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chemeClr val="accent1"/>
                </a:solidFill>
              </a:rPr>
              <a:t>SELECT </a:t>
            </a:r>
            <a:r>
              <a:rPr lang="fr"/>
              <a:t>c.nom_categorie, </a:t>
            </a:r>
            <a:r>
              <a:rPr lang="fr">
                <a:solidFill>
                  <a:schemeClr val="accent1"/>
                </a:solidFill>
              </a:rPr>
              <a:t>COUNT</a:t>
            </a:r>
            <a:r>
              <a:rPr lang="fr"/>
              <a:t>(cf.id_festival) </a:t>
            </a:r>
            <a:r>
              <a:rPr lang="fr">
                <a:solidFill>
                  <a:schemeClr val="accent1"/>
                </a:solidFill>
              </a:rPr>
              <a:t>AS </a:t>
            </a:r>
            <a:r>
              <a:rPr lang="fr"/>
              <a:t>nombre_festivals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chemeClr val="accent1"/>
                </a:solidFill>
              </a:rPr>
              <a:t>FROM </a:t>
            </a:r>
            <a:r>
              <a:rPr lang="fr"/>
              <a:t>CATEGORIE c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chemeClr val="accent1"/>
                </a:solidFill>
              </a:rPr>
              <a:t>JOIN </a:t>
            </a:r>
            <a:r>
              <a:rPr lang="fr"/>
              <a:t>CATEGORIE_FESTIVAL cf </a:t>
            </a:r>
            <a:r>
              <a:rPr lang="fr">
                <a:solidFill>
                  <a:schemeClr val="accent1"/>
                </a:solidFill>
              </a:rPr>
              <a:t>USING </a:t>
            </a:r>
            <a:r>
              <a:rPr lang="fr">
                <a:solidFill>
                  <a:schemeClr val="dk1"/>
                </a:solidFill>
              </a:rPr>
              <a:t>(</a:t>
            </a:r>
            <a:r>
              <a:rPr lang="fr"/>
              <a:t>id_categorie)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chemeClr val="accent1"/>
                </a:solidFill>
              </a:rPr>
              <a:t>GROUP BY </a:t>
            </a:r>
            <a:r>
              <a:rPr lang="fr"/>
              <a:t>c.nom_categorie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>
                <a:solidFill>
                  <a:schemeClr val="accent1"/>
                </a:solidFill>
              </a:rPr>
              <a:t>ORDER BY </a:t>
            </a:r>
            <a:r>
              <a:rPr lang="fr"/>
              <a:t>nombre_festivals </a:t>
            </a:r>
            <a:r>
              <a:rPr lang="fr">
                <a:solidFill>
                  <a:schemeClr val="accent1"/>
                </a:solidFill>
              </a:rPr>
              <a:t>DESC</a:t>
            </a:r>
            <a:r>
              <a:rPr lang="fr"/>
              <a:t>;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0000"/>
                </a:solidFill>
              </a:rPr>
              <a:t>Exploration de la base de donnée : exemple de requête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42" name="Google Shape;142;p26"/>
          <p:cNvSpPr txBox="1"/>
          <p:nvPr>
            <p:ph idx="1" type="body"/>
          </p:nvPr>
        </p:nvSpPr>
        <p:spPr>
          <a:xfrm>
            <a:off x="311700" y="1421850"/>
            <a:ext cx="8520600" cy="26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accent1"/>
                </a:solidFill>
              </a:rPr>
              <a:t>SELECT </a:t>
            </a:r>
            <a:r>
              <a:rPr lang="fr">
                <a:solidFill>
                  <a:schemeClr val="dk1"/>
                </a:solidFill>
              </a:rPr>
              <a:t>e.envergure_territorial, </a:t>
            </a:r>
            <a:r>
              <a:rPr lang="fr">
                <a:solidFill>
                  <a:schemeClr val="accent1"/>
                </a:solidFill>
              </a:rPr>
              <a:t>COUNT</a:t>
            </a:r>
            <a:r>
              <a:rPr lang="fr">
                <a:solidFill>
                  <a:schemeClr val="dk1"/>
                </a:solidFill>
              </a:rPr>
              <a:t>(f.id_festival) </a:t>
            </a:r>
            <a:r>
              <a:rPr lang="fr">
                <a:solidFill>
                  <a:schemeClr val="accent1"/>
                </a:solidFill>
              </a:rPr>
              <a:t>AS </a:t>
            </a:r>
            <a:r>
              <a:rPr lang="fr">
                <a:solidFill>
                  <a:schemeClr val="dk1"/>
                </a:solidFill>
              </a:rPr>
              <a:t>nombre_festivals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accent1"/>
                </a:solidFill>
              </a:rPr>
              <a:t>FROM </a:t>
            </a:r>
            <a:r>
              <a:rPr lang="fr">
                <a:solidFill>
                  <a:schemeClr val="dk1"/>
                </a:solidFill>
              </a:rPr>
              <a:t>FESTIVAL f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accent1"/>
                </a:solidFill>
              </a:rPr>
              <a:t>JOIN </a:t>
            </a:r>
            <a:r>
              <a:rPr lang="fr">
                <a:solidFill>
                  <a:schemeClr val="dk1"/>
                </a:solidFill>
              </a:rPr>
              <a:t>ENVERGURE </a:t>
            </a:r>
            <a:r>
              <a:rPr lang="fr">
                <a:solidFill>
                  <a:schemeClr val="accent1"/>
                </a:solidFill>
              </a:rPr>
              <a:t>AS </a:t>
            </a:r>
            <a:r>
              <a:rPr lang="fr">
                <a:solidFill>
                  <a:schemeClr val="dk1"/>
                </a:solidFill>
              </a:rPr>
              <a:t>e </a:t>
            </a:r>
            <a:r>
              <a:rPr lang="fr">
                <a:solidFill>
                  <a:schemeClr val="accent1"/>
                </a:solidFill>
              </a:rPr>
              <a:t>USING</a:t>
            </a:r>
            <a:r>
              <a:rPr lang="fr">
                <a:solidFill>
                  <a:schemeClr val="dk1"/>
                </a:solidFill>
              </a:rPr>
              <a:t>(id_envergure)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accent1"/>
                </a:solidFill>
              </a:rPr>
              <a:t>GROUP BY </a:t>
            </a:r>
            <a:r>
              <a:rPr lang="fr">
                <a:solidFill>
                  <a:schemeClr val="dk1"/>
                </a:solidFill>
              </a:rPr>
              <a:t>e.envergure_territorial </a:t>
            </a:r>
            <a:r>
              <a:rPr lang="fr">
                <a:solidFill>
                  <a:schemeClr val="accent1"/>
                </a:solidFill>
              </a:rPr>
              <a:t>HAVING </a:t>
            </a:r>
            <a:r>
              <a:rPr lang="fr">
                <a:solidFill>
                  <a:schemeClr val="dk1"/>
                </a:solidFill>
              </a:rPr>
              <a:t>e.envergure_territorial != 'unknow'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>
                <a:solidFill>
                  <a:schemeClr val="accent1"/>
                </a:solidFill>
              </a:rPr>
              <a:t>ORDER BY </a:t>
            </a:r>
            <a:r>
              <a:rPr lang="fr">
                <a:solidFill>
                  <a:schemeClr val="dk1"/>
                </a:solidFill>
              </a:rPr>
              <a:t>nombre_festivals </a:t>
            </a:r>
            <a:r>
              <a:rPr lang="fr">
                <a:solidFill>
                  <a:schemeClr val="accent1"/>
                </a:solidFill>
              </a:rPr>
              <a:t>DESC</a:t>
            </a:r>
            <a:r>
              <a:rPr lang="fr">
                <a:solidFill>
                  <a:schemeClr val="dk1"/>
                </a:solidFill>
              </a:rPr>
              <a:t>;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0000"/>
                </a:solidFill>
              </a:rPr>
              <a:t>Merci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0000"/>
                </a:solidFill>
              </a:rPr>
              <a:t>SOMMAIRE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939075" y="1152475"/>
            <a:ext cx="7893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38150" lvl="0" marL="457200" rtl="0" algn="l">
              <a:spcBef>
                <a:spcPts val="0"/>
              </a:spcBef>
              <a:spcAft>
                <a:spcPts val="0"/>
              </a:spcAft>
              <a:buSzPts val="3300"/>
              <a:buAutoNum type="romanUcPeriod"/>
            </a:pPr>
            <a:r>
              <a:rPr lang="fr" sz="3300"/>
              <a:t>Modèle Entité-Association</a:t>
            </a:r>
            <a:endParaRPr sz="3300"/>
          </a:p>
          <a:p>
            <a:pPr indent="-438150" lvl="0" marL="457200" rtl="0" algn="l">
              <a:spcBef>
                <a:spcPts val="0"/>
              </a:spcBef>
              <a:spcAft>
                <a:spcPts val="0"/>
              </a:spcAft>
              <a:buSzPts val="3300"/>
              <a:buAutoNum type="romanUcPeriod"/>
            </a:pPr>
            <a:r>
              <a:rPr lang="fr" sz="3300"/>
              <a:t>Modèle Relationnel</a:t>
            </a:r>
            <a:endParaRPr sz="3300"/>
          </a:p>
          <a:p>
            <a:pPr indent="-438150" lvl="0" marL="457200" rtl="0" algn="l">
              <a:spcBef>
                <a:spcPts val="0"/>
              </a:spcBef>
              <a:spcAft>
                <a:spcPts val="0"/>
              </a:spcAft>
              <a:buSzPts val="3300"/>
              <a:buAutoNum type="romanUcPeriod"/>
            </a:pPr>
            <a:r>
              <a:rPr lang="fr" sz="3300"/>
              <a:t>Script de </a:t>
            </a:r>
            <a:r>
              <a:rPr lang="fr" sz="3300"/>
              <a:t>création</a:t>
            </a:r>
            <a:endParaRPr sz="3300"/>
          </a:p>
          <a:p>
            <a:pPr indent="-438150" lvl="0" marL="457200" rtl="0" algn="l">
              <a:spcBef>
                <a:spcPts val="0"/>
              </a:spcBef>
              <a:spcAft>
                <a:spcPts val="0"/>
              </a:spcAft>
              <a:buSzPts val="3300"/>
              <a:buAutoNum type="romanUcPeriod"/>
            </a:pPr>
            <a:r>
              <a:rPr lang="fr" sz="3300"/>
              <a:t>Script de peuplement</a:t>
            </a:r>
            <a:endParaRPr sz="3300"/>
          </a:p>
          <a:p>
            <a:pPr indent="-438150" lvl="0" marL="457200" rtl="0" algn="l">
              <a:spcBef>
                <a:spcPts val="0"/>
              </a:spcBef>
              <a:spcAft>
                <a:spcPts val="0"/>
              </a:spcAft>
              <a:buSzPts val="3300"/>
              <a:buAutoNum type="romanUcPeriod"/>
            </a:pPr>
            <a:r>
              <a:rPr lang="fr" sz="3300"/>
              <a:t>Exploration de la Base de Données</a:t>
            </a:r>
            <a:endParaRPr sz="33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0000"/>
                </a:solidFill>
              </a:rPr>
              <a:t>Modèle Entité-</a:t>
            </a:r>
            <a:r>
              <a:rPr lang="fr">
                <a:solidFill>
                  <a:srgbClr val="FF0000"/>
                </a:solidFill>
              </a:rPr>
              <a:t>Association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5875" y="0"/>
            <a:ext cx="389225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0000"/>
                </a:solidFill>
              </a:rPr>
              <a:t>Modèle Relationnel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831800" y="1139650"/>
            <a:ext cx="8119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fr"/>
              <a:t>EPCI (</a:t>
            </a:r>
            <a:r>
              <a:rPr lang="fr" u="sng"/>
              <a:t>code_epci</a:t>
            </a:r>
            <a:r>
              <a:rPr lang="fr"/>
              <a:t>, nom_epci)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fr"/>
              <a:t>ENVERGURE (</a:t>
            </a:r>
            <a:r>
              <a:rPr lang="fr" u="sng"/>
              <a:t>id_envergure</a:t>
            </a:r>
            <a:r>
              <a:rPr lang="fr"/>
              <a:t>, envergure_territoriale)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fr"/>
              <a:t>REGION (</a:t>
            </a:r>
            <a:r>
              <a:rPr lang="fr" u="sng"/>
              <a:t>id_region</a:t>
            </a:r>
            <a:r>
              <a:rPr lang="fr"/>
              <a:t>, nom_region)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fr"/>
              <a:t>DEPARTEMENT (</a:t>
            </a:r>
            <a:r>
              <a:rPr lang="fr" u="sng"/>
              <a:t>id_departement</a:t>
            </a:r>
            <a:r>
              <a:rPr lang="fr"/>
              <a:t>, nom_departement, id_region)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fr"/>
              <a:t>COMMUNE (</a:t>
            </a:r>
            <a:r>
              <a:rPr lang="fr" u="sng"/>
              <a:t>code_insee</a:t>
            </a:r>
            <a:r>
              <a:rPr lang="fr"/>
              <a:t>, nom_commune, code_postal, id_departement)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fr"/>
              <a:t>ADRESSE (</a:t>
            </a:r>
            <a:r>
              <a:rPr lang="fr" u="sng"/>
              <a:t>id_adresse</a:t>
            </a:r>
            <a:r>
              <a:rPr lang="fr"/>
              <a:t>, num_voie, nom_voie, type_voie, complement_adresse, code_insee)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fr"/>
              <a:t>CATEGORIE (</a:t>
            </a:r>
            <a:r>
              <a:rPr lang="fr" u="sng"/>
              <a:t>id_categorie</a:t>
            </a:r>
            <a:r>
              <a:rPr lang="fr"/>
              <a:t>, nom_categorie)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fr"/>
              <a:t>SOUS_CATEGORIE (</a:t>
            </a:r>
            <a:r>
              <a:rPr lang="fr" u="sng"/>
              <a:t>id_sous_categorie</a:t>
            </a:r>
            <a:r>
              <a:rPr lang="fr"/>
              <a:t>, nom_sous_categorie)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fr"/>
              <a:t>ACTIVITE (</a:t>
            </a:r>
            <a:r>
              <a:rPr lang="fr" u="sng"/>
              <a:t>id_activité</a:t>
            </a:r>
            <a:r>
              <a:rPr lang="fr"/>
              <a:t>, nom_activité)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0000"/>
                </a:solidFill>
              </a:rPr>
              <a:t>Modèle Relationnel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978700" y="1126825"/>
            <a:ext cx="6375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DECENIE (</a:t>
            </a:r>
            <a:r>
              <a:rPr lang="fr" u="sng"/>
              <a:t>id_decenie</a:t>
            </a:r>
            <a:r>
              <a:rPr lang="fr"/>
              <a:t>, nom_decenie)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DATE_DEROULEMENT (</a:t>
            </a:r>
            <a:r>
              <a:rPr lang="fr" u="sng"/>
              <a:t>id_periode</a:t>
            </a:r>
            <a:r>
              <a:rPr lang="fr"/>
              <a:t>, nom_periode)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FESTIVAL(</a:t>
            </a:r>
            <a:r>
              <a:rPr lang="fr" u="sng"/>
              <a:t>id_festival</a:t>
            </a:r>
            <a:r>
              <a:rPr lang="fr"/>
              <a:t>, nom_festival, site_internet, 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         adresse_mail, annee_creation, 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         identifiant_agence, identifiant_cnm, 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         geocodage_x, geocodage_y, 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         id_envergure, code_epci, id_periode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	         id_decenie, code_insee)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fr"/>
              <a:t>ADRESSE_FESTIVAL (</a:t>
            </a:r>
            <a:r>
              <a:rPr lang="fr" u="sng"/>
              <a:t>id_adresse, id_festival</a:t>
            </a:r>
            <a:r>
              <a:rPr lang="fr"/>
              <a:t>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0000"/>
                </a:solidFill>
              </a:rPr>
              <a:t>Modèle Relationnel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909750" y="1083375"/>
            <a:ext cx="7324500" cy="36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/>
              <a:t>CATEGORIE_FESTIVAL (</a:t>
            </a:r>
            <a:r>
              <a:rPr lang="fr" sz="1500" u="sng"/>
              <a:t>id_categorie, id_festival</a:t>
            </a:r>
            <a:r>
              <a:rPr lang="fr" sz="1500"/>
              <a:t>)</a:t>
            </a:r>
            <a:endParaRPr sz="1500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500"/>
              <a:t>SOUS_CATEGORIE_FESTIVAL (</a:t>
            </a:r>
            <a:r>
              <a:rPr lang="fr" sz="1500" u="sng"/>
              <a:t>id_sous_categorie, id_festival</a:t>
            </a:r>
            <a:r>
              <a:rPr lang="fr" sz="1500"/>
              <a:t>)</a:t>
            </a:r>
            <a:endParaRPr sz="1500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500"/>
              <a:t>ACTIVITE_FESTIVAL (</a:t>
            </a:r>
            <a:r>
              <a:rPr lang="fr" sz="1500" u="sng"/>
              <a:t>id_activite, id_festival</a:t>
            </a:r>
            <a:r>
              <a:rPr lang="fr" sz="1500"/>
              <a:t>)</a:t>
            </a:r>
            <a:endParaRPr sz="1500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500"/>
              <a:t>SOUS_CATEGORIE_ACTIVITE (</a:t>
            </a:r>
            <a:r>
              <a:rPr lang="fr" sz="1500" u="sng"/>
              <a:t>id_sous_categorie, id_activite</a:t>
            </a:r>
            <a:r>
              <a:rPr lang="fr" sz="1500"/>
              <a:t>)</a:t>
            </a:r>
            <a:endParaRPr sz="1500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fr" sz="1500"/>
              <a:t>CATEGORIE_SOUS_CATEGORIE (</a:t>
            </a:r>
            <a:r>
              <a:rPr lang="fr" sz="1500" u="sng"/>
              <a:t>id_categorie, id_sous_categorie</a:t>
            </a:r>
            <a:r>
              <a:rPr lang="fr" sz="1500"/>
              <a:t>)</a:t>
            </a:r>
            <a:endParaRPr sz="15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0000"/>
                </a:solidFill>
              </a:rPr>
              <a:t>Script de création de la base de donnée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424725" y="1879013"/>
            <a:ext cx="5521800" cy="223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2200">
                <a:solidFill>
                  <a:schemeClr val="accent1"/>
                </a:solidFill>
              </a:rPr>
              <a:t>CREATE TABLE </a:t>
            </a:r>
            <a:r>
              <a:rPr lang="fr" sz="2200"/>
              <a:t>CATEGORIE(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2200"/>
              <a:t>    id_categorie </a:t>
            </a:r>
            <a:r>
              <a:rPr lang="fr" sz="2200">
                <a:solidFill>
                  <a:schemeClr val="accent1"/>
                </a:solidFill>
              </a:rPr>
              <a:t>INTEGER PRIMARY KEY</a:t>
            </a:r>
            <a:r>
              <a:rPr lang="fr" sz="2200"/>
              <a:t>,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2200"/>
              <a:t>    nom_categorie </a:t>
            </a:r>
            <a:r>
              <a:rPr lang="fr" sz="2200">
                <a:solidFill>
                  <a:schemeClr val="accent1"/>
                </a:solidFill>
              </a:rPr>
              <a:t>VARCHAR</a:t>
            </a:r>
            <a:endParaRPr sz="22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 sz="2200"/>
              <a:t>);</a:t>
            </a:r>
            <a:endParaRPr sz="2200"/>
          </a:p>
        </p:txBody>
      </p:sp>
      <p:pic>
        <p:nvPicPr>
          <p:cNvPr id="99" name="Google Shape;99;p20"/>
          <p:cNvPicPr preferRelativeResize="0"/>
          <p:nvPr/>
        </p:nvPicPr>
        <p:blipFill rotWithShape="1">
          <a:blip r:embed="rId3">
            <a:alphaModFix/>
          </a:blip>
          <a:srcRect b="27564" l="75323" r="0" t="38320"/>
          <a:stretch/>
        </p:blipFill>
        <p:spPr>
          <a:xfrm>
            <a:off x="6528950" y="1152475"/>
            <a:ext cx="1856300" cy="3685376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20"/>
          <p:cNvSpPr/>
          <p:nvPr/>
        </p:nvSpPr>
        <p:spPr>
          <a:xfrm>
            <a:off x="6738275" y="1509275"/>
            <a:ext cx="1898400" cy="11673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0000"/>
                </a:solidFill>
              </a:rPr>
              <a:t>Script de création de la base de donnée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06" name="Google Shape;106;p21"/>
          <p:cNvSpPr txBox="1"/>
          <p:nvPr>
            <p:ph idx="1" type="body"/>
          </p:nvPr>
        </p:nvSpPr>
        <p:spPr>
          <a:xfrm>
            <a:off x="311700" y="1951613"/>
            <a:ext cx="5747700" cy="208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accent1"/>
                </a:solidFill>
              </a:rPr>
              <a:t>CREATE TABLE </a:t>
            </a:r>
            <a:r>
              <a:rPr lang="fr"/>
              <a:t>SOUS_CATEGORIE(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    id_sous_categorie </a:t>
            </a:r>
            <a:r>
              <a:rPr lang="fr">
                <a:solidFill>
                  <a:schemeClr val="accent1"/>
                </a:solidFill>
              </a:rPr>
              <a:t>INTEGER PRIMARY KEY</a:t>
            </a:r>
            <a:r>
              <a:rPr lang="fr"/>
              <a:t>,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    nom_sous_categorie </a:t>
            </a:r>
            <a:r>
              <a:rPr lang="fr">
                <a:solidFill>
                  <a:schemeClr val="accent1"/>
                </a:solidFill>
              </a:rPr>
              <a:t>VARCHAR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/>
              <a:t>);</a:t>
            </a:r>
            <a:endParaRPr/>
          </a:p>
        </p:txBody>
      </p:sp>
      <p:pic>
        <p:nvPicPr>
          <p:cNvPr id="107" name="Google Shape;107;p21"/>
          <p:cNvPicPr preferRelativeResize="0"/>
          <p:nvPr/>
        </p:nvPicPr>
        <p:blipFill rotWithShape="1">
          <a:blip r:embed="rId3">
            <a:alphaModFix/>
          </a:blip>
          <a:srcRect b="27564" l="75323" r="0" t="38320"/>
          <a:stretch/>
        </p:blipFill>
        <p:spPr>
          <a:xfrm>
            <a:off x="6528950" y="1152475"/>
            <a:ext cx="1856300" cy="3685376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1"/>
          <p:cNvSpPr/>
          <p:nvPr/>
        </p:nvSpPr>
        <p:spPr>
          <a:xfrm>
            <a:off x="6507900" y="3343475"/>
            <a:ext cx="1898400" cy="11673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