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A"/>
    <a:srgbClr val="1966AF"/>
    <a:srgbClr val="1F9BD8"/>
    <a:srgbClr val="FFD711"/>
    <a:srgbClr val="F8A90B"/>
    <a:srgbClr val="E66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2" autoAdjust="0"/>
    <p:restoredTop sz="93486" autoAdjust="0"/>
  </p:normalViewPr>
  <p:slideViewPr>
    <p:cSldViewPr snapToGrid="0">
      <p:cViewPr varScale="1">
        <p:scale>
          <a:sx n="70" d="100"/>
          <a:sy n="70" d="100"/>
        </p:scale>
        <p:origin x="608" y="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321250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163571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147971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415835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412393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B3FC8EB-22D4-4691-8E57-728C7CDD4080}" type="datetimeFigureOut">
              <a:rPr lang="fr-FR" smtClean="0"/>
              <a:t>30/05/2024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412637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B3FC8EB-22D4-4691-8E57-728C7CDD4080}" type="datetimeFigureOut">
              <a:rPr lang="fr-FR" smtClean="0"/>
              <a:t>30/05/2024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293777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B3FC8EB-22D4-4691-8E57-728C7CDD4080}" type="datetimeFigureOut">
              <a:rPr lang="fr-FR" smtClean="0"/>
              <a:t>30/05/2024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30223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B3FC8EB-22D4-4691-8E57-728C7CDD4080}" type="datetimeFigureOut">
              <a:rPr lang="fr-FR" smtClean="0"/>
              <a:t>30/05/2024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207769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B3FC8EB-22D4-4691-8E57-728C7CDD4080}" type="datetimeFigureOut">
              <a:rPr lang="fr-FR" smtClean="0"/>
              <a:t>30/05/2024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429370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B3FC8EB-22D4-4691-8E57-728C7CDD4080}" type="datetimeFigureOut">
              <a:rPr lang="fr-FR" smtClean="0"/>
              <a:t>30/05/2024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6EEBC38-D3FD-4CF6-81B4-896BD60CF0FE}" type="slidenum">
              <a:rPr lang="fr-FR" smtClean="0"/>
              <a:t>‹N°›</a:t>
            </a:fld>
            <a:endParaRPr lang="fr-FR"/>
          </a:p>
        </p:txBody>
      </p:sp>
    </p:spTree>
    <p:extLst>
      <p:ext uri="{BB962C8B-B14F-4D97-AF65-F5344CB8AC3E}">
        <p14:creationId xmlns:p14="http://schemas.microsoft.com/office/powerpoint/2010/main" val="13268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FC8EB-22D4-4691-8E57-728C7CDD4080}" type="datetimeFigureOut">
              <a:rPr lang="fr-FR" smtClean="0"/>
              <a:t>30/05/2024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BC38-D3FD-4CF6-81B4-896BD60CF0FE}" type="slidenum">
              <a:rPr lang="fr-FR" smtClean="0"/>
              <a:t>‹N°›</a:t>
            </a:fld>
            <a:endParaRPr lang="fr-FR"/>
          </a:p>
        </p:txBody>
      </p:sp>
    </p:spTree>
    <p:extLst>
      <p:ext uri="{BB962C8B-B14F-4D97-AF65-F5344CB8AC3E}">
        <p14:creationId xmlns:p14="http://schemas.microsoft.com/office/powerpoint/2010/main" val="2575124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42698" y="54696"/>
            <a:ext cx="9864436" cy="871305"/>
          </a:xfrm>
          <a:solidFill>
            <a:srgbClr val="00549A"/>
          </a:solidFill>
        </p:spPr>
        <p:txBody>
          <a:bodyPr anchor="t">
            <a:noAutofit/>
          </a:bodyPr>
          <a:lstStyle/>
          <a:p>
            <a:pPr algn="l">
              <a:lnSpc>
                <a:spcPct val="100000"/>
              </a:lnSpc>
            </a:pPr>
            <a:r>
              <a:rPr lang="fr-FR" sz="1600" b="1" dirty="0">
                <a:solidFill>
                  <a:schemeClr val="bg1"/>
                </a:solidFill>
              </a:rPr>
              <a:t>Département : </a:t>
            </a:r>
            <a:r>
              <a:rPr lang="fr-FR" sz="1600" b="1" dirty="0" smtClean="0">
                <a:solidFill>
                  <a:schemeClr val="bg1"/>
                </a:solidFill>
              </a:rPr>
              <a:t>Sciences des Données, IUT Villetaneuse</a:t>
            </a:r>
            <a:r>
              <a:rPr lang="fr-FR" sz="1600" b="1" dirty="0">
                <a:solidFill>
                  <a:schemeClr val="bg1"/>
                </a:solidFill>
              </a:rPr>
              <a:t/>
            </a:r>
            <a:br>
              <a:rPr lang="fr-FR" sz="1600" b="1" dirty="0">
                <a:solidFill>
                  <a:schemeClr val="bg1"/>
                </a:solidFill>
              </a:rPr>
            </a:br>
            <a:r>
              <a:rPr lang="fr-FR" sz="1600" b="1" dirty="0">
                <a:solidFill>
                  <a:schemeClr val="bg1"/>
                </a:solidFill>
              </a:rPr>
              <a:t>Membres de l’équipe </a:t>
            </a:r>
            <a:r>
              <a:rPr lang="fr-FR" sz="1600" b="1" dirty="0" smtClean="0">
                <a:solidFill>
                  <a:schemeClr val="bg1"/>
                </a:solidFill>
              </a:rPr>
              <a:t>(groupe 7) : </a:t>
            </a:r>
            <a:r>
              <a:rPr lang="fr-FR" sz="1600" b="1" dirty="0" err="1" smtClean="0">
                <a:solidFill>
                  <a:schemeClr val="bg1"/>
                </a:solidFill>
              </a:rPr>
              <a:t>Imany</a:t>
            </a:r>
            <a:r>
              <a:rPr lang="fr-FR" sz="1600" b="1" dirty="0" smtClean="0">
                <a:solidFill>
                  <a:schemeClr val="bg1"/>
                </a:solidFill>
              </a:rPr>
              <a:t>, </a:t>
            </a:r>
            <a:r>
              <a:rPr lang="fr-FR" sz="1600" b="1" dirty="0" err="1" smtClean="0">
                <a:solidFill>
                  <a:schemeClr val="bg1"/>
                </a:solidFill>
              </a:rPr>
              <a:t>Satujan</a:t>
            </a:r>
            <a:r>
              <a:rPr lang="fr-FR" sz="1600" b="1" dirty="0" smtClean="0">
                <a:solidFill>
                  <a:schemeClr val="bg1"/>
                </a:solidFill>
              </a:rPr>
              <a:t>, </a:t>
            </a:r>
            <a:r>
              <a:rPr lang="fr-FR" sz="1600" b="1" dirty="0" err="1" smtClean="0">
                <a:solidFill>
                  <a:schemeClr val="bg1"/>
                </a:solidFill>
              </a:rPr>
              <a:t>Nowlan</a:t>
            </a:r>
            <a:r>
              <a:rPr lang="fr-FR" sz="1600" b="1" dirty="0" smtClean="0">
                <a:solidFill>
                  <a:schemeClr val="bg1"/>
                </a:solidFill>
              </a:rPr>
              <a:t>, Thierno, </a:t>
            </a:r>
            <a:r>
              <a:rPr lang="fr-FR" sz="1600" b="1" dirty="0" err="1" smtClean="0">
                <a:solidFill>
                  <a:schemeClr val="bg1"/>
                </a:solidFill>
              </a:rPr>
              <a:t>Kyllian</a:t>
            </a:r>
            <a:r>
              <a:rPr lang="fr-FR" sz="1600" b="1" dirty="0" smtClean="0">
                <a:solidFill>
                  <a:schemeClr val="bg1"/>
                </a:solidFill>
              </a:rPr>
              <a:t/>
            </a:r>
            <a:br>
              <a:rPr lang="fr-FR" sz="1600" b="1" dirty="0" smtClean="0">
                <a:solidFill>
                  <a:schemeClr val="bg1"/>
                </a:solidFill>
              </a:rPr>
            </a:br>
            <a:r>
              <a:rPr lang="fr-FR" sz="1600" b="1" dirty="0">
                <a:solidFill>
                  <a:schemeClr val="bg1"/>
                </a:solidFill>
              </a:rPr>
              <a:t>N</a:t>
            </a:r>
            <a:r>
              <a:rPr lang="fr-FR" sz="1600" b="1" dirty="0" smtClean="0">
                <a:solidFill>
                  <a:schemeClr val="bg1"/>
                </a:solidFill>
              </a:rPr>
              <a:t>om : Diallo Thierno</a:t>
            </a:r>
            <a:endParaRPr lang="fr-FR" sz="1600" b="1" dirty="0">
              <a:solidFill>
                <a:schemeClr val="bg1"/>
              </a:solidFill>
            </a:endParaRPr>
          </a:p>
        </p:txBody>
      </p:sp>
      <p:sp>
        <p:nvSpPr>
          <p:cNvPr id="3" name="Sous-titre 2"/>
          <p:cNvSpPr>
            <a:spLocks noGrp="1"/>
          </p:cNvSpPr>
          <p:nvPr>
            <p:ph type="subTitle" idx="1"/>
          </p:nvPr>
        </p:nvSpPr>
        <p:spPr>
          <a:xfrm>
            <a:off x="0" y="984821"/>
            <a:ext cx="12107133" cy="545509"/>
          </a:xfrm>
        </p:spPr>
        <p:txBody>
          <a:bodyPr>
            <a:normAutofit fontScale="77500" lnSpcReduction="20000"/>
          </a:bodyPr>
          <a:lstStyle/>
          <a:p>
            <a:pPr algn="l"/>
            <a:r>
              <a:rPr lang="fr-FR" sz="2000" b="1" dirty="0">
                <a:solidFill>
                  <a:srgbClr val="1966AF"/>
                </a:solidFill>
              </a:rPr>
              <a:t>Problématique</a:t>
            </a:r>
            <a:r>
              <a:rPr lang="fr-FR" sz="2000" dirty="0">
                <a:solidFill>
                  <a:srgbClr val="1966AF"/>
                </a:solidFill>
              </a:rPr>
              <a:t> </a:t>
            </a:r>
            <a:r>
              <a:rPr lang="fr-FR" sz="2000" dirty="0" smtClean="0">
                <a:solidFill>
                  <a:srgbClr val="1966AF"/>
                </a:solidFill>
              </a:rPr>
              <a:t>: En quoi la récente sécheresse des Pyrénées-Orientales s’explique avec les données météorologiques ?</a:t>
            </a:r>
          </a:p>
          <a:p>
            <a:pPr algn="l"/>
            <a:r>
              <a:rPr lang="fr-FR" sz="1700" b="1" dirty="0"/>
              <a:t>Lien : https://public.tableau.com/app/profile/nowlan.ramarovelo/viz/DATAVIZSAE204/Tableaudebord1</a:t>
            </a:r>
          </a:p>
        </p:txBody>
      </p:sp>
      <p:sp>
        <p:nvSpPr>
          <p:cNvPr id="4" name="Sous-titre 2"/>
          <p:cNvSpPr txBox="1">
            <a:spLocks/>
          </p:cNvSpPr>
          <p:nvPr/>
        </p:nvSpPr>
        <p:spPr>
          <a:xfrm>
            <a:off x="4696178" y="5945646"/>
            <a:ext cx="7252455" cy="8795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fr-FR" sz="1400" dirty="0"/>
          </a:p>
        </p:txBody>
      </p:sp>
      <p:sp>
        <p:nvSpPr>
          <p:cNvPr id="6" name="Rectangle 5"/>
          <p:cNvSpPr/>
          <p:nvPr/>
        </p:nvSpPr>
        <p:spPr>
          <a:xfrm>
            <a:off x="4345473" y="1530328"/>
            <a:ext cx="7761659" cy="456567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 name="Image 10"/>
          <p:cNvPicPr>
            <a:picLocks noChangeAspect="1"/>
          </p:cNvPicPr>
          <p:nvPr/>
        </p:nvPicPr>
        <p:blipFill rotWithShape="1">
          <a:blip r:embed="rId2" cstate="print">
            <a:extLst>
              <a:ext uri="{28A0092B-C50C-407E-A947-70E740481C1C}">
                <a14:useLocalDpi xmlns:a14="http://schemas.microsoft.com/office/drawing/2010/main" val="0"/>
              </a:ext>
            </a:extLst>
          </a:blip>
          <a:srcRect t="14093" b="6167"/>
          <a:stretch/>
        </p:blipFill>
        <p:spPr>
          <a:xfrm>
            <a:off x="1386913" y="290669"/>
            <a:ext cx="855785" cy="682397"/>
          </a:xfrm>
          <a:prstGeom prst="rect">
            <a:avLst/>
          </a:prstGeom>
        </p:spPr>
      </p:pic>
      <p:grpSp>
        <p:nvGrpSpPr>
          <p:cNvPr id="9" name="Groupe 8">
            <a:extLst>
              <a:ext uri="{FF2B5EF4-FFF2-40B4-BE49-F238E27FC236}">
                <a16:creationId xmlns:a16="http://schemas.microsoft.com/office/drawing/2014/main" xmlns="" id="{97F01FF9-927B-7D2C-38C2-ABBD51449B90}"/>
              </a:ext>
            </a:extLst>
          </p:cNvPr>
          <p:cNvGrpSpPr/>
          <p:nvPr/>
        </p:nvGrpSpPr>
        <p:grpSpPr>
          <a:xfrm>
            <a:off x="-50741" y="-20926"/>
            <a:ext cx="2428180" cy="787551"/>
            <a:chOff x="138671" y="583504"/>
            <a:chExt cx="2428180" cy="787551"/>
          </a:xfrm>
        </p:grpSpPr>
        <p:pic>
          <p:nvPicPr>
            <p:cNvPr id="5" name="Image 4" descr="Une image contenant Police, Graphique, logo, graphisme&#10;&#10;Description générée automatiquement">
              <a:extLst>
                <a:ext uri="{FF2B5EF4-FFF2-40B4-BE49-F238E27FC236}">
                  <a16:creationId xmlns:a16="http://schemas.microsoft.com/office/drawing/2014/main" xmlns="" id="{981B022D-BFE2-5662-0202-375742076B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78" y="902425"/>
              <a:ext cx="1235710" cy="468630"/>
            </a:xfrm>
            <a:prstGeom prst="rect">
              <a:avLst/>
            </a:prstGeom>
            <a:noFill/>
            <a:ln>
              <a:noFill/>
            </a:ln>
          </p:spPr>
        </p:pic>
        <p:sp>
          <p:nvSpPr>
            <p:cNvPr id="7" name="ZoneTexte 6">
              <a:extLst>
                <a:ext uri="{FF2B5EF4-FFF2-40B4-BE49-F238E27FC236}">
                  <a16:creationId xmlns:a16="http://schemas.microsoft.com/office/drawing/2014/main" xmlns="" id="{66DCA948-A022-4190-B8D8-536B6E00FE91}"/>
                </a:ext>
              </a:extLst>
            </p:cNvPr>
            <p:cNvSpPr txBox="1"/>
            <p:nvPr/>
          </p:nvSpPr>
          <p:spPr>
            <a:xfrm>
              <a:off x="138671" y="583504"/>
              <a:ext cx="2428180" cy="461665"/>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fr-FR" sz="2400" dirty="0">
                  <a:solidFill>
                    <a:srgbClr val="1966AF"/>
                  </a:solidFill>
                  <a:latin typeface="Matura MT Script Capitals" panose="03020802060602070202" pitchFamily="66" charset="77"/>
                </a:rPr>
                <a:t>Challenge</a:t>
              </a:r>
              <a:r>
                <a:rPr lang="fr-FR" sz="2400" dirty="0">
                  <a:solidFill>
                    <a:srgbClr val="E6680E"/>
                  </a:solidFill>
                  <a:latin typeface="Matura MT Script Capitals" panose="03020802060602070202" pitchFamily="66" charset="77"/>
                </a:rPr>
                <a:t>2</a:t>
              </a:r>
              <a:r>
                <a:rPr lang="fr-FR" sz="2400" dirty="0">
                  <a:solidFill>
                    <a:srgbClr val="F8A90B"/>
                  </a:solidFill>
                  <a:latin typeface="Matura MT Script Capitals" panose="03020802060602070202" pitchFamily="66" charset="77"/>
                </a:rPr>
                <a:t>0</a:t>
              </a:r>
              <a:r>
                <a:rPr lang="fr-FR" sz="2400" dirty="0">
                  <a:solidFill>
                    <a:srgbClr val="FFD711"/>
                  </a:solidFill>
                  <a:latin typeface="Matura MT Script Capitals" panose="03020802060602070202" pitchFamily="66" charset="77"/>
                </a:rPr>
                <a:t>2</a:t>
              </a:r>
              <a:r>
                <a:rPr lang="fr-FR" sz="2400" dirty="0">
                  <a:solidFill>
                    <a:srgbClr val="1F9BD8"/>
                  </a:solidFill>
                  <a:latin typeface="Matura MT Script Capitals" panose="03020802060602070202" pitchFamily="66" charset="77"/>
                </a:rPr>
                <a:t>4</a:t>
              </a:r>
              <a:endParaRPr lang="fr-FR" dirty="0">
                <a:solidFill>
                  <a:srgbClr val="1F9BD8"/>
                </a:solidFill>
                <a:latin typeface="Matura MT Script Capitals" panose="03020802060602070202" pitchFamily="66" charset="77"/>
              </a:endParaRPr>
            </a:p>
          </p:txBody>
        </p:sp>
      </p:grpSp>
      <p:sp>
        <p:nvSpPr>
          <p:cNvPr id="12" name="ZoneTexte 11">
            <a:extLst>
              <a:ext uri="{FF2B5EF4-FFF2-40B4-BE49-F238E27FC236}">
                <a16:creationId xmlns:a16="http://schemas.microsoft.com/office/drawing/2014/main" xmlns="" id="{4ADBD6D1-DC11-7C2B-53E5-CF3033D3A167}"/>
              </a:ext>
            </a:extLst>
          </p:cNvPr>
          <p:cNvSpPr txBox="1"/>
          <p:nvPr/>
        </p:nvSpPr>
        <p:spPr>
          <a:xfrm>
            <a:off x="119937" y="694158"/>
            <a:ext cx="1641004" cy="276999"/>
          </a:xfrm>
          <a:prstGeom prst="rect">
            <a:avLst/>
          </a:prstGeom>
          <a:noFill/>
        </p:spPr>
        <p:txBody>
          <a:bodyPr wrap="square" rtlCol="0">
            <a:spAutoFit/>
          </a:bodyPr>
          <a:lstStyle/>
          <a:p>
            <a:r>
              <a:rPr lang="fr-FR" sz="1200" dirty="0">
                <a:solidFill>
                  <a:srgbClr val="00549A"/>
                </a:solidFill>
              </a:rPr>
              <a:t>Avec le concours de</a:t>
            </a:r>
          </a:p>
        </p:txBody>
      </p:sp>
      <p:cxnSp>
        <p:nvCxnSpPr>
          <p:cNvPr id="16" name="Connecteur droit 15">
            <a:extLst>
              <a:ext uri="{FF2B5EF4-FFF2-40B4-BE49-F238E27FC236}">
                <a16:creationId xmlns:a16="http://schemas.microsoft.com/office/drawing/2014/main" xmlns="" id="{BE810CB3-B621-9764-1B18-70BC912DCE49}"/>
              </a:ext>
            </a:extLst>
          </p:cNvPr>
          <p:cNvCxnSpPr>
            <a:cxnSpLocks/>
          </p:cNvCxnSpPr>
          <p:nvPr/>
        </p:nvCxnSpPr>
        <p:spPr>
          <a:xfrm flipH="1" flipV="1">
            <a:off x="119937" y="912354"/>
            <a:ext cx="11987197" cy="13647"/>
          </a:xfrm>
          <a:prstGeom prst="line">
            <a:avLst/>
          </a:prstGeom>
          <a:ln>
            <a:solidFill>
              <a:srgbClr val="1966AF"/>
            </a:solidFill>
          </a:ln>
        </p:spPr>
        <p:style>
          <a:lnRef idx="1">
            <a:schemeClr val="accent1"/>
          </a:lnRef>
          <a:fillRef idx="0">
            <a:schemeClr val="accent1"/>
          </a:fillRef>
          <a:effectRef idx="0">
            <a:schemeClr val="accent1"/>
          </a:effectRef>
          <a:fontRef idx="minor">
            <a:schemeClr val="tx1"/>
          </a:fontRef>
        </p:style>
      </p:cxnSp>
      <p:sp>
        <p:nvSpPr>
          <p:cNvPr id="20" name="Carré corné 19">
            <a:extLst>
              <a:ext uri="{FF2B5EF4-FFF2-40B4-BE49-F238E27FC236}">
                <a16:creationId xmlns:a16="http://schemas.microsoft.com/office/drawing/2014/main" xmlns="" id="{5AE22116-842E-B5E0-4A29-E048A1317DC3}"/>
              </a:ext>
            </a:extLst>
          </p:cNvPr>
          <p:cNvSpPr/>
          <p:nvPr/>
        </p:nvSpPr>
        <p:spPr>
          <a:xfrm>
            <a:off x="84867" y="1530328"/>
            <a:ext cx="4137177" cy="5186561"/>
          </a:xfrm>
          <a:prstGeom prst="foldedCorner">
            <a:avLst>
              <a:gd name="adj" fmla="val 6940"/>
            </a:avLst>
          </a:prstGeom>
          <a:solidFill>
            <a:srgbClr val="0054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dirty="0" smtClean="0">
                <a:solidFill>
                  <a:schemeClr val="bg1"/>
                </a:solidFill>
              </a:rPr>
              <a:t>Nous nous somme intéressé au données climatiques du département des Pyrénées-Orientales. Notre objectif était de voir quel était l’impact de la monté des températures sur les autres composantes du climat (température, pluviométrie, neige, orage etc…). Ainsi, nous avons constater, lorsque les températures monte, la quantité de pluie augmente, mais de manière déséquilibrer sur le territoire en question, quantité de neige baisse et le nombre d’orage augmente. Pour ma part, j’ai réalisé le graphique 5(quantité moyenne de pluie pour chaque année, graphique carte rouge), pour cela j’ai d’abord convertir le champ AAAAMM en date, puis j’ai créer </a:t>
            </a:r>
            <a:r>
              <a:rPr lang="fr-FR" sz="1200" dirty="0">
                <a:solidFill>
                  <a:schemeClr val="bg1"/>
                </a:solidFill>
              </a:rPr>
              <a:t>u</a:t>
            </a:r>
            <a:r>
              <a:rPr lang="fr-FR" sz="1200" dirty="0" smtClean="0">
                <a:solidFill>
                  <a:schemeClr val="bg1"/>
                </a:solidFill>
              </a:rPr>
              <a:t>n paramètre qui dépend des valeur de ce champ afin de sélectionné l’année souhaité. Ensuite j’ai utiliser le champs du nom des ville comme coordonnée et en valeur la moyenne des température, en utilisant le repère couleur j’ai changer la couleur, aussi les étiquette, la taille des bulle et les donnée affiché au survol. La journée était intense </a:t>
            </a:r>
            <a:r>
              <a:rPr lang="fr-FR" sz="1200" dirty="0">
                <a:solidFill>
                  <a:schemeClr val="bg1"/>
                </a:solidFill>
              </a:rPr>
              <a:t>et pas </a:t>
            </a:r>
            <a:r>
              <a:rPr lang="fr-FR" sz="1200" dirty="0" smtClean="0">
                <a:solidFill>
                  <a:schemeClr val="bg1"/>
                </a:solidFill>
              </a:rPr>
              <a:t>évidente. Entre </a:t>
            </a:r>
            <a:r>
              <a:rPr lang="fr-FR" sz="1200" dirty="0">
                <a:solidFill>
                  <a:schemeClr val="bg1"/>
                </a:solidFill>
              </a:rPr>
              <a:t>l'analyse de données complexe et les défis </a:t>
            </a:r>
            <a:r>
              <a:rPr lang="fr-FR" sz="1200" dirty="0" smtClean="0">
                <a:solidFill>
                  <a:schemeClr val="bg1"/>
                </a:solidFill>
              </a:rPr>
              <a:t>de compréhensions, </a:t>
            </a:r>
            <a:r>
              <a:rPr lang="fr-FR" sz="1200" dirty="0">
                <a:solidFill>
                  <a:schemeClr val="bg1"/>
                </a:solidFill>
              </a:rPr>
              <a:t>chaque moment a exigé une attention </a:t>
            </a:r>
            <a:r>
              <a:rPr lang="fr-FR" sz="1200" dirty="0" smtClean="0">
                <a:solidFill>
                  <a:schemeClr val="bg1"/>
                </a:solidFill>
              </a:rPr>
              <a:t>particulière. </a:t>
            </a:r>
            <a:r>
              <a:rPr lang="fr-FR" sz="1200" dirty="0">
                <a:solidFill>
                  <a:schemeClr val="bg1"/>
                </a:solidFill>
              </a:rPr>
              <a:t>Malgré la fatigue, j'ai trouvé cette expérience </a:t>
            </a:r>
            <a:r>
              <a:rPr lang="fr-FR" sz="1200" dirty="0" smtClean="0">
                <a:solidFill>
                  <a:schemeClr val="bg1"/>
                </a:solidFill>
              </a:rPr>
              <a:t>très intéressante</a:t>
            </a:r>
            <a:r>
              <a:rPr lang="fr-FR" sz="1200" dirty="0">
                <a:solidFill>
                  <a:schemeClr val="bg1"/>
                </a:solidFill>
              </a:rPr>
              <a:t>, car elle m'a permis de mettre en pratique des compétences </a:t>
            </a:r>
            <a:r>
              <a:rPr lang="fr-FR" sz="1200" dirty="0" smtClean="0">
                <a:solidFill>
                  <a:schemeClr val="bg1"/>
                </a:solidFill>
              </a:rPr>
              <a:t>en </a:t>
            </a:r>
            <a:r>
              <a:rPr lang="fr-FR" sz="1200" dirty="0">
                <a:solidFill>
                  <a:schemeClr val="bg1"/>
                </a:solidFill>
              </a:rPr>
              <a:t>visualisation. En fin de compte, </a:t>
            </a:r>
            <a:r>
              <a:rPr lang="fr-FR" sz="1200" dirty="0" smtClean="0">
                <a:solidFill>
                  <a:schemeClr val="bg1"/>
                </a:solidFill>
              </a:rPr>
              <a:t>je suis </a:t>
            </a:r>
            <a:r>
              <a:rPr lang="fr-FR" sz="1200" dirty="0">
                <a:solidFill>
                  <a:schemeClr val="bg1"/>
                </a:solidFill>
              </a:rPr>
              <a:t>un peu déçu de ne pas avoir tout </a:t>
            </a:r>
            <a:r>
              <a:rPr lang="fr-FR" sz="1200" dirty="0" smtClean="0">
                <a:solidFill>
                  <a:schemeClr val="bg1"/>
                </a:solidFill>
              </a:rPr>
              <a:t>réussi mais </a:t>
            </a:r>
            <a:r>
              <a:rPr lang="fr-FR" sz="1200" dirty="0">
                <a:solidFill>
                  <a:schemeClr val="bg1"/>
                </a:solidFill>
              </a:rPr>
              <a:t>content dans l'ensemble </a:t>
            </a:r>
            <a:r>
              <a:rPr lang="fr-FR" sz="1200" dirty="0" smtClean="0">
                <a:solidFill>
                  <a:schemeClr val="bg1"/>
                </a:solidFill>
              </a:rPr>
              <a:t>des la tache accompli.</a:t>
            </a:r>
            <a:endParaRPr lang="fr-FR" sz="1200" dirty="0"/>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04" y="1530328"/>
            <a:ext cx="7057171" cy="4553915"/>
          </a:xfrm>
          <a:prstGeom prst="rect">
            <a:avLst/>
          </a:prstGeom>
        </p:spPr>
      </p:pic>
      <p:sp>
        <p:nvSpPr>
          <p:cNvPr id="15" name="Bulle ronde 14">
            <a:extLst>
              <a:ext uri="{FF2B5EF4-FFF2-40B4-BE49-F238E27FC236}">
                <a16:creationId xmlns:a16="http://schemas.microsoft.com/office/drawing/2014/main" xmlns="" id="{06D20137-08F7-88F0-DD51-388B1BD852BE}"/>
              </a:ext>
            </a:extLst>
          </p:cNvPr>
          <p:cNvSpPr/>
          <p:nvPr/>
        </p:nvSpPr>
        <p:spPr>
          <a:xfrm>
            <a:off x="7584192" y="6018309"/>
            <a:ext cx="3671241" cy="773757"/>
          </a:xfrm>
          <a:prstGeom prst="wedgeEllipseCallout">
            <a:avLst>
              <a:gd name="adj1" fmla="val -38214"/>
              <a:gd name="adj2" fmla="val 59654"/>
            </a:avLst>
          </a:prstGeom>
          <a:solidFill>
            <a:srgbClr val="0054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smtClean="0"/>
              <a:t>Journée intensive et pas évidente </a:t>
            </a:r>
            <a:endParaRPr lang="fr-FR" sz="1800" i="1" dirty="0"/>
          </a:p>
        </p:txBody>
      </p:sp>
    </p:spTree>
    <p:extLst>
      <p:ext uri="{BB962C8B-B14F-4D97-AF65-F5344CB8AC3E}">
        <p14:creationId xmlns:p14="http://schemas.microsoft.com/office/powerpoint/2010/main" val="134364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117695"/>
            <a:ext cx="12167225" cy="6858352"/>
          </a:xfrm>
          <a:prstGeom prst="rect">
            <a:avLst/>
          </a:prstGeom>
        </p:spPr>
      </p:pic>
      <p:sp>
        <p:nvSpPr>
          <p:cNvPr id="3" name="ZoneTexte 2"/>
          <p:cNvSpPr txBox="1"/>
          <p:nvPr/>
        </p:nvSpPr>
        <p:spPr>
          <a:xfrm>
            <a:off x="99588" y="117695"/>
            <a:ext cx="5441133" cy="461665"/>
          </a:xfrm>
          <a:prstGeom prst="rect">
            <a:avLst/>
          </a:prstGeom>
          <a:solidFill>
            <a:schemeClr val="bg2"/>
          </a:solidFill>
        </p:spPr>
        <p:txBody>
          <a:bodyPr wrap="square" rtlCol="0">
            <a:spAutoFit/>
          </a:bodyPr>
          <a:lstStyle/>
          <a:p>
            <a:r>
              <a:rPr lang="fr-FR" sz="2400" b="1" i="1" dirty="0" smtClean="0"/>
              <a:t>Nouveau tableau de bord réalisé par moi</a:t>
            </a:r>
            <a:endParaRPr lang="fr-FR" sz="2400" b="1" i="1" dirty="0"/>
          </a:p>
        </p:txBody>
      </p:sp>
    </p:spTree>
    <p:extLst>
      <p:ext uri="{BB962C8B-B14F-4D97-AF65-F5344CB8AC3E}">
        <p14:creationId xmlns:p14="http://schemas.microsoft.com/office/powerpoint/2010/main" val="18953652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8518</TotalTime>
  <Words>292</Words>
  <Application>Microsoft Office PowerPoint</Application>
  <PresentationFormat>Grand écran</PresentationFormat>
  <Paragraphs>8</Paragraphs>
  <Slides>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Arial</vt:lpstr>
      <vt:lpstr>Calibri</vt:lpstr>
      <vt:lpstr>Calibri Light</vt:lpstr>
      <vt:lpstr>Matura MT Script Capitals</vt:lpstr>
      <vt:lpstr>Thème Office</vt:lpstr>
      <vt:lpstr>Département : Sciences des Données, IUT Villetaneuse Membres de l’équipe (groupe 7) : Imany, Satujan, Nowlan, Thierno, Kyllian Nom : Diallo Thierno</vt:lpstr>
      <vt:lpstr>Présentation PowerPoint</vt:lpstr>
    </vt:vector>
  </TitlesOfParts>
  <Manager/>
  <Company>Université Bretagne Sud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membres de notre équipe : Notre problématique :</dc:title>
  <dc:subject/>
  <dc:creator>frambour</dc:creator>
  <cp:keywords/>
  <dc:description/>
  <cp:lastModifiedBy>thierno</cp:lastModifiedBy>
  <cp:revision>34</cp:revision>
  <dcterms:created xsi:type="dcterms:W3CDTF">2019-04-10T16:16:17Z</dcterms:created>
  <dcterms:modified xsi:type="dcterms:W3CDTF">2024-05-30T17:47:49Z</dcterms:modified>
  <cp:category/>
</cp:coreProperties>
</file>