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4C111D-BD32-4DC6-9202-ED7BF51944C0}">
  <a:tblStyle styleId="{014C111D-BD32-4DC6-9202-ED7BF51944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d7ce74b8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d7ce74b8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d7ce74b8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d7ce74b8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d7ce74b8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d7ce74b8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d7ce74b8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d7ce74b8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d7ce74b8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d7ce74b8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d7ce74b8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d7ce74b8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dfde11c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dfde11c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dd7ce74b8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dd7ce74b8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d7ce74b8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d7ce74b8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d7ce74b8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d7ce74b8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d7ce74b8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d7ce74b8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d7ce74b8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d7ce74b8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d7ce74b8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d7ce74b8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d7ce74b8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d7ce74b8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7ce74b8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7ce74b8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01525"/>
            <a:ext cx="8520600" cy="11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SOGEMAT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995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CONSTRUCTION ET </a:t>
            </a:r>
            <a:r>
              <a:rPr lang="fr">
                <a:solidFill>
                  <a:schemeClr val="dk1"/>
                </a:solidFill>
              </a:rPr>
              <a:t>PRÉSENTATION</a:t>
            </a:r>
            <a:r>
              <a:rPr lang="fr">
                <a:solidFill>
                  <a:schemeClr val="dk1"/>
                </a:solidFill>
              </a:rPr>
              <a:t> D’INDICATEURS DE PERFORMANCE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1375" y="-1"/>
            <a:ext cx="2052626" cy="1367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00" y="110675"/>
            <a:ext cx="1622450" cy="14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914400" y="2632425"/>
            <a:ext cx="13152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SAE-205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9125" y="3095875"/>
            <a:ext cx="1845724" cy="18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Solde intermédiaire de gestion (SIG)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45525" y="1477325"/>
            <a:ext cx="2613600" cy="18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 u="sng"/>
              <a:t>EBE</a:t>
            </a:r>
            <a:endParaRPr b="1" sz="1700" u="sng"/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❏"/>
            </a:pPr>
            <a:r>
              <a:rPr b="1" lang="fr" sz="1600"/>
              <a:t>2023 : 162 322€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fr" sz="1600"/>
              <a:t>2022 : 130 410€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fr" sz="1600"/>
              <a:t>Evolution : 24,47%</a:t>
            </a:r>
            <a:endParaRPr b="1" sz="1600"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213600" y="1477325"/>
            <a:ext cx="2613600" cy="19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 u="sng"/>
              <a:t>Résultat d’exploitation</a:t>
            </a:r>
            <a:r>
              <a:rPr b="1" lang="fr" sz="1700" u="sng"/>
              <a:t> </a:t>
            </a:r>
            <a:endParaRPr b="1" sz="1700" u="sng"/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❏"/>
            </a:pPr>
            <a:r>
              <a:rPr b="1" lang="fr" sz="1600"/>
              <a:t>2023 : 118 327€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fr" sz="1600"/>
              <a:t>2022 : 92 799€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fr" sz="1600"/>
              <a:t>Evolution : 27,51%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6081675" y="1479075"/>
            <a:ext cx="2613600" cy="18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 u="sng"/>
              <a:t>RCAI</a:t>
            </a:r>
            <a:r>
              <a:rPr b="1" lang="fr" sz="1700" u="sng"/>
              <a:t> </a:t>
            </a:r>
            <a:endParaRPr b="1" sz="1700" u="sng"/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❏"/>
            </a:pPr>
            <a:r>
              <a:rPr b="1" lang="fr" sz="1600"/>
              <a:t>2023 : 132 214€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fr" sz="1600"/>
              <a:t>2022 : 90 683€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fr" sz="1600"/>
              <a:t>Evolution : 45,80%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768450" y="3871175"/>
            <a:ext cx="760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L’augmentation de l'EBE , du résultat d'exploitation et du RCAI , </a:t>
            </a:r>
            <a:r>
              <a:rPr lang="fr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reflète</a:t>
            </a:r>
            <a:r>
              <a:rPr lang="fr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une solide performance financière et une amélioration notable de la rentabili</a:t>
            </a:r>
            <a:r>
              <a:rPr lang="fr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té.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Solde intermédiaire de gestion (SIG)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1254375" y="1230550"/>
            <a:ext cx="3419700" cy="19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 u="sng"/>
              <a:t>Résultat </a:t>
            </a:r>
            <a:r>
              <a:rPr b="1" lang="fr" sz="1700" u="sng"/>
              <a:t>exceptionnel</a:t>
            </a:r>
            <a:endParaRPr b="1" sz="1700" u="sng"/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❏"/>
            </a:pPr>
            <a:r>
              <a:rPr b="1" lang="fr" sz="1600"/>
              <a:t>2023 : - 879€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fr" sz="1600"/>
              <a:t>2022 : - 303€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fr" sz="1600"/>
              <a:t>Evolution : 190,10%</a:t>
            </a:r>
            <a:endParaRPr b="1" sz="1600"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5189300" y="1230550"/>
            <a:ext cx="3564900" cy="18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 u="sng"/>
              <a:t>Résultat de l’exercice </a:t>
            </a:r>
            <a:endParaRPr b="1" sz="1700" u="sng"/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❏"/>
            </a:pPr>
            <a:r>
              <a:rPr b="1" lang="fr" sz="1600"/>
              <a:t>2023 : 97 623€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fr" sz="1600"/>
              <a:t>2022 : 68 344€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fr" sz="1600"/>
              <a:t>Evolution : 42,84%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1384350" y="3647825"/>
            <a:ext cx="6375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 résultat exceptionnel de l'année 2023 s'élève à -879€, reflétant une détérioration de 190,10% par rapport à l'année 2022, où il était de -303€.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 résultat de l'exercice pour l'année 2023 s'élève à 97 623€, affichant une croissance significative de 42,84% par rapport à l'année 2022, où il était de 68 344€.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RATIO </a:t>
            </a:r>
            <a:r>
              <a:rPr lang="fr">
                <a:solidFill>
                  <a:srgbClr val="FF0000"/>
                </a:solidFill>
              </a:rPr>
              <a:t>D'ACTIVITÉ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457025"/>
            <a:ext cx="2613600" cy="22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 u="sng"/>
              <a:t>Taux de croissance du CA</a:t>
            </a:r>
            <a:endParaRPr b="1" sz="1700" u="sng"/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❏"/>
            </a:pPr>
            <a:r>
              <a:rPr b="1" lang="fr" sz="1600"/>
              <a:t>CA </a:t>
            </a:r>
            <a:r>
              <a:rPr b="1" lang="fr" sz="1600"/>
              <a:t>2023 : 934 723€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fr" sz="1600"/>
              <a:t>CA 2022 : 905 223€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fr" sz="1600"/>
              <a:t>Evolution : 3,3%</a:t>
            </a:r>
            <a:endParaRPr b="1" sz="1600"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305800" y="1457025"/>
            <a:ext cx="2613600" cy="22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700" u="sng"/>
              <a:t>Taux de croissance du VA</a:t>
            </a:r>
            <a:endParaRPr b="1" sz="1700" u="sng"/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❏"/>
            </a:pPr>
            <a:r>
              <a:rPr b="1" lang="fr" sz="1600"/>
              <a:t>VA 2023 : 492 018€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fr" sz="1600"/>
              <a:t>VA 2022 : 480 109€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fr" sz="1600"/>
              <a:t>Evolution : 2,5%</a:t>
            </a:r>
            <a:endParaRPr b="1" sz="1700" u="sng"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6122275" y="1457025"/>
            <a:ext cx="2613600" cy="20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700" u="sng"/>
              <a:t>Taux de marge brut d’exploitation</a:t>
            </a:r>
            <a:endParaRPr b="1" sz="1700" u="sng"/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❏"/>
            </a:pPr>
            <a:r>
              <a:rPr b="1" lang="fr" sz="1600"/>
              <a:t>Ratio 2023 : 17,40%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fr" sz="1600"/>
              <a:t>Ratio 2022 : 14,40%</a:t>
            </a:r>
            <a:endParaRPr b="1" sz="1700" u="sng"/>
          </a:p>
        </p:txBody>
      </p:sp>
      <p:sp>
        <p:nvSpPr>
          <p:cNvPr id="133" name="Google Shape;133;p24"/>
          <p:cNvSpPr txBox="1"/>
          <p:nvPr/>
        </p:nvSpPr>
        <p:spPr>
          <a:xfrm>
            <a:off x="616150" y="3823775"/>
            <a:ext cx="799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L'entreprise SOGEMAT est effectivement susceptible de dégager des bénéfices mais aussi que l'entreprise sait être rentable.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2150850"/>
            <a:ext cx="8520600" cy="10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ANALYSE DE LA STRUCTURE </a:t>
            </a:r>
            <a:r>
              <a:rPr lang="fr">
                <a:solidFill>
                  <a:srgbClr val="FF0000"/>
                </a:solidFill>
              </a:rPr>
              <a:t>FINANCIÈRE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BILAN FONCTIONNEL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013" y="1098625"/>
            <a:ext cx="7297974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INDICATEURS </a:t>
            </a:r>
            <a:r>
              <a:rPr lang="fr">
                <a:solidFill>
                  <a:srgbClr val="FF0000"/>
                </a:solidFill>
              </a:rPr>
              <a:t>D'ÉQUILIBRE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2613600" cy="20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 u="sng"/>
              <a:t>FRNG</a:t>
            </a:r>
            <a:endParaRPr b="1" sz="1700" u="sng"/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➔"/>
            </a:pPr>
            <a:r>
              <a:rPr b="1" lang="fr" sz="1600"/>
              <a:t>2023 : 425 768€ 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b="1" lang="fr" sz="1600"/>
              <a:t>2022 : 374 635€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b="1" lang="fr" sz="1600"/>
              <a:t>Evolution : 13,65%</a:t>
            </a:r>
            <a:endParaRPr b="1" sz="1600"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265200" y="1152475"/>
            <a:ext cx="2613600" cy="19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 u="sng"/>
              <a:t>BFR</a:t>
            </a:r>
            <a:endParaRPr b="1" sz="1700" u="sng"/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➔"/>
            </a:pPr>
            <a:r>
              <a:rPr b="1" lang="fr" sz="1600"/>
              <a:t>BFR</a:t>
            </a:r>
            <a:r>
              <a:rPr b="1" lang="fr" sz="1600"/>
              <a:t> 2023 : -83 241€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b="1" lang="fr" sz="1600"/>
              <a:t>BFR 2022 : -77 996€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b="1" lang="fr" sz="1600"/>
              <a:t>Evolution : 6,72%</a:t>
            </a:r>
            <a:endParaRPr b="1" sz="1700" u="sng"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6081675" y="1152475"/>
            <a:ext cx="26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 u="sng"/>
              <a:t>TRÉSORERIE</a:t>
            </a:r>
            <a:r>
              <a:rPr b="1" lang="fr" sz="1700" u="sng"/>
              <a:t> </a:t>
            </a:r>
            <a:r>
              <a:rPr b="1" lang="fr" sz="1700" u="sng"/>
              <a:t>NETTE</a:t>
            </a:r>
            <a:endParaRPr b="1" sz="1700" u="sng"/>
          </a:p>
          <a:p>
            <a:pPr indent="-29972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b="1" lang="fr" sz="1600"/>
              <a:t>2023 : 509 009€</a:t>
            </a:r>
            <a:endParaRPr b="1" sz="1600"/>
          </a:p>
          <a:p>
            <a:pPr indent="-29972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fr" sz="1600"/>
              <a:t>2022 : 452 631€</a:t>
            </a:r>
            <a:endParaRPr b="1" sz="1600"/>
          </a:p>
          <a:p>
            <a:pPr indent="-29972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fr" sz="1600"/>
              <a:t>Evolution : 12,46%</a:t>
            </a:r>
            <a:endParaRPr b="1" sz="1600"/>
          </a:p>
          <a:p>
            <a:pPr indent="-29972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fr" sz="1600"/>
              <a:t>Trésorerie passive :</a:t>
            </a:r>
            <a:endParaRPr b="1" sz="1600"/>
          </a:p>
          <a:p>
            <a:pPr indent="-299719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b="1" lang="fr" sz="1600"/>
              <a:t>2022 : 0€</a:t>
            </a:r>
            <a:endParaRPr b="1" sz="1600"/>
          </a:p>
          <a:p>
            <a:pPr indent="-299719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b="1" lang="fr" sz="1600"/>
              <a:t>2023 : 0€</a:t>
            </a:r>
            <a:endParaRPr b="1" sz="1600"/>
          </a:p>
          <a:p>
            <a:pPr indent="-29972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fr" sz="1600"/>
              <a:t>Trésorerie active</a:t>
            </a:r>
            <a:endParaRPr b="1" sz="1600"/>
          </a:p>
          <a:p>
            <a:pPr indent="-299719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b="1" lang="fr" sz="1600"/>
              <a:t>2022 : 452 631€</a:t>
            </a:r>
            <a:endParaRPr b="1" sz="1600"/>
          </a:p>
          <a:p>
            <a:pPr indent="-299719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b="1" lang="fr" sz="1600"/>
              <a:t>2023 : 509 009€</a:t>
            </a:r>
            <a:endParaRPr b="1" sz="1700" u="sng"/>
          </a:p>
        </p:txBody>
      </p:sp>
      <p:sp>
        <p:nvSpPr>
          <p:cNvPr id="153" name="Google Shape;153;p27"/>
          <p:cNvSpPr txBox="1"/>
          <p:nvPr/>
        </p:nvSpPr>
        <p:spPr>
          <a:xfrm>
            <a:off x="595575" y="3505700"/>
            <a:ext cx="52113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chemeClr val="dk1"/>
                </a:solidFill>
              </a:rPr>
              <a:t>TA &gt; TP  : ainsi, nous en déduisons que SOGEMAT a un fond de roulement qui permet de dégager une trésorerie positive.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2150850"/>
            <a:ext cx="8520600" cy="10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CONCLUSION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SOMMAIRE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162025" y="1152475"/>
            <a:ext cx="767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fr" sz="2000">
                <a:solidFill>
                  <a:schemeClr val="dk1"/>
                </a:solidFill>
              </a:rPr>
              <a:t>Présentation de l’entreprise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fr" sz="2000">
                <a:solidFill>
                  <a:schemeClr val="dk1"/>
                </a:solidFill>
              </a:rPr>
              <a:t>Appropriation du contexte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fr" sz="2000">
                <a:solidFill>
                  <a:schemeClr val="dk1"/>
                </a:solidFill>
              </a:rPr>
              <a:t>Analyse de la performance de l’activité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fr" sz="2000">
                <a:solidFill>
                  <a:schemeClr val="dk1"/>
                </a:solidFill>
              </a:rPr>
              <a:t>Analyse de la structure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fr" sz="2000">
                <a:solidFill>
                  <a:schemeClr val="dk1"/>
                </a:solidFill>
              </a:rPr>
              <a:t>Conclusion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0000"/>
                </a:solidFill>
              </a:rPr>
              <a:t>PRÉSENTATION</a:t>
            </a:r>
            <a:r>
              <a:rPr lang="fr" sz="2800">
                <a:solidFill>
                  <a:srgbClr val="FF0000"/>
                </a:solidFill>
              </a:rPr>
              <a:t> DE L’ENTREPRISE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Présentation</a:t>
            </a:r>
            <a:r>
              <a:rPr lang="fr">
                <a:solidFill>
                  <a:srgbClr val="FF0000"/>
                </a:solidFill>
              </a:rPr>
              <a:t> de l’entreprise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Sogemat a été créée en 1986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Secteur d’activité : prestation de service -  distribution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Lieu d’activité : Val d’Oise et Paris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Nombre de salariés : 5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Objectif : </a:t>
            </a:r>
            <a:r>
              <a:rPr lang="fr" sz="2000"/>
              <a:t>1 000 000 € de CA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Clients : entreprises, administrations, associations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SAS (Société par Action Simplifiée)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APPROPRIATION DU CONTEXTE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MACROENVIRONNEMENT</a:t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535875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{014C111D-BD32-4DC6-9202-ED7BF51944C0}</a:tableStyleId>
              </a:tblPr>
              <a:tblGrid>
                <a:gridCol w="2272100"/>
                <a:gridCol w="3216000"/>
                <a:gridCol w="2744050"/>
              </a:tblGrid>
              <a:tr h="4917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Opportunité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Menace / Contrainte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917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Politique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Subvention, exonération d’impôts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Restriction des lieux de ventes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Economique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Augmentation de la diversité des boissons, augmentation de la demande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Inflation, donc priorité dans les achats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Socioculturel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Société consommatrice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Prise de conscience (moins de sucre etc…)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Technologique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Innovation technologique, évolution technologique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Dépendance des machines, défaillances des machines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Écologique / environnementale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Emballage écologique, distribution plus respectueuse de l'environnement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Plastique, vente de masse, pollution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Légal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Interdiction de vendre des boissons alcoolisée et tabac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MICROENVIRONNEMENT</a:t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455925" y="160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{014C111D-BD32-4DC6-9202-ED7BF51944C0}</a:tableStyleId>
              </a:tblPr>
              <a:tblGrid>
                <a:gridCol w="2272100"/>
                <a:gridCol w="3216000"/>
                <a:gridCol w="2744050"/>
              </a:tblGrid>
              <a:tr h="814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Opportunité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Menace / Contrainte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399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Forte consommation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f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Accessibilité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Consommation restreinte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f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Sentiment d’envahissement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99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Concurrent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Vente de produits de meilleur qualité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f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Diversification des produits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Même lieux de ventes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f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Vente de meilleurs produits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150850"/>
            <a:ext cx="8520600" cy="10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ANALYSE DE LA PERFORMANCE DE </a:t>
            </a:r>
            <a:r>
              <a:rPr lang="fr">
                <a:solidFill>
                  <a:srgbClr val="FF0000"/>
                </a:solidFill>
              </a:rPr>
              <a:t>L'ACTIVITÉ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>
                <a:solidFill>
                  <a:srgbClr val="FF0000"/>
                </a:solidFill>
              </a:rPr>
              <a:t>Solde intermédiaire de gestion (SIG)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533475"/>
            <a:ext cx="2613600" cy="18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 u="sng"/>
              <a:t>Marge commerciale </a:t>
            </a:r>
            <a:endParaRPr b="1" sz="1700" u="sng"/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❏"/>
            </a:pPr>
            <a:r>
              <a:rPr b="1" lang="fr" sz="1600"/>
              <a:t>2023 : 630 838€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fr" sz="1600"/>
              <a:t>2022 : 603 674€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fr" sz="1600"/>
              <a:t>Evolution : 4,50%</a:t>
            </a:r>
            <a:endParaRPr b="1" sz="1600"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265200" y="1533475"/>
            <a:ext cx="2613600" cy="18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700" u="sng"/>
              <a:t>Produit de l’exercice </a:t>
            </a:r>
            <a:endParaRPr b="1" sz="1700" u="sng"/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❏"/>
            </a:pPr>
            <a:r>
              <a:rPr b="1" lang="fr" sz="1600"/>
              <a:t>2023 : 25 896€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fr" sz="1600"/>
              <a:t>2022 : 24 854€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fr" sz="1600"/>
              <a:t>Evolution : 4,19%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6081675" y="1533475"/>
            <a:ext cx="2613600" cy="18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700" u="sng"/>
              <a:t>Valeur ajoutée</a:t>
            </a:r>
            <a:r>
              <a:rPr b="1" lang="fr" sz="1700" u="sng"/>
              <a:t> </a:t>
            </a:r>
            <a:endParaRPr b="1" sz="1700" u="sng"/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❏"/>
            </a:pPr>
            <a:r>
              <a:rPr b="1" lang="fr" sz="1600"/>
              <a:t>2023 : 492 018€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fr" sz="1600"/>
              <a:t>2022 : 480 109€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fr" sz="1600"/>
              <a:t>Evolution : 2,48%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538350" y="3796725"/>
            <a:ext cx="806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 conclusion, en 2023, la marge commerciale, le produit de l'exercice et la valeur ajoutée ont tous enregistré une légère augmentation, démontrant la stabilité de l'activité économique de l'entreprise.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