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1" r:id="rId9"/>
    <p:sldId id="262" r:id="rId10"/>
    <p:sldId id="264" r:id="rId11"/>
    <p:sldId id="265" r:id="rId12"/>
    <p:sldId id="26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0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91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66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1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9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8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9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08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4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C8D69-F95C-4A79-A7EB-7D830B872937}" type="datetimeFigureOut">
              <a:rPr lang="ru-RU" smtClean="0"/>
              <a:t>17.09.2014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E8964C-7C9F-4B74-A8FB-85A8422497C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9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2960" y="2402715"/>
            <a:ext cx="7454936" cy="1698369"/>
          </a:xfrm>
        </p:spPr>
        <p:txBody>
          <a:bodyPr>
            <a:noAutofit/>
          </a:bodyPr>
          <a:lstStyle/>
          <a:p>
            <a:r>
              <a:rPr lang="ru-RU" sz="5400" dirty="0" smtClean="0"/>
              <a:t>Лекция 1. </a:t>
            </a:r>
            <a:br>
              <a:rPr lang="ru-RU" sz="5400" dirty="0" smtClean="0"/>
            </a:br>
            <a:r>
              <a:rPr lang="ru-RU" sz="5400" dirty="0" smtClean="0"/>
              <a:t>Определение отношений в программе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Рекурсивно-логическое программирование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2265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183573"/>
            <a:ext cx="7543800" cy="717948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Пример «Птицы»</a:t>
            </a:r>
            <a:endParaRPr lang="ru-RU" sz="4000" dirty="0"/>
          </a:p>
        </p:txBody>
      </p:sp>
      <p:pic>
        <p:nvPicPr>
          <p:cNvPr id="7172" name="Picture 4" descr="&amp;Pcy;&amp;rcy;&amp;icy;&amp;lcy;&amp;ocy;&amp;zhcy;&amp;iecy;&amp;ncy;&amp;icy;&amp;iecy; PI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834303"/>
            <a:ext cx="7543800" cy="599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631064" y="1171981"/>
            <a:ext cx="7959143" cy="55379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родитель("Иван", "Мария").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родитель("Анна", "Мария").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родитель("Мария", "Павел").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родитель("Мария", "Петр").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>
                <a:solidFill>
                  <a:schemeClr val="accent2"/>
                </a:solidFill>
              </a:rPr>
              <a:t>супруг("</a:t>
            </a:r>
            <a:r>
              <a:rPr lang="ru-RU" sz="1800" dirty="0">
                <a:solidFill>
                  <a:schemeClr val="accent2"/>
                </a:solidFill>
              </a:rPr>
              <a:t>Иван", "Анна").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супруг("Павел", "Юлия").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мужчина("Иван").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мужчина("Павел").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мужчина("Петр").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женщина("Мария").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женщина("Анна").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женщина("Юлия").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отец(F, C):-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    родитель(F, C),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    мужчина(F).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мать(M, C):-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    родитель(M, C),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</a:rPr>
              <a:t>    женщина(M).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1290" y="492669"/>
            <a:ext cx="7767247" cy="6535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Пример «Родственные отношения»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885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запросы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5203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Частный </a:t>
            </a:r>
            <a:r>
              <a:rPr lang="ru-RU" dirty="0"/>
              <a:t>простой запрос (является ли Иван родителем Петра?):</a:t>
            </a:r>
          </a:p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родитель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("Иван", "Петр").</a:t>
            </a:r>
          </a:p>
          <a:p>
            <a:r>
              <a:rPr lang="ru-RU" dirty="0"/>
              <a:t>Общий простой запрос (найти всех мужчин):</a:t>
            </a:r>
          </a:p>
          <a:p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мужчина(M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ru-RU" dirty="0"/>
              <a:t>Конъюнктивный составной общий запрос (найти сыновей Марии):</a:t>
            </a:r>
          </a:p>
          <a:p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родитель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("Мария", S), мужчина(S).</a:t>
            </a:r>
          </a:p>
          <a:p>
            <a:r>
              <a:rPr lang="ru-RU" dirty="0"/>
              <a:t>Простой общий запрос с отбором информации при помощи анонимной переменной (кто из женщин замужем?): </a:t>
            </a:r>
          </a:p>
          <a:p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супруг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(_, W).</a:t>
            </a:r>
          </a:p>
          <a:p>
            <a:r>
              <a:rPr lang="ru-RU" dirty="0"/>
              <a:t>Дизъюнктивный составной общий запрос (найти всех персон):</a:t>
            </a:r>
          </a:p>
          <a:p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мужчина(P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женщина(P).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6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144936"/>
            <a:ext cx="7543800" cy="653554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Создание </a:t>
            </a:r>
            <a:r>
              <a:rPr lang="ru-RU" sz="4000" b="1" dirty="0"/>
              <a:t>консольных </a:t>
            </a:r>
            <a:r>
              <a:rPr lang="ru-RU" sz="4000" b="1" dirty="0" smtClean="0"/>
              <a:t>приложений</a:t>
            </a:r>
            <a:endParaRPr lang="ru-RU" sz="4000" dirty="0"/>
          </a:p>
        </p:txBody>
      </p:sp>
      <p:pic>
        <p:nvPicPr>
          <p:cNvPr id="10244" name="Picture 4" descr=" &amp;Dcy;&amp;icy;&amp;acy;&amp;lcy;&amp;ocy;&amp;gcy;&amp;ocy;&amp;vcy;&amp;ocy;&amp;iecy; &amp;ocy;&amp;kcy;&amp;ncy;&amp;ocy; Project Settings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8" y="922944"/>
            <a:ext cx="8420444" cy="59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144936"/>
            <a:ext cx="7543800" cy="653554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Создание </a:t>
            </a:r>
            <a:r>
              <a:rPr lang="ru-RU" sz="4000" b="1" dirty="0"/>
              <a:t>консольных </a:t>
            </a:r>
            <a:r>
              <a:rPr lang="ru-RU" sz="4000" b="1" dirty="0" smtClean="0"/>
              <a:t>приложений</a:t>
            </a:r>
            <a:endParaRPr lang="ru-RU" sz="4000" dirty="0"/>
          </a:p>
        </p:txBody>
      </p:sp>
      <p:pic>
        <p:nvPicPr>
          <p:cNvPr id="11266" name="Picture 2" descr=" &amp;Dcy;&amp;icy;&amp;acy;&amp;lcy;&amp;ocy;&amp;gcy;&amp;ocy;&amp;vcy;&amp;ocy;&amp;iecy; &amp;ocy;&amp;kcy;&amp;ncy;&amp;ocy; Create Project Item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40" y="798490"/>
            <a:ext cx="6938240" cy="607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0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Файл </a:t>
            </a:r>
            <a:r>
              <a:rPr lang="en-US" sz="4000" dirty="0"/>
              <a:t>family.txt. </a:t>
            </a:r>
            <a:r>
              <a:rPr lang="ru-RU" sz="4000" dirty="0"/>
              <a:t>База данных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49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clauses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parent("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Иван", "Мария").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Анна", "Мария").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Мария", "Павел").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Мария", "Петр").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Мария", "Елизавета").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Иван", "Анна").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Павел", "Юлия").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Павел").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Петр").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Мария").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Анна").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Елизавета").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female("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Юлия").</a:t>
            </a:r>
          </a:p>
        </p:txBody>
      </p:sp>
    </p:spTree>
    <p:extLst>
      <p:ext uri="{BB962C8B-B14F-4D97-AF65-F5344CB8AC3E}">
        <p14:creationId xmlns:p14="http://schemas.microsoft.com/office/powerpoint/2010/main" val="24789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88157" y="0"/>
            <a:ext cx="8285162" cy="669701"/>
          </a:xfrm>
        </p:spPr>
        <p:txBody>
          <a:bodyPr>
            <a:normAutofit/>
          </a:bodyPr>
          <a:lstStyle/>
          <a:p>
            <a:r>
              <a:rPr lang="ru-RU" sz="4000" dirty="0"/>
              <a:t>main.pro </a:t>
            </a:r>
            <a:r>
              <a:rPr lang="ru-RU" sz="4000" dirty="0" smtClean="0"/>
              <a:t>(имплементация </a:t>
            </a:r>
            <a:r>
              <a:rPr lang="ru-RU" sz="4000" dirty="0"/>
              <a:t>класса </a:t>
            </a:r>
            <a:r>
              <a:rPr lang="ru-RU" sz="4000" dirty="0" err="1"/>
              <a:t>main</a:t>
            </a:r>
            <a:r>
              <a:rPr lang="ru-RU" sz="40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858838" y="911404"/>
            <a:ext cx="7543800" cy="542500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facts - relatives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parent: (string 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Родитель,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Ребенок).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spouse: (string 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Муж,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Жена).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male: (string).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female: (string).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predicates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father: (string 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Отец,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Ребенок)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nondeterm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anyflow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mother: (string 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Мать,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Ребенок)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nondeterm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o,o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clauses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father(X, Y):-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parent(X, Y),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male(X).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mother(X, Y):-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parent(X, Y),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female(X).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run():-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file::consult("family.txt", relatives),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father(X, Y),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write("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отец - ",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", 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ребенок - ",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Y),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mother(X, Y),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write("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мать - ",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", 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ребенок - ",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Y),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father("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Иван", "Петр")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write("\n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 является отцом Петра")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write("\n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Иван не является отцом Петра")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if,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_ =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endParaRPr lang="ru-RU" sz="18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Основные разделы </a:t>
            </a:r>
            <a:r>
              <a:rPr lang="ru-RU" sz="4000" b="1" dirty="0" smtClean="0"/>
              <a:t>программы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2345634"/>
            <a:ext cx="7543801" cy="3523459"/>
          </a:xfrm>
        </p:spPr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facts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/>
              <a:t>— объявление предикатов, описывающих факты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predicates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/>
              <a:t>— </a:t>
            </a:r>
            <a:r>
              <a:rPr lang="ru-RU" dirty="0"/>
              <a:t>объявление предикатов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domains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 smtClean="0"/>
              <a:t>— </a:t>
            </a:r>
            <a:r>
              <a:rPr lang="ru-RU" dirty="0"/>
              <a:t>объявление доменов (типов данных)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constants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/>
              <a:t>— объявление констант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clauses</a:t>
            </a:r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/>
              <a:t>— раздел предложений, которые определяют предикаты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/>
              <a:t>— раздел, в котором определяется цель программы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Основные разделы </a:t>
            </a:r>
            <a:r>
              <a:rPr lang="ru-RU" sz="4000" b="1" dirty="0" smtClean="0"/>
              <a:t>программы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3693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&lt;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класса&gt; …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class &lt;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класса&gt;</a:t>
            </a:r>
            <a:r>
              <a:rPr lang="ru-RU" dirty="0"/>
              <a:t> — декларация класса;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&lt;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класса &gt; : &lt;имя интерфейса&gt; …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class &lt;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класса&gt;</a:t>
            </a:r>
            <a:r>
              <a:rPr lang="ru-RU" dirty="0"/>
              <a:t> — декларация класса, порождающего объекты;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&lt;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интерфейса&gt; …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interface &lt; 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интерфейса &gt; </a:t>
            </a:r>
            <a:r>
              <a:rPr lang="ru-RU" dirty="0"/>
              <a:t>— интерфейс;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 &lt;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класса &gt; …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implement &lt;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 класса &gt; </a:t>
            </a:r>
            <a:r>
              <a:rPr lang="ru-RU" dirty="0"/>
              <a:t>— имплементация класса;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— </a:t>
            </a:r>
            <a:r>
              <a:rPr lang="ru-RU" dirty="0"/>
              <a:t>имена "открытых" классов и интерфейсов;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— </a:t>
            </a:r>
            <a:r>
              <a:rPr lang="ru-RU" dirty="0"/>
              <a:t>объявление свойств;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constructors</a:t>
            </a:r>
            <a:r>
              <a:rPr lang="en-US" dirty="0"/>
              <a:t> — </a:t>
            </a:r>
            <a:r>
              <a:rPr lang="ru-RU" dirty="0"/>
              <a:t>объявление конструкторов (в декларациях классов</a:t>
            </a:r>
            <a:r>
              <a:rPr lang="ru-RU" dirty="0" smtClean="0"/>
              <a:t>).</a:t>
            </a:r>
          </a:p>
          <a:p>
            <a:r>
              <a:rPr lang="en-US" dirty="0" err="1"/>
              <a:t>Кроме</a:t>
            </a:r>
            <a:r>
              <a:rPr lang="en-US" dirty="0"/>
              <a:t> </a:t>
            </a:r>
            <a:r>
              <a:rPr lang="en-US" dirty="0" err="1"/>
              <a:t>этого</a:t>
            </a:r>
            <a:r>
              <a:rPr lang="en-US" dirty="0"/>
              <a:t>, </a:t>
            </a:r>
            <a:r>
              <a:rPr lang="en-US" dirty="0" err="1"/>
              <a:t>имеются</a:t>
            </a:r>
            <a:r>
              <a:rPr lang="en-US" dirty="0"/>
              <a:t> </a:t>
            </a:r>
            <a:r>
              <a:rPr lang="en-US" dirty="0" err="1"/>
              <a:t>разделы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supports, resolve, inherits, delegates, predicates from</a:t>
            </a:r>
            <a:r>
              <a:rPr lang="en-US" dirty="0"/>
              <a:t> и </a:t>
            </a:r>
            <a:r>
              <a:rPr lang="en-US" dirty="0" err="1"/>
              <a:t>другие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1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53554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Создание модулей</a:t>
            </a:r>
            <a:endParaRPr lang="ru-RU" sz="4000" dirty="0"/>
          </a:p>
        </p:txBody>
      </p:sp>
      <p:pic>
        <p:nvPicPr>
          <p:cNvPr id="15362" name="Picture 2" descr="&amp;Dcy;&amp;iecy;&amp;rcy;&amp;iecy;&amp;vcy;&amp;ocy; &amp;pcy;&amp;rcy;&amp;ocy;&amp;iecy;&amp;kcy;&amp;tcy;&amp;acy; chapter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04" y="1086533"/>
            <a:ext cx="6847312" cy="5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Понятие логической программы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02057"/>
          </a:xfrm>
        </p:spPr>
        <p:txBody>
          <a:bodyPr/>
          <a:lstStyle/>
          <a:p>
            <a:r>
              <a:rPr lang="ru-RU" i="1" dirty="0"/>
              <a:t>Логическая программа </a:t>
            </a:r>
            <a:r>
              <a:rPr lang="ru-RU" dirty="0"/>
              <a:t>— это последовательность предложений, описывающих отношения между элементами, или объектами, некоторой задачи. </a:t>
            </a:r>
            <a:endParaRPr lang="ru-RU" dirty="0" smtClean="0"/>
          </a:p>
          <a:p>
            <a:r>
              <a:rPr lang="ru-RU" dirty="0"/>
              <a:t>Термы определяются индуктивно — это константы, переменные или выражения </a:t>
            </a:r>
            <a:r>
              <a:rPr lang="ru-RU" dirty="0" smtClean="0"/>
              <a:t>вида</a:t>
            </a:r>
            <a:endParaRPr lang="en-US" dirty="0" smtClean="0"/>
          </a:p>
          <a:p>
            <a:r>
              <a:rPr lang="ru-RU" dirty="0" smtClean="0"/>
              <a:t>где      - функциональный символ, а                         - термы.</a:t>
            </a:r>
          </a:p>
          <a:p>
            <a:r>
              <a:rPr lang="ru-RU" dirty="0"/>
              <a:t>Термы без переменных называются </a:t>
            </a:r>
            <a:r>
              <a:rPr lang="ru-RU" i="1" dirty="0"/>
              <a:t>основными</a:t>
            </a:r>
            <a:r>
              <a:rPr lang="ru-RU" dirty="0"/>
              <a:t>, или </a:t>
            </a:r>
            <a:r>
              <a:rPr lang="ru-RU" i="1" dirty="0"/>
              <a:t>замкнутыми </a:t>
            </a:r>
            <a:r>
              <a:rPr lang="ru-RU" dirty="0"/>
              <a:t>термами</a:t>
            </a:r>
            <a:r>
              <a:rPr lang="ru-RU" dirty="0" smtClean="0"/>
              <a:t>.</a:t>
            </a:r>
          </a:p>
          <a:p>
            <a:r>
              <a:rPr lang="ru-RU" dirty="0"/>
              <a:t>Выражения вида </a:t>
            </a:r>
            <a:r>
              <a:rPr lang="ru-RU" dirty="0" smtClean="0"/>
              <a:t>                                </a:t>
            </a:r>
          </a:p>
          <a:p>
            <a:r>
              <a:rPr lang="ru-RU" dirty="0" smtClean="0"/>
              <a:t>где р – имя предиката, </a:t>
            </a:r>
            <a:r>
              <a:rPr lang="ru-RU" dirty="0"/>
              <a:t>а                      </a:t>
            </a:r>
            <a:r>
              <a:rPr lang="ru-RU" dirty="0" smtClean="0"/>
              <a:t>    - </a:t>
            </a:r>
            <a:r>
              <a:rPr lang="ru-RU" dirty="0"/>
              <a:t>термы, называются </a:t>
            </a:r>
            <a:r>
              <a:rPr lang="ru-RU" i="1" dirty="0"/>
              <a:t>атомарными формулами</a:t>
            </a:r>
            <a:r>
              <a:rPr lang="ru-RU" dirty="0"/>
              <a:t>. </a:t>
            </a:r>
          </a:p>
          <a:p>
            <a:r>
              <a:rPr lang="ru-RU" dirty="0"/>
              <a:t>Атомарная формула или ее отрицание называется </a:t>
            </a:r>
            <a:r>
              <a:rPr lang="ru-RU" i="1" dirty="0"/>
              <a:t>литералом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34" name="Picture 10" descr="f(t_1,t_2,\dots,t_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93" y="3176518"/>
            <a:ext cx="1754921" cy="30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66" y="3638339"/>
            <a:ext cx="1809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_1,t_2,\dots,t_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349" y="3657389"/>
            <a:ext cx="11334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(t_1,t_2,\dots,t_n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521" y="4754953"/>
            <a:ext cx="1751133" cy="3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_1,t_2,\dots,t_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27" y="5283708"/>
            <a:ext cx="1229221" cy="2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652462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Создание модулей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600200" y="1107583"/>
            <a:ext cx="7543800" cy="524170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New In New </a:t>
            </a:r>
            <a:r>
              <a:rPr lang="en-US" b="1" dirty="0" smtClean="0"/>
              <a:t>Package</a:t>
            </a:r>
            <a:r>
              <a:rPr lang="ru-RU" b="1" dirty="0" smtClean="0"/>
              <a:t> -</a:t>
            </a:r>
            <a:r>
              <a:rPr lang="en-US" b="1" dirty="0" smtClean="0"/>
              <a:t>&gt; Create </a:t>
            </a:r>
            <a:r>
              <a:rPr lang="en-US" b="1" dirty="0"/>
              <a:t>Project </a:t>
            </a:r>
            <a:r>
              <a:rPr lang="en-US" b="1" dirty="0" smtClean="0"/>
              <a:t>Item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dirty="0"/>
              <a:t>(файл </a:t>
            </a:r>
            <a:r>
              <a:rPr lang="en-US" dirty="0"/>
              <a:t>ex1.cl)</a:t>
            </a:r>
            <a:endParaRPr lang="ru-RU" b="1" dirty="0" smtClean="0"/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predicates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run: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/>
              <a:t>(файл </a:t>
            </a:r>
            <a:r>
              <a:rPr lang="en-US" dirty="0"/>
              <a:t>ex1.pro)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core,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</a:p>
          <a:p>
            <a:endParaRPr lang="en-US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/>
              <a:t>(файл </a:t>
            </a:r>
            <a:r>
              <a:rPr lang="en-US" dirty="0"/>
              <a:t>main.pro) 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mainExe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::run(main::run),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ex1::run().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Упражнения к листингу 1.1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Какие </a:t>
            </a:r>
            <a:r>
              <a:rPr lang="ru-RU" dirty="0"/>
              <a:t>элементы принадлежат отношению "птица", определенному в программе "Птицы" (см. </a:t>
            </a:r>
            <a:r>
              <a:rPr lang="ru-RU" dirty="0" smtClean="0"/>
              <a:t>листинг 1.1)?</a:t>
            </a:r>
            <a:endParaRPr lang="ru-RU" dirty="0"/>
          </a:p>
          <a:p>
            <a:r>
              <a:rPr lang="ru-RU" dirty="0" smtClean="0"/>
              <a:t>2. Запустите </a:t>
            </a:r>
            <a:r>
              <a:rPr lang="ru-RU" dirty="0"/>
              <a:t>приложение PIE, поместите в него программу "Птицы" и найдите ответ на запрос к программе. Для этого откройте новый файл, поместите в него текст программы (факты и правила), сделайте активным окно с программой и выберите команду меню </a:t>
            </a:r>
            <a:r>
              <a:rPr lang="ru-RU" dirty="0" err="1"/>
              <a:t>Engine</a:t>
            </a:r>
            <a:r>
              <a:rPr lang="ru-RU" dirty="0"/>
              <a:t> &gt; </a:t>
            </a:r>
            <a:r>
              <a:rPr lang="ru-RU" dirty="0" err="1"/>
              <a:t>Reconsult</a:t>
            </a:r>
            <a:r>
              <a:rPr lang="ru-RU" dirty="0"/>
              <a:t>. В окне </a:t>
            </a:r>
            <a:r>
              <a:rPr lang="ru-RU" dirty="0" err="1"/>
              <a:t>Dialog</a:t>
            </a:r>
            <a:r>
              <a:rPr lang="ru-RU" dirty="0"/>
              <a:t> введите запрос птица(A).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28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 к листингу </a:t>
            </a:r>
            <a:r>
              <a:rPr lang="ru-RU" dirty="0" smtClean="0"/>
              <a:t>1.2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22959" y="1964589"/>
            <a:ext cx="775437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Задайте следующие вопросы программе: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1. Частный простой запрос (является ли Иван родителем Петра?):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родитель("Иван", "Петр").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2. Общий простой запрос (найти всех мужчин):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мужчина(M).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3. Конъюнктивный составной общий запрос (найти сыновей Марии):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родитель("Мария", S), мужчина(S).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4. Простой общий запрос с отбором информации при помощи анонимной переменной (кто из женщин замужем?):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супруг(_, 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5. Дизъюнктивный составной общий запрос (найти всех персон):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мужчина(P); женщина(P).</a:t>
            </a:r>
          </a:p>
        </p:txBody>
      </p:sp>
    </p:spTree>
    <p:extLst>
      <p:ext uri="{BB962C8B-B14F-4D97-AF65-F5344CB8AC3E}">
        <p14:creationId xmlns:p14="http://schemas.microsoft.com/office/powerpoint/2010/main" val="3861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00200" y="-4207"/>
            <a:ext cx="7543800" cy="908050"/>
          </a:xfrm>
        </p:spPr>
        <p:txBody>
          <a:bodyPr/>
          <a:lstStyle/>
          <a:p>
            <a:r>
              <a:rPr lang="ru-RU" dirty="0" smtClean="0"/>
              <a:t>Упражнения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384312" y="755062"/>
            <a:ext cx="8759687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1. Определите в программе о родственных отношениях следующие бинарные отношения: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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внук, внучка, дедушка и бабушка;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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ребенок как обратное к отношению родитель;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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сын, дочь, сестра и брат;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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супруги как симметричное замыкание отношения супруг.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2. Напишите программу, которая с помощью бинарных отношений владелец, животное и цвет, хранящих пары хозяин – кличка, кличка – животное и кличка – окрас, соответственно, описывает следующие сведения. Майкл владеет рыжим котом, Сьюзен шоколадным, Дэн и Пит владеют серыми котами. Билл имеет собаку серого окраса, а Бетти шоколадного. Все животные имеют уникальные клички (придумайте их самостоятельно). Составьте запросы к программе: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найти владельцев серых котов;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найти животного Билла и цвет этого животного;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найти животных, которыми владеют Бетти и Майкл;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</a:rPr>
              <a:t>найти владельцев животных шоколадного окраса.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11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Понятие логической программы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Предложение логической программы имеет вид:</a:t>
            </a:r>
          </a:p>
          <a:p>
            <a:endParaRPr lang="ru-RU" dirty="0" smtClean="0"/>
          </a:p>
          <a:p>
            <a:r>
              <a:rPr lang="ru-RU" dirty="0"/>
              <a:t>На языке Пролог такое предложение записывается следующим образом: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Правило с пустым телом называется </a:t>
            </a:r>
            <a:r>
              <a:rPr lang="ru-RU" i="1" dirty="0"/>
              <a:t>фактом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Правило </a:t>
            </a:r>
            <a:r>
              <a:rPr lang="ru-RU" dirty="0"/>
              <a:t>с пустым заголовком — это </a:t>
            </a:r>
            <a:r>
              <a:rPr lang="ru-RU" i="1" dirty="0"/>
              <a:t>цель, запрос </a:t>
            </a:r>
            <a:r>
              <a:rPr lang="ru-RU" dirty="0"/>
              <a:t>или </a:t>
            </a:r>
            <a:r>
              <a:rPr lang="ru-RU" i="1" dirty="0"/>
              <a:t>вопрос </a:t>
            </a:r>
            <a:r>
              <a:rPr lang="ru-RU" dirty="0"/>
              <a:t>к программе.</a:t>
            </a:r>
          </a:p>
        </p:txBody>
      </p:sp>
      <p:pic>
        <p:nvPicPr>
          <p:cNvPr id="2050" name="Picture 2" descr="A_1\&amp;A_2\&amp;\dots \&amp;A_k\to A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23" y="2275370"/>
            <a:ext cx="2861485" cy="2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_0:- A_1, A_2, \dots, A_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22" y="3078748"/>
            <a:ext cx="2759651" cy="3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&amp;zcy;&amp;acy;&amp;gcy;&amp;ocy;&amp;lcy;&amp;ocy;&amp;vcy;&amp;ocy;&amp;kcy; :- &amp;tcy;&amp;iecy;&amp;lcy;&amp;ocy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53" y="3487677"/>
            <a:ext cx="2065090" cy="1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Понятие логическое программы (пример)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52790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млекопитающее("слон").</a:t>
            </a:r>
          </a:p>
          <a:p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млекопитающее("зебра").</a:t>
            </a:r>
          </a:p>
          <a:p>
            <a:r>
              <a:rPr lang="ru-RU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животное</a:t>
            </a:r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("страус").</a:t>
            </a:r>
          </a:p>
          <a:p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животное("уж").</a:t>
            </a:r>
          </a:p>
          <a:p>
            <a:r>
              <a:rPr lang="ru-RU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животное(X):- млекопитающее(X</a:t>
            </a:r>
            <a:r>
              <a:rPr lang="ru-RU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endParaRPr lang="en-US" sz="18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800" dirty="0"/>
              <a:t>Правило выражает импликацию </a:t>
            </a:r>
          </a:p>
          <a:p>
            <a:endParaRPr lang="ru-RU" sz="1800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3075" name="Picture 3" descr="\forall x(&amp;mcy;&amp;lcy;&amp;iecy;&amp;kcy;&amp;ocy;&amp;pcy;&amp;icy;&amp;tcy;&amp;acy;&amp;yucy;&amp;shchcy;&amp;iecy;&amp;iecy;(x)\to &amp;zhcy;&amp;icy;&amp;vcy;&amp;ocy;&amp;tcy;&amp;ncy;&amp;ocy;&amp;iecy;(x)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20" y="4448354"/>
            <a:ext cx="36576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?- &amp;zhcy;&amp;icy;&amp;vcy;&amp;ocy;&amp;tcy;&amp;ncy;&amp;ocy;&amp;iecy;(&quot;&amp;zcy;&amp;iecy;&amp;bcy;&amp;rcy;&amp;acy;&quot;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23" y="5118054"/>
            <a:ext cx="2606964" cy="30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?- &amp;zhcy;&amp;icy;&amp;vcy;&amp;ocy;&amp;tcy;&amp;ncy;&amp;ocy;&amp;iecy;(Z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23" y="5569014"/>
            <a:ext cx="2116462" cy="32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Понятие логической программы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3"/>
            <a:ext cx="7805886" cy="4181579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Переменные:</a:t>
            </a:r>
          </a:p>
          <a:p>
            <a:r>
              <a:rPr lang="ru-RU" sz="2400" dirty="0" smtClean="0"/>
              <a:t>- локальны</a:t>
            </a:r>
          </a:p>
          <a:p>
            <a:r>
              <a:rPr lang="ru-RU" sz="2400" dirty="0" smtClean="0"/>
              <a:t>- математический смысл</a:t>
            </a:r>
          </a:p>
          <a:p>
            <a:r>
              <a:rPr lang="ru-RU" sz="2400" dirty="0" smtClean="0"/>
              <a:t>- значение сохраняется на протяжении </a:t>
            </a:r>
            <a:r>
              <a:rPr lang="ru-RU" sz="2400" u="sng" dirty="0" smtClean="0"/>
              <a:t>одного</a:t>
            </a:r>
            <a:r>
              <a:rPr lang="ru-RU" sz="2400" dirty="0" smtClean="0"/>
              <a:t> правила</a:t>
            </a:r>
          </a:p>
          <a:p>
            <a:r>
              <a:rPr lang="ru-RU" sz="2400" dirty="0" smtClean="0"/>
              <a:t>- не объявляются</a:t>
            </a:r>
          </a:p>
          <a:p>
            <a:r>
              <a:rPr lang="ru-RU" sz="2400" dirty="0" smtClean="0"/>
              <a:t>- имеет значение регистр </a:t>
            </a:r>
            <a:r>
              <a:rPr lang="ru-RU" sz="2400" u="sng" dirty="0" smtClean="0"/>
              <a:t>только первого символа</a:t>
            </a:r>
          </a:p>
          <a:p>
            <a:r>
              <a:rPr lang="ru-RU" sz="2400" dirty="0" smtClean="0"/>
              <a:t>- начинаются с прописной буквы или знака подчеркивания</a:t>
            </a:r>
          </a:p>
          <a:p>
            <a:r>
              <a:rPr lang="ru-RU" sz="2400" dirty="0" smtClean="0"/>
              <a:t>- анонимные переменные не принимают значений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129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Понятие логической программы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3"/>
            <a:ext cx="7805886" cy="4181579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Комментарии:</a:t>
            </a:r>
          </a:p>
          <a:p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комментарий до конца строки</a:t>
            </a:r>
          </a:p>
          <a:p>
            <a:r>
              <a:rPr lang="ru-RU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комментарий блока произвольной длины */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3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Декларативная семантика логической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Подстановкой </a:t>
            </a:r>
            <a:r>
              <a:rPr lang="ru-RU" dirty="0"/>
              <a:t>термов вместо переменных называется </a:t>
            </a:r>
            <a:r>
              <a:rPr lang="ru-RU" dirty="0" smtClean="0"/>
              <a:t>множество</a:t>
            </a:r>
          </a:p>
          <a:p>
            <a:r>
              <a:rPr lang="ru-RU" dirty="0"/>
              <a:t>пар термов </a:t>
            </a:r>
            <a:r>
              <a:rPr lang="ru-RU" dirty="0" smtClean="0"/>
              <a:t>вида </a:t>
            </a:r>
            <a:r>
              <a:rPr lang="en-US" i="1" dirty="0" smtClean="0"/>
              <a:t>x = t</a:t>
            </a:r>
            <a:r>
              <a:rPr lang="en-US" dirty="0" smtClean="0"/>
              <a:t>,</a:t>
            </a:r>
            <a:r>
              <a:rPr lang="ru-RU" dirty="0" smtClean="0"/>
              <a:t> где</a:t>
            </a:r>
            <a:r>
              <a:rPr lang="ru-RU" i="1" dirty="0" smtClean="0"/>
              <a:t> </a:t>
            </a:r>
            <a:r>
              <a:rPr lang="en-US" i="1" dirty="0" smtClean="0"/>
              <a:t>x – </a:t>
            </a:r>
            <a:r>
              <a:rPr lang="ru-RU" dirty="0" smtClean="0"/>
              <a:t>переменная, а </a:t>
            </a:r>
            <a:r>
              <a:rPr lang="en-US" i="1" dirty="0" smtClean="0"/>
              <a:t>t</a:t>
            </a:r>
            <a:r>
              <a:rPr lang="en-US" dirty="0" smtClean="0"/>
              <a:t> - </a:t>
            </a:r>
            <a:r>
              <a:rPr lang="ru-RU" dirty="0"/>
              <a:t>терм, не содержащий </a:t>
            </a:r>
            <a:r>
              <a:rPr lang="ru-RU" dirty="0" smtClean="0"/>
              <a:t>переменную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ru-RU" i="1" dirty="0" smtClean="0"/>
              <a:t>.</a:t>
            </a:r>
          </a:p>
          <a:p>
            <a:endParaRPr lang="ru-RU" i="1" dirty="0"/>
          </a:p>
          <a:p>
            <a:endParaRPr lang="ru-RU" i="1" dirty="0" smtClean="0"/>
          </a:p>
          <a:p>
            <a:endParaRPr lang="ru-RU" i="1" dirty="0"/>
          </a:p>
          <a:p>
            <a:endParaRPr lang="ru-RU" i="1" dirty="0" smtClean="0"/>
          </a:p>
          <a:p>
            <a:r>
              <a:rPr lang="ru-RU" i="1" dirty="0" smtClean="0"/>
              <a:t>                                          </a:t>
            </a:r>
            <a:r>
              <a:rPr lang="ru-RU" dirty="0" smtClean="0"/>
              <a:t>- </a:t>
            </a:r>
            <a:r>
              <a:rPr lang="ru-RU" dirty="0" smtClean="0"/>
              <a:t>вариант </a:t>
            </a:r>
            <a:r>
              <a:rPr lang="ru-RU" dirty="0" smtClean="0"/>
              <a:t>исходного правила</a:t>
            </a:r>
          </a:p>
          <a:p>
            <a:endParaRPr lang="ru-RU" dirty="0"/>
          </a:p>
        </p:txBody>
      </p:sp>
      <p:pic>
        <p:nvPicPr>
          <p:cNvPr id="4098" name="Picture 2" descr="\th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35" y="1897249"/>
            <a:ext cx="203790" cy="2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= &amp;zhcy;&amp;icy;&amp;vcy;&amp;ocy;&amp;tcy;&amp;ncy;&amp;ocy;&amp;iecy;(X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3083192"/>
            <a:ext cx="2092586" cy="30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\theta = \{X = &amp;scy;&amp;lcy;&amp;ocy;&amp;ncy;\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3456878"/>
            <a:ext cx="1985033" cy="3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\theta = &amp;zhcy;&amp;icy;&amp;vcy;&amp;ocy;&amp;tcy;&amp;ncy;&amp;ocy;&amp;iecy;(&amp;scy;&amp;lcy;&amp;ocy;&amp;ncy;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3843244"/>
            <a:ext cx="2593947" cy="3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_0:- B_1, B_2, \dots, B_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94" y="4883952"/>
            <a:ext cx="2469191" cy="26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_0:- A_1, A_2,\dots, A_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99" y="4912975"/>
            <a:ext cx="2190543" cy="23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Декларативная семантика логической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064" y="1737361"/>
            <a:ext cx="7959143" cy="4611923"/>
          </a:xfrm>
        </p:spPr>
        <p:txBody>
          <a:bodyPr>
            <a:normAutofit/>
          </a:bodyPr>
          <a:lstStyle/>
          <a:p>
            <a:r>
              <a:rPr lang="ru-RU" i="1" dirty="0" err="1"/>
              <a:t>Эрбранов</a:t>
            </a:r>
            <a:r>
              <a:rPr lang="ru-RU" i="1" dirty="0"/>
              <a:t> универсум </a:t>
            </a:r>
            <a:r>
              <a:rPr lang="ru-RU" dirty="0"/>
              <a:t>логической программы — это множество </a:t>
            </a:r>
            <a:r>
              <a:rPr lang="en-US" i="1" dirty="0" smtClean="0"/>
              <a:t>U</a:t>
            </a:r>
            <a:r>
              <a:rPr lang="ru-RU" dirty="0"/>
              <a:t> термов, построенных индуктивно из констант и функциональных символов, входящих в программу (если в программе не содержится констант, то берется какая-нибудь произвольная константа). </a:t>
            </a:r>
            <a:endParaRPr lang="ru-RU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i="1" dirty="0" err="1" smtClean="0"/>
              <a:t>Эрбранов</a:t>
            </a:r>
            <a:r>
              <a:rPr lang="ru-RU" i="1" dirty="0" smtClean="0"/>
              <a:t> </a:t>
            </a:r>
            <a:r>
              <a:rPr lang="ru-RU" i="1" dirty="0"/>
              <a:t>базис </a:t>
            </a:r>
            <a:r>
              <a:rPr lang="ru-RU" dirty="0"/>
              <a:t>логической программы — это </a:t>
            </a:r>
            <a:r>
              <a:rPr lang="ru-RU" dirty="0" smtClean="0"/>
              <a:t>множество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ru-RU" dirty="0"/>
              <a:t>простых замкнутых целей, которые можно индуктивно построить с помощью предикатных символов, входящих в программу, и термов из </a:t>
            </a:r>
            <a:r>
              <a:rPr lang="ru-RU" dirty="0" err="1"/>
              <a:t>эрбранова</a:t>
            </a:r>
            <a:r>
              <a:rPr lang="ru-RU" dirty="0"/>
              <a:t> универсума. </a:t>
            </a:r>
          </a:p>
          <a:p>
            <a:r>
              <a:rPr lang="ru-RU" dirty="0"/>
              <a:t>В нашем примере </a:t>
            </a:r>
            <a:endParaRPr lang="ru-RU" dirty="0" smtClean="0"/>
          </a:p>
          <a:p>
            <a:pPr marL="0" indent="0">
              <a:buNone/>
            </a:pPr>
            <a:r>
              <a:rPr lang="ru-R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= {млекопитающее(слон), млекопитающее(зебра), млекопитающее(страус), млекопитающее(уж), животное(слон), животное(зебра), животное(страус), животное(уж)}.</a:t>
            </a:r>
          </a:p>
          <a:p>
            <a:endParaRPr lang="ru-RU" dirty="0"/>
          </a:p>
        </p:txBody>
      </p:sp>
      <p:pic>
        <p:nvPicPr>
          <p:cNvPr id="5122" name="Picture 2" descr="U = \{&amp;scy;&amp;lcy;&amp;ocy;&amp;ncy;, &amp;zcy;&amp;iecy;&amp;bcy;&amp;rcy;&amp;acy;, &amp;scy;&amp;tcy;&amp;rcy;&amp;acy;&amp;ucy;&amp;scy;, &amp;ucy;&amp;zhcy;\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993040"/>
            <a:ext cx="3715556" cy="32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0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183573"/>
            <a:ext cx="7543800" cy="717948"/>
          </a:xfrm>
        </p:spPr>
        <p:txBody>
          <a:bodyPr>
            <a:normAutofit/>
          </a:bodyPr>
          <a:lstStyle/>
          <a:p>
            <a:r>
              <a:rPr lang="ru-RU" sz="4000" b="1" dirty="0"/>
              <a:t>Приложение </a:t>
            </a:r>
            <a:r>
              <a:rPr lang="en-US" sz="4000" b="1" dirty="0"/>
              <a:t>Prolog Inference </a:t>
            </a:r>
            <a:r>
              <a:rPr lang="en-US" sz="4000" b="1" dirty="0" smtClean="0"/>
              <a:t>Engine</a:t>
            </a:r>
            <a:endParaRPr lang="ru-RU" sz="4000" dirty="0"/>
          </a:p>
        </p:txBody>
      </p:sp>
      <p:pic>
        <p:nvPicPr>
          <p:cNvPr id="6146" name="Picture 2" descr=" &amp;Scy;&amp;rcy;&amp;iecy;&amp;dcy;&amp;acy; &amp;rcy;&amp;acy;&amp;zcy;&amp;rcy;&amp;acy;&amp;bcy;&amp;ocy;&amp;tcy;&amp;kcy;&amp;icy; Visual Prolog. &amp;Ocy;&amp;kcy;&amp;ncy;&amp;ocy; Visual Prolog Environment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5" y="978795"/>
            <a:ext cx="8539145" cy="585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1362</Words>
  <Application>Microsoft Office PowerPoint</Application>
  <PresentationFormat>Экран (4:3)</PresentationFormat>
  <Paragraphs>202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Symbol</vt:lpstr>
      <vt:lpstr>Ретро</vt:lpstr>
      <vt:lpstr>Лекция 1.  Определение отношений в программе</vt:lpstr>
      <vt:lpstr>Понятие логической программы</vt:lpstr>
      <vt:lpstr>Понятие логической программы</vt:lpstr>
      <vt:lpstr>Понятие логическое программы (пример)</vt:lpstr>
      <vt:lpstr>Понятие логической программы</vt:lpstr>
      <vt:lpstr>Понятие логической программы</vt:lpstr>
      <vt:lpstr>Декларативная семантика логической программы</vt:lpstr>
      <vt:lpstr>Декларативная семантика логической программы</vt:lpstr>
      <vt:lpstr>Приложение Prolog Inference Engine</vt:lpstr>
      <vt:lpstr>Пример «Птицы»</vt:lpstr>
      <vt:lpstr>Презентация PowerPoint</vt:lpstr>
      <vt:lpstr>Возможные запросы</vt:lpstr>
      <vt:lpstr>Создание консольных приложений</vt:lpstr>
      <vt:lpstr>Создание консольных приложений</vt:lpstr>
      <vt:lpstr>Файл family.txt. База данных </vt:lpstr>
      <vt:lpstr>main.pro (имплементация класса main)</vt:lpstr>
      <vt:lpstr>Основные разделы программы</vt:lpstr>
      <vt:lpstr>Основные разделы программы</vt:lpstr>
      <vt:lpstr>Создание модулей</vt:lpstr>
      <vt:lpstr>Создание модулей</vt:lpstr>
      <vt:lpstr>Упражнения к листингу 1.1</vt:lpstr>
      <vt:lpstr>Упражнения к листингу 1.2</vt:lpstr>
      <vt:lpstr>Упражнения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Определение отношений в программе</dc:title>
  <dc:creator>Dmitry Kuyanov</dc:creator>
  <cp:lastModifiedBy>Dmitry Kuyanov</cp:lastModifiedBy>
  <cp:revision>18</cp:revision>
  <dcterms:created xsi:type="dcterms:W3CDTF">2014-09-03T04:23:25Z</dcterms:created>
  <dcterms:modified xsi:type="dcterms:W3CDTF">2014-09-17T08:07:10Z</dcterms:modified>
</cp:coreProperties>
</file>