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3BB31DB-DE14-4DE8-A05B-77B388E61A65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F4F1031-2F85-4BD8-9316-CECE0512F55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 smtClean="0"/>
              <a:t>Лекция 2</a:t>
            </a:r>
            <a:br>
              <a:rPr lang="ru-RU" sz="4400" dirty="0" smtClean="0"/>
            </a:br>
            <a:r>
              <a:rPr lang="ru-RU" sz="4400" dirty="0" smtClean="0"/>
              <a:t>Машина вывода пролога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1021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вычислений в Прологе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родитель("Иван", "Мария").</a:t>
                </a: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родитель("Анна", "Мария").</a:t>
                </a: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родитель("Мария", "Павел").</a:t>
                </a: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родитель("Мария", "Петр").</a:t>
                </a:r>
              </a:p>
              <a:p>
                <a:pPr marL="0" indent="0">
                  <a:buNone/>
                </a:pPr>
                <a:endParaRPr lang="ru-RU" sz="1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женщина("Мария").</a:t>
                </a: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женщина("Анна").</a:t>
                </a:r>
              </a:p>
              <a:p>
                <a:pPr marL="0" indent="0">
                  <a:buNone/>
                </a:pPr>
                <a:endParaRPr lang="ru-RU" sz="1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мать(X, Y):- женщина(X), </a:t>
                </a:r>
                <a:r>
                  <a:rPr lang="ru-RU" sz="1800" dirty="0" smtClean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родитель(X</a:t>
                </a: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Y</a:t>
                </a:r>
                <a:r>
                  <a:rPr lang="ru-RU" sz="1800" dirty="0" smtClean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).</a:t>
                </a:r>
              </a:p>
              <a:p>
                <a:pPr marL="0" indent="0">
                  <a:buNone/>
                </a:pPr>
                <a:endParaRPr lang="ru-RU" sz="1800" dirty="0"/>
              </a:p>
              <a:p>
                <a:pPr marL="0" indent="0">
                  <a:buNone/>
                </a:pPr>
                <a:r>
                  <a:rPr lang="ru-RU" sz="1800" dirty="0" smtClean="0"/>
                  <a:t>Цель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мать(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ru-RU" sz="1800" dirty="0"/>
                  <a:t>X = Мария, Y = Павел</a:t>
                </a:r>
              </a:p>
              <a:p>
                <a:pPr marL="0" indent="0">
                  <a:buNone/>
                </a:pPr>
                <a:r>
                  <a:rPr lang="ru-RU" sz="1800" dirty="0"/>
                  <a:t>X = Мария, Y = Петр</a:t>
                </a:r>
              </a:p>
              <a:p>
                <a:pPr marL="0" indent="0">
                  <a:buNone/>
                </a:pPr>
                <a:r>
                  <a:rPr lang="ru-RU" sz="1800" dirty="0"/>
                  <a:t>X = Анна, Y = Мария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 rotWithShape="0">
                <a:blip r:embed="rId2"/>
                <a:stretch>
                  <a:fillRect l="-593" t="-7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0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вычислений в Прологе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родитель("Иван", "Мария").</a:t>
                </a: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родитель("Анна", "Мария").</a:t>
                </a: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родитель("Мария", "Павел").</a:t>
                </a: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родитель("Мария", "Петр").</a:t>
                </a:r>
              </a:p>
              <a:p>
                <a:pPr marL="0" indent="0">
                  <a:buNone/>
                </a:pPr>
                <a:endParaRPr lang="ru-RU" sz="1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женщина("Мария").</a:t>
                </a: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женщина("Анна").</a:t>
                </a:r>
              </a:p>
              <a:p>
                <a:pPr marL="0" indent="0">
                  <a:buNone/>
                </a:pPr>
                <a:endParaRPr lang="ru-RU" sz="1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мать(X, Y):- женщина(X), </a:t>
                </a:r>
                <a:r>
                  <a:rPr lang="ru-RU" sz="1800" dirty="0" smtClean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родитель(X</a:t>
                </a: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Y</a:t>
                </a:r>
                <a:r>
                  <a:rPr lang="ru-RU" sz="1800" dirty="0" smtClean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).</a:t>
                </a:r>
              </a:p>
              <a:p>
                <a:pPr marL="0" indent="0">
                  <a:buNone/>
                </a:pPr>
                <a:endParaRPr lang="ru-RU" sz="1800" dirty="0"/>
              </a:p>
              <a:p>
                <a:pPr marL="0" indent="0">
                  <a:buNone/>
                </a:pPr>
                <a:r>
                  <a:rPr lang="ru-RU" sz="1800" dirty="0" smtClean="0"/>
                  <a:t>Цель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мать(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=&gt; </m:t>
                    </m:r>
                    <m:r>
                      <a:rPr lang="ru-RU" sz="1800" i="1" dirty="0">
                        <a:latin typeface="Cambria Math" panose="02040503050406030204" pitchFamily="18" charset="0"/>
                      </a:rPr>
                      <m:t>женщина(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), родитель(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ru-RU" sz="1800" dirty="0"/>
                  <a:t>X = Мария, Y = Павел</a:t>
                </a:r>
              </a:p>
              <a:p>
                <a:pPr marL="0" indent="0">
                  <a:buNone/>
                </a:pPr>
                <a:r>
                  <a:rPr lang="ru-RU" sz="1800" dirty="0"/>
                  <a:t>X = Мария, Y = Петр</a:t>
                </a:r>
              </a:p>
              <a:p>
                <a:pPr marL="0" indent="0">
                  <a:buNone/>
                </a:pPr>
                <a:r>
                  <a:rPr lang="ru-RU" sz="1800" dirty="0"/>
                  <a:t>X = Анна, Y = Мария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 rotWithShape="0">
                <a:blip r:embed="rId2"/>
                <a:stretch>
                  <a:fillRect l="-593" t="-7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02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поиска</a:t>
            </a:r>
            <a:endParaRPr lang="ru-RU" dirty="0"/>
          </a:p>
        </p:txBody>
      </p:sp>
      <p:pic>
        <p:nvPicPr>
          <p:cNvPr id="8194" name="Picture 2" descr=" &amp;Dcy;&amp;iecy;&amp;rcy;&amp;iecy;&amp;vcy;&amp;ocy; &amp;pcy;&amp;ocy;&amp;icy;&amp;scy;&amp;kcy;&amp;acy; &amp;dcy;&amp;lcy;&amp;yacy; &amp;tscy;&amp;iecy;&amp;lcy;&amp;icy; &amp;mcy;&amp;acy;&amp;tcy;&amp;softcy;(X, Y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63" y="2132856"/>
            <a:ext cx="824454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40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вычислений в Прологе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мужчина("Иван").</a:t>
                </a:r>
              </a:p>
              <a:p>
                <a:pPr marL="0" indent="0">
                  <a:buNone/>
                </a:pPr>
                <a:r>
                  <a:rPr lang="ru-RU" sz="1800" dirty="0"/>
                  <a:t>мужчина("Павел").</a:t>
                </a:r>
              </a:p>
              <a:p>
                <a:pPr marL="0" indent="0">
                  <a:buNone/>
                </a:pPr>
                <a:r>
                  <a:rPr lang="ru-RU" sz="1800" dirty="0"/>
                  <a:t>мужчина("Петр").</a:t>
                </a:r>
              </a:p>
              <a:p>
                <a:pPr marL="0" indent="0">
                  <a:buNone/>
                </a:pPr>
                <a:endParaRPr lang="ru-RU" sz="1800" dirty="0"/>
              </a:p>
              <a:p>
                <a:pPr marL="0" indent="0">
                  <a:buNone/>
                </a:pPr>
                <a:r>
                  <a:rPr lang="ru-RU" sz="1800" dirty="0"/>
                  <a:t>женщина("Мария").</a:t>
                </a:r>
              </a:p>
              <a:p>
                <a:pPr marL="0" indent="0">
                  <a:buNone/>
                </a:pPr>
                <a:r>
                  <a:rPr lang="ru-RU" sz="1800" dirty="0"/>
                  <a:t>женщина("Анна</a:t>
                </a:r>
                <a:r>
                  <a:rPr lang="ru-RU" sz="1800" dirty="0" smtClean="0"/>
                  <a:t>").</a:t>
                </a:r>
              </a:p>
              <a:p>
                <a:pPr marL="0" indent="0">
                  <a:buNone/>
                </a:pPr>
                <a:endParaRPr lang="ru-RU" sz="1800" dirty="0"/>
              </a:p>
              <a:p>
                <a:pPr marL="0" indent="0">
                  <a:buNone/>
                </a:pPr>
                <a:r>
                  <a:rPr lang="ru-RU" sz="1800" dirty="0" smtClean="0"/>
                  <a:t>Цель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=женщина(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); мужчина(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 smtClean="0"/>
              </a:p>
              <a:p>
                <a:pPr marL="0" indent="0">
                  <a:buNone/>
                </a:pPr>
                <a:r>
                  <a:rPr lang="ru-RU" sz="1800" dirty="0"/>
                  <a:t>X = Мария</a:t>
                </a:r>
              </a:p>
              <a:p>
                <a:pPr marL="0" indent="0">
                  <a:buNone/>
                </a:pPr>
                <a:r>
                  <a:rPr lang="ru-RU" sz="1800" dirty="0"/>
                  <a:t>X = Анна</a:t>
                </a:r>
              </a:p>
              <a:p>
                <a:pPr marL="0" indent="0">
                  <a:buNone/>
                </a:pPr>
                <a:r>
                  <a:rPr lang="ru-RU" sz="1800" dirty="0"/>
                  <a:t>X = Иван</a:t>
                </a:r>
              </a:p>
              <a:p>
                <a:pPr marL="0" indent="0">
                  <a:buNone/>
                </a:pPr>
                <a:r>
                  <a:rPr lang="ru-RU" sz="1800" dirty="0"/>
                  <a:t>X = Павел</a:t>
                </a:r>
              </a:p>
              <a:p>
                <a:pPr marL="0" indent="0">
                  <a:buNone/>
                </a:pPr>
                <a:r>
                  <a:rPr lang="ru-RU" sz="1800" dirty="0"/>
                  <a:t>X = Петр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3" t="-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06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Трассировка в </a:t>
            </a:r>
            <a:r>
              <a:rPr lang="en-US" dirty="0" smtClean="0"/>
              <a:t>PIE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Engine &gt; Trace </a:t>
            </a:r>
            <a:r>
              <a:rPr lang="en-US" b="1" dirty="0" smtClean="0"/>
              <a:t>Calls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CALL </a:t>
            </a:r>
            <a:r>
              <a:rPr lang="ru-RU" dirty="0"/>
              <a:t>— вызов цели;</a:t>
            </a:r>
          </a:p>
          <a:p>
            <a:r>
              <a:rPr lang="ru-RU" dirty="0"/>
              <a:t>RETURN — завершение (возврат результата);</a:t>
            </a:r>
          </a:p>
          <a:p>
            <a:r>
              <a:rPr lang="ru-RU" dirty="0"/>
              <a:t>REDO — откат (возврат по успеху для поиска других решений);</a:t>
            </a:r>
          </a:p>
          <a:p>
            <a:r>
              <a:rPr lang="ru-RU" dirty="0"/>
              <a:t>FAIL — возврат по неудаче.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187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Трассировка в </a:t>
            </a:r>
            <a:r>
              <a:rPr lang="en-US" dirty="0" smtClean="0"/>
              <a:t>PIE</a:t>
            </a:r>
            <a:endParaRPr lang="ru-RU" dirty="0"/>
          </a:p>
        </p:txBody>
      </p:sp>
      <p:pic>
        <p:nvPicPr>
          <p:cNvPr id="10242" name="Picture 2" descr=" &amp;Tcy;&amp;rcy;&amp;acy;&amp;scy;&amp;scy;&amp;icy;&amp;rcy;&amp;ocy;&amp;vcy;&amp;kcy;&amp;acy; &amp;vcy;&amp;ycy;&amp;pcy;&amp;ocy;&amp;lcy;&amp;ncy;&amp;iecy;&amp;ncy;&amp;icy;&amp;yacy; &amp;tscy;&amp;iecy;&amp;lcy;&amp;icy; &amp;vcy; PIE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468096" cy="340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021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Трассировка в </a:t>
            </a:r>
            <a:r>
              <a:rPr lang="en-US" dirty="0" smtClean="0"/>
              <a:t>PIE</a:t>
            </a:r>
            <a:endParaRPr lang="ru-RU" dirty="0"/>
          </a:p>
        </p:txBody>
      </p:sp>
      <p:pic>
        <p:nvPicPr>
          <p:cNvPr id="11268" name="Picture 4" descr=" &amp;Tcy;&amp;rcy;&amp;acy;&amp;scy;&amp;scy;&amp;icy;&amp;rcy;&amp;ocy;&amp;vcy;&amp;kcy;&amp;acy; &amp;vcy;&amp;ycy;&amp;pcy;&amp;ocy;&amp;lcy;&amp;ncy;&amp;iecy;&amp;ncy;&amp;icy;&amp;yacy; &amp;tscy;&amp;iecy;&amp;lcy;&amp;icy; &amp;mcy;&amp;acy;&amp;tcy;&amp;softcy;(X, Y) &amp;icy; &amp;ocy;&amp;bcy;&amp;khcy;&amp;ocy;&amp;dcy; &amp;dcy;&amp;iecy;&amp;rcy;&amp;iecy;&amp;vcy;&amp;acy; &amp;pcy;&amp;ocy;&amp;icy;&amp;scy;&amp;kcy;&amp;acy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72816"/>
            <a:ext cx="9036495" cy="343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464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Debug &gt; </a:t>
            </a:r>
            <a:r>
              <a:rPr lang="en-US" b="1" dirty="0" smtClean="0"/>
              <a:t>Run</a:t>
            </a:r>
            <a:endParaRPr lang="ru-RU" dirty="0"/>
          </a:p>
        </p:txBody>
      </p:sp>
      <p:pic>
        <p:nvPicPr>
          <p:cNvPr id="12290" name="Picture 2" descr=" &amp;Ocy;&amp;tcy;&amp;lcy;&amp;acy;&amp;dcy;&amp;kcy;&amp;acy; &amp;pcy;&amp;rcy;&amp;ocy;&amp;gcy;&amp;rcy;&amp;acy;&amp;mcy;&amp;mcy; &amp;vcy; Visual Prolog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636912"/>
            <a:ext cx="822867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07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Сложные термы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i="1" dirty="0"/>
                  <a:t>Список </a:t>
                </a:r>
                <a:r>
                  <a:rPr lang="en-US" i="1" dirty="0" smtClean="0"/>
                  <a:t>–</a:t>
                </a:r>
                <a:r>
                  <a:rPr lang="ru-RU" dirty="0" smtClean="0"/>
                  <a:t> </a:t>
                </a:r>
                <a:r>
                  <a:rPr lang="ru-RU" dirty="0"/>
                  <a:t>это конечная последовательность </a:t>
                </a:r>
                <a:r>
                  <a:rPr lang="ru-RU" dirty="0" smtClean="0"/>
                  <a:t>элементов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𝑐𝑜𝑛𝑠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𝑐𝑜𝑛𝑠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(2, 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𝑐𝑜𝑛𝑠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(3, 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𝑛𝑖𝑙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ru-RU" dirty="0"/>
                  <a:t>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r>
                  <a:rPr lang="ru-RU" dirty="0"/>
                  <a:t>функтор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𝑛𝑖𝑙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- </a:t>
                </a:r>
                <a:r>
                  <a:rPr lang="ru-RU" dirty="0"/>
                  <a:t>пустой список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[</a:t>
                </a:r>
                <a:r>
                  <a:rPr lang="ru-RU" dirty="0"/>
                  <a:t>1, 2, 3</a:t>
                </a:r>
                <a:r>
                  <a:rPr lang="ru-RU" dirty="0" smtClean="0"/>
                  <a:t>]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Пустой </a:t>
                </a:r>
                <a:r>
                  <a:rPr lang="ru-RU" dirty="0"/>
                  <a:t>список </a:t>
                </a:r>
                <a:r>
                  <a:rPr lang="ru-RU" dirty="0" smtClean="0"/>
                  <a:t>[].</a:t>
                </a:r>
              </a:p>
              <a:p>
                <a:pPr marL="0" indent="0">
                  <a:buNone/>
                </a:pPr>
                <a:r>
                  <a:rPr lang="en-US" dirty="0"/>
                  <a:t>[H | T</a:t>
                </a:r>
                <a:r>
                  <a:rPr lang="en-US" dirty="0" smtClean="0"/>
                  <a:t>]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r>
                  <a:rPr lang="ru-RU" dirty="0"/>
                  <a:t>[_, _] унифицируется с любым списком, состоящим ровно из двух элементов,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[_ </a:t>
                </a:r>
                <a:r>
                  <a:rPr lang="ru-RU" dirty="0"/>
                  <a:t>| _] с любым непустым списком.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23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«Библиотека»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publication = book(author, string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Название,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edition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Издание);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magazine(string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Название,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integer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Номер,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integer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Год).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author = author(string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Фамилия,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Имя,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Отчество).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edition = edition(string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Место,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Издательство,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integer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Год).</a:t>
            </a: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class facts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library: (publication).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clauses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library(magazine("</a:t>
            </a:r>
            <a:r>
              <a:rPr lang="ru-RU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Компьютерра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", 2, 2009)).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library(magazine("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Наука и жизнь", 11, 2012)).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library(book(author("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Чехов", "Антон", "Павлович"),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"Избранное",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edition("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Москва", "АСТ, </a:t>
            </a:r>
            <a:r>
              <a:rPr lang="ru-RU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Астрель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", 2003))).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library(book(author("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Великова", "Людмила", "Викторовна"),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"Русский язык",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edition("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Москва", "МЦНМО", 2003))).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1020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Механизмы машины вывода Пролога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Унификация</a:t>
            </a:r>
          </a:p>
          <a:p>
            <a:r>
              <a:rPr lang="ru-RU" sz="3600" dirty="0" smtClean="0"/>
              <a:t>Откат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8712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«Библиотека»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run():-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%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Что есть в библиотеке?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library(X),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write(X),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fail;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%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Названия книг, изданных в 2003 году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library(book(_, Title, edition(_, _, 2003))),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write(Title),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fail;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_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readLine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36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«Иностранные языки»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class facts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knows: (string, string*).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clauses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knows("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Даша", ["английский", "испанский", "французский"]).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knows("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Маша", ["немецкий", "английский"]).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knows("</a:t>
            </a:r>
            <a:r>
              <a:rPr lang="ru-RU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Глаша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", ["английский", "немецкий"]).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knows("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Паша", ["английский"]).</a:t>
            </a: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run():-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knows(X, Y),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write(X, " - ", Y),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fail;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_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readLine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419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Условные </a:t>
            </a:r>
            <a:r>
              <a:rPr lang="ru-RU" sz="3200" b="1" dirty="0" smtClean="0"/>
              <a:t>выражения. Знак равенства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, …), </m:t>
                    </m:r>
                  </m:oMath>
                </a14:m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tuple(</a:t>
                </a:r>
                <a:r>
                  <a:rPr lang="en-US" u="sng" dirty="0" smtClean="0"/>
                  <a:t>5</a:t>
                </a:r>
                <a:r>
                  <a:rPr lang="en-US" dirty="0"/>
                  <a:t>, 8) &lt; tuple(</a:t>
                </a:r>
                <a:r>
                  <a:rPr lang="en-US" b="1" dirty="0"/>
                  <a:t>6</a:t>
                </a:r>
                <a:r>
                  <a:rPr lang="en-US" dirty="0"/>
                  <a:t>, 4) </a:t>
                </a:r>
                <a:r>
                  <a:rPr lang="ru-RU" dirty="0"/>
                  <a:t>и [</a:t>
                </a:r>
                <a:r>
                  <a:rPr lang="ru-RU" u="sng" dirty="0"/>
                  <a:t>4</a:t>
                </a:r>
                <a:r>
                  <a:rPr lang="ru-RU" dirty="0"/>
                  <a:t>, 5] &gt; [</a:t>
                </a:r>
                <a:r>
                  <a:rPr lang="ru-RU" u="sng" dirty="0"/>
                  <a:t>1</a:t>
                </a:r>
                <a:r>
                  <a:rPr lang="ru-RU" dirty="0"/>
                  <a:t>, </a:t>
                </a:r>
                <a:r>
                  <a:rPr lang="ru-RU" dirty="0" smtClean="0"/>
                  <a:t>2</a:t>
                </a:r>
                <a:r>
                  <a:rPr lang="ru-RU" dirty="0"/>
                  <a:t>, 3</a:t>
                </a:r>
                <a:r>
                  <a:rPr lang="ru-RU" dirty="0" smtClean="0"/>
                  <a:t>]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𝑡𝑒𝑟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𝑡𝑒𝑟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2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𝑡𝑢𝑝𝑙𝑒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𝑡𝑢𝑝𝑙𝑒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(4, 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))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𝑡𝑢𝑝𝑙𝑒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(3, 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2,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3,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𝑡𝑢𝑝𝑙𝑒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(4, 2)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8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Отрицание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супруг("Иван", "Анна").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мужчина("Иван").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мужчина("Петр").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мужчина("Степан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</a:p>
          <a:p>
            <a:pPr marL="0" indent="0">
              <a:buNone/>
            </a:pP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?-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мужчина(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X), not(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супруг(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X, _)).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746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«Студенты»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domains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date = date(integer </a:t>
            </a:r>
            <a:r>
              <a:rPr lang="ru-RU" sz="1900" dirty="0">
                <a:latin typeface="Consolas" panose="020B0609020204030204" pitchFamily="49" charset="0"/>
                <a:cs typeface="Consolas" panose="020B0609020204030204" pitchFamily="49" charset="0"/>
              </a:rPr>
              <a:t>День,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integer </a:t>
            </a:r>
            <a:r>
              <a:rPr lang="ru-RU" sz="1900" dirty="0">
                <a:latin typeface="Consolas" panose="020B0609020204030204" pitchFamily="49" charset="0"/>
                <a:cs typeface="Consolas" panose="020B0609020204030204" pitchFamily="49" charset="0"/>
              </a:rPr>
              <a:t>Месяц,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integer </a:t>
            </a:r>
            <a:r>
              <a:rPr lang="ru-RU" sz="1900" dirty="0">
                <a:latin typeface="Consolas" panose="020B0609020204030204" pitchFamily="49" charset="0"/>
                <a:cs typeface="Consolas" panose="020B0609020204030204" pitchFamily="49" charset="0"/>
              </a:rPr>
              <a:t>Год).</a:t>
            </a:r>
          </a:p>
          <a:p>
            <a:pPr marL="0" indent="0">
              <a:buNone/>
            </a:pPr>
            <a:endParaRPr lang="ru-RU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class facts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dateOfBirth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(string </a:t>
            </a:r>
            <a:r>
              <a:rPr lang="ru-RU" sz="1900" dirty="0">
                <a:latin typeface="Consolas" panose="020B0609020204030204" pitchFamily="49" charset="0"/>
                <a:cs typeface="Consolas" panose="020B0609020204030204" pitchFamily="49" charset="0"/>
              </a:rPr>
              <a:t>Имя,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ru-RU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ДатаРождения</a:t>
            </a:r>
            <a:r>
              <a:rPr lang="ru-RU" sz="19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clauses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dateOfBirth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1900" dirty="0">
                <a:latin typeface="Consolas" panose="020B0609020204030204" pitchFamily="49" charset="0"/>
                <a:cs typeface="Consolas" panose="020B0609020204030204" pitchFamily="49" charset="0"/>
              </a:rPr>
              <a:t>Елизавета",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date(2, 5, 1999)).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dateOfBirth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1900" dirty="0">
                <a:latin typeface="Consolas" panose="020B0609020204030204" pitchFamily="49" charset="0"/>
                <a:cs typeface="Consolas" panose="020B0609020204030204" pitchFamily="49" charset="0"/>
              </a:rPr>
              <a:t>Тимофей",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date(10, 10, 2000)).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dateOfBirth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1900" dirty="0">
                <a:latin typeface="Consolas" panose="020B0609020204030204" pitchFamily="49" charset="0"/>
                <a:cs typeface="Consolas" panose="020B0609020204030204" pitchFamily="49" charset="0"/>
              </a:rPr>
              <a:t>Даниил",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date(25, 2, 2000)).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% … 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class predicates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age: (string Name, integer Age)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nondeterm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o,o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youngestPerson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(string Name, integer Age)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nondeterm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o,o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endParaRPr lang="ru-RU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6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90600"/>
          </a:xfrm>
        </p:spPr>
        <p:txBody>
          <a:bodyPr/>
          <a:lstStyle/>
          <a:p>
            <a:r>
              <a:rPr lang="ru-RU" dirty="0" smtClean="0"/>
              <a:t>Пример «Студенты»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clauses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age(Name, Age):-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Time = time::new(),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Time:getDate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CurrentYear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_M, _D),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dateOfBirth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(Name, date(_, _,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YearOfBirth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Age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CurrentYear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YearOfBirth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youngestPerson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(Name, Age):-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age(Name, Age),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not((age(_, X), X &lt; Age)).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run():-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youngestPerson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(Name, Age),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write(Name, " - ", Age),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fail;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_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readLine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16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«Родственные отношения 2»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class facts - relatives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parent: (string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Родитель,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Ребенок).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spouse: (string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Муж,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Жена).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male: (string).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female: (string).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class predicates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sister: (string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Сестра,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Чья)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nondeterm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o,o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bloodSister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(string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Сестра,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Чья)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nondeterm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o,o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halfSister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(string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Сестра,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Чья)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nondeterm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o,o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haveCommonFather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(string, string)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nondeterm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anyflow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haveCommonMother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(string, string)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nondeterm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anyflow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9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216496"/>
            <a:ext cx="4927877" cy="5236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clauses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sister(X, Y):-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bloodSister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(X, Y);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halfSister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(X, Y).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bloodSister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(X, Y):-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female(X),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haveCommonFather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(X, Y),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haveCommonMother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(X, Y).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halfSister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(X, Y):-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female(X),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haveCommonFather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(X, Y),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not(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haveCommonMother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(X, Y));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haveCommonMother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(X, Y),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not(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haveCommonFather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(X, Y))).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076056" y="2492896"/>
            <a:ext cx="4762872" cy="4112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haveCommonFather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Y):-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male(Z),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parent(Z, X),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parent(Z, Y),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X &lt;&gt; Y.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haveCommonMother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Y):-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female(Z),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parent(Z, X),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parent(Z, Y),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X &lt;&gt; Y.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«Родственные отношения 2»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329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«Родственные отношения 2»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run():-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file::consult("family.txt", relatives),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sister(X, Y),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write(X, " -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сестра для - ",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Y),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fail;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_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readLine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5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0"/>
                <a:ext cx="864096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 унификаторы: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}, {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}, {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ru-RU" dirty="0" smtClean="0"/>
                  <a:t> композиция: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), 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ru-RU" dirty="0" smtClean="0"/>
                  <a:t>наибольший общий унификатор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𝜃</m:t>
                    </m:r>
                    <m:r>
                      <a:rPr lang="ru-RU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{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, </m:t>
                      </m:r>
                      <m:r>
                        <a:rPr lang="en-US" b="0" i="1" dirty="0" smtClean="0">
                          <a:latin typeface="Cambria Math"/>
                        </a:rPr>
                        <m:t>𝜃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формул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𝑔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𝑧</m:t>
                    </m:r>
                    <m:r>
                      <a:rPr lang="en-US" i="1" dirty="0" smtClean="0">
                        <a:latin typeface="Cambria Math"/>
                      </a:rPr>
                      <m:t>)),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𝑔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), 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)) </m:t>
                    </m:r>
                  </m:oMath>
                </a14:m>
                <a:r>
                  <a:rPr lang="ru-RU" dirty="0" smtClean="0"/>
                  <a:t>множество рассогласований: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</m:t>
                    </m:r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𝑧</m:t>
                    </m:r>
                    <m:r>
                      <a:rPr lang="en-US" i="1" dirty="0" smtClean="0">
                        <a:latin typeface="Cambria Math"/>
                      </a:rPr>
                      <m:t>), 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}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0"/>
                <a:ext cx="8640960" cy="4876800"/>
              </a:xfrm>
              <a:blipFill rotWithShape="1">
                <a:blip r:embed="rId3"/>
                <a:stretch>
                  <a:fillRect l="-1058" t="-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97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Алгоритм поиска наибольшего общего унификатора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8712968" cy="48768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=∅,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пока(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ru-RU" b="0" i="1" smtClean="0">
                        <a:latin typeface="Cambria Math"/>
                      </a:rPr>
                      <m:t>множество рассогласований формул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2)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ru-RU" i="1" dirty="0" smtClean="0">
                        <a:latin typeface="Cambria Math"/>
                      </a:rPr>
                      <m:t>содержит </m:t>
                    </m:r>
                    <m:r>
                      <a:rPr lang="ru-RU" i="1" dirty="0">
                        <a:latin typeface="Cambria Math"/>
                      </a:rPr>
                      <m:t>переменную </m:t>
                    </m:r>
                    <m:r>
                      <a:rPr lang="ru-RU" i="1" dirty="0">
                        <a:latin typeface="Cambria Math"/>
                      </a:rPr>
                      <m:t>𝑥</m:t>
                    </m:r>
                    <m:r>
                      <a:rPr lang="ru-RU" i="1" dirty="0">
                        <a:latin typeface="Cambria Math"/>
                      </a:rPr>
                      <m:t> и терм </m:t>
                    </m:r>
                    <m:r>
                      <a:rPr lang="ru-RU" i="1" dirty="0">
                        <a:latin typeface="Cambria Math"/>
                      </a:rPr>
                      <m:t>𝑡</m:t>
                    </m:r>
                    <m:r>
                      <a:rPr lang="ru-RU" i="1" dirty="0">
                        <a:latin typeface="Cambria Math"/>
                      </a:rPr>
                      <m:t>, 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		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/>
                      </a:rPr>
                      <m:t>в который не входит переменная </m:t>
                    </m:r>
                    <m:r>
                      <a:rPr lang="ru-RU" i="1" dirty="0">
                        <a:latin typeface="Cambria Math"/>
                      </a:rPr>
                      <m:t>𝑥</m:t>
                    </m:r>
                    <m:r>
                      <a:rPr lang="ru-RU" i="1" dirty="0">
                        <a:latin typeface="Cambria Math"/>
                      </a:rPr>
                      <m:t>,</m:t>
                    </m:r>
                  </m:oMath>
                </a14:m>
                <a:endParaRPr lang="ru-RU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ru-RU" b="0" dirty="0" smtClean="0"/>
                  <a:t>		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/>
                      </a:rPr>
                      <m:t>т</m:t>
                    </m:r>
                    <m:r>
                      <a:rPr lang="ru-RU" i="1" dirty="0">
                        <a:latin typeface="Cambria Math"/>
                      </a:rPr>
                      <m:t>о </m:t>
                    </m:r>
                    <m:sSub>
                      <m:sSubPr>
                        <m:ctrlPr>
                          <a:rPr lang="ru-RU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i="1" dirty="0" err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ru-RU" i="1" dirty="0">
                        <a:latin typeface="Cambria Math"/>
                      </a:rPr>
                      <m:t>=</m:t>
                    </m:r>
                    <m:r>
                      <m:rPr>
                        <m:lit/>
                      </m:rPr>
                      <a:rPr lang="ru-RU" i="1" dirty="0">
                        <a:latin typeface="Cambria Math"/>
                      </a:rPr>
                      <m:t>{</m:t>
                    </m:r>
                    <m:r>
                      <a:rPr lang="ru-RU" i="1" dirty="0">
                        <a:latin typeface="Cambria Math"/>
                      </a:rPr>
                      <m:t>𝑥</m:t>
                    </m:r>
                    <m:r>
                      <a:rPr lang="ru-RU" i="1" dirty="0">
                        <a:latin typeface="Cambria Math"/>
                      </a:rPr>
                      <m:t>=</m:t>
                    </m:r>
                    <m:r>
                      <a:rPr lang="ru-RU" i="1" dirty="0">
                        <a:latin typeface="Cambria Math"/>
                      </a:rPr>
                      <m:t>𝑡</m:t>
                    </m:r>
                    <m:r>
                      <m:rPr>
                        <m:lit/>
                      </m:rPr>
                      <a:rPr lang="ru-RU" i="1" dirty="0">
                        <a:latin typeface="Cambria Math"/>
                      </a:rPr>
                      <m:t>}</m:t>
                    </m:r>
                    <m:r>
                      <a:rPr lang="ru-RU" b="0" i="1" dirty="0" smtClean="0">
                        <a:latin typeface="Cambria Math"/>
                      </a:rPr>
                      <m:t> (подстановка)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ru-RU" dirty="0" smtClean="0"/>
                  <a:t>иначе 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ru-RU" dirty="0" smtClean="0"/>
                  <a:t>	формулы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ru-RU" dirty="0"/>
                  <a:t> не </a:t>
                </a:r>
                <a:r>
                  <a:rPr lang="ru-RU" dirty="0" smtClean="0"/>
                  <a:t>унифицируемы.</a:t>
                </a:r>
              </a:p>
              <a:p>
                <a:pPr marL="0" indent="0">
                  <a:buNone/>
                </a:pPr>
                <a:r>
                  <a:rPr lang="ru-RU" dirty="0"/>
                  <a:t>	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  <m:r>
                          <a:rPr lang="ru-RU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  <m:r>
                          <a:rPr lang="en-US" i="1" dirty="0" smtClean="0">
                            <a:latin typeface="Cambria Math"/>
                          </a:rPr>
                          <m:t> + 1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  <m:r>
                          <a:rPr lang="en-US" i="1" dirty="0">
                            <a:latin typeface="Cambria Math"/>
                          </a:rPr>
                          <m:t> + 1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 dirty="0" err="1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 dirty="0" err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8712968" cy="4876800"/>
              </a:xfrm>
              <a:blipFill rotWithShape="1">
                <a:blip r:embed="rId2"/>
                <a:stretch>
                  <a:fillRect l="-1050" r="-18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1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алгоритма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29600" cy="48768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ru-RU" i="1" dirty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/>
                          </a:rPr>
                          <m:t>𝑥</m:t>
                        </m:r>
                        <m:r>
                          <a:rPr lang="ru-RU" i="1" dirty="0">
                            <a:latin typeface="Cambria Math"/>
                          </a:rPr>
                          <m:t>, </m:t>
                        </m:r>
                        <m:r>
                          <a:rPr lang="ru-RU" i="1" dirty="0">
                            <a:latin typeface="Cambria Math"/>
                          </a:rPr>
                          <m:t>𝑥</m:t>
                        </m:r>
                        <m:r>
                          <a:rPr lang="ru-RU" i="1" dirty="0">
                            <a:latin typeface="Cambria Math"/>
                          </a:rPr>
                          <m:t>, </m:t>
                        </m:r>
                        <m:r>
                          <a:rPr lang="ru-RU" i="1" dirty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ru-RU" i="1" dirty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𝐵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ru-RU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/>
                          </a:rPr>
                          <m:t>𝑦</m:t>
                        </m:r>
                        <m:r>
                          <a:rPr lang="ru-RU" i="1" dirty="0">
                            <a:latin typeface="Cambria Math"/>
                          </a:rPr>
                          <m:t>, </m:t>
                        </m:r>
                        <m:r>
                          <a:rPr lang="ru-RU" i="1" dirty="0">
                            <a:latin typeface="Cambria Math"/>
                          </a:rPr>
                          <m:t>𝑏</m:t>
                        </m:r>
                        <m:r>
                          <a:rPr lang="ru-RU" i="1" dirty="0">
                            <a:latin typeface="Cambria Math"/>
                          </a:rPr>
                          <m:t>, </m:t>
                        </m:r>
                        <m:r>
                          <a:rPr lang="ru-RU" i="1" dirty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(переменные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𝑥</m:t>
                    </m:r>
                    <m:r>
                      <a:rPr lang="ru-RU" i="1" dirty="0" smtClean="0">
                        <a:latin typeface="Cambria Math"/>
                      </a:rPr>
                      <m:t>, </m:t>
                    </m:r>
                    <m:r>
                      <a:rPr lang="ru-RU" i="1" dirty="0" smtClean="0">
                        <a:latin typeface="Cambria Math"/>
                      </a:rPr>
                      <m:t>𝑦</m:t>
                    </m:r>
                    <m:r>
                      <a:rPr lang="ru-RU" i="1" dirty="0" smtClean="0">
                        <a:latin typeface="Cambria Math"/>
                      </a:rPr>
                      <m:t> и </m:t>
                    </m:r>
                    <m:r>
                      <a:rPr lang="ru-RU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ru-RU" dirty="0"/>
                  <a:t> и </a:t>
                </a:r>
                <a:r>
                  <a:rPr lang="ru-RU" dirty="0" smtClean="0"/>
                  <a:t>константы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𝑎</m:t>
                    </m:r>
                    <m:r>
                      <a:rPr lang="ru-RU" i="1" dirty="0" smtClean="0">
                        <a:latin typeface="Cambria Math"/>
                      </a:rPr>
                      <m:t> и </m:t>
                    </m:r>
                    <m:r>
                      <a:rPr lang="ru-RU" i="1" dirty="0" smtClean="0">
                        <a:latin typeface="Cambria Math"/>
                      </a:rPr>
                      <m:t>𝑏</m:t>
                    </m:r>
                    <m:r>
                      <a:rPr lang="ru-RU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m:rPr>
                        <m:lit/>
                      </m:rPr>
                      <a:rPr lang="ru-RU" i="1" dirty="0" smtClean="0">
                        <a:latin typeface="Cambria Math"/>
                      </a:rPr>
                      <m:t>{</m:t>
                    </m:r>
                    <m:r>
                      <a:rPr lang="ru-RU" i="1" dirty="0">
                        <a:latin typeface="Cambria Math"/>
                      </a:rPr>
                      <m:t>𝑥</m:t>
                    </m:r>
                    <m:r>
                      <a:rPr lang="ru-RU" i="1" dirty="0">
                        <a:latin typeface="Cambria Math"/>
                      </a:rPr>
                      <m:t>, </m:t>
                    </m:r>
                    <m:r>
                      <a:rPr lang="ru-RU" i="1" dirty="0">
                        <a:latin typeface="Cambria Math"/>
                      </a:rPr>
                      <m:t>𝑦</m:t>
                    </m:r>
                    <m:r>
                      <m:rPr>
                        <m:lit/>
                      </m:rPr>
                      <a:rPr lang="ru-RU" i="1" dirty="0">
                        <a:latin typeface="Cambria Math"/>
                      </a:rPr>
                      <m:t>}</m:t>
                    </m:r>
                  </m:oMath>
                </a14:m>
                <a:r>
                  <a:rPr lang="ru-RU" dirty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m:rPr>
                        <m:lit/>
                      </m:rPr>
                      <a:rPr lang="ru-RU" i="1" dirty="0" smtClean="0">
                        <a:latin typeface="Cambria Math"/>
                      </a:rPr>
                      <m:t>{</m:t>
                    </m:r>
                    <m:r>
                      <a:rPr lang="ru-RU" i="1" dirty="0">
                        <a:latin typeface="Cambria Math"/>
                      </a:rPr>
                      <m:t>𝑥</m:t>
                    </m:r>
                    <m:r>
                      <a:rPr lang="ru-RU" i="1" dirty="0">
                        <a:latin typeface="Cambria Math"/>
                      </a:rPr>
                      <m:t> = </m:t>
                    </m:r>
                    <m:r>
                      <a:rPr lang="ru-RU" i="1" dirty="0">
                        <a:latin typeface="Cambria Math"/>
                      </a:rPr>
                      <m:t>𝑦</m:t>
                    </m:r>
                    <m:r>
                      <m:rPr>
                        <m:lit/>
                      </m:rPr>
                      <a:rPr lang="ru-RU" i="1" dirty="0">
                        <a:latin typeface="Cambria Math"/>
                      </a:rPr>
                      <m:t>}</m:t>
                    </m:r>
                  </m:oMath>
                </a14:m>
                <a:r>
                  <a:rPr lang="ru-RU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ru-RU" i="1" dirty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/>
                          </a:rPr>
                          <m:t>𝑦</m:t>
                        </m:r>
                        <m:r>
                          <a:rPr lang="ru-RU" i="1" dirty="0">
                            <a:latin typeface="Cambria Math"/>
                          </a:rPr>
                          <m:t>, </m:t>
                        </m:r>
                        <m:r>
                          <a:rPr lang="ru-RU" i="1" dirty="0">
                            <a:latin typeface="Cambria Math"/>
                          </a:rPr>
                          <m:t>𝑦</m:t>
                        </m:r>
                        <m:r>
                          <a:rPr lang="ru-RU" i="1" dirty="0">
                            <a:latin typeface="Cambria Math"/>
                          </a:rPr>
                          <m:t>, </m:t>
                        </m:r>
                        <m:r>
                          <a:rPr lang="ru-RU" i="1" dirty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ru-RU" i="1" dirty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ru-RU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/>
                          </a:rPr>
                          <m:t>𝑦</m:t>
                        </m:r>
                        <m:r>
                          <a:rPr lang="ru-RU" i="1" dirty="0">
                            <a:latin typeface="Cambria Math"/>
                          </a:rPr>
                          <m:t>, </m:t>
                        </m:r>
                        <m:r>
                          <a:rPr lang="ru-RU" i="1" dirty="0">
                            <a:latin typeface="Cambria Math"/>
                          </a:rPr>
                          <m:t>𝑏</m:t>
                        </m:r>
                        <m:r>
                          <a:rPr lang="ru-RU" i="1" dirty="0">
                            <a:latin typeface="Cambria Math"/>
                          </a:rPr>
                          <m:t>, </m:t>
                        </m:r>
                        <m:r>
                          <a:rPr lang="ru-RU" i="1" dirty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m:rPr>
                        <m:lit/>
                      </m:rPr>
                      <a:rPr lang="ru-RU" i="1" dirty="0" smtClean="0">
                        <a:latin typeface="Cambria Math"/>
                      </a:rPr>
                      <m:t>{</m:t>
                    </m:r>
                    <m:r>
                      <a:rPr lang="ru-RU" i="1" dirty="0">
                        <a:latin typeface="Cambria Math"/>
                      </a:rPr>
                      <m:t>𝑦</m:t>
                    </m:r>
                    <m:r>
                      <a:rPr lang="ru-RU" i="1" dirty="0">
                        <a:latin typeface="Cambria Math"/>
                      </a:rPr>
                      <m:t>, </m:t>
                    </m:r>
                    <m:r>
                      <a:rPr lang="ru-RU" i="1" dirty="0">
                        <a:latin typeface="Cambria Math"/>
                      </a:rPr>
                      <m:t>𝑏</m:t>
                    </m:r>
                    <m:r>
                      <m:rPr>
                        <m:lit/>
                      </m:rPr>
                      <a:rPr lang="ru-RU" i="1" dirty="0">
                        <a:latin typeface="Cambria Math"/>
                      </a:rPr>
                      <m:t>}</m:t>
                    </m:r>
                  </m:oMath>
                </a14:m>
                <a:r>
                  <a:rPr lang="ru-RU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m:rPr>
                        <m:lit/>
                      </m:rPr>
                      <a:rPr lang="ru-RU" i="1" dirty="0" smtClean="0">
                        <a:latin typeface="Cambria Math"/>
                      </a:rPr>
                      <m:t>{</m:t>
                    </m:r>
                    <m:r>
                      <a:rPr lang="ru-RU" i="1" dirty="0">
                        <a:latin typeface="Cambria Math"/>
                      </a:rPr>
                      <m:t>𝑦</m:t>
                    </m:r>
                    <m:r>
                      <a:rPr lang="ru-RU" i="1" dirty="0">
                        <a:latin typeface="Cambria Math"/>
                      </a:rPr>
                      <m:t> = </m:t>
                    </m:r>
                    <m:r>
                      <a:rPr lang="ru-RU" i="1" dirty="0">
                        <a:latin typeface="Cambria Math"/>
                      </a:rPr>
                      <m:t>𝑏</m:t>
                    </m:r>
                    <m:r>
                      <m:rPr>
                        <m:lit/>
                      </m:rPr>
                      <a:rPr lang="ru-RU" i="1" dirty="0">
                        <a:latin typeface="Cambria Math"/>
                      </a:rPr>
                      <m:t>}</m:t>
                    </m:r>
                  </m:oMath>
                </a14:m>
                <a:r>
                  <a:rPr lang="ru-RU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ru-RU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/>
                          </a:rPr>
                          <m:t>𝑏</m:t>
                        </m:r>
                        <m:r>
                          <a:rPr lang="ru-RU" i="1" dirty="0">
                            <a:latin typeface="Cambria Math"/>
                          </a:rPr>
                          <m:t>, </m:t>
                        </m:r>
                        <m:r>
                          <a:rPr lang="ru-RU" i="1" dirty="0">
                            <a:latin typeface="Cambria Math"/>
                          </a:rPr>
                          <m:t>𝑏</m:t>
                        </m:r>
                        <m:r>
                          <a:rPr lang="ru-RU" i="1" dirty="0">
                            <a:latin typeface="Cambria Math"/>
                          </a:rPr>
                          <m:t>, </m:t>
                        </m:r>
                        <m:r>
                          <a:rPr lang="ru-RU" i="1" dirty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ru-RU" i="1" dirty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ru-RU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/>
                          </a:rPr>
                          <m:t>𝑏</m:t>
                        </m:r>
                        <m:r>
                          <a:rPr lang="ru-RU" i="1" dirty="0">
                            <a:latin typeface="Cambria Math"/>
                          </a:rPr>
                          <m:t>, </m:t>
                        </m:r>
                        <m:r>
                          <a:rPr lang="ru-RU" i="1" dirty="0">
                            <a:latin typeface="Cambria Math"/>
                          </a:rPr>
                          <m:t>𝑏</m:t>
                        </m:r>
                        <m:r>
                          <a:rPr lang="ru-RU" i="1" dirty="0">
                            <a:latin typeface="Cambria Math"/>
                          </a:rPr>
                          <m:t>, </m:t>
                        </m:r>
                        <m:r>
                          <a:rPr lang="ru-RU" i="1" dirty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m:rPr>
                        <m:lit/>
                      </m:rPr>
                      <a:rPr lang="ru-RU" i="1" dirty="0" smtClean="0">
                        <a:latin typeface="Cambria Math"/>
                      </a:rPr>
                      <m:t>{</m:t>
                    </m:r>
                    <m:r>
                      <a:rPr lang="ru-RU" i="1" dirty="0">
                        <a:latin typeface="Cambria Math"/>
                      </a:rPr>
                      <m:t>𝑔</m:t>
                    </m:r>
                    <m:r>
                      <a:rPr lang="ru-RU" i="1" dirty="0">
                        <a:latin typeface="Cambria Math"/>
                      </a:rPr>
                      <m:t>(</m:t>
                    </m:r>
                    <m:r>
                      <a:rPr lang="ru-RU" i="1" dirty="0">
                        <a:latin typeface="Cambria Math"/>
                      </a:rPr>
                      <m:t>𝑎</m:t>
                    </m:r>
                    <m:r>
                      <a:rPr lang="ru-RU" i="1" dirty="0">
                        <a:latin typeface="Cambria Math"/>
                      </a:rPr>
                      <m:t>), </m:t>
                    </m:r>
                    <m:r>
                      <a:rPr lang="ru-RU" i="1" dirty="0">
                        <a:latin typeface="Cambria Math"/>
                      </a:rPr>
                      <m:t>𝑧</m:t>
                    </m:r>
                    <m:r>
                      <m:rPr>
                        <m:lit/>
                      </m:rPr>
                      <a:rPr lang="ru-RU" i="1" dirty="0">
                        <a:latin typeface="Cambria Math"/>
                      </a:rPr>
                      <m:t>}</m:t>
                    </m:r>
                  </m:oMath>
                </a14:m>
                <a:r>
                  <a:rPr lang="ru-RU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m:rPr>
                        <m:lit/>
                      </m:rPr>
                      <a:rPr lang="ru-RU" i="1" dirty="0" smtClean="0">
                        <a:latin typeface="Cambria Math"/>
                      </a:rPr>
                      <m:t>{</m:t>
                    </m:r>
                    <m:r>
                      <a:rPr lang="ru-RU" i="1" dirty="0">
                        <a:latin typeface="Cambria Math"/>
                      </a:rPr>
                      <m:t>𝑧</m:t>
                    </m:r>
                    <m:r>
                      <a:rPr lang="ru-RU" i="1" dirty="0">
                        <a:latin typeface="Cambria Math"/>
                      </a:rPr>
                      <m:t> = </m:t>
                    </m:r>
                    <m:r>
                      <a:rPr lang="ru-RU" i="1" dirty="0">
                        <a:latin typeface="Cambria Math"/>
                      </a:rPr>
                      <m:t>𝑔</m:t>
                    </m:r>
                    <m:r>
                      <a:rPr lang="ru-RU" i="1" dirty="0">
                        <a:latin typeface="Cambria Math"/>
                      </a:rPr>
                      <m:t>(</m:t>
                    </m:r>
                    <m:r>
                      <a:rPr lang="ru-RU" i="1" dirty="0">
                        <a:latin typeface="Cambria Math"/>
                      </a:rPr>
                      <m:t>𝑎</m:t>
                    </m:r>
                    <m:r>
                      <a:rPr lang="ru-RU" i="1" dirty="0">
                        <a:latin typeface="Cambria Math"/>
                      </a:rPr>
                      <m:t>)</m:t>
                    </m:r>
                    <m:r>
                      <m:rPr>
                        <m:lit/>
                      </m:rPr>
                      <a:rPr lang="ru-RU" i="1" dirty="0">
                        <a:latin typeface="Cambria Math"/>
                      </a:rPr>
                      <m:t>}</m:t>
                    </m:r>
                  </m:oMath>
                </a14:m>
                <a:r>
                  <a:rPr lang="ru-RU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ru-RU" i="1" dirty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/>
                          </a:rPr>
                          <m:t>𝑏</m:t>
                        </m:r>
                        <m:r>
                          <a:rPr lang="ru-RU" i="1" dirty="0" smtClean="0">
                            <a:latin typeface="Cambria Math"/>
                          </a:rPr>
                          <m:t>, </m:t>
                        </m:r>
                        <m:r>
                          <a:rPr lang="ru-RU" i="1" dirty="0" smtClean="0">
                            <a:latin typeface="Cambria Math"/>
                          </a:rPr>
                          <m:t>𝑏</m:t>
                        </m:r>
                        <m:r>
                          <a:rPr lang="ru-RU" i="1" dirty="0" smtClean="0">
                            <a:latin typeface="Cambria Math"/>
                          </a:rPr>
                          <m:t>, </m:t>
                        </m:r>
                        <m:r>
                          <a:rPr lang="ru-RU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 smtClean="0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/>
                        </a:rPr>
                        <m:t>𝜃</m:t>
                      </m:r>
                      <m:r>
                        <a:rPr lang="ru-RU" i="1" dirty="0">
                          <a:latin typeface="Cambria Math"/>
                        </a:rPr>
                        <m:t> = </m:t>
                      </m:r>
                      <m:r>
                        <m:rPr>
                          <m:lit/>
                        </m:rPr>
                        <a:rPr lang="ru-RU" i="1" dirty="0">
                          <a:latin typeface="Cambria Math"/>
                        </a:rPr>
                        <m:t>{</m:t>
                      </m:r>
                      <m:r>
                        <a:rPr lang="ru-RU" i="1" dirty="0">
                          <a:latin typeface="Cambria Math"/>
                        </a:rPr>
                        <m:t>𝑥</m:t>
                      </m:r>
                      <m:r>
                        <a:rPr lang="ru-RU" i="1" dirty="0">
                          <a:latin typeface="Cambria Math"/>
                        </a:rPr>
                        <m:t> = </m:t>
                      </m:r>
                      <m:r>
                        <a:rPr lang="ru-RU" i="1" dirty="0">
                          <a:latin typeface="Cambria Math"/>
                        </a:rPr>
                        <m:t>𝑦</m:t>
                      </m:r>
                      <m:r>
                        <m:rPr>
                          <m:lit/>
                        </m:rPr>
                        <a:rPr lang="ru-RU" i="1" dirty="0">
                          <a:latin typeface="Cambria Math"/>
                        </a:rPr>
                        <m:t>}{</m:t>
                      </m:r>
                      <m:r>
                        <a:rPr lang="ru-RU" i="1" dirty="0">
                          <a:latin typeface="Cambria Math"/>
                        </a:rPr>
                        <m:t>𝑦</m:t>
                      </m:r>
                      <m:r>
                        <a:rPr lang="ru-RU" i="1" dirty="0">
                          <a:latin typeface="Cambria Math"/>
                        </a:rPr>
                        <m:t> = </m:t>
                      </m:r>
                      <m:r>
                        <a:rPr lang="ru-RU" i="1" dirty="0">
                          <a:latin typeface="Cambria Math"/>
                        </a:rPr>
                        <m:t>𝑏</m:t>
                      </m:r>
                      <m:r>
                        <m:rPr>
                          <m:lit/>
                        </m:rPr>
                        <a:rPr lang="ru-RU" i="1" dirty="0">
                          <a:latin typeface="Cambria Math"/>
                        </a:rPr>
                        <m:t>}{</m:t>
                      </m:r>
                      <m:r>
                        <a:rPr lang="ru-RU" i="1" dirty="0">
                          <a:latin typeface="Cambria Math"/>
                        </a:rPr>
                        <m:t>𝑧</m:t>
                      </m:r>
                      <m:r>
                        <a:rPr lang="ru-RU" i="1" dirty="0">
                          <a:latin typeface="Cambria Math"/>
                        </a:rPr>
                        <m:t> = </m:t>
                      </m:r>
                      <m:r>
                        <a:rPr lang="ru-RU" i="1" dirty="0">
                          <a:latin typeface="Cambria Math"/>
                        </a:rPr>
                        <m:t>𝑔</m:t>
                      </m:r>
                      <m:r>
                        <a:rPr lang="ru-RU" i="1" dirty="0">
                          <a:latin typeface="Cambria Math"/>
                        </a:rPr>
                        <m:t>(</m:t>
                      </m:r>
                      <m:r>
                        <a:rPr lang="ru-RU" i="1" dirty="0">
                          <a:latin typeface="Cambria Math"/>
                        </a:rPr>
                        <m:t>𝑎</m:t>
                      </m:r>
                      <m:r>
                        <a:rPr lang="ru-RU" i="1" dirty="0">
                          <a:latin typeface="Cambria Math"/>
                        </a:rPr>
                        <m:t>)</m:t>
                      </m:r>
                      <m:r>
                        <m:rPr>
                          <m:lit/>
                        </m:rPr>
                        <a:rPr lang="ru-RU" i="1" dirty="0">
                          <a:latin typeface="Cambria Math"/>
                        </a:rPr>
                        <m:t>}</m:t>
                      </m:r>
                      <m:r>
                        <a:rPr lang="ru-RU" i="1" dirty="0">
                          <a:latin typeface="Cambria Math"/>
                        </a:rPr>
                        <m:t> = </m:t>
                      </m:r>
                      <m:r>
                        <m:rPr>
                          <m:lit/>
                        </m:rPr>
                        <a:rPr lang="ru-RU" i="1" dirty="0">
                          <a:latin typeface="Cambria Math"/>
                        </a:rPr>
                        <m:t>{</m:t>
                      </m:r>
                      <m:r>
                        <a:rPr lang="ru-RU" i="1" dirty="0">
                          <a:latin typeface="Cambria Math"/>
                        </a:rPr>
                        <m:t>𝑥</m:t>
                      </m:r>
                      <m:r>
                        <a:rPr lang="ru-RU" i="1" dirty="0">
                          <a:latin typeface="Cambria Math"/>
                        </a:rPr>
                        <m:t> = </m:t>
                      </m:r>
                      <m:r>
                        <a:rPr lang="ru-RU" i="1" dirty="0">
                          <a:latin typeface="Cambria Math"/>
                        </a:rPr>
                        <m:t>𝑏</m:t>
                      </m:r>
                      <m:r>
                        <a:rPr lang="ru-RU" i="1" dirty="0">
                          <a:latin typeface="Cambria Math"/>
                        </a:rPr>
                        <m:t>, </m:t>
                      </m:r>
                      <m:r>
                        <a:rPr lang="ru-RU" i="1" dirty="0">
                          <a:latin typeface="Cambria Math"/>
                        </a:rPr>
                        <m:t>𝑦</m:t>
                      </m:r>
                      <m:r>
                        <a:rPr lang="ru-RU" i="1" dirty="0">
                          <a:latin typeface="Cambria Math"/>
                        </a:rPr>
                        <m:t> = </m:t>
                      </m:r>
                      <m:r>
                        <a:rPr lang="ru-RU" i="1" dirty="0">
                          <a:latin typeface="Cambria Math"/>
                        </a:rPr>
                        <m:t>𝑏</m:t>
                      </m:r>
                      <m:r>
                        <a:rPr lang="ru-RU" i="1" dirty="0">
                          <a:latin typeface="Cambria Math"/>
                        </a:rPr>
                        <m:t>, </m:t>
                      </m:r>
                      <m:r>
                        <a:rPr lang="ru-RU" i="1" dirty="0">
                          <a:latin typeface="Cambria Math"/>
                        </a:rPr>
                        <m:t>𝑧</m:t>
                      </m:r>
                      <m:r>
                        <a:rPr lang="ru-RU" i="1" dirty="0">
                          <a:latin typeface="Cambria Math"/>
                        </a:rPr>
                        <m:t> = </m:t>
                      </m:r>
                      <m:r>
                        <a:rPr lang="ru-RU" i="1" dirty="0">
                          <a:latin typeface="Cambria Math"/>
                        </a:rPr>
                        <m:t>𝑔</m:t>
                      </m:r>
                      <m:r>
                        <a:rPr lang="ru-RU" i="1" dirty="0">
                          <a:latin typeface="Cambria Math"/>
                        </a:rPr>
                        <m:t>(</m:t>
                      </m:r>
                      <m:r>
                        <a:rPr lang="ru-RU" i="1" dirty="0">
                          <a:latin typeface="Cambria Math"/>
                        </a:rPr>
                        <m:t>𝑎</m:t>
                      </m:r>
                      <m:r>
                        <a:rPr lang="ru-RU" i="1" dirty="0">
                          <a:latin typeface="Cambria Math"/>
                        </a:rPr>
                        <m:t>)</m:t>
                      </m:r>
                      <m:r>
                        <m:rPr>
                          <m:lit/>
                        </m:rPr>
                        <a:rPr lang="ru-RU" i="1" dirty="0">
                          <a:latin typeface="Cambria Math"/>
                        </a:rPr>
                        <m:t>}</m:t>
                      </m:r>
                      <m:r>
                        <a:rPr lang="ru-RU" i="1" dirty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29600" cy="4876800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3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Процедурная семантика логической программы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?−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– 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+ 1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— </a:t>
                </a:r>
                <a:r>
                  <a:rPr lang="ru-RU" dirty="0"/>
                  <a:t>запрос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:−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вариант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правила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:−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нет </a:t>
                </a:r>
                <a:r>
                  <a:rPr lang="ru-RU" dirty="0"/>
                  <a:t>совпадающих переменных,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—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наибольший общий унификатор формул 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и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SLD-</a:t>
                </a:r>
                <a:r>
                  <a:rPr lang="ru-RU" u="sng" dirty="0" smtClean="0"/>
                  <a:t>резольвент</a:t>
                </a:r>
                <a:r>
                  <a:rPr lang="ru-RU" u="sng" dirty="0"/>
                  <a:t>а</a:t>
                </a:r>
                <a:r>
                  <a:rPr lang="ru-RU" u="sng" dirty="0" smtClean="0"/>
                  <a:t> </a:t>
                </a:r>
                <a:r>
                  <a:rPr lang="ru-RU" dirty="0"/>
                  <a:t>запроса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правила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 подстановкой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- запрос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?−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– 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+ 1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u="sng" dirty="0" smtClean="0"/>
                  <a:t>Частичное SLD-резолютивное вычисление</a:t>
                </a:r>
                <a:r>
                  <a:rPr lang="ru-RU" dirty="0" smtClean="0"/>
                  <a:t>  -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ru-RU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err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err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8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2000" dirty="0" smtClean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млекопитающее("слон").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млекопитающее("зебра").</a:t>
                </a:r>
              </a:p>
              <a:p>
                <a:pPr marL="0" indent="0">
                  <a:buNone/>
                </a:pPr>
                <a:r>
                  <a:rPr lang="ru-RU" sz="2000" dirty="0" smtClean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животное</a:t>
                </a:r>
                <a:r>
                  <a:rPr lang="ru-RU" sz="20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("страус").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животное("уж").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животное(X):- млекопитающее(X</a:t>
                </a:r>
                <a:r>
                  <a:rPr lang="ru-RU" sz="2000" dirty="0" smtClean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).</a:t>
                </a:r>
              </a:p>
              <a:p>
                <a:endParaRPr lang="ru-RU" sz="20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 smtClean="0"/>
                  <a:t>Цель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 = ?− животное(слон)</m:t>
                    </m:r>
                  </m:oMath>
                </a14:m>
                <a:r>
                  <a:rPr lang="ru-RU" sz="2000" dirty="0" smtClean="0"/>
                  <a:t>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ru-RU" sz="2000" dirty="0" smtClean="0"/>
                  <a:t>Правило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животное(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):− млекопитающее(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2000" dirty="0" smtClean="0"/>
                  <a:t>Подстановка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ru-RU" sz="20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= слон</m:t>
                    </m:r>
                    <m:r>
                      <m:rPr>
                        <m:lit/>
                      </m:rPr>
                      <a:rPr lang="ru-RU" sz="2000" i="1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000" dirty="0" smtClean="0"/>
              </a:p>
              <a:p>
                <a:pPr marL="0" indent="0">
                  <a:buNone/>
                </a:pPr>
                <a:r>
                  <a:rPr lang="ru-RU" sz="2000" dirty="0" smtClean="0"/>
                  <a:t>SLD-резольвента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 = ?− млекопитающее(слон)</m:t>
                    </m:r>
                  </m:oMath>
                </a14:m>
                <a:r>
                  <a:rPr lang="ru-RU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sz="2000" dirty="0" smtClean="0"/>
                  <a:t>Правило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=?−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 млекопитающее(слон)</m:t>
                    </m:r>
                  </m:oMath>
                </a14:m>
                <a:r>
                  <a:rPr lang="ru-RU" sz="2000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ru-RU" sz="2000" dirty="0" smtClean="0"/>
                  <a:t>Подстановка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={Ø}</m:t>
                    </m:r>
                  </m:oMath>
                </a14:m>
                <a:r>
                  <a:rPr lang="ru-RU" sz="2000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ru-RU" sz="2000" dirty="0" smtClean="0"/>
                  <a:t>SLD-резольвента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Ø</m:t>
                    </m:r>
                  </m:oMath>
                </a14:m>
                <a:r>
                  <a:rPr lang="ru-RU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sz="2000" dirty="0" smtClean="0"/>
                  <a:t>Таким образом, цель животное(слон) выводится из программы. 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15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Пространство вычислений</a:t>
            </a:r>
            <a:endParaRPr lang="ru-RU" dirty="0"/>
          </a:p>
        </p:txBody>
      </p:sp>
      <p:pic>
        <p:nvPicPr>
          <p:cNvPr id="3074" name="Picture 2" descr=" &amp;Dcy;&amp;iecy;&amp;rcy;&amp;iecy;&amp;vcy;&amp;ocy; SLD-&amp;rcy;&amp;iecy;&amp;zcy;&amp;ocy;&amp;lcy;&amp;yucy;&amp;tcy;&amp;icy;&amp;vcy;&amp;ncy;&amp;ycy;&amp;khcy; &amp;vcy;&amp;ycy;&amp;chcy;&amp;icy;&amp;scy;&amp;lcy;&amp;iecy;&amp;ncy;&amp;icy;&amp;jcy; &amp;dcy;&amp;lcy;&amp;yacy; &amp;zcy;&amp;acy;&amp;pcy;&amp;rcy;&amp;ocy;&amp;scy;&amp;acy; &amp;zhcy;&amp;icy;&amp;vcy;&amp;ocy;&amp;tcy;&amp;ncy;&amp;ocy;&amp;iecy;(A)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79" y="1988840"/>
            <a:ext cx="830082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07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вычислений в Прологе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родитель("Иван", "Мария").</a:t>
                </a: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родитель("Анна", "Мария").</a:t>
                </a: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родитель("Мария", "Павел").</a:t>
                </a: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родитель("Мария", "Петр").</a:t>
                </a:r>
              </a:p>
              <a:p>
                <a:pPr marL="0" indent="0">
                  <a:buNone/>
                </a:pPr>
                <a:endParaRPr lang="ru-RU" sz="1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женщина("Мария").</a:t>
                </a: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женщина("Анна").</a:t>
                </a:r>
              </a:p>
              <a:p>
                <a:pPr marL="0" indent="0">
                  <a:buNone/>
                </a:pPr>
                <a:endParaRPr lang="ru-RU" sz="18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мать(X, Y):- женщина(X), </a:t>
                </a:r>
                <a:r>
                  <a:rPr lang="ru-RU" sz="1800" dirty="0" smtClean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родитель(X</a:t>
                </a:r>
                <a:r>
                  <a:rPr lang="ru-RU" sz="18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Y</a:t>
                </a:r>
                <a:r>
                  <a:rPr lang="ru-RU" sz="1800" dirty="0" smtClean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).</a:t>
                </a:r>
              </a:p>
              <a:p>
                <a:pPr marL="0" indent="0">
                  <a:buNone/>
                </a:pPr>
                <a:endParaRPr lang="ru-RU" sz="1800" dirty="0"/>
              </a:p>
              <a:p>
                <a:pPr marL="0" indent="0">
                  <a:buNone/>
                </a:pPr>
                <a:r>
                  <a:rPr lang="ru-RU" sz="1800" dirty="0" smtClean="0"/>
                  <a:t>Цель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мать(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3" t="-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073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595</TotalTime>
  <Words>1270</Words>
  <Application>Microsoft Office PowerPoint</Application>
  <PresentationFormat>Экран (4:3)</PresentationFormat>
  <Paragraphs>282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Cambria Math</vt:lpstr>
      <vt:lpstr>Consolas</vt:lpstr>
      <vt:lpstr>Ясность</vt:lpstr>
      <vt:lpstr>Лекция 2 Машина вывода пролога</vt:lpstr>
      <vt:lpstr>Механизмы машины вывода Пролога</vt:lpstr>
      <vt:lpstr>Унификация</vt:lpstr>
      <vt:lpstr>Алгоритм поиска наибольшего общего унификатора </vt:lpstr>
      <vt:lpstr>Пример работы алгоритма</vt:lpstr>
      <vt:lpstr>Процедурная семантика логической программы</vt:lpstr>
      <vt:lpstr>Пример</vt:lpstr>
      <vt:lpstr>Пространство вычислений</vt:lpstr>
      <vt:lpstr>Устройство вычислений в Прологе</vt:lpstr>
      <vt:lpstr>Устройство вычислений в Прологе</vt:lpstr>
      <vt:lpstr>Устройство вычислений в Прологе</vt:lpstr>
      <vt:lpstr>Дерево поиска</vt:lpstr>
      <vt:lpstr>Устройство вычислений в Прологе</vt:lpstr>
      <vt:lpstr>Трассировка в PIE</vt:lpstr>
      <vt:lpstr>Трассировка в PIE</vt:lpstr>
      <vt:lpstr>Трассировка в PIE</vt:lpstr>
      <vt:lpstr>Отладчик</vt:lpstr>
      <vt:lpstr>Сложные термы</vt:lpstr>
      <vt:lpstr>Пример «Библиотека»</vt:lpstr>
      <vt:lpstr>Пример «Библиотека»</vt:lpstr>
      <vt:lpstr>Пример «Иностранные языки»</vt:lpstr>
      <vt:lpstr>Условные выражения. Знак равенства</vt:lpstr>
      <vt:lpstr>Отрицание</vt:lpstr>
      <vt:lpstr>Пример «Студенты»</vt:lpstr>
      <vt:lpstr>Пример «Студенты»</vt:lpstr>
      <vt:lpstr>Пример «Родственные отношения 2»</vt:lpstr>
      <vt:lpstr>Пример «Родственные отношения 2»</vt:lpstr>
      <vt:lpstr>Пример «Родственные отношения 2»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 Машина вывода пролога</dc:title>
  <dc:creator>DK</dc:creator>
  <cp:lastModifiedBy>Dmitry Kuyanov</cp:lastModifiedBy>
  <cp:revision>23</cp:revision>
  <dcterms:created xsi:type="dcterms:W3CDTF">2014-09-24T03:36:15Z</dcterms:created>
  <dcterms:modified xsi:type="dcterms:W3CDTF">2014-10-01T05:25:25Z</dcterms:modified>
</cp:coreProperties>
</file>