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2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300" r:id="rId21"/>
    <p:sldId id="301" r:id="rId22"/>
    <p:sldId id="302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31DB-DE14-4DE8-A05B-77B388E61A65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031-2F85-4BD8-9316-CECE0512F55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31DB-DE14-4DE8-A05B-77B388E61A65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031-2F85-4BD8-9316-CECE0512F55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31DB-DE14-4DE8-A05B-77B388E61A65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031-2F85-4BD8-9316-CECE0512F55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31DB-DE14-4DE8-A05B-77B388E61A65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031-2F85-4BD8-9316-CECE0512F55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31DB-DE14-4DE8-A05B-77B388E61A65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031-2F85-4BD8-9316-CECE0512F55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31DB-DE14-4DE8-A05B-77B388E61A65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031-2F85-4BD8-9316-CECE0512F55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31DB-DE14-4DE8-A05B-77B388E61A65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031-2F85-4BD8-9316-CECE0512F55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31DB-DE14-4DE8-A05B-77B388E61A65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031-2F85-4BD8-9316-CECE0512F55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31DB-DE14-4DE8-A05B-77B388E61A65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031-2F85-4BD8-9316-CECE0512F55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31DB-DE14-4DE8-A05B-77B388E61A65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031-2F85-4BD8-9316-CECE0512F55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31DB-DE14-4DE8-A05B-77B388E61A65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031-2F85-4BD8-9316-CECE0512F55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3BB31DB-DE14-4DE8-A05B-77B388E61A65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F4F1031-2F85-4BD8-9316-CECE0512F55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848600" cy="2174081"/>
          </a:xfrm>
        </p:spPr>
        <p:txBody>
          <a:bodyPr/>
          <a:lstStyle/>
          <a:p>
            <a:r>
              <a:rPr lang="ru-RU" sz="4400" dirty="0"/>
              <a:t>Лекция </a:t>
            </a:r>
            <a:r>
              <a:rPr lang="ru-RU" sz="4400" dirty="0" smtClean="0"/>
              <a:t>3</a:t>
            </a:r>
            <a:r>
              <a:rPr lang="ru-RU" sz="4400" dirty="0"/>
              <a:t/>
            </a:r>
            <a:br>
              <a:rPr lang="ru-RU" sz="4400" dirty="0"/>
            </a:br>
            <a:r>
              <a:rPr lang="ru-RU" sz="4400" dirty="0"/>
              <a:t>Управление перебором. Отсечение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1021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«Кино»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predicates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proposition: (integer, integer, integer)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nondeterm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indicator: (integer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Индикатор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out]) multi.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solution: (integer, integer, integer, integer, integer)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nondeterm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o,o,o,o,o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clauses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indicator(0).     %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пойдет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indicator(1).      %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пойдет</a:t>
            </a: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% если А пойдет, то и Б пойдет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proposition(1,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А, Б):- А = 1, Б = 1; А = 0.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% хотя бы кто-то из В и Г пойдет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proposition(2,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В, Г):- В = 1; Г = 1.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% пойдет либо Б, либо Д, но не оба вместе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proposition(3,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Б, Д):- Б = 1, Д = 0; Б = 0, Д = 1.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% В и Д либо оба пойдут, либо оба не пойдут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proposition(4,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В, Д):- В = 1, Д = 1; В = 0, Д = 0.</a:t>
            </a:r>
          </a:p>
        </p:txBody>
      </p:sp>
    </p:spTree>
    <p:extLst>
      <p:ext uri="{BB962C8B-B14F-4D97-AF65-F5344CB8AC3E}">
        <p14:creationId xmlns:p14="http://schemas.microsoft.com/office/powerpoint/2010/main" val="415796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«Кино»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solution(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А, Б, В, Г, Д):-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indicator(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А),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indicator(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Б),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proposition(1,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А, Б),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indicator(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indicator(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Г),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proposition(2,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В, Г),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indicator(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Д),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proposition(3,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Б, Д),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proposition(4,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В, Д),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proposition(1,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Г, А),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proposition(1,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Г, В).</a:t>
            </a: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run():-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solution(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А, Б, В, Г, Д),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write("A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ня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=", А, ", Боря=", Б, ", Витя=", В, ", Гриша=", Г,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", Даша=", Д),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_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5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«Шкатулки»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 золотой шкатулке: </a:t>
            </a:r>
          </a:p>
          <a:p>
            <a:r>
              <a:rPr lang="ru-RU" dirty="0"/>
              <a:t>"Портрет не здесь";</a:t>
            </a:r>
          </a:p>
          <a:p>
            <a:r>
              <a:rPr lang="ru-RU" dirty="0"/>
              <a:t>"Портрет в серебряной шкатулке".</a:t>
            </a:r>
          </a:p>
          <a:p>
            <a:pPr marL="0" indent="0">
              <a:buNone/>
            </a:pPr>
            <a:r>
              <a:rPr lang="ru-RU" dirty="0"/>
              <a:t>На серебряной шкатулке: </a:t>
            </a:r>
          </a:p>
          <a:p>
            <a:r>
              <a:rPr lang="ru-RU" dirty="0"/>
              <a:t>"Портрет не в золотой";</a:t>
            </a:r>
          </a:p>
          <a:p>
            <a:r>
              <a:rPr lang="ru-RU" dirty="0"/>
              <a:t>"Портрет в свинцовой".</a:t>
            </a:r>
          </a:p>
          <a:p>
            <a:pPr marL="0" indent="0">
              <a:buNone/>
            </a:pPr>
            <a:r>
              <a:rPr lang="ru-RU" dirty="0"/>
              <a:t>На свинцовой шкатулке: </a:t>
            </a:r>
          </a:p>
          <a:p>
            <a:r>
              <a:rPr lang="ru-RU" dirty="0"/>
              <a:t>"Портрет не здесь";</a:t>
            </a:r>
          </a:p>
          <a:p>
            <a:r>
              <a:rPr lang="ru-RU" dirty="0"/>
              <a:t>"Портрет в золотой".</a:t>
            </a:r>
          </a:p>
          <a:p>
            <a:pPr marL="0" indent="0">
              <a:buNone/>
            </a:pPr>
            <a:r>
              <a:rPr lang="ru-RU" dirty="0"/>
              <a:t>На одной из шкатулок оба высказывания истинны, на другой оба ложны, на третьей одно истинно, другое ложно. В какой шкатулке находится портрет?</a:t>
            </a:r>
          </a:p>
        </p:txBody>
      </p:sp>
    </p:spTree>
    <p:extLst>
      <p:ext uri="{BB962C8B-B14F-4D97-AF65-F5344CB8AC3E}">
        <p14:creationId xmlns:p14="http://schemas.microsoft.com/office/powerpoint/2010/main" val="329501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«Шкатулки»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predicates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box: (symbol Color) multi (o).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proposition: (symbol, integer, symbol)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statement:  (symbol, integer, symbol, integer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Истинность)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nondeterm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i,i,i,o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solution: (symbol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ЦветШкатулкиСПортретом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nondeterm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(o).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clauses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box("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золото").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box("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серебро").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box("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свинец").</a:t>
            </a:r>
          </a:p>
        </p:txBody>
      </p:sp>
    </p:spTree>
    <p:extLst>
      <p:ext uri="{BB962C8B-B14F-4D97-AF65-F5344CB8AC3E}">
        <p14:creationId xmlns:p14="http://schemas.microsoft.com/office/powerpoint/2010/main" val="4132911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«Шкатулки»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proposition("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золото", 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PortraitBoxColor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):-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PortraitBoxColor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золото".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proposition("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золото", 2, "серебро").</a:t>
            </a: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proposition("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серебро", 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PortraitBoxColor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):-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PortraitBoxColor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золото".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proposition("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серебро", 2, "свинец").</a:t>
            </a: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proposition("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свинец", 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PortraitBoxColor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):-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PortraitBoxColor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свинец".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proposition("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свинец", 2, "золото").</a:t>
            </a: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statement(Box, Number,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PortraitBoxColor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1):-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proposition(Box, Number,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PortraitBoxColor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statement(Box, Number,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PortraitBoxColor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0):-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not(proposition(Box, Number,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PortraitBoxColor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46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«Шкатулки»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solution(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PortraitBoxColor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box(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PortraitBoxColor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box(Color1),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statement(Color1, 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PortraitBoxColor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statement(Color1, 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PortraitBoxColor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box(Color2), Color2 &lt;&gt; Color1,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statement(Color2, 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PortraitBoxColor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statement(Color2, 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PortraitBoxColor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box(Color3), Color3 &lt;&gt; Color1, Color3 &lt;&gt; Color2,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statement(Color3, 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PortraitBoxColor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X),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statement(Color3, 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PortraitBoxColor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1 - X).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run():-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solution(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PortraitBoxColor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write("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Портрет в шкатулке цвета: 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PortraitBoxColor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_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Определение максимума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04300"/>
            <a:ext cx="8230178" cy="25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29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Определение максимума</a:t>
            </a:r>
            <a:endParaRPr lang="ru-RU" dirty="0"/>
          </a:p>
        </p:txBody>
      </p:sp>
      <p:pic>
        <p:nvPicPr>
          <p:cNvPr id="12292" name="Picture 4" descr=" &amp;Dcy;&amp;iecy;&amp;rcy;&amp;iecy;&amp;vcy;&amp;softcy;&amp;yacy; &amp;pcy;&amp;ocy;&amp;icy;&amp;scy;&amp;kcy;&amp;acy; &amp;dcy;&amp;lcy;&amp;yacy; &amp;pcy;&amp;rcy;&amp;iecy;&amp;dcy;&amp;icy;&amp;kcy;&amp;acy;&amp;tcy;&amp;ocy;&amp;vcy; &amp;scy; &amp;ocy;&amp;tcy;&amp;scy;&amp;iecy;&amp;chcy;&amp;iecy;&amp;ncy;&amp;icy;&amp;yacy;&amp;mcy;&amp;icy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4401"/>
            <a:ext cx="8003811" cy="247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70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Определение максимума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predicates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maximum1: (integer, integer, integer [out])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nondeterm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maximum2: (integer, integer, integer [out])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determ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maximum: (integer, integer, integer [out]).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clauses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maximum1(X, Y, X):- X &gt;= Y. %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вариант без отсечений</a:t>
            </a:r>
          </a:p>
          <a:p>
            <a:pPr marL="0" indent="0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maximum1(X, Y, Y):- X &lt; Y.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maximum2(X, Y, X):- X &gt;= Y, !. %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зеленое отсечение</a:t>
            </a:r>
          </a:p>
          <a:p>
            <a:pPr marL="0" indent="0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maximum2(X, Y, Y):- X &lt; Y.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maximum(X, Y, X):-  X &gt;= Y, !. %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красное отсечение</a:t>
            </a:r>
          </a:p>
          <a:p>
            <a:pPr marL="0" indent="0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maximum(_, Y, Y).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22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Определение максимума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run():-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maximum1(3, 7, M),  % maximum1(7, 3, M),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write(M),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fail;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maximum2(3, 7, M),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write(M),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fail;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maximum(3, 7, M),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write(M),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_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83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Статическое </a:t>
            </a:r>
            <a:r>
              <a:rPr lang="ru-RU" b="1" dirty="0" smtClean="0"/>
              <a:t>отсечение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 dirty="0" smtClean="0">
                        <a:latin typeface="Cambria Math" panose="02040503050406030204" pitchFamily="18" charset="0"/>
                      </a:rPr>
                      <m:t>:− 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 dirty="0" smtClean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err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 dirty="0">
                        <a:latin typeface="Cambria Math" panose="02040503050406030204" pitchFamily="18" charset="0"/>
                      </a:rPr>
                      <m:t>, !, 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err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?− 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. </a:t>
                </a:r>
              </a:p>
              <a:p>
                <a:r>
                  <a:rPr lang="ru-RU" dirty="0"/>
                  <a:t>    откат для подцелей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 dirty="0" smtClean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err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 не производится;</a:t>
                </a:r>
              </a:p>
              <a:p>
                <a:r>
                  <a:rPr lang="ru-RU" dirty="0"/>
                  <a:t>    для подцелей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 + 1</m:t>
                        </m:r>
                      </m:sub>
                    </m:sSub>
                    <m:r>
                      <a:rPr lang="ru-RU" i="1" dirty="0" smtClean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err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откат возможен.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цифра(0</a:t>
                </a:r>
                <a:r>
                  <a:rPr 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цифра(1):- !.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цифра(2</a:t>
                </a:r>
                <a:r>
                  <a:rPr lang="ru-RU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).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ru-RU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7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«Квадратное уравнение»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predicates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solution: (real A, real B, real C, real* [out], integer Mark [out]).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roots: (real A, real B, real D, real*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Решение [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out]).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print: (integer, real*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Решение).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clauses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solution(0, 0, 0, [], -1):- !.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solution(0, 0, _, [], 0):- !.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solution(0, B, C, [-C/B], 1):- !.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solution(A, B, C, L, 2):-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roots(A, B, B^2 - 4 * A * C, L).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roots(A, B, 0, [-B/(2 * A)]):- !.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roots(_, _, D, []):- D &lt; 0, !.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roots(A, B, D, [(-B + Q)/(2 * A), (-B - Q)/(2 * A)]):-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 = math::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 * 1).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424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«Квадратное уравнение»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print(-1, _):- !, write("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Решение - любое число").</a:t>
            </a:r>
          </a:p>
          <a:p>
            <a:pPr marL="0" indent="0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print(0, _):- !, write("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Уравнение линейное, решений нет.").</a:t>
            </a:r>
          </a:p>
          <a:p>
            <a:pPr marL="0" indent="0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print(1, [X]):- !, write("X = ", X).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print(2, [X]):- !, write("X1 = X2 = ", X).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print(2, [X1, X2]):- !, write("X1 = ", X1, ", X2 = ", X2).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print(_, _):- write("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Решений нет.").</a:t>
            </a:r>
          </a:p>
          <a:p>
            <a:pPr marL="0" indent="0">
              <a:buNone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run():-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write("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Введите коэффициенты уравнения "</a:t>
            </a:r>
          </a:p>
          <a:p>
            <a:pPr marL="0" indent="0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A*X^2 + B*X + C = 0\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"),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= read(),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write("B = "),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read(),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write("C = "),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read(),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solution(A, B, C, L, Mark),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print(Mark, L),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13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63272" cy="990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«Генерация двузначных чисел»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517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facts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digit: (integer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predicates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twoDigitNumber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(integer)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nondeterm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(o).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clauses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digit(0).    digit(1).    digit(2).    digit(3).    digit(4).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digit(5).    digit(6).    digit(7).    digit(8).    digit(9).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twoDigitNumber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 * A + B):-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digit(A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digit(B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run():-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twoDigitNumber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write(X),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fail;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write("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Список четных двузначных чисел:\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n"),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 = [10 * A + B || digit(A), A &gt; 0, digit(B), B mod 2 = 0],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write(L),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3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Отсечение используется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предотвращения ненужных вычислений;</a:t>
            </a:r>
          </a:p>
          <a:p>
            <a:r>
              <a:rPr lang="ru-RU" dirty="0" smtClean="0"/>
              <a:t>для </a:t>
            </a:r>
            <a:r>
              <a:rPr lang="ru-RU" dirty="0"/>
              <a:t>моделирования ветвления "Q: если A, то B, иначе C</a:t>
            </a:r>
            <a:r>
              <a:rPr lang="ru-RU" dirty="0" smtClean="0"/>
              <a:t>":</a:t>
            </a:r>
            <a:endParaRPr lang="en-US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:- A, !, B.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:- C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/>
              <a:t>для </a:t>
            </a:r>
            <a:r>
              <a:rPr lang="ru-RU" dirty="0"/>
              <a:t>выражения отрицания. Например, правило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:-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dirty="0" smtClean="0"/>
              <a:t> </a:t>
            </a:r>
            <a:r>
              <a:rPr lang="ru-RU" dirty="0"/>
              <a:t>равносильно совокупности правил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:- A, !,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P.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4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Динамическое </a:t>
            </a:r>
            <a:r>
              <a:rPr lang="ru-RU" b="1" dirty="0" smtClean="0"/>
              <a:t>отсечение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run():-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male(X),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programControl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getBackTrack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parent(X, _),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programControl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cutBackTrack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write(X),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fail;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_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/>
              <a:t>Динамическое </a:t>
            </a:r>
            <a:r>
              <a:rPr lang="ru-RU" sz="3600" b="1" dirty="0" smtClean="0"/>
              <a:t>отсечение. </a:t>
            </a:r>
            <a:br>
              <a:rPr lang="ru-RU" sz="3600" b="1" dirty="0" smtClean="0"/>
            </a:br>
            <a:r>
              <a:rPr lang="ru-RU" sz="3600" b="1" dirty="0" smtClean="0"/>
              <a:t>Замена статическим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predicates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isParent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(string)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clauses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isParent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(X):-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parent(X, _),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!.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run():-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male(X),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isParent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write(X),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_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1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Предикат </a:t>
            </a:r>
            <a:r>
              <a:rPr lang="en-US" sz="3200" b="1" dirty="0" err="1"/>
              <a:t>findall</a:t>
            </a:r>
            <a:r>
              <a:rPr lang="en-US" sz="3200" b="1" dirty="0"/>
              <a:t> </a:t>
            </a:r>
            <a:r>
              <a:rPr lang="ru-RU" sz="3200" b="1" dirty="0"/>
              <a:t>и конструкция [… || </a:t>
            </a:r>
            <a:r>
              <a:rPr lang="ru-RU" sz="3200" b="1" dirty="0" smtClean="0"/>
              <a:t>…]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Найти </a:t>
            </a:r>
            <a:r>
              <a:rPr lang="ru-RU" dirty="0"/>
              <a:t>всех родителей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parent(X, _), List);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[X || parent(X, _)].</a:t>
            </a:r>
          </a:p>
          <a:p>
            <a:endParaRPr lang="en-US" dirty="0"/>
          </a:p>
          <a:p>
            <a:r>
              <a:rPr lang="ru-RU" dirty="0"/>
              <a:t>Найти всех персон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(male(X); female(X)), List);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[X || male(X); female(X)].</a:t>
            </a:r>
          </a:p>
          <a:p>
            <a:endParaRPr lang="en-US" dirty="0"/>
          </a:p>
          <a:p>
            <a:r>
              <a:rPr lang="ru-RU" dirty="0"/>
              <a:t>Декартово произведение множества мужчин и множества женщин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 = [tuple(X, Y) || male(X), female(Y)].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Режимы детерминизма </a:t>
            </a:r>
            <a:r>
              <a:rPr lang="ru-RU" b="1" dirty="0" smtClean="0"/>
              <a:t>предикатов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54763731"/>
                  </p:ext>
                </p:extLst>
              </p:nvPr>
            </p:nvGraphicFramePr>
            <p:xfrm>
              <a:off x="261173" y="1988840"/>
              <a:ext cx="8229600" cy="93726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&gt; 1 решения</a:t>
                          </a: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ru-RU" dirty="0" smtClean="0"/>
                            <a:t>1 </a:t>
                          </a:r>
                          <a:r>
                            <a:rPr lang="ru-RU" dirty="0"/>
                            <a:t>решения</a:t>
                          </a: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r>
                            <a:rPr lang="ru-RU"/>
                            <a:t>0 решений</a:t>
                          </a:r>
                        </a:p>
                      </a:txBody>
                      <a:tcPr marL="19050" marR="19050" marT="19050" marB="1905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м. б. ложь</a:t>
                          </a: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nondeterm</a:t>
                          </a: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determ</a:t>
                          </a: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failure</a:t>
                          </a:r>
                        </a:p>
                      </a:txBody>
                      <a:tcPr marL="19050" marR="19050" marT="19050" marB="1905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ru-RU"/>
                            <a:t>всегда истина</a:t>
                          </a: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</a:t>
                          </a: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procedure</a:t>
                          </a: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erroneous</a:t>
                          </a:r>
                        </a:p>
                      </a:txBody>
                      <a:tcPr marL="19050" marR="19050" marT="19050" marB="1905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54763731"/>
                  </p:ext>
                </p:extLst>
              </p:nvPr>
            </p:nvGraphicFramePr>
            <p:xfrm>
              <a:off x="261173" y="1988840"/>
              <a:ext cx="8229600" cy="93726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31242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&gt; 1 решения</a:t>
                          </a: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9050" marR="19050" marT="19050" marB="19050">
                        <a:blipFill rotWithShape="0">
                          <a:blip r:embed="rId2"/>
                          <a:stretch>
                            <a:fillRect l="-200890" t="-19231" r="-100890" b="-2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/>
                            <a:t>0 решений</a:t>
                          </a:r>
                        </a:p>
                      </a:txBody>
                      <a:tcPr marL="19050" marR="19050" marT="19050" marB="19050"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м. б. ложь</a:t>
                          </a: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nondeterm</a:t>
                          </a: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determ</a:t>
                          </a: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failure</a:t>
                          </a:r>
                        </a:p>
                      </a:txBody>
                      <a:tcPr marL="19050" marR="19050" marT="19050" marB="19050"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r>
                            <a:rPr lang="ru-RU"/>
                            <a:t>всегда истина</a:t>
                          </a: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</a:t>
                          </a: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procedure</a:t>
                          </a: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erroneous</a:t>
                          </a:r>
                        </a:p>
                      </a:txBody>
                      <a:tcPr marL="19050" marR="19050" marT="19050" marB="19050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457200" y="3284984"/>
            <a:ext cx="800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умолчанию используется режим </a:t>
            </a:r>
            <a:r>
              <a:rPr lang="ru-RU" dirty="0" err="1"/>
              <a:t>procedure</a:t>
            </a:r>
            <a:r>
              <a:rPr lang="ru-RU" dirty="0"/>
              <a:t>, если предикат объявляется в разделе (</a:t>
            </a:r>
            <a:r>
              <a:rPr lang="ru-RU" dirty="0" err="1"/>
              <a:t>class</a:t>
            </a:r>
            <a:r>
              <a:rPr lang="ru-RU" dirty="0"/>
              <a:t>) </a:t>
            </a:r>
            <a:r>
              <a:rPr lang="ru-RU" dirty="0" err="1"/>
              <a:t>predicates</a:t>
            </a:r>
            <a:r>
              <a:rPr lang="ru-RU" dirty="0"/>
              <a:t>, и режим </a:t>
            </a:r>
            <a:r>
              <a:rPr lang="ru-RU" dirty="0" err="1"/>
              <a:t>nondeterm</a:t>
            </a:r>
            <a:r>
              <a:rPr lang="ru-RU" dirty="0"/>
              <a:t>, если предикат объявляется в разделе (</a:t>
            </a:r>
            <a:r>
              <a:rPr lang="ru-RU" dirty="0" err="1"/>
              <a:t>class</a:t>
            </a:r>
            <a:r>
              <a:rPr lang="ru-RU" dirty="0"/>
              <a:t>) </a:t>
            </a:r>
            <a:r>
              <a:rPr lang="ru-RU" dirty="0" err="1"/>
              <a:t>facts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392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параметров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(i) </a:t>
            </a:r>
            <a:r>
              <a:rPr lang="ru-RU" dirty="0" smtClean="0"/>
              <a:t>– входной аргумент 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dirty="0" smtClean="0"/>
              <a:t> – выходной аргумент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Произвольный </a:t>
            </a:r>
            <a:r>
              <a:rPr lang="ru-RU" dirty="0"/>
              <a:t>поток параметров </a:t>
            </a:r>
            <a:r>
              <a:rPr lang="ru-RU" dirty="0" smtClean="0"/>
              <a:t> -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anyflow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494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«Кино»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Аня, Боря, Витя, Гриша и Даша решают, пойти ли им в кино. </a:t>
            </a:r>
          </a:p>
          <a:p>
            <a:r>
              <a:rPr lang="ru-RU" dirty="0"/>
              <a:t>если пойдет Аня, то пойдет и Боря;</a:t>
            </a:r>
          </a:p>
          <a:p>
            <a:r>
              <a:rPr lang="ru-RU" dirty="0"/>
              <a:t>пойдет либо Витя, либо Гриша, возможно, и оба пойдут;</a:t>
            </a:r>
          </a:p>
          <a:p>
            <a:r>
              <a:rPr lang="ru-RU" dirty="0"/>
              <a:t>точно пойдет либо Боря, либо Даша, но не оба вместе;</a:t>
            </a:r>
          </a:p>
          <a:p>
            <a:r>
              <a:rPr lang="ru-RU" dirty="0"/>
              <a:t>Витя c Дашей либо пойдут вместе, либо вместе не пойдут;</a:t>
            </a:r>
          </a:p>
          <a:p>
            <a:r>
              <a:rPr lang="ru-RU" dirty="0"/>
              <a:t>если пойдет Гриша, то пойдут также Аня и Витя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476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754</TotalTime>
  <Words>1713</Words>
  <Application>Microsoft Office PowerPoint</Application>
  <PresentationFormat>Экран (4:3)</PresentationFormat>
  <Paragraphs>255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Cambria Math</vt:lpstr>
      <vt:lpstr>Courier New</vt:lpstr>
      <vt:lpstr>Ясность</vt:lpstr>
      <vt:lpstr>Лекция 3 Управление перебором. Отсечение</vt:lpstr>
      <vt:lpstr>Статическое отсечение</vt:lpstr>
      <vt:lpstr>Отсечение используется</vt:lpstr>
      <vt:lpstr>Динамическое отсечение</vt:lpstr>
      <vt:lpstr>Динамическое отсечение.  Замена статическим</vt:lpstr>
      <vt:lpstr>Предикат findall и конструкция [… || …]</vt:lpstr>
      <vt:lpstr>Режимы детерминизма предикатов</vt:lpstr>
      <vt:lpstr>Потоки параметров</vt:lpstr>
      <vt:lpstr>Пример «Кино»</vt:lpstr>
      <vt:lpstr>Пример «Кино»</vt:lpstr>
      <vt:lpstr>Пример «Кино»</vt:lpstr>
      <vt:lpstr>Пример «Шкатулки»</vt:lpstr>
      <vt:lpstr>Пример «Шкатулки»</vt:lpstr>
      <vt:lpstr>Пример «Шкатулки»</vt:lpstr>
      <vt:lpstr>Пример «Шкатулки»</vt:lpstr>
      <vt:lpstr>Пример. Определение максимума</vt:lpstr>
      <vt:lpstr>Пример. Определение максимума</vt:lpstr>
      <vt:lpstr>Пример. Определение максимума</vt:lpstr>
      <vt:lpstr>Пример. Определение максимума</vt:lpstr>
      <vt:lpstr>Пример «Квадратное уравнение»</vt:lpstr>
      <vt:lpstr>Пример «Квадратное уравнение»</vt:lpstr>
      <vt:lpstr>Пример «Генерация двузначных чисел»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 Машина вывода пролога</dc:title>
  <dc:creator>DK</dc:creator>
  <cp:lastModifiedBy>Dmitry Kuyanov</cp:lastModifiedBy>
  <cp:revision>32</cp:revision>
  <dcterms:created xsi:type="dcterms:W3CDTF">2014-09-24T03:36:15Z</dcterms:created>
  <dcterms:modified xsi:type="dcterms:W3CDTF">2014-10-01T08:06:14Z</dcterms:modified>
</cp:coreProperties>
</file>