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dad%20Nacional%20de%20Colombia\Modelos%20de%20tasas%20de%20inter&#233;s\Tarea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dad%20Nacional%20de%20Colombia\Modelos%20de%20tasas%20de%20inter&#233;s\Tarea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dad%20Nacional%20de%20Colombia\Modelos%20de%20tasas%20de%20inter&#233;s\Tarea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Yield</a:t>
            </a:r>
            <a:r>
              <a:rPr lang="en-US" b="1" baseline="0"/>
              <a:t> USA 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USA!$C$1</c:f>
              <c:strCache>
                <c:ptCount val="1"/>
                <c:pt idx="0">
                  <c:v>Yield_Nov_2019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USA!$B$2:$B$13</c:f>
              <c:numCache>
                <c:formatCode>m/d/yyyy</c:formatCode>
                <c:ptCount val="12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43952</c:v>
                </c:pt>
                <c:pt idx="4">
                  <c:v>44136</c:v>
                </c:pt>
                <c:pt idx="5">
                  <c:v>44501</c:v>
                </c:pt>
                <c:pt idx="6">
                  <c:v>44866</c:v>
                </c:pt>
                <c:pt idx="7">
                  <c:v>45597</c:v>
                </c:pt>
                <c:pt idx="8">
                  <c:v>46327</c:v>
                </c:pt>
                <c:pt idx="9">
                  <c:v>47423</c:v>
                </c:pt>
                <c:pt idx="10">
                  <c:v>51075</c:v>
                </c:pt>
                <c:pt idx="11">
                  <c:v>54728</c:v>
                </c:pt>
              </c:numCache>
            </c:numRef>
          </c:cat>
          <c:val>
            <c:numRef>
              <c:f>USA!$C$2:$C$13</c:f>
              <c:numCache>
                <c:formatCode>General</c:formatCode>
                <c:ptCount val="12"/>
                <c:pt idx="0">
                  <c:v>1.58</c:v>
                </c:pt>
                <c:pt idx="1">
                  <c:v>1.58</c:v>
                </c:pt>
                <c:pt idx="2">
                  <c:v>1.52</c:v>
                </c:pt>
                <c:pt idx="3">
                  <c:v>1.55</c:v>
                </c:pt>
                <c:pt idx="4">
                  <c:v>1.53</c:v>
                </c:pt>
                <c:pt idx="5">
                  <c:v>1.56</c:v>
                </c:pt>
                <c:pt idx="6">
                  <c:v>1.55</c:v>
                </c:pt>
                <c:pt idx="7">
                  <c:v>1.55</c:v>
                </c:pt>
                <c:pt idx="8">
                  <c:v>1.63</c:v>
                </c:pt>
                <c:pt idx="9">
                  <c:v>1.73</c:v>
                </c:pt>
                <c:pt idx="10">
                  <c:v>2.0299999999999998</c:v>
                </c:pt>
                <c:pt idx="11">
                  <c:v>2.21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8C-4B7F-9298-8FA23608079B}"/>
            </c:ext>
          </c:extLst>
        </c:ser>
        <c:ser>
          <c:idx val="1"/>
          <c:order val="1"/>
          <c:tx>
            <c:strRef>
              <c:f>USA!$D$1</c:f>
              <c:strCache>
                <c:ptCount val="1"/>
                <c:pt idx="0">
                  <c:v>Yield_Nov_2020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USA!$B$2:$B$13</c:f>
              <c:numCache>
                <c:formatCode>m/d/yyyy</c:formatCode>
                <c:ptCount val="12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43952</c:v>
                </c:pt>
                <c:pt idx="4">
                  <c:v>44136</c:v>
                </c:pt>
                <c:pt idx="5">
                  <c:v>44501</c:v>
                </c:pt>
                <c:pt idx="6">
                  <c:v>44866</c:v>
                </c:pt>
                <c:pt idx="7">
                  <c:v>45597</c:v>
                </c:pt>
                <c:pt idx="8">
                  <c:v>46327</c:v>
                </c:pt>
                <c:pt idx="9">
                  <c:v>47423</c:v>
                </c:pt>
                <c:pt idx="10">
                  <c:v>51075</c:v>
                </c:pt>
                <c:pt idx="11">
                  <c:v>54728</c:v>
                </c:pt>
              </c:numCache>
            </c:numRef>
          </c:cat>
          <c:val>
            <c:numRef>
              <c:f>USA!$D$2:$D$13</c:f>
              <c:numCache>
                <c:formatCode>General</c:formatCode>
                <c:ptCount val="12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0.11</c:v>
                </c:pt>
                <c:pt idx="4">
                  <c:v>0.13</c:v>
                </c:pt>
                <c:pt idx="5">
                  <c:v>0.16</c:v>
                </c:pt>
                <c:pt idx="6">
                  <c:v>0.2</c:v>
                </c:pt>
                <c:pt idx="7">
                  <c:v>0.38</c:v>
                </c:pt>
                <c:pt idx="8">
                  <c:v>0.63</c:v>
                </c:pt>
                <c:pt idx="9">
                  <c:v>0.87</c:v>
                </c:pt>
                <c:pt idx="10">
                  <c:v>1.41</c:v>
                </c:pt>
                <c:pt idx="11">
                  <c:v>1.63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8C-4B7F-9298-8FA23608079B}"/>
            </c:ext>
          </c:extLst>
        </c:ser>
        <c:ser>
          <c:idx val="2"/>
          <c:order val="2"/>
          <c:tx>
            <c:strRef>
              <c:f>USA!$E$1</c:f>
              <c:strCache>
                <c:ptCount val="1"/>
                <c:pt idx="0">
                  <c:v>Yield_Nov_2022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USA!$B$2:$B$13</c:f>
              <c:numCache>
                <c:formatCode>m/d/yyyy</c:formatCode>
                <c:ptCount val="12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43952</c:v>
                </c:pt>
                <c:pt idx="4">
                  <c:v>44136</c:v>
                </c:pt>
                <c:pt idx="5">
                  <c:v>44501</c:v>
                </c:pt>
                <c:pt idx="6">
                  <c:v>44866</c:v>
                </c:pt>
                <c:pt idx="7">
                  <c:v>45597</c:v>
                </c:pt>
                <c:pt idx="8">
                  <c:v>46327</c:v>
                </c:pt>
                <c:pt idx="9">
                  <c:v>47423</c:v>
                </c:pt>
                <c:pt idx="10">
                  <c:v>51075</c:v>
                </c:pt>
                <c:pt idx="11">
                  <c:v>54728</c:v>
                </c:pt>
              </c:numCache>
            </c:numRef>
          </c:cat>
          <c:val>
            <c:numRef>
              <c:f>USA!$E$2:$E$13</c:f>
              <c:numCache>
                <c:formatCode>General</c:formatCode>
                <c:ptCount val="12"/>
                <c:pt idx="0">
                  <c:v>3.72</c:v>
                </c:pt>
                <c:pt idx="1">
                  <c:v>4</c:v>
                </c:pt>
                <c:pt idx="2">
                  <c:v>4.2300000000000004</c:v>
                </c:pt>
                <c:pt idx="3">
                  <c:v>4.58</c:v>
                </c:pt>
                <c:pt idx="4">
                  <c:v>4.75</c:v>
                </c:pt>
                <c:pt idx="5">
                  <c:v>4.54</c:v>
                </c:pt>
                <c:pt idx="6">
                  <c:v>4.4800000000000004</c:v>
                </c:pt>
                <c:pt idx="7">
                  <c:v>4.2699999999999996</c:v>
                </c:pt>
                <c:pt idx="8">
                  <c:v>4.18</c:v>
                </c:pt>
                <c:pt idx="9">
                  <c:v>4.07</c:v>
                </c:pt>
                <c:pt idx="10">
                  <c:v>4.37</c:v>
                </c:pt>
                <c:pt idx="11">
                  <c:v>4.1399999999999997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8C-4B7F-9298-8FA23608079B}"/>
            </c:ext>
          </c:extLst>
        </c:ser>
        <c:ser>
          <c:idx val="3"/>
          <c:order val="3"/>
          <c:tx>
            <c:strRef>
              <c:f>USA!$F$1</c:f>
              <c:strCache>
                <c:ptCount val="1"/>
                <c:pt idx="0">
                  <c:v>Yield_Nov_2024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USA!$B$2:$B$13</c:f>
              <c:numCache>
                <c:formatCode>m/d/yyyy</c:formatCode>
                <c:ptCount val="12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43952</c:v>
                </c:pt>
                <c:pt idx="4">
                  <c:v>44136</c:v>
                </c:pt>
                <c:pt idx="5">
                  <c:v>44501</c:v>
                </c:pt>
                <c:pt idx="6">
                  <c:v>44866</c:v>
                </c:pt>
                <c:pt idx="7">
                  <c:v>45597</c:v>
                </c:pt>
                <c:pt idx="8">
                  <c:v>46327</c:v>
                </c:pt>
                <c:pt idx="9">
                  <c:v>47423</c:v>
                </c:pt>
                <c:pt idx="10">
                  <c:v>51075</c:v>
                </c:pt>
                <c:pt idx="11">
                  <c:v>54728</c:v>
                </c:pt>
              </c:numCache>
            </c:numRef>
          </c:cat>
          <c:val>
            <c:numRef>
              <c:f>USA!$F$2:$F$13</c:f>
              <c:numCache>
                <c:formatCode>General</c:formatCode>
                <c:ptCount val="12"/>
                <c:pt idx="0">
                  <c:v>4.75</c:v>
                </c:pt>
                <c:pt idx="1">
                  <c:v>4.74</c:v>
                </c:pt>
                <c:pt idx="2">
                  <c:v>4.6100000000000003</c:v>
                </c:pt>
                <c:pt idx="3">
                  <c:v>4.42</c:v>
                </c:pt>
                <c:pt idx="4">
                  <c:v>4.28</c:v>
                </c:pt>
                <c:pt idx="5">
                  <c:v>4.21</c:v>
                </c:pt>
                <c:pt idx="6">
                  <c:v>4.18</c:v>
                </c:pt>
                <c:pt idx="7">
                  <c:v>4.22</c:v>
                </c:pt>
                <c:pt idx="8">
                  <c:v>4.3</c:v>
                </c:pt>
                <c:pt idx="9">
                  <c:v>4.37</c:v>
                </c:pt>
                <c:pt idx="10">
                  <c:v>4.68</c:v>
                </c:pt>
                <c:pt idx="11">
                  <c:v>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8C-4B7F-9298-8FA236080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268816"/>
        <c:axId val="393267984"/>
      </c:lineChart>
      <c:dateAx>
        <c:axId val="39326881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93267984"/>
        <c:crosses val="autoZero"/>
        <c:auto val="1"/>
        <c:lblOffset val="100"/>
        <c:baseTimeUnit val="months"/>
      </c:dateAx>
      <c:valAx>
        <c:axId val="39326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26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Yield China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'China '!$C$1</c:f>
              <c:strCache>
                <c:ptCount val="1"/>
                <c:pt idx="0">
                  <c:v>Yield_Nov_2019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'China '!$B$2:$B$9</c:f>
              <c:numCache>
                <c:formatCode>m/d/yyyy</c:formatCode>
                <c:ptCount val="8"/>
                <c:pt idx="0">
                  <c:v>43862</c:v>
                </c:pt>
                <c:pt idx="1">
                  <c:v>43952</c:v>
                </c:pt>
                <c:pt idx="2">
                  <c:v>44136</c:v>
                </c:pt>
                <c:pt idx="3">
                  <c:v>45597</c:v>
                </c:pt>
                <c:pt idx="4">
                  <c:v>46327</c:v>
                </c:pt>
                <c:pt idx="5">
                  <c:v>47423</c:v>
                </c:pt>
                <c:pt idx="6">
                  <c:v>51075</c:v>
                </c:pt>
                <c:pt idx="7">
                  <c:v>54728</c:v>
                </c:pt>
              </c:numCache>
            </c:numRef>
          </c:cat>
          <c:val>
            <c:numRef>
              <c:f>'China '!$C$2:$C$9</c:f>
              <c:numCache>
                <c:formatCode>General</c:formatCode>
                <c:ptCount val="8"/>
                <c:pt idx="0">
                  <c:v>1.52</c:v>
                </c:pt>
                <c:pt idx="1">
                  <c:v>1.55</c:v>
                </c:pt>
                <c:pt idx="2">
                  <c:v>1.53</c:v>
                </c:pt>
                <c:pt idx="3">
                  <c:v>1.55</c:v>
                </c:pt>
                <c:pt idx="4">
                  <c:v>1.63</c:v>
                </c:pt>
                <c:pt idx="5">
                  <c:v>1.73</c:v>
                </c:pt>
                <c:pt idx="6">
                  <c:v>2.0299999999999998</c:v>
                </c:pt>
                <c:pt idx="7">
                  <c:v>2.21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33-457D-8CC5-8C1E1538C265}"/>
            </c:ext>
          </c:extLst>
        </c:ser>
        <c:ser>
          <c:idx val="1"/>
          <c:order val="1"/>
          <c:tx>
            <c:strRef>
              <c:f>'China '!$D$1</c:f>
              <c:strCache>
                <c:ptCount val="1"/>
                <c:pt idx="0">
                  <c:v>Yield_Nov_2020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'China '!$B$2:$B$9</c:f>
              <c:numCache>
                <c:formatCode>m/d/yyyy</c:formatCode>
                <c:ptCount val="8"/>
                <c:pt idx="0">
                  <c:v>43862</c:v>
                </c:pt>
                <c:pt idx="1">
                  <c:v>43952</c:v>
                </c:pt>
                <c:pt idx="2">
                  <c:v>44136</c:v>
                </c:pt>
                <c:pt idx="3">
                  <c:v>45597</c:v>
                </c:pt>
                <c:pt idx="4">
                  <c:v>46327</c:v>
                </c:pt>
                <c:pt idx="5">
                  <c:v>47423</c:v>
                </c:pt>
                <c:pt idx="6">
                  <c:v>51075</c:v>
                </c:pt>
                <c:pt idx="7">
                  <c:v>54728</c:v>
                </c:pt>
              </c:numCache>
            </c:numRef>
          </c:cat>
          <c:val>
            <c:numRef>
              <c:f>'China '!$D$2:$D$9</c:f>
              <c:numCache>
                <c:formatCode>General</c:formatCode>
                <c:ptCount val="8"/>
                <c:pt idx="0">
                  <c:v>0.09</c:v>
                </c:pt>
                <c:pt idx="1">
                  <c:v>0.11</c:v>
                </c:pt>
                <c:pt idx="2">
                  <c:v>0.13</c:v>
                </c:pt>
                <c:pt idx="3">
                  <c:v>0.38</c:v>
                </c:pt>
                <c:pt idx="4">
                  <c:v>0.63</c:v>
                </c:pt>
                <c:pt idx="5">
                  <c:v>0.87</c:v>
                </c:pt>
                <c:pt idx="6">
                  <c:v>1.41</c:v>
                </c:pt>
                <c:pt idx="7">
                  <c:v>1.63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33-457D-8CC5-8C1E1538C265}"/>
            </c:ext>
          </c:extLst>
        </c:ser>
        <c:ser>
          <c:idx val="2"/>
          <c:order val="2"/>
          <c:tx>
            <c:strRef>
              <c:f>'China '!$E$1</c:f>
              <c:strCache>
                <c:ptCount val="1"/>
                <c:pt idx="0">
                  <c:v>Yield_Nov_2022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'China '!$B$2:$B$9</c:f>
              <c:numCache>
                <c:formatCode>m/d/yyyy</c:formatCode>
                <c:ptCount val="8"/>
                <c:pt idx="0">
                  <c:v>43862</c:v>
                </c:pt>
                <c:pt idx="1">
                  <c:v>43952</c:v>
                </c:pt>
                <c:pt idx="2">
                  <c:v>44136</c:v>
                </c:pt>
                <c:pt idx="3">
                  <c:v>45597</c:v>
                </c:pt>
                <c:pt idx="4">
                  <c:v>46327</c:v>
                </c:pt>
                <c:pt idx="5">
                  <c:v>47423</c:v>
                </c:pt>
                <c:pt idx="6">
                  <c:v>51075</c:v>
                </c:pt>
                <c:pt idx="7">
                  <c:v>54728</c:v>
                </c:pt>
              </c:numCache>
            </c:numRef>
          </c:cat>
          <c:val>
            <c:numRef>
              <c:f>'China '!$E$2:$E$9</c:f>
              <c:numCache>
                <c:formatCode>General</c:formatCode>
                <c:ptCount val="8"/>
                <c:pt idx="0">
                  <c:v>4.2300000000000004</c:v>
                </c:pt>
                <c:pt idx="1">
                  <c:v>4.58</c:v>
                </c:pt>
                <c:pt idx="2">
                  <c:v>4.75</c:v>
                </c:pt>
                <c:pt idx="3">
                  <c:v>4.2699999999999996</c:v>
                </c:pt>
                <c:pt idx="4">
                  <c:v>4.18</c:v>
                </c:pt>
                <c:pt idx="5">
                  <c:v>4.07</c:v>
                </c:pt>
                <c:pt idx="6">
                  <c:v>4.37</c:v>
                </c:pt>
                <c:pt idx="7">
                  <c:v>4.1399999999999997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33-457D-8CC5-8C1E1538C265}"/>
            </c:ext>
          </c:extLst>
        </c:ser>
        <c:ser>
          <c:idx val="3"/>
          <c:order val="3"/>
          <c:tx>
            <c:strRef>
              <c:f>'China '!$F$1</c:f>
              <c:strCache>
                <c:ptCount val="1"/>
                <c:pt idx="0">
                  <c:v>Yield_Nov_2024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'China '!$B$2:$B$9</c:f>
              <c:numCache>
                <c:formatCode>m/d/yyyy</c:formatCode>
                <c:ptCount val="8"/>
                <c:pt idx="0">
                  <c:v>43862</c:v>
                </c:pt>
                <c:pt idx="1">
                  <c:v>43952</c:v>
                </c:pt>
                <c:pt idx="2">
                  <c:v>44136</c:v>
                </c:pt>
                <c:pt idx="3">
                  <c:v>45597</c:v>
                </c:pt>
                <c:pt idx="4">
                  <c:v>46327</c:v>
                </c:pt>
                <c:pt idx="5">
                  <c:v>47423</c:v>
                </c:pt>
                <c:pt idx="6">
                  <c:v>51075</c:v>
                </c:pt>
                <c:pt idx="7">
                  <c:v>54728</c:v>
                </c:pt>
              </c:numCache>
            </c:numRef>
          </c:cat>
          <c:val>
            <c:numRef>
              <c:f>'China '!$F$2:$F$9</c:f>
              <c:numCache>
                <c:formatCode>General</c:formatCode>
                <c:ptCount val="8"/>
                <c:pt idx="0">
                  <c:v>4.6100000000000003</c:v>
                </c:pt>
                <c:pt idx="1">
                  <c:v>4.42</c:v>
                </c:pt>
                <c:pt idx="2">
                  <c:v>4.28</c:v>
                </c:pt>
                <c:pt idx="3">
                  <c:v>4.22</c:v>
                </c:pt>
                <c:pt idx="4">
                  <c:v>4.3</c:v>
                </c:pt>
                <c:pt idx="5">
                  <c:v>4.37</c:v>
                </c:pt>
                <c:pt idx="6">
                  <c:v>4.68</c:v>
                </c:pt>
                <c:pt idx="7">
                  <c:v>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33-457D-8CC5-8C1E1538C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8061120"/>
        <c:axId val="478058208"/>
      </c:lineChart>
      <c:dateAx>
        <c:axId val="47806112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78058208"/>
        <c:crosses val="autoZero"/>
        <c:auto val="1"/>
        <c:lblOffset val="100"/>
        <c:baseTimeUnit val="months"/>
      </c:dateAx>
      <c:valAx>
        <c:axId val="47805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06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Yield</a:t>
            </a:r>
            <a:r>
              <a:rPr lang="en-US" b="1" baseline="0"/>
              <a:t> 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UnionEuropea!$C$1</c:f>
              <c:strCache>
                <c:ptCount val="1"/>
                <c:pt idx="0">
                  <c:v>Yield_Nov_2019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UnionEuropea!$B$2:$B$34</c:f>
              <c:numCache>
                <c:formatCode>m/d/yyyy</c:formatCode>
                <c:ptCount val="33"/>
                <c:pt idx="0">
                  <c:v>43497</c:v>
                </c:pt>
                <c:pt idx="1">
                  <c:v>43586</c:v>
                </c:pt>
                <c:pt idx="2">
                  <c:v>43617</c:v>
                </c:pt>
                <c:pt idx="3">
                  <c:v>44136</c:v>
                </c:pt>
                <c:pt idx="4">
                  <c:v>44501</c:v>
                </c:pt>
                <c:pt idx="5">
                  <c:v>44866</c:v>
                </c:pt>
                <c:pt idx="6">
                  <c:v>45231</c:v>
                </c:pt>
                <c:pt idx="7">
                  <c:v>45597</c:v>
                </c:pt>
                <c:pt idx="8">
                  <c:v>45962</c:v>
                </c:pt>
                <c:pt idx="9">
                  <c:v>46327</c:v>
                </c:pt>
                <c:pt idx="10">
                  <c:v>46692</c:v>
                </c:pt>
                <c:pt idx="11">
                  <c:v>47058</c:v>
                </c:pt>
                <c:pt idx="12">
                  <c:v>47423</c:v>
                </c:pt>
                <c:pt idx="13">
                  <c:v>47788</c:v>
                </c:pt>
                <c:pt idx="14">
                  <c:v>48153</c:v>
                </c:pt>
                <c:pt idx="15">
                  <c:v>48519</c:v>
                </c:pt>
                <c:pt idx="16">
                  <c:v>48884</c:v>
                </c:pt>
                <c:pt idx="17">
                  <c:v>49249</c:v>
                </c:pt>
                <c:pt idx="18">
                  <c:v>49614</c:v>
                </c:pt>
                <c:pt idx="19">
                  <c:v>49980</c:v>
                </c:pt>
                <c:pt idx="20">
                  <c:v>50345</c:v>
                </c:pt>
                <c:pt idx="21">
                  <c:v>50710</c:v>
                </c:pt>
                <c:pt idx="22">
                  <c:v>51075</c:v>
                </c:pt>
                <c:pt idx="23">
                  <c:v>51441</c:v>
                </c:pt>
                <c:pt idx="24">
                  <c:v>51806</c:v>
                </c:pt>
                <c:pt idx="25">
                  <c:v>52171</c:v>
                </c:pt>
                <c:pt idx="26">
                  <c:v>52536</c:v>
                </c:pt>
                <c:pt idx="27">
                  <c:v>52902</c:v>
                </c:pt>
                <c:pt idx="28">
                  <c:v>53267</c:v>
                </c:pt>
                <c:pt idx="29">
                  <c:v>53632</c:v>
                </c:pt>
                <c:pt idx="30">
                  <c:v>53997</c:v>
                </c:pt>
                <c:pt idx="31">
                  <c:v>54363</c:v>
                </c:pt>
                <c:pt idx="32">
                  <c:v>54728</c:v>
                </c:pt>
              </c:numCache>
            </c:numRef>
          </c:cat>
          <c:val>
            <c:numRef>
              <c:f>UnionEuropea!$C$2:$C$34</c:f>
              <c:numCache>
                <c:formatCode>General</c:formatCode>
                <c:ptCount val="33"/>
                <c:pt idx="0">
                  <c:v>-0.64735200000000004</c:v>
                </c:pt>
                <c:pt idx="1">
                  <c:v>-0.65903199999999995</c:v>
                </c:pt>
                <c:pt idx="2">
                  <c:v>-0.66910899999999995</c:v>
                </c:pt>
                <c:pt idx="3">
                  <c:v>-0.67752000000000001</c:v>
                </c:pt>
                <c:pt idx="4">
                  <c:v>-0.69438800000000001</c:v>
                </c:pt>
                <c:pt idx="5">
                  <c:v>-0.68658699999999995</c:v>
                </c:pt>
                <c:pt idx="6">
                  <c:v>-0.65911399999999998</c:v>
                </c:pt>
                <c:pt idx="7">
                  <c:v>-0.61760300000000001</c:v>
                </c:pt>
                <c:pt idx="8">
                  <c:v>-0.56715300000000002</c:v>
                </c:pt>
                <c:pt idx="9">
                  <c:v>-0.51189899999999999</c:v>
                </c:pt>
                <c:pt idx="10">
                  <c:v>-0.45495799999999997</c:v>
                </c:pt>
                <c:pt idx="11">
                  <c:v>-0.39854099999999998</c:v>
                </c:pt>
                <c:pt idx="12">
                  <c:v>-0.34411599999999998</c:v>
                </c:pt>
                <c:pt idx="13">
                  <c:v>-0.29258400000000001</c:v>
                </c:pt>
                <c:pt idx="14">
                  <c:v>-0.24442900000000001</c:v>
                </c:pt>
                <c:pt idx="15">
                  <c:v>-0.19984399999999999</c:v>
                </c:pt>
                <c:pt idx="16">
                  <c:v>-0.15882299999999999</c:v>
                </c:pt>
                <c:pt idx="17">
                  <c:v>-0.121236</c:v>
                </c:pt>
                <c:pt idx="18">
                  <c:v>-8.6878999999999998E-2</c:v>
                </c:pt>
                <c:pt idx="19">
                  <c:v>-5.5511999999999999E-2</c:v>
                </c:pt>
                <c:pt idx="20">
                  <c:v>-2.6876000000000001E-2</c:v>
                </c:pt>
                <c:pt idx="21">
                  <c:v>-7.1900000000000002E-4</c:v>
                </c:pt>
                <c:pt idx="22">
                  <c:v>2.3202E-2</c:v>
                </c:pt>
                <c:pt idx="23">
                  <c:v>4.5114000000000001E-2</c:v>
                </c:pt>
                <c:pt idx="24">
                  <c:v>6.5223000000000003E-2</c:v>
                </c:pt>
                <c:pt idx="25">
                  <c:v>8.3717E-2</c:v>
                </c:pt>
                <c:pt idx="26">
                  <c:v>0.10076300000000001</c:v>
                </c:pt>
                <c:pt idx="27">
                  <c:v>0.116512</c:v>
                </c:pt>
                <c:pt idx="28">
                  <c:v>0.13109499999999999</c:v>
                </c:pt>
                <c:pt idx="29">
                  <c:v>0.14462900000000001</c:v>
                </c:pt>
                <c:pt idx="30">
                  <c:v>0.157219</c:v>
                </c:pt>
                <c:pt idx="31">
                  <c:v>0.168957</c:v>
                </c:pt>
                <c:pt idx="32">
                  <c:v>0.179922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63-42F9-A811-8DFC599EB7BA}"/>
            </c:ext>
          </c:extLst>
        </c:ser>
        <c:ser>
          <c:idx val="1"/>
          <c:order val="1"/>
          <c:tx>
            <c:strRef>
              <c:f>UnionEuropea!$D$1</c:f>
              <c:strCache>
                <c:ptCount val="1"/>
                <c:pt idx="0">
                  <c:v>Yield_Nov_2020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UnionEuropea!$B$2:$B$34</c:f>
              <c:numCache>
                <c:formatCode>m/d/yyyy</c:formatCode>
                <c:ptCount val="33"/>
                <c:pt idx="0">
                  <c:v>43497</c:v>
                </c:pt>
                <c:pt idx="1">
                  <c:v>43586</c:v>
                </c:pt>
                <c:pt idx="2">
                  <c:v>43617</c:v>
                </c:pt>
                <c:pt idx="3">
                  <c:v>44136</c:v>
                </c:pt>
                <c:pt idx="4">
                  <c:v>44501</c:v>
                </c:pt>
                <c:pt idx="5">
                  <c:v>44866</c:v>
                </c:pt>
                <c:pt idx="6">
                  <c:v>45231</c:v>
                </c:pt>
                <c:pt idx="7">
                  <c:v>45597</c:v>
                </c:pt>
                <c:pt idx="8">
                  <c:v>45962</c:v>
                </c:pt>
                <c:pt idx="9">
                  <c:v>46327</c:v>
                </c:pt>
                <c:pt idx="10">
                  <c:v>46692</c:v>
                </c:pt>
                <c:pt idx="11">
                  <c:v>47058</c:v>
                </c:pt>
                <c:pt idx="12">
                  <c:v>47423</c:v>
                </c:pt>
                <c:pt idx="13">
                  <c:v>47788</c:v>
                </c:pt>
                <c:pt idx="14">
                  <c:v>48153</c:v>
                </c:pt>
                <c:pt idx="15">
                  <c:v>48519</c:v>
                </c:pt>
                <c:pt idx="16">
                  <c:v>48884</c:v>
                </c:pt>
                <c:pt idx="17">
                  <c:v>49249</c:v>
                </c:pt>
                <c:pt idx="18">
                  <c:v>49614</c:v>
                </c:pt>
                <c:pt idx="19">
                  <c:v>49980</c:v>
                </c:pt>
                <c:pt idx="20">
                  <c:v>50345</c:v>
                </c:pt>
                <c:pt idx="21">
                  <c:v>50710</c:v>
                </c:pt>
                <c:pt idx="22">
                  <c:v>51075</c:v>
                </c:pt>
                <c:pt idx="23">
                  <c:v>51441</c:v>
                </c:pt>
                <c:pt idx="24">
                  <c:v>51806</c:v>
                </c:pt>
                <c:pt idx="25">
                  <c:v>52171</c:v>
                </c:pt>
                <c:pt idx="26">
                  <c:v>52536</c:v>
                </c:pt>
                <c:pt idx="27">
                  <c:v>52902</c:v>
                </c:pt>
                <c:pt idx="28">
                  <c:v>53267</c:v>
                </c:pt>
                <c:pt idx="29">
                  <c:v>53632</c:v>
                </c:pt>
                <c:pt idx="30">
                  <c:v>53997</c:v>
                </c:pt>
                <c:pt idx="31">
                  <c:v>54363</c:v>
                </c:pt>
                <c:pt idx="32">
                  <c:v>54728</c:v>
                </c:pt>
              </c:numCache>
            </c:numRef>
          </c:cat>
          <c:val>
            <c:numRef>
              <c:f>UnionEuropea!$D$2:$D$34</c:f>
              <c:numCache>
                <c:formatCode>General</c:formatCode>
                <c:ptCount val="33"/>
                <c:pt idx="0">
                  <c:v>-0.71710499999999999</c:v>
                </c:pt>
                <c:pt idx="1">
                  <c:v>-0.73035899999999998</c:v>
                </c:pt>
                <c:pt idx="2">
                  <c:v>-0.74428000000000005</c:v>
                </c:pt>
                <c:pt idx="3">
                  <c:v>-0.75820299999999996</c:v>
                </c:pt>
                <c:pt idx="4">
                  <c:v>-0.80547400000000002</c:v>
                </c:pt>
                <c:pt idx="5">
                  <c:v>-0.83009900000000003</c:v>
                </c:pt>
                <c:pt idx="6">
                  <c:v>-0.830731</c:v>
                </c:pt>
                <c:pt idx="7">
                  <c:v>-0.81194900000000003</c:v>
                </c:pt>
                <c:pt idx="8">
                  <c:v>-0.77968400000000004</c:v>
                </c:pt>
                <c:pt idx="9">
                  <c:v>-0.73931100000000005</c:v>
                </c:pt>
                <c:pt idx="10">
                  <c:v>-0.69502600000000003</c:v>
                </c:pt>
                <c:pt idx="11">
                  <c:v>-0.64982099999999998</c:v>
                </c:pt>
                <c:pt idx="12">
                  <c:v>-0.60565999999999998</c:v>
                </c:pt>
                <c:pt idx="13">
                  <c:v>-0.56373200000000001</c:v>
                </c:pt>
                <c:pt idx="14">
                  <c:v>-0.52466400000000002</c:v>
                </c:pt>
                <c:pt idx="15">
                  <c:v>-0.488709</c:v>
                </c:pt>
                <c:pt idx="16">
                  <c:v>-0.45588200000000001</c:v>
                </c:pt>
                <c:pt idx="17">
                  <c:v>-0.42604900000000001</c:v>
                </c:pt>
                <c:pt idx="18">
                  <c:v>-0.399003</c:v>
                </c:pt>
                <c:pt idx="19">
                  <c:v>-0.3745</c:v>
                </c:pt>
                <c:pt idx="20">
                  <c:v>-0.35228999999999999</c:v>
                </c:pt>
                <c:pt idx="21">
                  <c:v>-0.33212799999999998</c:v>
                </c:pt>
                <c:pt idx="22">
                  <c:v>-0.31379099999999999</c:v>
                </c:pt>
                <c:pt idx="23">
                  <c:v>-0.29707099999999997</c:v>
                </c:pt>
                <c:pt idx="24">
                  <c:v>-0.28178599999999998</c:v>
                </c:pt>
                <c:pt idx="25">
                  <c:v>-0.26777400000000001</c:v>
                </c:pt>
                <c:pt idx="26">
                  <c:v>-0.25489299999999998</c:v>
                </c:pt>
                <c:pt idx="27">
                  <c:v>-0.24301800000000001</c:v>
                </c:pt>
                <c:pt idx="28">
                  <c:v>-0.232041</c:v>
                </c:pt>
                <c:pt idx="29">
                  <c:v>-0.22186600000000001</c:v>
                </c:pt>
                <c:pt idx="30">
                  <c:v>-0.21240999999999999</c:v>
                </c:pt>
                <c:pt idx="31">
                  <c:v>-0.20360300000000001</c:v>
                </c:pt>
                <c:pt idx="32">
                  <c:v>-0.19538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63-42F9-A811-8DFC599EB7BA}"/>
            </c:ext>
          </c:extLst>
        </c:ser>
        <c:ser>
          <c:idx val="2"/>
          <c:order val="2"/>
          <c:tx>
            <c:strRef>
              <c:f>UnionEuropea!$E$1</c:f>
              <c:strCache>
                <c:ptCount val="1"/>
                <c:pt idx="0">
                  <c:v>Yield_Nov_2022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UnionEuropea!$B$2:$B$34</c:f>
              <c:numCache>
                <c:formatCode>m/d/yyyy</c:formatCode>
                <c:ptCount val="33"/>
                <c:pt idx="0">
                  <c:v>43497</c:v>
                </c:pt>
                <c:pt idx="1">
                  <c:v>43586</c:v>
                </c:pt>
                <c:pt idx="2">
                  <c:v>43617</c:v>
                </c:pt>
                <c:pt idx="3">
                  <c:v>44136</c:v>
                </c:pt>
                <c:pt idx="4">
                  <c:v>44501</c:v>
                </c:pt>
                <c:pt idx="5">
                  <c:v>44866</c:v>
                </c:pt>
                <c:pt idx="6">
                  <c:v>45231</c:v>
                </c:pt>
                <c:pt idx="7">
                  <c:v>45597</c:v>
                </c:pt>
                <c:pt idx="8">
                  <c:v>45962</c:v>
                </c:pt>
                <c:pt idx="9">
                  <c:v>46327</c:v>
                </c:pt>
                <c:pt idx="10">
                  <c:v>46692</c:v>
                </c:pt>
                <c:pt idx="11">
                  <c:v>47058</c:v>
                </c:pt>
                <c:pt idx="12">
                  <c:v>47423</c:v>
                </c:pt>
                <c:pt idx="13">
                  <c:v>47788</c:v>
                </c:pt>
                <c:pt idx="14">
                  <c:v>48153</c:v>
                </c:pt>
                <c:pt idx="15">
                  <c:v>48519</c:v>
                </c:pt>
                <c:pt idx="16">
                  <c:v>48884</c:v>
                </c:pt>
                <c:pt idx="17">
                  <c:v>49249</c:v>
                </c:pt>
                <c:pt idx="18">
                  <c:v>49614</c:v>
                </c:pt>
                <c:pt idx="19">
                  <c:v>49980</c:v>
                </c:pt>
                <c:pt idx="20">
                  <c:v>50345</c:v>
                </c:pt>
                <c:pt idx="21">
                  <c:v>50710</c:v>
                </c:pt>
                <c:pt idx="22">
                  <c:v>51075</c:v>
                </c:pt>
                <c:pt idx="23">
                  <c:v>51441</c:v>
                </c:pt>
                <c:pt idx="24">
                  <c:v>51806</c:v>
                </c:pt>
                <c:pt idx="25">
                  <c:v>52171</c:v>
                </c:pt>
                <c:pt idx="26">
                  <c:v>52536</c:v>
                </c:pt>
                <c:pt idx="27">
                  <c:v>52902</c:v>
                </c:pt>
                <c:pt idx="28">
                  <c:v>53267</c:v>
                </c:pt>
                <c:pt idx="29">
                  <c:v>53632</c:v>
                </c:pt>
                <c:pt idx="30">
                  <c:v>53997</c:v>
                </c:pt>
                <c:pt idx="31">
                  <c:v>54363</c:v>
                </c:pt>
                <c:pt idx="32">
                  <c:v>54728</c:v>
                </c:pt>
              </c:numCache>
            </c:numRef>
          </c:cat>
          <c:val>
            <c:numRef>
              <c:f>UnionEuropea!$E$2:$E$34</c:f>
              <c:numCache>
                <c:formatCode>General</c:formatCode>
                <c:ptCount val="33"/>
                <c:pt idx="0">
                  <c:v>1.0583689999999999</c:v>
                </c:pt>
                <c:pt idx="1">
                  <c:v>1.616271</c:v>
                </c:pt>
                <c:pt idx="2">
                  <c:v>1.862163</c:v>
                </c:pt>
                <c:pt idx="3">
                  <c:v>1.949516</c:v>
                </c:pt>
                <c:pt idx="4">
                  <c:v>1.8869579999999999</c:v>
                </c:pt>
                <c:pt idx="5">
                  <c:v>1.84717</c:v>
                </c:pt>
                <c:pt idx="6">
                  <c:v>1.890201</c:v>
                </c:pt>
                <c:pt idx="7">
                  <c:v>1.96347</c:v>
                </c:pt>
                <c:pt idx="8">
                  <c:v>2.0400100000000001</c:v>
                </c:pt>
                <c:pt idx="9">
                  <c:v>2.1093470000000001</c:v>
                </c:pt>
                <c:pt idx="10">
                  <c:v>2.1681360000000001</c:v>
                </c:pt>
                <c:pt idx="11">
                  <c:v>2.2159789999999999</c:v>
                </c:pt>
                <c:pt idx="12">
                  <c:v>2.253663</c:v>
                </c:pt>
                <c:pt idx="13">
                  <c:v>2.2824</c:v>
                </c:pt>
                <c:pt idx="14">
                  <c:v>2.3034940000000002</c:v>
                </c:pt>
                <c:pt idx="15">
                  <c:v>2.3181850000000002</c:v>
                </c:pt>
                <c:pt idx="16">
                  <c:v>2.327591</c:v>
                </c:pt>
                <c:pt idx="17">
                  <c:v>2.3326889999999998</c:v>
                </c:pt>
                <c:pt idx="18">
                  <c:v>2.3343159999999998</c:v>
                </c:pt>
                <c:pt idx="19">
                  <c:v>2.3331770000000001</c:v>
                </c:pt>
                <c:pt idx="20">
                  <c:v>2.329863</c:v>
                </c:pt>
                <c:pt idx="21">
                  <c:v>2.324865</c:v>
                </c:pt>
                <c:pt idx="22">
                  <c:v>2.3185850000000001</c:v>
                </c:pt>
                <c:pt idx="23">
                  <c:v>2.3113549999999998</c:v>
                </c:pt>
                <c:pt idx="24">
                  <c:v>2.303442</c:v>
                </c:pt>
                <c:pt idx="25">
                  <c:v>2.295064</c:v>
                </c:pt>
                <c:pt idx="26">
                  <c:v>2.2863950000000002</c:v>
                </c:pt>
                <c:pt idx="27">
                  <c:v>2.2775750000000001</c:v>
                </c:pt>
                <c:pt idx="28">
                  <c:v>2.2687119999999998</c:v>
                </c:pt>
                <c:pt idx="29">
                  <c:v>2.2598919999999998</c:v>
                </c:pt>
                <c:pt idx="30">
                  <c:v>2.251182</c:v>
                </c:pt>
                <c:pt idx="31">
                  <c:v>2.242632</c:v>
                </c:pt>
                <c:pt idx="32">
                  <c:v>2.2342780000000002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63-42F9-A811-8DFC599EB7BA}"/>
            </c:ext>
          </c:extLst>
        </c:ser>
        <c:ser>
          <c:idx val="3"/>
          <c:order val="3"/>
          <c:tx>
            <c:strRef>
              <c:f>UnionEuropea!$F$1</c:f>
              <c:strCache>
                <c:ptCount val="1"/>
                <c:pt idx="0">
                  <c:v>Yield_Nov_2024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UnionEuropea!$B$2:$B$34</c:f>
              <c:numCache>
                <c:formatCode>m/d/yyyy</c:formatCode>
                <c:ptCount val="33"/>
                <c:pt idx="0">
                  <c:v>43497</c:v>
                </c:pt>
                <c:pt idx="1">
                  <c:v>43586</c:v>
                </c:pt>
                <c:pt idx="2">
                  <c:v>43617</c:v>
                </c:pt>
                <c:pt idx="3">
                  <c:v>44136</c:v>
                </c:pt>
                <c:pt idx="4">
                  <c:v>44501</c:v>
                </c:pt>
                <c:pt idx="5">
                  <c:v>44866</c:v>
                </c:pt>
                <c:pt idx="6">
                  <c:v>45231</c:v>
                </c:pt>
                <c:pt idx="7">
                  <c:v>45597</c:v>
                </c:pt>
                <c:pt idx="8">
                  <c:v>45962</c:v>
                </c:pt>
                <c:pt idx="9">
                  <c:v>46327</c:v>
                </c:pt>
                <c:pt idx="10">
                  <c:v>46692</c:v>
                </c:pt>
                <c:pt idx="11">
                  <c:v>47058</c:v>
                </c:pt>
                <c:pt idx="12">
                  <c:v>47423</c:v>
                </c:pt>
                <c:pt idx="13">
                  <c:v>47788</c:v>
                </c:pt>
                <c:pt idx="14">
                  <c:v>48153</c:v>
                </c:pt>
                <c:pt idx="15">
                  <c:v>48519</c:v>
                </c:pt>
                <c:pt idx="16">
                  <c:v>48884</c:v>
                </c:pt>
                <c:pt idx="17">
                  <c:v>49249</c:v>
                </c:pt>
                <c:pt idx="18">
                  <c:v>49614</c:v>
                </c:pt>
                <c:pt idx="19">
                  <c:v>49980</c:v>
                </c:pt>
                <c:pt idx="20">
                  <c:v>50345</c:v>
                </c:pt>
                <c:pt idx="21">
                  <c:v>50710</c:v>
                </c:pt>
                <c:pt idx="22">
                  <c:v>51075</c:v>
                </c:pt>
                <c:pt idx="23">
                  <c:v>51441</c:v>
                </c:pt>
                <c:pt idx="24">
                  <c:v>51806</c:v>
                </c:pt>
                <c:pt idx="25">
                  <c:v>52171</c:v>
                </c:pt>
                <c:pt idx="26">
                  <c:v>52536</c:v>
                </c:pt>
                <c:pt idx="27">
                  <c:v>52902</c:v>
                </c:pt>
                <c:pt idx="28">
                  <c:v>53267</c:v>
                </c:pt>
                <c:pt idx="29">
                  <c:v>53632</c:v>
                </c:pt>
                <c:pt idx="30">
                  <c:v>53997</c:v>
                </c:pt>
                <c:pt idx="31">
                  <c:v>54363</c:v>
                </c:pt>
                <c:pt idx="32">
                  <c:v>54728</c:v>
                </c:pt>
              </c:numCache>
            </c:numRef>
          </c:cat>
          <c:val>
            <c:numRef>
              <c:f>UnionEuropea!$F$2:$F$34</c:f>
              <c:numCache>
                <c:formatCode>General</c:formatCode>
                <c:ptCount val="33"/>
                <c:pt idx="0">
                  <c:v>2.8381690000000002</c:v>
                </c:pt>
                <c:pt idx="1">
                  <c:v>2.6664859999999999</c:v>
                </c:pt>
                <c:pt idx="2">
                  <c:v>2.5310980000000001</c:v>
                </c:pt>
                <c:pt idx="3">
                  <c:v>2.424941</c:v>
                </c:pt>
                <c:pt idx="4">
                  <c:v>2.1952560000000001</c:v>
                </c:pt>
                <c:pt idx="5">
                  <c:v>2.1373679999999999</c:v>
                </c:pt>
                <c:pt idx="6">
                  <c:v>2.1541540000000001</c:v>
                </c:pt>
                <c:pt idx="7">
                  <c:v>2.2025579999999998</c:v>
                </c:pt>
                <c:pt idx="8">
                  <c:v>2.262677</c:v>
                </c:pt>
                <c:pt idx="9">
                  <c:v>2.3249870000000001</c:v>
                </c:pt>
                <c:pt idx="10">
                  <c:v>2.3848440000000002</c:v>
                </c:pt>
                <c:pt idx="11">
                  <c:v>2.44001</c:v>
                </c:pt>
                <c:pt idx="12">
                  <c:v>2.4894850000000002</c:v>
                </c:pt>
                <c:pt idx="13">
                  <c:v>2.5329299999999999</c:v>
                </c:pt>
                <c:pt idx="14">
                  <c:v>2.5703680000000002</c:v>
                </c:pt>
                <c:pt idx="15">
                  <c:v>2.6020159999999999</c:v>
                </c:pt>
                <c:pt idx="16">
                  <c:v>2.6281970000000001</c:v>
                </c:pt>
                <c:pt idx="17">
                  <c:v>2.6492840000000002</c:v>
                </c:pt>
                <c:pt idx="18">
                  <c:v>2.665673</c:v>
                </c:pt>
                <c:pt idx="19">
                  <c:v>2.6777579999999999</c:v>
                </c:pt>
                <c:pt idx="20">
                  <c:v>2.6859250000000001</c:v>
                </c:pt>
                <c:pt idx="21">
                  <c:v>2.6905410000000001</c:v>
                </c:pt>
                <c:pt idx="22">
                  <c:v>2.691954</c:v>
                </c:pt>
                <c:pt idx="23">
                  <c:v>2.6904889999999999</c:v>
                </c:pt>
                <c:pt idx="24">
                  <c:v>2.6864499999999998</c:v>
                </c:pt>
                <c:pt idx="25">
                  <c:v>2.6801149999999998</c:v>
                </c:pt>
                <c:pt idx="26">
                  <c:v>2.6717420000000001</c:v>
                </c:pt>
                <c:pt idx="27">
                  <c:v>2.6615690000000001</c:v>
                </c:pt>
                <c:pt idx="28">
                  <c:v>2.6498110000000001</c:v>
                </c:pt>
                <c:pt idx="29">
                  <c:v>2.6366670000000001</c:v>
                </c:pt>
                <c:pt idx="30">
                  <c:v>2.6223179999999999</c:v>
                </c:pt>
                <c:pt idx="31">
                  <c:v>2.6069260000000001</c:v>
                </c:pt>
                <c:pt idx="32">
                  <c:v>2.5906419999999999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63-42F9-A811-8DFC599EB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7470736"/>
        <c:axId val="477473232"/>
      </c:lineChart>
      <c:dateAx>
        <c:axId val="4774707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77473232"/>
        <c:crosses val="autoZero"/>
        <c:auto val="1"/>
        <c:lblOffset val="100"/>
        <c:baseTimeUnit val="months"/>
      </c:dateAx>
      <c:valAx>
        <c:axId val="47747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47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51495-FA65-4CCE-8E93-1735EE9F0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Curvas </a:t>
            </a:r>
            <a:r>
              <a:rPr lang="es-CO" dirty="0" err="1"/>
              <a:t>Yield</a:t>
            </a:r>
            <a:r>
              <a:rPr lang="es-CO" dirty="0"/>
              <a:t> </a:t>
            </a:r>
            <a:br>
              <a:rPr lang="es-CO" dirty="0"/>
            </a:br>
            <a:r>
              <a:rPr lang="es-CO" dirty="0"/>
              <a:t>USA-CHINA-UE</a:t>
            </a:r>
          </a:p>
        </p:txBody>
      </p:sp>
    </p:spTree>
    <p:extLst>
      <p:ext uri="{BB962C8B-B14F-4D97-AF65-F5344CB8AC3E}">
        <p14:creationId xmlns:p14="http://schemas.microsoft.com/office/powerpoint/2010/main" val="109101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33B69-F661-4933-B88A-26BA839D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Yield</a:t>
            </a:r>
            <a:r>
              <a:rPr lang="es-CO" dirty="0"/>
              <a:t> USA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E753E2A-F863-48D9-9955-4ADEA1BE2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825864"/>
              </p:ext>
            </p:extLst>
          </p:nvPr>
        </p:nvGraphicFramePr>
        <p:xfrm>
          <a:off x="6906684" y="1763886"/>
          <a:ext cx="4886359" cy="3270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159">
                  <a:extLst>
                    <a:ext uri="{9D8B030D-6E8A-4147-A177-3AD203B41FA5}">
                      <a16:colId xmlns:a16="http://schemas.microsoft.com/office/drawing/2014/main" val="2019791828"/>
                    </a:ext>
                  </a:extLst>
                </a:gridCol>
                <a:gridCol w="1235041">
                  <a:extLst>
                    <a:ext uri="{9D8B030D-6E8A-4147-A177-3AD203B41FA5}">
                      <a16:colId xmlns:a16="http://schemas.microsoft.com/office/drawing/2014/main" val="4143489799"/>
                    </a:ext>
                  </a:extLst>
                </a:gridCol>
                <a:gridCol w="726281">
                  <a:extLst>
                    <a:ext uri="{9D8B030D-6E8A-4147-A177-3AD203B41FA5}">
                      <a16:colId xmlns:a16="http://schemas.microsoft.com/office/drawing/2014/main" val="3337675145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2451730420"/>
                    </a:ext>
                  </a:extLst>
                </a:gridCol>
                <a:gridCol w="742121">
                  <a:extLst>
                    <a:ext uri="{9D8B030D-6E8A-4147-A177-3AD203B41FA5}">
                      <a16:colId xmlns:a16="http://schemas.microsoft.com/office/drawing/2014/main" val="2948513509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2308608077"/>
                    </a:ext>
                  </a:extLst>
                </a:gridCol>
              </a:tblGrid>
              <a:tr h="422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Maturity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Yield_Nov_2019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Yield_Nov_2020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Yield_Nov_2022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Yield_Nov_2024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2347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1M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12/1/2019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0.09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3.72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4.75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29439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2M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1/1/2020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0.09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4.74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56489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3M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2/1/2020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1.52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0.09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4.23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4.61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092949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6M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5/1/2020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1.55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0.11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4.58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4.42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6885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11/1/2020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4.75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4.28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91507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11/1/2021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1.56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0.16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4.54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4.21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77449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11/1/2022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1.55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4.48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4.18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71402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5Y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11/1/2024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1.55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4.27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4.22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1645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7Y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11/1/2026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1.63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0.63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4.18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5821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10Y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11/1/2029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1.73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0.87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4.07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4.37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21435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20Y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11/1/2039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2.03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1.41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4.37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4.68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7654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30Y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11/1/2049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2.21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1.63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4.14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4.57</a:t>
                      </a:r>
                      <a:endParaRPr lang="en-US" sz="12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4284226"/>
                  </a:ext>
                </a:extLst>
              </a:tr>
            </a:tbl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366BF40-0F26-4152-B22C-785C7B13B9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09038"/>
              </p:ext>
            </p:extLst>
          </p:nvPr>
        </p:nvGraphicFramePr>
        <p:xfrm>
          <a:off x="182442" y="1353257"/>
          <a:ext cx="6229350" cy="441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762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E80DF0-B59C-4122-A0E0-1FF9E50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5096"/>
          </a:xfrm>
        </p:spPr>
        <p:txBody>
          <a:bodyPr>
            <a:normAutofit fontScale="90000"/>
          </a:bodyPr>
          <a:lstStyle/>
          <a:p>
            <a:r>
              <a:rPr lang="es-CO" dirty="0"/>
              <a:t>Análisis: </a:t>
            </a:r>
            <a:br>
              <a:rPr lang="es-CO" dirty="0"/>
            </a:br>
            <a:br>
              <a:rPr lang="es-CO" dirty="0"/>
            </a:br>
            <a:r>
              <a:rPr lang="es-CO" sz="2400" dirty="0"/>
              <a:t>Estados Unidos previamente a la pandemia colocaba bonos a una tasa de 1.5% hasta 2.2% entendiendo que se ofrecía mayor tasa a mayor madurez.</a:t>
            </a:r>
            <a:br>
              <a:rPr lang="es-CO" sz="2400" dirty="0"/>
            </a:br>
            <a:br>
              <a:rPr lang="es-CO" sz="2400" dirty="0"/>
            </a:br>
            <a:r>
              <a:rPr lang="es-CO" sz="2400" dirty="0"/>
              <a:t>En noviembre de 2020 en la pandemia las tasas eran menores al 1% cuando la madurez era a corto plazo (menos de 10 años), a largo plazo las tasas estuvieron en 1.4% y 1.6%.</a:t>
            </a:r>
            <a:br>
              <a:rPr lang="es-CO" sz="2400" dirty="0"/>
            </a:br>
            <a:br>
              <a:rPr lang="es-CO" sz="2400" dirty="0"/>
            </a:br>
            <a:r>
              <a:rPr lang="es-CO" sz="2400" dirty="0"/>
              <a:t>Posterior a la pandemia años 2022 y 2024, se colocan bonos del 4% al 4.7% y del 4.2% al 4.7% respectivamente. En 2022 Estados Unidos ofreció en Noviembre tasas muy atractivas a 2 o 3 meses, lo que reflejo falta de liquidez y alta inflación. </a:t>
            </a:r>
            <a:br>
              <a:rPr lang="es-CO" sz="2400" dirty="0"/>
            </a:br>
            <a:br>
              <a:rPr lang="es-CO" sz="2400" dirty="0"/>
            </a:br>
            <a:br>
              <a:rPr lang="es-CO" sz="24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068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33B69-F661-4933-B88A-26BA839D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Yield</a:t>
            </a:r>
            <a:r>
              <a:rPr lang="es-CO" dirty="0"/>
              <a:t> China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118BC8E-D80D-43AE-A3EE-51DD8FD37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714893"/>
              </p:ext>
            </p:extLst>
          </p:nvPr>
        </p:nvGraphicFramePr>
        <p:xfrm>
          <a:off x="398957" y="1676140"/>
          <a:ext cx="6346400" cy="3690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A1768536-1541-4899-999F-A59F0964A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422690"/>
              </p:ext>
            </p:extLst>
          </p:nvPr>
        </p:nvGraphicFramePr>
        <p:xfrm>
          <a:off x="6876325" y="2161098"/>
          <a:ext cx="4441032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51219727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47674511"/>
                    </a:ext>
                  </a:extLst>
                </a:gridCol>
                <a:gridCol w="745332">
                  <a:extLst>
                    <a:ext uri="{9D8B030D-6E8A-4147-A177-3AD203B41FA5}">
                      <a16:colId xmlns:a16="http://schemas.microsoft.com/office/drawing/2014/main" val="1575638795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2270311481"/>
                    </a:ext>
                  </a:extLst>
                </a:gridCol>
                <a:gridCol w="742121">
                  <a:extLst>
                    <a:ext uri="{9D8B030D-6E8A-4147-A177-3AD203B41FA5}">
                      <a16:colId xmlns:a16="http://schemas.microsoft.com/office/drawing/2014/main" val="3003461829"/>
                    </a:ext>
                  </a:extLst>
                </a:gridCol>
                <a:gridCol w="689114">
                  <a:extLst>
                    <a:ext uri="{9D8B030D-6E8A-4147-A177-3AD203B41FA5}">
                      <a16:colId xmlns:a16="http://schemas.microsoft.com/office/drawing/2014/main" val="38014763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Maturity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Yield_Nov_2019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Yield_Nov_2020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Yield_Nov_2022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Yield_Nov_2024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285171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3M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2/1/2020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1.52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0.09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4.23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4.61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93800314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6M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5/1/2020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1.55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0.11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4.58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4.42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245409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11/1/2020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1.53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0.13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4.75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4.28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2143548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11/1/2024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1.55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0.38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4.27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4.22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592823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5Y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11/1/2026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1.63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0.63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4.18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454318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7Y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11/1/2029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1.73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0.87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4.07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4.37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1183983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10Y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11/1/2039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2.03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1.41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4.37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4.68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5168324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30Y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11/1/2049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2.21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1.63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4.14</a:t>
                      </a:r>
                      <a:endParaRPr lang="en-US" sz="12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4.57</a:t>
                      </a:r>
                      <a:endParaRPr lang="en-US" sz="12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450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0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E80DF0-B59C-4122-A0E0-1FF9E50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5096"/>
          </a:xfrm>
        </p:spPr>
        <p:txBody>
          <a:bodyPr>
            <a:normAutofit fontScale="90000"/>
          </a:bodyPr>
          <a:lstStyle/>
          <a:p>
            <a:r>
              <a:rPr lang="es-CO" dirty="0"/>
              <a:t>Análisis: </a:t>
            </a:r>
            <a:br>
              <a:rPr lang="es-CO" dirty="0"/>
            </a:br>
            <a:br>
              <a:rPr lang="es-CO" dirty="0"/>
            </a:br>
            <a:r>
              <a:rPr lang="es-CO" sz="2400" dirty="0"/>
              <a:t>China previamente a la pandemia colocaba bonos a una tasa de 1.5% hasta 2.2% entendiendo que se ofrecía mayor tasa a mayor madurez.</a:t>
            </a:r>
            <a:br>
              <a:rPr lang="es-CO" sz="2400" dirty="0"/>
            </a:br>
            <a:br>
              <a:rPr lang="es-CO" sz="2400" dirty="0"/>
            </a:br>
            <a:r>
              <a:rPr lang="es-CO" sz="2400" dirty="0"/>
              <a:t>En noviembre de 2020 en la pandemia las tasas a corto plazo (menores a 7 años) fueron menores al 1%. A largo plazo las tasas llegaron de 1.4% y 1.6%, superando el doble de la tasa de corto plazo. </a:t>
            </a:r>
            <a:br>
              <a:rPr lang="es-CO" sz="2400" dirty="0"/>
            </a:br>
            <a:br>
              <a:rPr lang="es-CO" sz="2400" dirty="0"/>
            </a:br>
            <a:r>
              <a:rPr lang="es-CO" sz="2400" dirty="0"/>
              <a:t>Posterior a la pandemia años 2022 y 2024, se colocan bonos del 4% al 4.75% y del 4.2% al 4.6% respectivamente. En 2022 China ofreció en Noviembre tasas muy atractivas a 6 meses o 1 año, lo que reflejo falta de liquidez.</a:t>
            </a:r>
            <a:br>
              <a:rPr lang="es-CO" sz="2400" dirty="0"/>
            </a:br>
            <a:br>
              <a:rPr lang="es-CO" sz="2400" dirty="0"/>
            </a:br>
            <a:br>
              <a:rPr lang="es-CO" sz="24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154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33B69-F661-4933-B88A-26BA839D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Yield</a:t>
            </a:r>
            <a:r>
              <a:rPr lang="es-CO" dirty="0"/>
              <a:t> Unión Europea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2134D47-BE81-4D5C-93B8-8B75435B5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268340"/>
              </p:ext>
            </p:extLst>
          </p:nvPr>
        </p:nvGraphicFramePr>
        <p:xfrm>
          <a:off x="495505" y="1608792"/>
          <a:ext cx="6117329" cy="4155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35963E63-A6A2-4395-A5C5-044722809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199305"/>
              </p:ext>
            </p:extLst>
          </p:nvPr>
        </p:nvGraphicFramePr>
        <p:xfrm>
          <a:off x="7372580" y="449734"/>
          <a:ext cx="4647143" cy="6123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391">
                  <a:extLst>
                    <a:ext uri="{9D8B030D-6E8A-4147-A177-3AD203B41FA5}">
                      <a16:colId xmlns:a16="http://schemas.microsoft.com/office/drawing/2014/main" val="652584647"/>
                    </a:ext>
                  </a:extLst>
                </a:gridCol>
                <a:gridCol w="842503">
                  <a:extLst>
                    <a:ext uri="{9D8B030D-6E8A-4147-A177-3AD203B41FA5}">
                      <a16:colId xmlns:a16="http://schemas.microsoft.com/office/drawing/2014/main" val="1013680318"/>
                    </a:ext>
                  </a:extLst>
                </a:gridCol>
                <a:gridCol w="779306">
                  <a:extLst>
                    <a:ext uri="{9D8B030D-6E8A-4147-A177-3AD203B41FA5}">
                      <a16:colId xmlns:a16="http://schemas.microsoft.com/office/drawing/2014/main" val="1083407853"/>
                    </a:ext>
                  </a:extLst>
                </a:gridCol>
                <a:gridCol w="755731">
                  <a:extLst>
                    <a:ext uri="{9D8B030D-6E8A-4147-A177-3AD203B41FA5}">
                      <a16:colId xmlns:a16="http://schemas.microsoft.com/office/drawing/2014/main" val="1098504345"/>
                    </a:ext>
                  </a:extLst>
                </a:gridCol>
                <a:gridCol w="775618">
                  <a:extLst>
                    <a:ext uri="{9D8B030D-6E8A-4147-A177-3AD203B41FA5}">
                      <a16:colId xmlns:a16="http://schemas.microsoft.com/office/drawing/2014/main" val="1577262659"/>
                    </a:ext>
                  </a:extLst>
                </a:gridCol>
                <a:gridCol w="748594">
                  <a:extLst>
                    <a:ext uri="{9D8B030D-6E8A-4147-A177-3AD203B41FA5}">
                      <a16:colId xmlns:a16="http://schemas.microsoft.com/office/drawing/2014/main" val="3321741405"/>
                    </a:ext>
                  </a:extLst>
                </a:gridCol>
              </a:tblGrid>
              <a:tr h="130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4588" marR="4588" marT="45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4588" marR="4588" marT="458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Yield_Nov_2019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8" marR="4588" marT="45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Yield_Nov_2020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8" marR="4588" marT="45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Yield_Nov_2022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8" marR="4588" marT="45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Yield_Nov_2024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8" marR="4588" marT="4588" marB="0" anchor="b"/>
                </a:tc>
                <a:extLst>
                  <a:ext uri="{0D108BD9-81ED-4DB2-BD59-A6C34878D82A}">
                    <a16:rowId xmlns:a16="http://schemas.microsoft.com/office/drawing/2014/main" val="1714881424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 months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2/1/2019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-0.647352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-0.717105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1.058369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2.838169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3295405078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 months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5/1/2019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-0.659032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-0.730359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1.616271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2.666486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3747539406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 months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6/1/2019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-0.669109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-0.74428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1.862163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2.531098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3915689574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 year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11/1/2020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-0.67752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-0.758203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1.949516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2.424941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623684034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11/1/2021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-0.694388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-0.805474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1.886958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2.195256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3916572010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11/1/2022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-0.686587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-0.830099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1.84717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2.137368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1806025025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11/1/2023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-0.659114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-0.830731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1.890201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2.154154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4284446004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5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11/1/2024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-0.617603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-0.811949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1.96347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2.202558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2394489122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11/1/2025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-0.567153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-0.779684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2.04001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2.262677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2940910964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11/1/2026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-0.511899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-0.739311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2.109347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2.324987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1419668778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11/1/2027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-0.454958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-0.695026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2.168136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2.384844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3712278893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11/1/2028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-0.398541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-0.649821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2.215979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2.44001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3783108215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11/1/2029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-0.344116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-0.60566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2.253663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2.489485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3780656727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11/1/2030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-0.292584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-0.563732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2.2824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2.53293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1887562994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12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11/1/2031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-0.244429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-0.524664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2.303494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2.570368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1257785049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13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11/1/2032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-0.199844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-0.488709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2.318185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2.602016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1847573468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14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11/1/2033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-0.158823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-0.455882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2.327591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2.628197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1346304911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15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11/1/2034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-0.121236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-0.426049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2.332689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2.649284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1051258211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16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11/1/2035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-0.086879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-0.399003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2.334316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2.665673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470869211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17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11/1/2036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-0.055512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-0.3745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2.333177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2.677758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2049338644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11/1/2037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-0.026876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-0.35229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2.329863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2.685925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2237836345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19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11/1/2038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-0.000719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-0.332128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2.324865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2.690541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1432534698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11/1/2039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0.023202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-0.313791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2.318585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2.691954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3753132547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21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11/1/2040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0.045114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-0.297071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2.311355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2.690489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1824628430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22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11/1/2041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0.065223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-0.281786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2.303442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2.68645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1635975503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23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11/1/2042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0.083717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-0.267774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2.295064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2.680115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2083421621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24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11/1/2043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0.100763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-0.254893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2.286395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2.671742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1864587184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25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11/1/2044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0.116512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-0.243018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2.277575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2.661569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733318713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26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11/1/2045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0.131095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-0.232041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2.268712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2.649811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3916252381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27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11/1/2046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0.144629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-0.221866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2.259892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2.636667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946127671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28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11/1/2047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0.157219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-0.21241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2.251182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2.622318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876771306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29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11/1/2048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0.168957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-0.203603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2.242632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2.606926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3900129059"/>
                  </a:ext>
                </a:extLst>
              </a:tr>
              <a:tr h="1816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30 years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11/1/2049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0.179922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-0.19538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2.234278</a:t>
                      </a:r>
                      <a:endParaRPr lang="en-US" sz="800" b="0" i="0" u="none" strike="noStrike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2.590642</a:t>
                      </a:r>
                      <a:endParaRPr lang="en-US" sz="800" b="0" i="0" u="none" strike="noStrike" dirty="0">
                        <a:solidFill>
                          <a:srgbClr val="555555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1292" marR="4588" marT="4588" marB="0" anchor="ctr"/>
                </a:tc>
                <a:extLst>
                  <a:ext uri="{0D108BD9-81ED-4DB2-BD59-A6C34878D82A}">
                    <a16:rowId xmlns:a16="http://schemas.microsoft.com/office/drawing/2014/main" val="3610111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67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E80DF0-B59C-4122-A0E0-1FF9E50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5096"/>
          </a:xfrm>
        </p:spPr>
        <p:txBody>
          <a:bodyPr>
            <a:normAutofit fontScale="90000"/>
          </a:bodyPr>
          <a:lstStyle/>
          <a:p>
            <a:r>
              <a:rPr lang="es-CO" dirty="0"/>
              <a:t>Análisis: </a:t>
            </a:r>
            <a:br>
              <a:rPr lang="es-CO" dirty="0"/>
            </a:br>
            <a:br>
              <a:rPr lang="es-CO" dirty="0"/>
            </a:br>
            <a:r>
              <a:rPr lang="es-CO" sz="2400" dirty="0"/>
              <a:t>La Unión Europea previamente a la pandemia colocaba bonos a tasas menores de 0% y a mayor madurez (más de 20 años) tasas levemente mayores al 0%</a:t>
            </a:r>
            <a:br>
              <a:rPr lang="es-CO" sz="2400" dirty="0"/>
            </a:br>
            <a:br>
              <a:rPr lang="es-CO" sz="2400" dirty="0"/>
            </a:br>
            <a:r>
              <a:rPr lang="es-CO" sz="2400" dirty="0"/>
              <a:t>En la pandemia las tasas fueron menores al 0% a corto y largo plazo.</a:t>
            </a:r>
            <a:br>
              <a:rPr lang="es-CO" sz="2400" dirty="0"/>
            </a:br>
            <a:br>
              <a:rPr lang="es-CO" sz="2400" dirty="0"/>
            </a:br>
            <a:r>
              <a:rPr lang="es-CO" sz="2400" dirty="0"/>
              <a:t>Posterior a la pandemia años 2022  y 2024, se colocan bonos del 1.8% al 2.6% lo que refleja que la Unión Europea deja un escenario conservador y busca liquidez. </a:t>
            </a:r>
            <a:br>
              <a:rPr lang="es-CO" sz="2400" dirty="0"/>
            </a:br>
            <a:br>
              <a:rPr lang="es-CO" sz="2400" dirty="0"/>
            </a:br>
            <a:br>
              <a:rPr lang="es-CO" sz="24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2132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842</Words>
  <Application>Microsoft Office PowerPoint</Application>
  <PresentationFormat>Panorámica</PresentationFormat>
  <Paragraphs>346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Inherit</vt:lpstr>
      <vt:lpstr>Open Sans</vt:lpstr>
      <vt:lpstr>Trebuchet MS</vt:lpstr>
      <vt:lpstr>Wingdings 3</vt:lpstr>
      <vt:lpstr>Faceta</vt:lpstr>
      <vt:lpstr>Curvas Yield  USA-CHINA-UE</vt:lpstr>
      <vt:lpstr>Yield USA </vt:lpstr>
      <vt:lpstr>Análisis:   Estados Unidos previamente a la pandemia colocaba bonos a una tasa de 1.5% hasta 2.2% entendiendo que se ofrecía mayor tasa a mayor madurez.  En noviembre de 2020 en la pandemia las tasas eran menores al 1% cuando la madurez era a corto plazo (menos de 10 años), a largo plazo las tasas estuvieron en 1.4% y 1.6%.  Posterior a la pandemia años 2022 y 2024, se colocan bonos del 4% al 4.7% y del 4.2% al 4.7% respectivamente. En 2022 Estados Unidos ofreció en Noviembre tasas muy atractivas a 2 o 3 meses, lo que reflejo falta de liquidez y alta inflación.    </vt:lpstr>
      <vt:lpstr>Yield China</vt:lpstr>
      <vt:lpstr>Análisis:   China previamente a la pandemia colocaba bonos a una tasa de 1.5% hasta 2.2% entendiendo que se ofrecía mayor tasa a mayor madurez.  En noviembre de 2020 en la pandemia las tasas a corto plazo (menores a 7 años) fueron menores al 1%. A largo plazo las tasas llegaron de 1.4% y 1.6%, superando el doble de la tasa de corto plazo.   Posterior a la pandemia años 2022 y 2024, se colocan bonos del 4% al 4.75% y del 4.2% al 4.6% respectivamente. En 2022 China ofreció en Noviembre tasas muy atractivas a 6 meses o 1 año, lo que reflejo falta de liquidez.   </vt:lpstr>
      <vt:lpstr>Yield Unión Europea</vt:lpstr>
      <vt:lpstr>Análisis:   La Unión Europea previamente a la pandemia colocaba bonos a tasas menores de 0% y a mayor madurez (más de 20 años) tasas levemente mayores al 0%  En la pandemia las tasas fueron menores al 0% a corto y largo plazo.  Posterior a la pandemia años 2022  y 2024, se colocan bonos del 1.8% al 2.6% lo que refleja que la Unión Europea deja un escenario conservador y busca liquidez.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Andres</dc:creator>
  <cp:lastModifiedBy>Diego Andres</cp:lastModifiedBy>
  <cp:revision>7</cp:revision>
  <dcterms:created xsi:type="dcterms:W3CDTF">2024-11-18T22:35:25Z</dcterms:created>
  <dcterms:modified xsi:type="dcterms:W3CDTF">2024-11-19T00:00:39Z</dcterms:modified>
</cp:coreProperties>
</file>