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42AC-F468-8B76-E8B4-FB0837A07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911" y="533966"/>
            <a:ext cx="8791575" cy="2387600"/>
          </a:xfrm>
        </p:spPr>
        <p:txBody>
          <a:bodyPr/>
          <a:lstStyle/>
          <a:p>
            <a:pPr algn="ctr"/>
            <a:r>
              <a:rPr lang="en-IN" dirty="0"/>
              <a:t>assignment – 06</a:t>
            </a:r>
            <a:br>
              <a:rPr lang="en-IN" dirty="0"/>
            </a:br>
            <a:r>
              <a:rPr lang="en-IN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C8E1A-98DF-06C8-145C-0F7427742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DONE BY:- K AKANKSHA RAJU</a:t>
            </a:r>
          </a:p>
          <a:p>
            <a:pPr algn="r"/>
            <a:r>
              <a:rPr lang="en-IN" dirty="0"/>
              <a:t>COURSE:- BSc(hons) [data science]</a:t>
            </a:r>
          </a:p>
          <a:p>
            <a:pPr algn="r"/>
            <a:r>
              <a:rPr lang="en-IN" dirty="0"/>
              <a:t>Submitted to:- </a:t>
            </a:r>
            <a:r>
              <a:rPr lang="en-IN" dirty="0" err="1"/>
              <a:t>cvsn</a:t>
            </a:r>
            <a:r>
              <a:rPr lang="en-IN" dirty="0"/>
              <a:t> </a:t>
            </a:r>
            <a:r>
              <a:rPr lang="en-IN" dirty="0" err="1"/>
              <a:t>reddy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00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0B95-1DD7-7D3D-A2D5-440723DB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8" y="756557"/>
            <a:ext cx="3234644" cy="1182685"/>
          </a:xfrm>
        </p:spPr>
        <p:txBody>
          <a:bodyPr/>
          <a:lstStyle/>
          <a:p>
            <a:pPr algn="ctr"/>
            <a:r>
              <a:rPr lang="en-IN" sz="3200" spc="135" dirty="0"/>
              <a:t>REINFORCEMENT</a:t>
            </a:r>
            <a:r>
              <a:rPr lang="en-IN" sz="3200" spc="315" dirty="0"/>
              <a:t> </a:t>
            </a:r>
            <a:r>
              <a:rPr lang="en-IN" sz="3200" spc="30" dirty="0"/>
              <a:t>LEAR </a:t>
            </a:r>
            <a:r>
              <a:rPr lang="en-IN" sz="3200" spc="320" dirty="0"/>
              <a:t>NING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5B6C6-2682-0B47-42FE-2828593A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5327" y="2380115"/>
            <a:ext cx="3234645" cy="2355171"/>
          </a:xfrm>
        </p:spPr>
        <p:txBody>
          <a:bodyPr/>
          <a:lstStyle/>
          <a:p>
            <a:r>
              <a:rPr lang="en-US" sz="1600" spc="265" dirty="0">
                <a:solidFill>
                  <a:srgbClr val="EBEBEB"/>
                </a:solidFill>
                <a:latin typeface="Trebuchet MS"/>
                <a:cs typeface="Trebuchet MS"/>
              </a:rPr>
              <a:t>Machine</a:t>
            </a:r>
            <a:r>
              <a:rPr lang="en-US" sz="1600" spc="6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105" dirty="0">
                <a:solidFill>
                  <a:srgbClr val="EBEBEB"/>
                </a:solidFill>
                <a:latin typeface="Trebuchet MS"/>
                <a:cs typeface="Trebuchet MS"/>
              </a:rPr>
              <a:t>learning </a:t>
            </a:r>
            <a:r>
              <a:rPr lang="en-US" sz="1600" spc="190" dirty="0">
                <a:solidFill>
                  <a:srgbClr val="EBEBEB"/>
                </a:solidFill>
                <a:latin typeface="Trebuchet MS"/>
                <a:cs typeface="Trebuchet MS"/>
              </a:rPr>
              <a:t>method</a:t>
            </a:r>
            <a:r>
              <a:rPr lang="en-US" sz="1600" spc="19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EBEBEB"/>
                </a:solidFill>
                <a:latin typeface="Trebuchet MS"/>
                <a:cs typeface="Trebuchet MS"/>
              </a:rPr>
              <a:t>in</a:t>
            </a:r>
            <a:r>
              <a:rPr lang="en-US" sz="1600" spc="-5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175" dirty="0">
                <a:solidFill>
                  <a:srgbClr val="EBEBEB"/>
                </a:solidFill>
                <a:latin typeface="Trebuchet MS"/>
                <a:cs typeface="Trebuchet MS"/>
              </a:rPr>
              <a:t>which </a:t>
            </a:r>
            <a:r>
              <a:rPr lang="en-US" sz="1600" dirty="0">
                <a:solidFill>
                  <a:srgbClr val="EBEBEB"/>
                </a:solidFill>
                <a:latin typeface="Trebuchet MS"/>
                <a:cs typeface="Trebuchet MS"/>
              </a:rPr>
              <a:t>user</a:t>
            </a:r>
            <a:r>
              <a:rPr lang="en-US" sz="1600" spc="4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-125" dirty="0">
                <a:solidFill>
                  <a:srgbClr val="EBEBEB"/>
                </a:solidFill>
                <a:latin typeface="Trebuchet MS"/>
                <a:cs typeface="Trebuchet MS"/>
              </a:rPr>
              <a:t>is</a:t>
            </a:r>
            <a:r>
              <a:rPr lang="en-US" sz="1600" spc="-5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195" dirty="0">
                <a:solidFill>
                  <a:srgbClr val="EBEBEB"/>
                </a:solidFill>
                <a:latin typeface="Trebuchet MS"/>
                <a:cs typeface="Trebuchet MS"/>
              </a:rPr>
              <a:t>rewarded</a:t>
            </a:r>
            <a:r>
              <a:rPr lang="en-US" sz="1600" spc="10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-25" dirty="0">
                <a:solidFill>
                  <a:srgbClr val="EBEBEB"/>
                </a:solidFill>
                <a:latin typeface="Trebuchet MS"/>
                <a:cs typeface="Trebuchet MS"/>
              </a:rPr>
              <a:t>for </a:t>
            </a:r>
            <a:r>
              <a:rPr lang="en-US" sz="1600" spc="75" dirty="0">
                <a:solidFill>
                  <a:srgbClr val="EBEBEB"/>
                </a:solidFill>
                <a:latin typeface="Trebuchet MS"/>
                <a:cs typeface="Trebuchet MS"/>
              </a:rPr>
              <a:t>the</a:t>
            </a:r>
            <a:r>
              <a:rPr lang="en-US" sz="1600" spc="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110" dirty="0">
                <a:solidFill>
                  <a:srgbClr val="EBEBEB"/>
                </a:solidFill>
                <a:latin typeface="Trebuchet MS"/>
                <a:cs typeface="Trebuchet MS"/>
              </a:rPr>
              <a:t>desired</a:t>
            </a:r>
            <a:r>
              <a:rPr lang="en-US" sz="1600" spc="4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160" dirty="0">
                <a:solidFill>
                  <a:srgbClr val="EBEBEB"/>
                </a:solidFill>
                <a:latin typeface="Trebuchet MS"/>
                <a:cs typeface="Trebuchet MS"/>
              </a:rPr>
              <a:t>behavior </a:t>
            </a:r>
            <a:r>
              <a:rPr lang="en-US" sz="1600" dirty="0">
                <a:solidFill>
                  <a:srgbClr val="EBEBEB"/>
                </a:solidFill>
                <a:latin typeface="Trebuchet MS"/>
                <a:cs typeface="Trebuchet MS"/>
              </a:rPr>
              <a:t>or</a:t>
            </a:r>
            <a:r>
              <a:rPr lang="en-US" sz="1600" spc="3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165" dirty="0">
                <a:solidFill>
                  <a:srgbClr val="EBEBEB"/>
                </a:solidFill>
                <a:latin typeface="Trebuchet MS"/>
                <a:cs typeface="Trebuchet MS"/>
              </a:rPr>
              <a:t>punished</a:t>
            </a:r>
            <a:r>
              <a:rPr lang="en-US" sz="1600" spc="1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-25" dirty="0">
                <a:solidFill>
                  <a:srgbClr val="EBEBEB"/>
                </a:solidFill>
                <a:latin typeface="Trebuchet MS"/>
                <a:cs typeface="Trebuchet MS"/>
              </a:rPr>
              <a:t>for </a:t>
            </a:r>
            <a:r>
              <a:rPr lang="en-US" sz="1600" spc="130" dirty="0">
                <a:solidFill>
                  <a:srgbClr val="EBEBEB"/>
                </a:solidFill>
                <a:latin typeface="Trebuchet MS"/>
                <a:cs typeface="Trebuchet MS"/>
              </a:rPr>
              <a:t>undesired</a:t>
            </a:r>
            <a:r>
              <a:rPr lang="en-US" sz="1600" spc="6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160" dirty="0">
                <a:solidFill>
                  <a:srgbClr val="EBEBEB"/>
                </a:solidFill>
                <a:latin typeface="Trebuchet MS"/>
                <a:cs typeface="Trebuchet MS"/>
              </a:rPr>
              <a:t>behavior</a:t>
            </a:r>
            <a:endParaRPr lang="en-IN" dirty="0"/>
          </a:p>
        </p:txBody>
      </p:sp>
      <p:pic>
        <p:nvPicPr>
          <p:cNvPr id="11" name="object 9">
            <a:extLst>
              <a:ext uri="{FF2B5EF4-FFF2-40B4-BE49-F238E27FC236}">
                <a16:creationId xmlns:a16="http://schemas.microsoft.com/office/drawing/2014/main" id="{FEB3D229-E7DE-7A86-9590-09582801A3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578" y="1347899"/>
            <a:ext cx="5448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9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8887-5897-DDCA-F834-EED9998F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429987"/>
            <a:ext cx="9906000" cy="1030285"/>
          </a:xfrm>
        </p:spPr>
        <p:txBody>
          <a:bodyPr/>
          <a:lstStyle/>
          <a:p>
            <a:pPr algn="ctr"/>
            <a:r>
              <a:rPr lang="en-IN" spc="225" dirty="0"/>
              <a:t>REGRESSION</a:t>
            </a:r>
            <a:r>
              <a:rPr lang="en-IN" spc="-260" dirty="0"/>
              <a:t> </a:t>
            </a:r>
            <a:r>
              <a:rPr lang="en-IN" spc="425" dirty="0"/>
              <a:t>AND </a:t>
            </a:r>
            <a:r>
              <a:rPr lang="en-IN" spc="225" dirty="0"/>
              <a:t>CLASSIFICATION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C4723-7220-14B9-AC08-D1957294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812470"/>
            <a:ext cx="4649783" cy="656769"/>
          </a:xfrm>
        </p:spPr>
        <p:txBody>
          <a:bodyPr/>
          <a:lstStyle/>
          <a:p>
            <a:pPr algn="ctr"/>
            <a:r>
              <a:rPr lang="en-IN" sz="2400" spc="130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endParaRPr lang="en-IN" sz="2400" dirty="0">
              <a:latin typeface="Trebuchet MS"/>
              <a:cs typeface="Trebuchet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E4361-2F9B-E1D6-9FCB-FCD165DC5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12700" marR="927100">
              <a:lnSpc>
                <a:spcPts val="2780"/>
              </a:lnSpc>
              <a:spcBef>
                <a:spcPts val="1085"/>
              </a:spcBef>
            </a:pP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US"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8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r>
              <a:rPr lang="en-US" sz="24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lang="en-US" sz="2400" spc="10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lang="en-US"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r>
              <a:rPr lang="en-US" sz="24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3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endParaRPr lang="en-US" sz="2400" dirty="0">
              <a:latin typeface="Trebuchet MS"/>
              <a:cs typeface="Trebuchet MS"/>
            </a:endParaRPr>
          </a:p>
          <a:p>
            <a:pPr marL="12700">
              <a:lnSpc>
                <a:spcPts val="2740"/>
              </a:lnSpc>
            </a:pPr>
            <a:r>
              <a:rPr lang="en-US" sz="2400" spc="31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lang="en-US"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9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125" dirty="0">
                <a:solidFill>
                  <a:srgbClr val="FFFFFF"/>
                </a:solidFill>
                <a:latin typeface="Trebuchet MS"/>
                <a:cs typeface="Trebuchet MS"/>
              </a:rPr>
              <a:t>continuous</a:t>
            </a:r>
            <a:r>
              <a:rPr lang="en-US"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55" dirty="0">
                <a:solidFill>
                  <a:srgbClr val="FFFFFF"/>
                </a:solidFill>
                <a:latin typeface="Trebuchet MS"/>
                <a:cs typeface="Trebuchet MS"/>
              </a:rPr>
              <a:t>nature.</a:t>
            </a:r>
            <a:endParaRPr lang="en-US" sz="2400" dirty="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10"/>
              </a:spcBef>
              <a:buClr>
                <a:srgbClr val="89D0D5"/>
              </a:buClr>
              <a:buSzPct val="80769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US"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8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r>
              <a:rPr lang="en-US" sz="24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21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13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lang="en-US"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Trebuchet MS"/>
                <a:cs typeface="Trebuchet MS"/>
              </a:rPr>
              <a:t>only:</a:t>
            </a:r>
            <a:endParaRPr lang="en-US" sz="2400" dirty="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60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1800" spc="65" dirty="0">
                <a:solidFill>
                  <a:srgbClr val="FFFFFF"/>
                </a:solidFill>
                <a:latin typeface="Trebuchet MS"/>
                <a:cs typeface="Trebuchet MS"/>
              </a:rPr>
              <a:t>LINEAR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8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endParaRPr lang="en-US" sz="1800" dirty="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60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1800" spc="25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lang="en-US"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65" dirty="0">
                <a:solidFill>
                  <a:srgbClr val="FFFFFF"/>
                </a:solidFill>
                <a:latin typeface="Trebuchet MS"/>
                <a:cs typeface="Trebuchet MS"/>
              </a:rPr>
              <a:t>LINEAR</a:t>
            </a:r>
            <a:r>
              <a:rPr lang="en-US"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8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endParaRPr lang="en-US" sz="1800" dirty="0">
              <a:latin typeface="Trebuchet MS"/>
              <a:cs typeface="Trebuchet MS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A696C-130B-EEF0-29A4-077FE3286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504" y="1964755"/>
            <a:ext cx="4646602" cy="1008967"/>
          </a:xfrm>
        </p:spPr>
        <p:txBody>
          <a:bodyPr/>
          <a:lstStyle/>
          <a:p>
            <a:pPr algn="ctr"/>
            <a:r>
              <a:rPr lang="en-IN" spc="100" dirty="0"/>
              <a:t>CLASSIFICATION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F73B9-07CF-8F20-5BD7-F66E5235D8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12700" marR="5080">
              <a:lnSpc>
                <a:spcPct val="89100"/>
              </a:lnSpc>
              <a:spcBef>
                <a:spcPts val="1050"/>
              </a:spcBef>
            </a:pPr>
            <a:r>
              <a:rPr lang="en-US" dirty="0"/>
              <a:t>In</a:t>
            </a:r>
            <a:r>
              <a:rPr lang="en-US" spc="-5" dirty="0"/>
              <a:t> </a:t>
            </a:r>
            <a:r>
              <a:rPr lang="en-US" spc="45" dirty="0"/>
              <a:t>Classification,</a:t>
            </a:r>
            <a:r>
              <a:rPr lang="en-US" spc="-200" dirty="0"/>
              <a:t> </a:t>
            </a:r>
            <a:r>
              <a:rPr lang="en-US" spc="65" dirty="0"/>
              <a:t>the </a:t>
            </a:r>
            <a:r>
              <a:rPr lang="en-US" spc="110" dirty="0"/>
              <a:t>output</a:t>
            </a:r>
            <a:r>
              <a:rPr lang="en-US" spc="-170" dirty="0"/>
              <a:t> </a:t>
            </a:r>
            <a:r>
              <a:rPr lang="en-US" spc="120" dirty="0"/>
              <a:t>variable</a:t>
            </a:r>
            <a:r>
              <a:rPr lang="en-US" spc="-240" dirty="0"/>
              <a:t> </a:t>
            </a:r>
            <a:r>
              <a:rPr lang="en-US" spc="55" dirty="0"/>
              <a:t>must</a:t>
            </a:r>
            <a:r>
              <a:rPr lang="en-US" spc="-90" dirty="0"/>
              <a:t> </a:t>
            </a:r>
            <a:r>
              <a:rPr lang="en-US" spc="310" dirty="0"/>
              <a:t>be</a:t>
            </a:r>
            <a:r>
              <a:rPr lang="en-US" spc="-80" dirty="0"/>
              <a:t> </a:t>
            </a:r>
            <a:r>
              <a:rPr lang="en-US" spc="370" dirty="0"/>
              <a:t>a </a:t>
            </a:r>
            <a:r>
              <a:rPr lang="en-US" spc="95" dirty="0"/>
              <a:t>discrete</a:t>
            </a:r>
            <a:r>
              <a:rPr lang="en-US" spc="-290" dirty="0"/>
              <a:t> </a:t>
            </a:r>
            <a:r>
              <a:rPr lang="en-US" spc="85" dirty="0"/>
              <a:t>value.</a:t>
            </a:r>
          </a:p>
          <a:p>
            <a:pPr marL="354965" indent="-342265">
              <a:lnSpc>
                <a:spcPct val="100000"/>
              </a:lnSpc>
              <a:spcBef>
                <a:spcPts val="710"/>
              </a:spcBef>
              <a:buClr>
                <a:srgbClr val="89D0D5"/>
              </a:buClr>
              <a:buSzPct val="80769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dirty="0"/>
              <a:t>In</a:t>
            </a:r>
            <a:r>
              <a:rPr lang="en-US" spc="-25" dirty="0"/>
              <a:t> </a:t>
            </a:r>
            <a:r>
              <a:rPr lang="en-US" spc="60" dirty="0"/>
              <a:t>classification</a:t>
            </a:r>
            <a:r>
              <a:rPr lang="en-US" spc="-260" dirty="0"/>
              <a:t> </a:t>
            </a:r>
            <a:r>
              <a:rPr lang="en-US" spc="215" dirty="0"/>
              <a:t>we</a:t>
            </a:r>
            <a:r>
              <a:rPr lang="en-US" spc="25" dirty="0"/>
              <a:t> </a:t>
            </a:r>
            <a:r>
              <a:rPr lang="en-US" spc="30" dirty="0"/>
              <a:t>use:</a:t>
            </a:r>
          </a:p>
          <a:p>
            <a:pPr marL="354965" indent="-342265">
              <a:lnSpc>
                <a:spcPct val="100000"/>
              </a:lnSpc>
              <a:spcBef>
                <a:spcPts val="860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1800" spc="90" dirty="0"/>
              <a:t>LOGISTIC</a:t>
            </a:r>
            <a:r>
              <a:rPr lang="en-US" sz="1800" spc="-25" dirty="0"/>
              <a:t> </a:t>
            </a:r>
            <a:r>
              <a:rPr lang="en-US" sz="1800" spc="85" dirty="0"/>
              <a:t>REGRESSION</a:t>
            </a:r>
            <a:endParaRPr lang="en-US" sz="1800" dirty="0"/>
          </a:p>
          <a:p>
            <a:pPr marL="354965" indent="-342265">
              <a:lnSpc>
                <a:spcPct val="100000"/>
              </a:lnSpc>
              <a:spcBef>
                <a:spcPts val="855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1800" spc="135" dirty="0"/>
              <a:t>DECISION</a:t>
            </a:r>
            <a:r>
              <a:rPr lang="en-US" sz="1800" spc="110" dirty="0"/>
              <a:t> </a:t>
            </a:r>
            <a:r>
              <a:rPr lang="en-US" sz="1800" spc="-20" dirty="0"/>
              <a:t>TREE</a:t>
            </a:r>
            <a:endParaRPr lang="en-US" sz="1800" dirty="0"/>
          </a:p>
          <a:p>
            <a:pPr marL="354965" indent="-342265">
              <a:lnSpc>
                <a:spcPct val="100000"/>
              </a:lnSpc>
              <a:spcBef>
                <a:spcPts val="785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1800" spc="265" dirty="0"/>
              <a:t>RANDOM</a:t>
            </a:r>
            <a:r>
              <a:rPr lang="en-US" sz="1800" spc="65" dirty="0"/>
              <a:t> </a:t>
            </a:r>
            <a:r>
              <a:rPr lang="en-US" sz="1800" spc="-10" dirty="0"/>
              <a:t>FOREST</a:t>
            </a:r>
            <a:endParaRPr lang="en-US" sz="1800" dirty="0"/>
          </a:p>
          <a:p>
            <a:pPr marL="354965" indent="-342265">
              <a:lnSpc>
                <a:spcPct val="100000"/>
              </a:lnSpc>
              <a:spcBef>
                <a:spcPts val="860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1800" dirty="0"/>
              <a:t>K</a:t>
            </a:r>
            <a:r>
              <a:rPr lang="en-US" sz="1800" spc="55" dirty="0"/>
              <a:t> </a:t>
            </a:r>
            <a:r>
              <a:rPr lang="en-US" sz="1800" dirty="0"/>
              <a:t>NEAREST</a:t>
            </a:r>
            <a:r>
              <a:rPr lang="en-US" sz="1800" spc="235" dirty="0"/>
              <a:t> </a:t>
            </a:r>
            <a:r>
              <a:rPr lang="en-US" sz="1800" spc="105" dirty="0"/>
              <a:t>NEIGHBOUR</a:t>
            </a:r>
            <a:r>
              <a:rPr lang="en-US" sz="1800" spc="280" dirty="0"/>
              <a:t> </a:t>
            </a:r>
            <a:r>
              <a:rPr lang="en-US" sz="1800" spc="60" dirty="0"/>
              <a:t>[KNN]</a:t>
            </a:r>
            <a:endParaRPr lang="en-US" sz="1800" dirty="0"/>
          </a:p>
          <a:p>
            <a:pPr marL="354965" marR="564515" indent="-342265">
              <a:lnSpc>
                <a:spcPts val="2030"/>
              </a:lnSpc>
              <a:spcBef>
                <a:spcPts val="1085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1800" spc="45" dirty="0"/>
              <a:t>SUPPORT</a:t>
            </a:r>
            <a:r>
              <a:rPr lang="en-US" sz="1800" spc="80" dirty="0"/>
              <a:t> </a:t>
            </a:r>
            <a:r>
              <a:rPr lang="en-US" sz="1800" spc="145" dirty="0"/>
              <a:t>VECTOR</a:t>
            </a:r>
            <a:r>
              <a:rPr lang="en-US" sz="1800" spc="45" dirty="0"/>
              <a:t> </a:t>
            </a:r>
            <a:r>
              <a:rPr lang="en-US" sz="1800" spc="190" dirty="0"/>
              <a:t>MACHINE </a:t>
            </a:r>
            <a:r>
              <a:rPr lang="en-US" sz="1800" spc="150" dirty="0"/>
              <a:t>[SVM]</a:t>
            </a:r>
            <a:endParaRPr lang="en-US" sz="1800" dirty="0"/>
          </a:p>
          <a:p>
            <a:pPr marL="354965" indent="-342265">
              <a:lnSpc>
                <a:spcPct val="100000"/>
              </a:lnSpc>
              <a:spcBef>
                <a:spcPts val="819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1800" spc="150" dirty="0"/>
              <a:t>NAÏVE</a:t>
            </a:r>
            <a:r>
              <a:rPr lang="en-US" sz="1800" spc="-120" dirty="0"/>
              <a:t> </a:t>
            </a:r>
            <a:r>
              <a:rPr lang="en-US" sz="1800" spc="85" dirty="0"/>
              <a:t>BAYES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85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C87B4D6-2312-E76C-7B27-D46A1D358249}"/>
              </a:ext>
            </a:extLst>
          </p:cNvPr>
          <p:cNvGrpSpPr/>
          <p:nvPr/>
        </p:nvGrpSpPr>
        <p:grpSpPr>
          <a:xfrm>
            <a:off x="0" y="1"/>
            <a:ext cx="12191999" cy="6857999"/>
            <a:chOff x="0" y="0"/>
            <a:chExt cx="12191999" cy="6857999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77CC60C7-D510-04AD-1F20-2F352A4D6ED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BCB188A7-5AE2-05CF-065B-012F9C24C1B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66999"/>
              <a:ext cx="4038599" cy="4190998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2697CA72-E452-58D0-BE06-FF3A41B457C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1523999" cy="2362200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5FC3FA92-A822-5972-3895-54D2232C7D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000" y="0"/>
              <a:ext cx="1600200" cy="1143000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8951F37C-3E07-25EE-D7AF-8DE56ABE833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0600" y="6095999"/>
              <a:ext cx="990600" cy="761999"/>
            </a:xfrm>
            <a:prstGeom prst="rect">
              <a:avLst/>
            </a:prstGeom>
          </p:spPr>
        </p:pic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42452472-BB2D-BC5B-E060-178B6916A47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D6BEF64F-5C5D-FF6F-F8D2-666B7B29DEFC}"/>
                </a:ext>
              </a:extLst>
            </p:cNvPr>
            <p:cNvSpPr/>
            <p:nvPr/>
          </p:nvSpPr>
          <p:spPr>
            <a:xfrm>
              <a:off x="476250" y="476250"/>
              <a:ext cx="11239500" cy="5905500"/>
            </a:xfrm>
            <a:custGeom>
              <a:avLst/>
              <a:gdLst/>
              <a:ahLst/>
              <a:cxnLst/>
              <a:rect l="l" t="t" r="r" b="b"/>
              <a:pathLst>
                <a:path w="11239500" h="5905500">
                  <a:moveTo>
                    <a:pt x="11239500" y="0"/>
                  </a:moveTo>
                  <a:lnTo>
                    <a:pt x="0" y="0"/>
                  </a:lnTo>
                  <a:lnTo>
                    <a:pt x="0" y="5905500"/>
                  </a:lnTo>
                  <a:lnTo>
                    <a:pt x="11239500" y="5905500"/>
                  </a:lnTo>
                  <a:lnTo>
                    <a:pt x="1123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CEB25459-F975-128C-4C50-2249C01B281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2250" y="647700"/>
              <a:ext cx="6667500" cy="5562600"/>
            </a:xfrm>
            <a:prstGeom prst="rect">
              <a:avLst/>
            </a:prstGeom>
          </p:spPr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434DC723-85FC-14F9-12F7-9108717CF49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05844DB-EF1F-B364-D4A3-1DBA2E5E4FA4}"/>
                </a:ext>
              </a:extLst>
            </p:cNvPr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345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9AFE-D30E-9931-9209-FA110B1B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70" y="2498271"/>
            <a:ext cx="3806144" cy="1302429"/>
          </a:xfrm>
        </p:spPr>
        <p:txBody>
          <a:bodyPr/>
          <a:lstStyle/>
          <a:p>
            <a:r>
              <a:rPr lang="en-IN" sz="3200" spc="155" dirty="0">
                <a:solidFill>
                  <a:srgbClr val="EBEBEB"/>
                </a:solidFill>
                <a:latin typeface="Trebuchet MS"/>
                <a:cs typeface="Trebuchet MS"/>
              </a:rPr>
              <a:t>REGRESSION</a:t>
            </a:r>
            <a:r>
              <a:rPr lang="en-IN" sz="3200" spc="-13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IN" sz="3200" spc="120" dirty="0">
                <a:solidFill>
                  <a:srgbClr val="EBEBEB"/>
                </a:solidFill>
                <a:latin typeface="Trebuchet MS"/>
                <a:cs typeface="Trebuchet MS"/>
              </a:rPr>
              <a:t>V/s CLASSIFICATION</a:t>
            </a:r>
            <a:endParaRPr lang="en-IN" dirty="0"/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4EBC3B96-BA51-6FDE-86B9-33BFEF8C6E6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9983" y="1382597"/>
            <a:ext cx="6276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5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A64F-2B96-E1E1-0603-28A24304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pc="350" dirty="0"/>
              <a:t>MACHINE </a:t>
            </a:r>
            <a:r>
              <a:rPr lang="en-IN" spc="220" dirty="0"/>
              <a:t>LEARNING</a:t>
            </a:r>
            <a:r>
              <a:rPr lang="en-IN" spc="95" dirty="0"/>
              <a:t> </a:t>
            </a:r>
            <a:r>
              <a:rPr lang="en-IN" spc="150" dirty="0"/>
              <a:t>ALGORITHMS:-</a:t>
            </a:r>
            <a:endParaRPr lang="en-IN" dirty="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8BD2E7D7-85F8-B444-7E48-0D9C97DD4233}"/>
              </a:ext>
            </a:extLst>
          </p:cNvPr>
          <p:cNvSpPr txBox="1"/>
          <p:nvPr/>
        </p:nvSpPr>
        <p:spPr>
          <a:xfrm>
            <a:off x="6389687" y="2097088"/>
            <a:ext cx="2533650" cy="1514475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1850" spc="60" dirty="0">
                <a:solidFill>
                  <a:srgbClr val="FFFFFF"/>
                </a:solidFill>
                <a:latin typeface="Trebuchet MS"/>
                <a:cs typeface="Trebuchet MS"/>
              </a:rPr>
              <a:t>Logistic</a:t>
            </a:r>
            <a:r>
              <a:rPr sz="18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rebuchet MS"/>
                <a:cs typeface="Trebuchet MS"/>
              </a:rPr>
              <a:t>regression.</a:t>
            </a:r>
            <a:endParaRPr sz="1850" dirty="0">
              <a:latin typeface="Trebuchet MS"/>
              <a:cs typeface="Trebuchet MS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A6C44FBE-56C4-FF32-5C33-E7834DD2465B}"/>
              </a:ext>
            </a:extLst>
          </p:cNvPr>
          <p:cNvSpPr txBox="1"/>
          <p:nvPr/>
        </p:nvSpPr>
        <p:spPr>
          <a:xfrm>
            <a:off x="9104311" y="2097087"/>
            <a:ext cx="2533650" cy="1514475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77520">
              <a:lnSpc>
                <a:spcPct val="100000"/>
              </a:lnSpc>
            </a:pPr>
            <a:r>
              <a:rPr sz="1850" spc="110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1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Trebuchet MS"/>
                <a:cs typeface="Trebuchet MS"/>
              </a:rPr>
              <a:t>tree.</a:t>
            </a:r>
            <a:endParaRPr sz="1850" dirty="0">
              <a:latin typeface="Trebuchet MS"/>
              <a:cs typeface="Trebuchet MS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E48CC8C-68D7-7B23-2991-F1E4701DF2E0}"/>
              </a:ext>
            </a:extLst>
          </p:cNvPr>
          <p:cNvSpPr txBox="1"/>
          <p:nvPr/>
        </p:nvSpPr>
        <p:spPr>
          <a:xfrm>
            <a:off x="960439" y="2097088"/>
            <a:ext cx="2533650" cy="1514475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sz="1850" spc="50" dirty="0">
                <a:solidFill>
                  <a:srgbClr val="FFFFFF"/>
                </a:solidFill>
                <a:latin typeface="Trebuchet MS"/>
                <a:cs typeface="Trebuchet MS"/>
              </a:rPr>
              <a:t>Linear</a:t>
            </a:r>
            <a:r>
              <a:rPr sz="18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rebuchet MS"/>
                <a:cs typeface="Trebuchet MS"/>
              </a:rPr>
              <a:t>regression.</a:t>
            </a:r>
            <a:endParaRPr sz="1850" dirty="0">
              <a:latin typeface="Trebuchet MS"/>
              <a:cs typeface="Trebuchet MS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409441C9-5B9C-FB19-FF72-AA54A18306B3}"/>
              </a:ext>
            </a:extLst>
          </p:cNvPr>
          <p:cNvSpPr txBox="1"/>
          <p:nvPr/>
        </p:nvSpPr>
        <p:spPr>
          <a:xfrm>
            <a:off x="3675063" y="2097088"/>
            <a:ext cx="2533650" cy="1514475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655320" marR="636270" indent="-19050">
              <a:lnSpc>
                <a:spcPts val="2030"/>
              </a:lnSpc>
              <a:spcBef>
                <a:spcPts val="1470"/>
              </a:spcBef>
            </a:pPr>
            <a:r>
              <a:rPr sz="1850" spc="16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185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rebuchet MS"/>
                <a:cs typeface="Trebuchet MS"/>
              </a:rPr>
              <a:t>Linear regression.</a:t>
            </a:r>
            <a:endParaRPr sz="1850" dirty="0">
              <a:latin typeface="Trebuchet MS"/>
              <a:cs typeface="Trebuchet MS"/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DDC19A9E-4811-D349-9E28-8F41B0F21B2E}"/>
              </a:ext>
            </a:extLst>
          </p:cNvPr>
          <p:cNvSpPr txBox="1"/>
          <p:nvPr/>
        </p:nvSpPr>
        <p:spPr>
          <a:xfrm>
            <a:off x="960439" y="3897086"/>
            <a:ext cx="2533650" cy="1524000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381635">
              <a:lnSpc>
                <a:spcPct val="100000"/>
              </a:lnSpc>
            </a:pPr>
            <a:r>
              <a:rPr sz="1850" spc="180" dirty="0">
                <a:solidFill>
                  <a:srgbClr val="FFFFFF"/>
                </a:solidFill>
                <a:latin typeface="Trebuchet MS"/>
                <a:cs typeface="Trebuchet MS"/>
              </a:rPr>
              <a:t>Random</a:t>
            </a:r>
            <a:r>
              <a:rPr sz="185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rebuchet MS"/>
                <a:cs typeface="Trebuchet MS"/>
              </a:rPr>
              <a:t>forest.</a:t>
            </a:r>
            <a:endParaRPr sz="1850" dirty="0">
              <a:latin typeface="Trebuchet MS"/>
              <a:cs typeface="Trebuchet MS"/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BEFAF260-5C21-FAD3-DD3D-61E135982C9C}"/>
              </a:ext>
            </a:extLst>
          </p:cNvPr>
          <p:cNvSpPr txBox="1"/>
          <p:nvPr/>
        </p:nvSpPr>
        <p:spPr>
          <a:xfrm>
            <a:off x="3675063" y="3897086"/>
            <a:ext cx="2533650" cy="1524000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5080" algn="ctr">
              <a:lnSpc>
                <a:spcPts val="2125"/>
              </a:lnSpc>
              <a:spcBef>
                <a:spcPts val="1275"/>
              </a:spcBef>
            </a:pPr>
            <a:r>
              <a:rPr sz="1850" spc="135" dirty="0">
                <a:solidFill>
                  <a:srgbClr val="FFFFFF"/>
                </a:solidFill>
                <a:latin typeface="Trebuchet MS"/>
                <a:cs typeface="Trebuchet MS"/>
              </a:rPr>
              <a:t>KNN</a:t>
            </a:r>
            <a:r>
              <a:rPr sz="18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Trebuchet MS"/>
                <a:cs typeface="Trebuchet MS"/>
              </a:rPr>
              <a:t>(K</a:t>
            </a:r>
            <a:endParaRPr sz="1850" dirty="0">
              <a:latin typeface="Trebuchet MS"/>
              <a:cs typeface="Trebuchet MS"/>
            </a:endParaRPr>
          </a:p>
          <a:p>
            <a:pPr marL="6985" algn="ctr">
              <a:lnSpc>
                <a:spcPts val="2125"/>
              </a:lnSpc>
            </a:pPr>
            <a:r>
              <a:rPr sz="1850" spc="80" dirty="0">
                <a:solidFill>
                  <a:srgbClr val="FFFFFF"/>
                </a:solidFill>
                <a:latin typeface="Trebuchet MS"/>
                <a:cs typeface="Trebuchet MS"/>
              </a:rPr>
              <a:t>Nearest</a:t>
            </a:r>
            <a:r>
              <a:rPr sz="185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FFFFFF"/>
                </a:solidFill>
                <a:latin typeface="Trebuchet MS"/>
                <a:cs typeface="Trebuchet MS"/>
              </a:rPr>
              <a:t>Neighbour).</a:t>
            </a:r>
            <a:endParaRPr sz="1850" dirty="0">
              <a:latin typeface="Trebuchet MS"/>
              <a:cs typeface="Trebuchet MS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E29E183F-DC37-60CC-30E3-31F76A1EA4D8}"/>
              </a:ext>
            </a:extLst>
          </p:cNvPr>
          <p:cNvSpPr txBox="1"/>
          <p:nvPr/>
        </p:nvSpPr>
        <p:spPr>
          <a:xfrm>
            <a:off x="6389687" y="3897086"/>
            <a:ext cx="2533650" cy="1524000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42570" marR="213995" indent="257175">
              <a:lnSpc>
                <a:spcPts val="2030"/>
              </a:lnSpc>
              <a:spcBef>
                <a:spcPts val="1500"/>
              </a:spcBef>
            </a:pPr>
            <a:r>
              <a:rPr sz="1850" spc="245" dirty="0">
                <a:solidFill>
                  <a:srgbClr val="FFFFFF"/>
                </a:solidFill>
                <a:latin typeface="Trebuchet MS"/>
                <a:cs typeface="Trebuchet MS"/>
              </a:rPr>
              <a:t>SVM</a:t>
            </a:r>
            <a:r>
              <a:rPr sz="1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FFFFFF"/>
                </a:solidFill>
                <a:latin typeface="Trebuchet MS"/>
                <a:cs typeface="Trebuchet MS"/>
              </a:rPr>
              <a:t>(Support </a:t>
            </a:r>
            <a:r>
              <a:rPr sz="1850" spc="114" dirty="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r>
              <a:rPr sz="18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140" dirty="0">
                <a:solidFill>
                  <a:srgbClr val="FFFFFF"/>
                </a:solidFill>
                <a:latin typeface="Trebuchet MS"/>
                <a:cs typeface="Trebuchet MS"/>
              </a:rPr>
              <a:t>Machine).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D3FB7333-5DFD-925D-2A11-EC45F6B53B94}"/>
              </a:ext>
            </a:extLst>
          </p:cNvPr>
          <p:cNvSpPr txBox="1"/>
          <p:nvPr/>
        </p:nvSpPr>
        <p:spPr>
          <a:xfrm>
            <a:off x="9104311" y="3858986"/>
            <a:ext cx="2533650" cy="1524000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850" spc="155" dirty="0">
                <a:solidFill>
                  <a:srgbClr val="FFFFFF"/>
                </a:solidFill>
                <a:latin typeface="Trebuchet MS"/>
                <a:cs typeface="Trebuchet MS"/>
              </a:rPr>
              <a:t>Naïve</a:t>
            </a:r>
            <a:r>
              <a:rPr sz="18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FFFFFF"/>
                </a:solidFill>
                <a:latin typeface="Trebuchet MS"/>
                <a:cs typeface="Trebuchet MS"/>
              </a:rPr>
              <a:t>bayes.</a:t>
            </a:r>
            <a:endParaRPr sz="18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6490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EC03-72C8-621B-7D9F-FB2A4FD3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95" dirty="0"/>
              <a:t>LINEAR</a:t>
            </a:r>
            <a:r>
              <a:rPr lang="en-IN" spc="15" dirty="0"/>
              <a:t> </a:t>
            </a:r>
            <a:r>
              <a:rPr lang="en-IN" spc="150" dirty="0"/>
              <a:t>REGRESSION: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2051-A52D-37B4-DC96-F416DB37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704217" cy="3383870"/>
          </a:xfrm>
        </p:spPr>
        <p:txBody>
          <a:bodyPr>
            <a:norm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30"/>
              </a:spcBef>
              <a:tabLst>
                <a:tab pos="355600" algn="l"/>
              </a:tabLst>
            </a:pPr>
            <a:r>
              <a:rPr lang="en-US" dirty="0"/>
              <a:t>LINEAR</a:t>
            </a:r>
            <a:r>
              <a:rPr lang="en-US" spc="15" dirty="0"/>
              <a:t> </a:t>
            </a:r>
            <a:r>
              <a:rPr lang="en-US" spc="90" dirty="0"/>
              <a:t>REGRESSION</a:t>
            </a:r>
            <a:r>
              <a:rPr lang="en-US" spc="135" dirty="0"/>
              <a:t> </a:t>
            </a:r>
            <a:r>
              <a:rPr lang="en-US" spc="-80" dirty="0"/>
              <a:t>is</a:t>
            </a:r>
            <a:r>
              <a:rPr lang="en-US" spc="-70" dirty="0"/>
              <a:t> </a:t>
            </a:r>
            <a:r>
              <a:rPr lang="en-US" spc="135" dirty="0"/>
              <a:t>used</a:t>
            </a:r>
            <a:r>
              <a:rPr lang="en-US" spc="-70" dirty="0"/>
              <a:t> </a:t>
            </a:r>
            <a:r>
              <a:rPr lang="en-US" spc="95" dirty="0"/>
              <a:t>to</a:t>
            </a:r>
            <a:r>
              <a:rPr lang="en-US" spc="-90" dirty="0"/>
              <a:t> </a:t>
            </a:r>
            <a:r>
              <a:rPr lang="en-US" spc="55" dirty="0"/>
              <a:t>predict </a:t>
            </a:r>
            <a:r>
              <a:rPr lang="en-US" spc="85" dirty="0"/>
              <a:t>the</a:t>
            </a:r>
            <a:r>
              <a:rPr lang="en-US" spc="-110" dirty="0"/>
              <a:t> </a:t>
            </a:r>
            <a:r>
              <a:rPr lang="en-US" spc="145" dirty="0"/>
              <a:t>value</a:t>
            </a:r>
            <a:r>
              <a:rPr lang="en-US" spc="-265" dirty="0"/>
              <a:t> </a:t>
            </a:r>
            <a:r>
              <a:rPr lang="en-US" spc="80" dirty="0"/>
              <a:t>of</a:t>
            </a:r>
            <a:r>
              <a:rPr lang="en-US" spc="-100" dirty="0"/>
              <a:t> </a:t>
            </a:r>
            <a:r>
              <a:rPr lang="en-US" spc="85" dirty="0"/>
              <a:t>the</a:t>
            </a:r>
            <a:r>
              <a:rPr lang="en-US" spc="-110" dirty="0"/>
              <a:t> </a:t>
            </a:r>
            <a:r>
              <a:rPr lang="en-US" spc="105" dirty="0"/>
              <a:t>variable</a:t>
            </a:r>
            <a:r>
              <a:rPr lang="en-US" spc="-260" dirty="0"/>
              <a:t> </a:t>
            </a:r>
            <a:r>
              <a:rPr lang="en-US" spc="190" dirty="0"/>
              <a:t>based</a:t>
            </a:r>
            <a:r>
              <a:rPr lang="en-US" spc="-30" dirty="0"/>
              <a:t> </a:t>
            </a:r>
            <a:r>
              <a:rPr lang="en-US" spc="175" dirty="0"/>
              <a:t>on </a:t>
            </a:r>
            <a:r>
              <a:rPr lang="en-US" spc="85" dirty="0"/>
              <a:t>the</a:t>
            </a:r>
            <a:r>
              <a:rPr lang="en-US" spc="-114" dirty="0"/>
              <a:t> </a:t>
            </a:r>
            <a:r>
              <a:rPr lang="en-US" spc="145" dirty="0"/>
              <a:t>value</a:t>
            </a:r>
            <a:r>
              <a:rPr lang="en-US" spc="-265" dirty="0"/>
              <a:t> </a:t>
            </a:r>
            <a:r>
              <a:rPr lang="en-US" spc="80" dirty="0"/>
              <a:t>of</a:t>
            </a:r>
            <a:r>
              <a:rPr lang="en-US" spc="-100" dirty="0"/>
              <a:t> </a:t>
            </a:r>
            <a:r>
              <a:rPr lang="en-US" spc="85" dirty="0"/>
              <a:t>the</a:t>
            </a:r>
            <a:r>
              <a:rPr lang="en-US" spc="-110" dirty="0"/>
              <a:t> </a:t>
            </a:r>
            <a:r>
              <a:rPr lang="en-US" spc="110" dirty="0"/>
              <a:t>another</a:t>
            </a:r>
            <a:r>
              <a:rPr lang="en-US" spc="-155" dirty="0"/>
              <a:t> </a:t>
            </a:r>
            <a:r>
              <a:rPr lang="en-US" spc="65" dirty="0"/>
              <a:t>variable.</a:t>
            </a:r>
            <a:endParaRPr lang="en-US" sz="1800" dirty="0">
              <a:latin typeface="Lucida Sans Unicode"/>
              <a:cs typeface="Lucida Sans Unicode"/>
            </a:endParaRPr>
          </a:p>
          <a:p>
            <a:pPr marL="355600" marR="59055" indent="-343535">
              <a:lnSpc>
                <a:spcPct val="100000"/>
              </a:lnSpc>
              <a:spcBef>
                <a:spcPts val="985"/>
              </a:spcBef>
              <a:tabLst>
                <a:tab pos="355600" algn="l"/>
              </a:tabLst>
            </a:pPr>
            <a:r>
              <a:rPr lang="en-US" sz="180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lang="en-US" sz="180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lang="en-US" spc="-120" dirty="0"/>
              <a:t>It</a:t>
            </a:r>
            <a:r>
              <a:rPr lang="en-US" spc="-75" dirty="0"/>
              <a:t> </a:t>
            </a:r>
            <a:r>
              <a:rPr lang="en-US" spc="50" dirty="0"/>
              <a:t>relates</a:t>
            </a:r>
            <a:r>
              <a:rPr lang="en-US" spc="-250" dirty="0"/>
              <a:t> </a:t>
            </a:r>
            <a:r>
              <a:rPr lang="en-US" spc="165" dirty="0"/>
              <a:t>two</a:t>
            </a:r>
            <a:r>
              <a:rPr lang="en-US" spc="-270" dirty="0"/>
              <a:t> </a:t>
            </a:r>
            <a:r>
              <a:rPr lang="en-US" spc="85" dirty="0"/>
              <a:t>variables</a:t>
            </a:r>
            <a:r>
              <a:rPr lang="en-US" spc="-250" dirty="0"/>
              <a:t> </a:t>
            </a:r>
            <a:r>
              <a:rPr lang="en-US" spc="60" dirty="0"/>
              <a:t>(X</a:t>
            </a:r>
            <a:r>
              <a:rPr lang="en-US" spc="-95" dirty="0"/>
              <a:t> </a:t>
            </a:r>
            <a:r>
              <a:rPr lang="en-US" spc="220" dirty="0"/>
              <a:t>and</a:t>
            </a:r>
            <a:r>
              <a:rPr lang="en-US" spc="55" dirty="0"/>
              <a:t> </a:t>
            </a:r>
            <a:r>
              <a:rPr lang="en-US" dirty="0"/>
              <a:t>Y)</a:t>
            </a:r>
            <a:r>
              <a:rPr lang="en-US" spc="-50" dirty="0"/>
              <a:t> </a:t>
            </a:r>
            <a:r>
              <a:rPr lang="en-US" spc="-20" dirty="0"/>
              <a:t>with </a:t>
            </a:r>
            <a:r>
              <a:rPr lang="en-US" spc="325" dirty="0"/>
              <a:t>a</a:t>
            </a:r>
            <a:r>
              <a:rPr lang="en-US" spc="-65" dirty="0"/>
              <a:t> </a:t>
            </a:r>
            <a:r>
              <a:rPr lang="en-US" dirty="0"/>
              <a:t>straight</a:t>
            </a:r>
            <a:r>
              <a:rPr lang="en-US" spc="-45" dirty="0"/>
              <a:t> </a:t>
            </a:r>
            <a:r>
              <a:rPr lang="en-US" dirty="0"/>
              <a:t>line</a:t>
            </a:r>
            <a:r>
              <a:rPr lang="en-US" spc="-75" dirty="0"/>
              <a:t> </a:t>
            </a:r>
            <a:r>
              <a:rPr lang="en-US" dirty="0"/>
              <a:t>(y</a:t>
            </a:r>
            <a:r>
              <a:rPr lang="en-US" spc="-65" dirty="0"/>
              <a:t> </a:t>
            </a:r>
            <a:r>
              <a:rPr lang="en-US" spc="175" dirty="0"/>
              <a:t>=</a:t>
            </a:r>
            <a:r>
              <a:rPr lang="en-US" spc="20" dirty="0"/>
              <a:t> </a:t>
            </a:r>
            <a:r>
              <a:rPr lang="en-US" spc="120" dirty="0"/>
              <a:t>mx</a:t>
            </a:r>
            <a:r>
              <a:rPr lang="en-US" spc="-105" dirty="0"/>
              <a:t> </a:t>
            </a:r>
            <a:r>
              <a:rPr lang="en-US" spc="175" dirty="0"/>
              <a:t>+</a:t>
            </a:r>
            <a:r>
              <a:rPr lang="en-US" spc="-60" dirty="0"/>
              <a:t> </a:t>
            </a:r>
            <a:r>
              <a:rPr lang="en-US" spc="-25" dirty="0"/>
              <a:t>b).</a:t>
            </a:r>
            <a:endParaRPr lang="en-US" sz="1800" dirty="0">
              <a:latin typeface="Lucida Sans Unicode"/>
              <a:cs typeface="Lucida Sans Unicode"/>
            </a:endParaRPr>
          </a:p>
          <a:p>
            <a:endParaRPr lang="en-IN" dirty="0"/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372F9798-147D-49E3-F3E3-7547238457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412" y="1588634"/>
            <a:ext cx="54483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2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98BE-026E-2BC7-CF56-517A9BD4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50" dirty="0"/>
              <a:t>NON</a:t>
            </a:r>
            <a:r>
              <a:rPr lang="en-IN" spc="-105" dirty="0"/>
              <a:t> </a:t>
            </a:r>
            <a:r>
              <a:rPr lang="en-IN" spc="95" dirty="0"/>
              <a:t>LINEAR</a:t>
            </a:r>
            <a:r>
              <a:rPr lang="en-IN" spc="15" dirty="0"/>
              <a:t> </a:t>
            </a:r>
            <a:r>
              <a:rPr lang="en-IN" spc="150" dirty="0"/>
              <a:t>REGRESSION: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E9D6-5B30-793F-4080-80BE3ECD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312331" cy="3449184"/>
          </a:xfrm>
        </p:spPr>
        <p:txBody>
          <a:bodyPr>
            <a:normAutofit fontScale="92500"/>
          </a:bodyPr>
          <a:lstStyle/>
          <a:p>
            <a:pPr marL="355600" marR="5080" indent="-343535">
              <a:lnSpc>
                <a:spcPct val="100000"/>
              </a:lnSpc>
              <a:spcBef>
                <a:spcPts val="130"/>
              </a:spcBef>
              <a:tabLst>
                <a:tab pos="355600" algn="l"/>
                <a:tab pos="3815715" algn="l"/>
              </a:tabLst>
            </a:pPr>
            <a:r>
              <a:rPr lang="en-US" spc="265" dirty="0"/>
              <a:t>NON</a:t>
            </a:r>
            <a:r>
              <a:rPr lang="en-US" dirty="0"/>
              <a:t> LINEAR</a:t>
            </a:r>
            <a:r>
              <a:rPr lang="en-US" spc="50" dirty="0"/>
              <a:t> </a:t>
            </a:r>
            <a:r>
              <a:rPr lang="en-US" spc="90" dirty="0"/>
              <a:t>REGRESSION</a:t>
            </a:r>
            <a:r>
              <a:rPr lang="en-US" spc="85" dirty="0"/>
              <a:t> </a:t>
            </a:r>
            <a:r>
              <a:rPr lang="en-US" spc="-25" dirty="0"/>
              <a:t>is</a:t>
            </a:r>
            <a:r>
              <a:rPr lang="en-US" dirty="0"/>
              <a:t>	</a:t>
            </a:r>
            <a:r>
              <a:rPr lang="en-US" spc="325" dirty="0"/>
              <a:t>a</a:t>
            </a:r>
            <a:r>
              <a:rPr lang="en-US" spc="-35" dirty="0"/>
              <a:t> </a:t>
            </a:r>
            <a:r>
              <a:rPr lang="en-US" dirty="0"/>
              <a:t>form</a:t>
            </a:r>
            <a:r>
              <a:rPr lang="en-US" spc="-20" dirty="0"/>
              <a:t> </a:t>
            </a:r>
            <a:r>
              <a:rPr lang="en-US" spc="50" dirty="0"/>
              <a:t>of </a:t>
            </a:r>
            <a:r>
              <a:rPr lang="en-US" spc="60" dirty="0"/>
              <a:t>regression</a:t>
            </a:r>
            <a:r>
              <a:rPr lang="en-US" spc="-180" dirty="0"/>
              <a:t> </a:t>
            </a:r>
            <a:r>
              <a:rPr lang="en-US" spc="55" dirty="0"/>
              <a:t>analysis</a:t>
            </a:r>
            <a:r>
              <a:rPr lang="en-US" spc="-175" dirty="0"/>
              <a:t> </a:t>
            </a:r>
            <a:r>
              <a:rPr lang="en-US" dirty="0"/>
              <a:t>in</a:t>
            </a:r>
            <a:r>
              <a:rPr lang="en-US" spc="-95" dirty="0"/>
              <a:t> </a:t>
            </a:r>
            <a:r>
              <a:rPr lang="en-US" spc="135" dirty="0"/>
              <a:t>which</a:t>
            </a:r>
            <a:r>
              <a:rPr lang="en-US" spc="-175" dirty="0"/>
              <a:t> </a:t>
            </a:r>
            <a:r>
              <a:rPr lang="en-US" spc="215" dirty="0"/>
              <a:t>data</a:t>
            </a:r>
            <a:r>
              <a:rPr lang="en-US" spc="-175" dirty="0"/>
              <a:t> </a:t>
            </a:r>
            <a:r>
              <a:rPr lang="en-US" spc="-80" dirty="0"/>
              <a:t>is</a:t>
            </a:r>
            <a:r>
              <a:rPr lang="en-US" spc="-100" dirty="0"/>
              <a:t> </a:t>
            </a:r>
            <a:r>
              <a:rPr lang="en-US" spc="-25" dirty="0"/>
              <a:t>fit </a:t>
            </a:r>
            <a:r>
              <a:rPr lang="en-US" spc="95" dirty="0"/>
              <a:t>to</a:t>
            </a:r>
            <a:r>
              <a:rPr lang="en-US" spc="-135" dirty="0"/>
              <a:t> </a:t>
            </a:r>
            <a:r>
              <a:rPr lang="en-US" spc="325" dirty="0"/>
              <a:t>a</a:t>
            </a:r>
            <a:r>
              <a:rPr lang="en-US" spc="-114" dirty="0"/>
              <a:t> </a:t>
            </a:r>
            <a:r>
              <a:rPr lang="en-US" spc="180" dirty="0"/>
              <a:t>model</a:t>
            </a:r>
            <a:r>
              <a:rPr lang="en-US" spc="-260" dirty="0"/>
              <a:t> </a:t>
            </a:r>
            <a:r>
              <a:rPr lang="en-US" spc="220" dirty="0"/>
              <a:t>and</a:t>
            </a:r>
            <a:r>
              <a:rPr lang="en-US" spc="-45" dirty="0"/>
              <a:t> </a:t>
            </a:r>
            <a:r>
              <a:rPr lang="en-US" spc="110" dirty="0"/>
              <a:t>then</a:t>
            </a:r>
            <a:r>
              <a:rPr lang="en-US" spc="-110" dirty="0"/>
              <a:t> </a:t>
            </a:r>
            <a:r>
              <a:rPr lang="en-US" spc="100" dirty="0"/>
              <a:t>expressed</a:t>
            </a:r>
            <a:r>
              <a:rPr lang="en-US" spc="-195" dirty="0"/>
              <a:t> </a:t>
            </a:r>
            <a:r>
              <a:rPr lang="en-US" spc="130" dirty="0"/>
              <a:t>as</a:t>
            </a:r>
            <a:r>
              <a:rPr lang="en-US" spc="-40" dirty="0"/>
              <a:t> </a:t>
            </a:r>
            <a:r>
              <a:rPr lang="en-US" spc="275" dirty="0"/>
              <a:t>a </a:t>
            </a:r>
            <a:r>
              <a:rPr lang="en-US" spc="120" dirty="0"/>
              <a:t>mathematical</a:t>
            </a:r>
            <a:r>
              <a:rPr lang="en-US" spc="-250" dirty="0"/>
              <a:t> </a:t>
            </a:r>
            <a:r>
              <a:rPr lang="en-US" spc="-10" dirty="0"/>
              <a:t>function.</a:t>
            </a:r>
            <a:endParaRPr lang="en-US" sz="1800" dirty="0">
              <a:latin typeface="Lucida Sans Unicode"/>
              <a:cs typeface="Lucida Sans Unicode"/>
            </a:endParaRPr>
          </a:p>
          <a:p>
            <a:pPr marL="355600" marR="76835" indent="-343535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lang="en-US" sz="180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lang="en-US" sz="180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lang="en-US" spc="-120" dirty="0"/>
              <a:t>It</a:t>
            </a:r>
            <a:r>
              <a:rPr lang="en-US" spc="-75" dirty="0"/>
              <a:t> </a:t>
            </a:r>
            <a:r>
              <a:rPr lang="en-US" spc="50" dirty="0"/>
              <a:t>relates</a:t>
            </a:r>
            <a:r>
              <a:rPr lang="en-US" spc="-250" dirty="0"/>
              <a:t> </a:t>
            </a:r>
            <a:r>
              <a:rPr lang="en-US" spc="85" dirty="0"/>
              <a:t>the</a:t>
            </a:r>
            <a:r>
              <a:rPr lang="en-US" spc="-105" dirty="0"/>
              <a:t> </a:t>
            </a:r>
            <a:r>
              <a:rPr lang="en-US" spc="165" dirty="0"/>
              <a:t>two</a:t>
            </a:r>
            <a:r>
              <a:rPr lang="en-US" spc="-270" dirty="0"/>
              <a:t> </a:t>
            </a:r>
            <a:r>
              <a:rPr lang="en-US" spc="85" dirty="0"/>
              <a:t>variables</a:t>
            </a:r>
            <a:r>
              <a:rPr lang="en-US" spc="-250" dirty="0"/>
              <a:t> </a:t>
            </a:r>
            <a:r>
              <a:rPr lang="en-US" dirty="0"/>
              <a:t>in</a:t>
            </a:r>
            <a:r>
              <a:rPr lang="en-US" spc="-90" dirty="0"/>
              <a:t> </a:t>
            </a:r>
            <a:r>
              <a:rPr lang="en-US" spc="275" dirty="0"/>
              <a:t>a </a:t>
            </a:r>
            <a:r>
              <a:rPr lang="en-US" spc="70" dirty="0"/>
              <a:t>nonlinear</a:t>
            </a:r>
            <a:r>
              <a:rPr lang="en-US" spc="-125" dirty="0"/>
              <a:t> </a:t>
            </a:r>
            <a:r>
              <a:rPr lang="en-US" spc="125" dirty="0"/>
              <a:t>(curved)</a:t>
            </a:r>
            <a:r>
              <a:rPr lang="en-US" spc="-275" dirty="0"/>
              <a:t> </a:t>
            </a:r>
            <a:r>
              <a:rPr lang="en-US" spc="-10" dirty="0"/>
              <a:t>relationship.(such </a:t>
            </a:r>
            <a:r>
              <a:rPr lang="en-US" spc="130" dirty="0"/>
              <a:t>as</a:t>
            </a:r>
            <a:r>
              <a:rPr lang="en-US" spc="-40" dirty="0"/>
              <a:t> </a:t>
            </a:r>
            <a:r>
              <a:rPr lang="en-US" spc="105" dirty="0"/>
              <a:t>x^2</a:t>
            </a:r>
            <a:r>
              <a:rPr lang="en-US" spc="-70" dirty="0"/>
              <a:t> </a:t>
            </a:r>
            <a:r>
              <a:rPr lang="en-US" spc="-185" dirty="0"/>
              <a:t>,</a:t>
            </a:r>
            <a:r>
              <a:rPr lang="en-US" spc="-100" dirty="0"/>
              <a:t> </a:t>
            </a:r>
            <a:r>
              <a:rPr lang="en-US" spc="-10" dirty="0"/>
              <a:t>x^3...).</a:t>
            </a:r>
            <a:endParaRPr lang="en-US" sz="1800" dirty="0">
              <a:latin typeface="Lucida Sans Unicode"/>
              <a:cs typeface="Lucida Sans Unicode"/>
            </a:endParaRPr>
          </a:p>
          <a:p>
            <a:endParaRPr lang="en-IN" dirty="0"/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C0B93355-B6C3-6861-BE72-8B880A7592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2150" y="1937658"/>
            <a:ext cx="5448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6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10A7-7723-AC2E-361B-3B4F7B94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70" dirty="0"/>
              <a:t>LOGISTIC</a:t>
            </a:r>
            <a:r>
              <a:rPr lang="en-IN" spc="-310" dirty="0"/>
              <a:t> </a:t>
            </a:r>
            <a:r>
              <a:rPr lang="en-IN" spc="150" dirty="0"/>
              <a:t>REGRESSION: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FE66-DFEC-16C7-CDCF-17E762D59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4655231" cy="3808413"/>
          </a:xfrm>
        </p:spPr>
        <p:txBody>
          <a:bodyPr/>
          <a:lstStyle/>
          <a:p>
            <a:r>
              <a:rPr lang="en-US" sz="180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▶</a:t>
            </a:r>
            <a:r>
              <a:rPr lang="en-US" sz="1800" dirty="0">
                <a:solidFill>
                  <a:srgbClr val="F7F7F7"/>
                </a:solidFill>
                <a:latin typeface="Lucida Sans Unicode"/>
                <a:cs typeface="Lucida Sans Unicode"/>
              </a:rPr>
              <a:t>	</a:t>
            </a:r>
            <a:r>
              <a:rPr lang="en-US" sz="2400" spc="65" dirty="0">
                <a:latin typeface="Trebuchet MS"/>
                <a:cs typeface="Trebuchet MS"/>
              </a:rPr>
              <a:t>LOGISTIC</a:t>
            </a:r>
            <a:r>
              <a:rPr lang="en-US" sz="2400" spc="-55" dirty="0">
                <a:latin typeface="Trebuchet MS"/>
                <a:cs typeface="Trebuchet MS"/>
              </a:rPr>
              <a:t> </a:t>
            </a:r>
            <a:r>
              <a:rPr lang="en-US" sz="2400" spc="90" dirty="0">
                <a:latin typeface="Trebuchet MS"/>
                <a:cs typeface="Trebuchet MS"/>
              </a:rPr>
              <a:t>REGRESSION</a:t>
            </a:r>
            <a:r>
              <a:rPr lang="en-US" sz="2400" spc="100" dirty="0">
                <a:latin typeface="Trebuchet MS"/>
                <a:cs typeface="Trebuchet MS"/>
              </a:rPr>
              <a:t> </a:t>
            </a:r>
            <a:r>
              <a:rPr lang="en-US" sz="2400" spc="60" dirty="0">
                <a:latin typeface="Trebuchet MS"/>
                <a:cs typeface="Trebuchet MS"/>
              </a:rPr>
              <a:t>estimates</a:t>
            </a:r>
            <a:r>
              <a:rPr lang="en-US" sz="2400" spc="-250" dirty="0">
                <a:latin typeface="Trebuchet MS"/>
                <a:cs typeface="Trebuchet MS"/>
              </a:rPr>
              <a:t> </a:t>
            </a:r>
            <a:r>
              <a:rPr lang="en-US" sz="2400" spc="60" dirty="0">
                <a:latin typeface="Trebuchet MS"/>
                <a:cs typeface="Trebuchet MS"/>
              </a:rPr>
              <a:t>the </a:t>
            </a:r>
            <a:r>
              <a:rPr lang="en-US" sz="2400" spc="65" dirty="0">
                <a:latin typeface="Trebuchet MS"/>
                <a:cs typeface="Trebuchet MS"/>
              </a:rPr>
              <a:t>probability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lang="en-US" sz="2400" spc="80" dirty="0">
                <a:latin typeface="Trebuchet MS"/>
                <a:cs typeface="Trebuchet MS"/>
              </a:rPr>
              <a:t>of</a:t>
            </a:r>
            <a:r>
              <a:rPr lang="en-US" sz="2400" spc="-254" dirty="0">
                <a:latin typeface="Trebuchet MS"/>
                <a:cs typeface="Trebuchet MS"/>
              </a:rPr>
              <a:t> </a:t>
            </a:r>
            <a:r>
              <a:rPr lang="en-US" sz="2400" spc="215" dirty="0">
                <a:latin typeface="Trebuchet MS"/>
                <a:cs typeface="Trebuchet MS"/>
              </a:rPr>
              <a:t>an</a:t>
            </a:r>
            <a:r>
              <a:rPr lang="en-US" sz="2400" spc="-35" dirty="0">
                <a:latin typeface="Trebuchet MS"/>
                <a:cs typeface="Trebuchet MS"/>
              </a:rPr>
              <a:t> </a:t>
            </a:r>
            <a:r>
              <a:rPr lang="en-US" sz="2400" spc="135" dirty="0">
                <a:latin typeface="Trebuchet MS"/>
                <a:cs typeface="Trebuchet MS"/>
              </a:rPr>
              <a:t>event</a:t>
            </a:r>
            <a:r>
              <a:rPr lang="en-US" sz="2400" spc="-240" dirty="0">
                <a:latin typeface="Trebuchet MS"/>
                <a:cs typeface="Trebuchet MS"/>
              </a:rPr>
              <a:t> </a:t>
            </a:r>
            <a:r>
              <a:rPr lang="en-US" sz="2400" spc="55" dirty="0">
                <a:latin typeface="Trebuchet MS"/>
                <a:cs typeface="Trebuchet MS"/>
              </a:rPr>
              <a:t>occurring, </a:t>
            </a:r>
            <a:r>
              <a:rPr lang="en-US" sz="2400" spc="110" dirty="0">
                <a:latin typeface="Trebuchet MS"/>
                <a:cs typeface="Trebuchet MS"/>
              </a:rPr>
              <a:t>such</a:t>
            </a:r>
            <a:r>
              <a:rPr lang="en-US" sz="2400" spc="-20" dirty="0">
                <a:latin typeface="Trebuchet MS"/>
                <a:cs typeface="Trebuchet MS"/>
              </a:rPr>
              <a:t> </a:t>
            </a:r>
            <a:r>
              <a:rPr lang="en-US" sz="2400" spc="130" dirty="0">
                <a:latin typeface="Trebuchet MS"/>
                <a:cs typeface="Trebuchet MS"/>
              </a:rPr>
              <a:t>as</a:t>
            </a:r>
            <a:r>
              <a:rPr lang="en-US" sz="2400" spc="-15" dirty="0">
                <a:latin typeface="Trebuchet MS"/>
                <a:cs typeface="Trebuchet MS"/>
              </a:rPr>
              <a:t> </a:t>
            </a:r>
            <a:r>
              <a:rPr lang="en-US" sz="2400" spc="185" dirty="0">
                <a:latin typeface="Trebuchet MS"/>
                <a:cs typeface="Trebuchet MS"/>
              </a:rPr>
              <a:t>voted</a:t>
            </a:r>
            <a:r>
              <a:rPr lang="en-US" sz="2400" spc="-95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or</a:t>
            </a:r>
            <a:r>
              <a:rPr lang="en-US" sz="2400" spc="-300" dirty="0">
                <a:latin typeface="Trebuchet MS"/>
                <a:cs typeface="Trebuchet MS"/>
              </a:rPr>
              <a:t> </a:t>
            </a:r>
            <a:r>
              <a:rPr lang="en-US" sz="2400" spc="85" dirty="0">
                <a:latin typeface="Trebuchet MS"/>
                <a:cs typeface="Trebuchet MS"/>
              </a:rPr>
              <a:t>didn't</a:t>
            </a:r>
            <a:r>
              <a:rPr lang="en-US" sz="2400" spc="-145" dirty="0">
                <a:latin typeface="Trebuchet MS"/>
                <a:cs typeface="Trebuchet MS"/>
              </a:rPr>
              <a:t> </a:t>
            </a:r>
            <a:r>
              <a:rPr lang="en-US" sz="2400" spc="95" dirty="0">
                <a:latin typeface="Trebuchet MS"/>
                <a:cs typeface="Trebuchet MS"/>
              </a:rPr>
              <a:t>vote,</a:t>
            </a:r>
            <a:r>
              <a:rPr lang="en-US" sz="2400" spc="-250" dirty="0">
                <a:latin typeface="Trebuchet MS"/>
                <a:cs typeface="Trebuchet MS"/>
              </a:rPr>
              <a:t> </a:t>
            </a:r>
            <a:r>
              <a:rPr lang="en-US" sz="2400" spc="114" dirty="0">
                <a:latin typeface="Trebuchet MS"/>
                <a:cs typeface="Trebuchet MS"/>
              </a:rPr>
              <a:t>yes</a:t>
            </a:r>
            <a:r>
              <a:rPr lang="en-US" sz="2400" spc="-170" dirty="0">
                <a:latin typeface="Trebuchet MS"/>
                <a:cs typeface="Trebuchet MS"/>
              </a:rPr>
              <a:t> </a:t>
            </a:r>
            <a:r>
              <a:rPr lang="en-US" sz="2400" spc="-25" dirty="0">
                <a:latin typeface="Trebuchet MS"/>
                <a:cs typeface="Trebuchet MS"/>
              </a:rPr>
              <a:t>or </a:t>
            </a:r>
            <a:r>
              <a:rPr lang="en-US" sz="2400" spc="60" dirty="0">
                <a:latin typeface="Trebuchet MS"/>
                <a:cs typeface="Trebuchet MS"/>
              </a:rPr>
              <a:t>no,</a:t>
            </a:r>
            <a:r>
              <a:rPr lang="en-US" sz="2400" spc="-105" dirty="0">
                <a:latin typeface="Trebuchet MS"/>
                <a:cs typeface="Trebuchet MS"/>
              </a:rPr>
              <a:t> </a:t>
            </a:r>
            <a:r>
              <a:rPr lang="en-US" sz="2400" spc="190" dirty="0">
                <a:latin typeface="Trebuchet MS"/>
                <a:cs typeface="Trebuchet MS"/>
              </a:rPr>
              <a:t>based</a:t>
            </a:r>
            <a:r>
              <a:rPr lang="en-US" sz="2400" spc="-35" dirty="0">
                <a:latin typeface="Trebuchet MS"/>
                <a:cs typeface="Trebuchet MS"/>
              </a:rPr>
              <a:t> </a:t>
            </a:r>
            <a:r>
              <a:rPr lang="en-US" sz="2400" spc="200" dirty="0">
                <a:latin typeface="Trebuchet MS"/>
                <a:cs typeface="Trebuchet MS"/>
              </a:rPr>
              <a:t>on</a:t>
            </a:r>
            <a:r>
              <a:rPr lang="en-US" sz="2400" spc="-114" dirty="0">
                <a:latin typeface="Trebuchet MS"/>
                <a:cs typeface="Trebuchet MS"/>
              </a:rPr>
              <a:t> </a:t>
            </a:r>
            <a:r>
              <a:rPr lang="en-US" sz="2400" spc="325" dirty="0">
                <a:latin typeface="Trebuchet MS"/>
                <a:cs typeface="Trebuchet MS"/>
              </a:rPr>
              <a:t>a</a:t>
            </a:r>
            <a:r>
              <a:rPr lang="en-US" sz="2400" spc="-35" dirty="0">
                <a:latin typeface="Trebuchet MS"/>
                <a:cs typeface="Trebuchet MS"/>
              </a:rPr>
              <a:t> </a:t>
            </a:r>
            <a:r>
              <a:rPr lang="en-US" sz="2400" spc="160" dirty="0">
                <a:latin typeface="Trebuchet MS"/>
                <a:cs typeface="Trebuchet MS"/>
              </a:rPr>
              <a:t>given</a:t>
            </a:r>
            <a:r>
              <a:rPr lang="en-US" sz="2400" spc="-265" dirty="0">
                <a:latin typeface="Trebuchet MS"/>
                <a:cs typeface="Trebuchet MS"/>
              </a:rPr>
              <a:t> </a:t>
            </a:r>
            <a:r>
              <a:rPr lang="en-US" sz="2400" spc="125" dirty="0">
                <a:latin typeface="Trebuchet MS"/>
                <a:cs typeface="Trebuchet MS"/>
              </a:rPr>
              <a:t>dataset</a:t>
            </a:r>
            <a:r>
              <a:rPr lang="en-US" sz="2400" spc="-160" dirty="0">
                <a:latin typeface="Trebuchet MS"/>
                <a:cs typeface="Trebuchet MS"/>
              </a:rPr>
              <a:t> </a:t>
            </a:r>
            <a:r>
              <a:rPr lang="en-US" sz="2400" spc="50" dirty="0">
                <a:latin typeface="Trebuchet MS"/>
                <a:cs typeface="Trebuchet MS"/>
              </a:rPr>
              <a:t>of </a:t>
            </a:r>
            <a:r>
              <a:rPr lang="en-US" sz="2400" spc="145" dirty="0">
                <a:latin typeface="Trebuchet MS"/>
                <a:cs typeface="Trebuchet MS"/>
              </a:rPr>
              <a:t>independent</a:t>
            </a:r>
            <a:r>
              <a:rPr lang="en-US" sz="2400" spc="-270" dirty="0">
                <a:latin typeface="Trebuchet MS"/>
                <a:cs typeface="Trebuchet MS"/>
              </a:rPr>
              <a:t> </a:t>
            </a:r>
            <a:r>
              <a:rPr lang="en-US" sz="2400" spc="50" dirty="0">
                <a:latin typeface="Trebuchet MS"/>
                <a:cs typeface="Trebuchet MS"/>
              </a:rPr>
              <a:t>variables.</a:t>
            </a:r>
            <a:endParaRPr lang="en-US" sz="2400" dirty="0">
              <a:latin typeface="Trebuchet MS"/>
              <a:cs typeface="Trebuchet MS"/>
            </a:endParaRPr>
          </a:p>
          <a:p>
            <a:endParaRPr lang="en-IN" dirty="0"/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549C96A6-B275-CB1D-F18A-FE84DC9D13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412" y="1714500"/>
            <a:ext cx="4495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1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9EF8-58B7-0FD0-D5EB-BA29ED5B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10" dirty="0"/>
              <a:t>DECISION</a:t>
            </a:r>
            <a:r>
              <a:rPr lang="en-IN" spc="-325" dirty="0"/>
              <a:t> </a:t>
            </a:r>
            <a:r>
              <a:rPr lang="en-IN" spc="-165" dirty="0"/>
              <a:t>TREE: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8F96-8A50-EAA0-6054-E9D9A693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528559" cy="3541714"/>
          </a:xfrm>
        </p:spPr>
        <p:txBody>
          <a:bodyPr/>
          <a:lstStyle/>
          <a:p>
            <a:r>
              <a:rPr lang="en-US" sz="2400" spc="-120" dirty="0">
                <a:solidFill>
                  <a:srgbClr val="EBEBEB"/>
                </a:solidFill>
                <a:latin typeface="Trebuchet MS"/>
                <a:cs typeface="Trebuchet MS"/>
              </a:rPr>
              <a:t>It</a:t>
            </a:r>
            <a:r>
              <a:rPr lang="en-US" sz="2400" spc="-7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2400" spc="140" dirty="0">
                <a:solidFill>
                  <a:srgbClr val="EBEBEB"/>
                </a:solidFill>
                <a:latin typeface="Trebuchet MS"/>
                <a:cs typeface="Trebuchet MS"/>
              </a:rPr>
              <a:t>belongs</a:t>
            </a:r>
            <a:r>
              <a:rPr lang="en-US" sz="2400" spc="-9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2400" spc="95" dirty="0">
                <a:solidFill>
                  <a:srgbClr val="EBEBEB"/>
                </a:solidFill>
                <a:latin typeface="Trebuchet MS"/>
                <a:cs typeface="Trebuchet MS"/>
              </a:rPr>
              <a:t>to</a:t>
            </a:r>
            <a:r>
              <a:rPr lang="en-US" sz="2400" spc="-19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EBEBEB"/>
                </a:solidFill>
                <a:latin typeface="Trebuchet MS"/>
                <a:cs typeface="Trebuchet MS"/>
              </a:rPr>
              <a:t>supervised </a:t>
            </a:r>
            <a:r>
              <a:rPr lang="en-US" sz="2400" spc="75" dirty="0">
                <a:solidFill>
                  <a:srgbClr val="EBEBEB"/>
                </a:solidFill>
                <a:latin typeface="Trebuchet MS"/>
                <a:cs typeface="Trebuchet MS"/>
              </a:rPr>
              <a:t>learning</a:t>
            </a:r>
            <a:r>
              <a:rPr lang="en-US" sz="2400" spc="-16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EBEBEB"/>
                </a:solidFill>
                <a:latin typeface="Trebuchet MS"/>
                <a:cs typeface="Trebuchet MS"/>
              </a:rPr>
              <a:t>algorithm</a:t>
            </a:r>
            <a:r>
              <a:rPr lang="en-US" sz="2400" spc="-25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2400" spc="220" dirty="0">
                <a:solidFill>
                  <a:srgbClr val="EBEBEB"/>
                </a:solidFill>
                <a:latin typeface="Trebuchet MS"/>
                <a:cs typeface="Trebuchet MS"/>
              </a:rPr>
              <a:t>and</a:t>
            </a:r>
            <a:r>
              <a:rPr lang="en-US" sz="2400" spc="-2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2400" spc="-125" dirty="0">
                <a:solidFill>
                  <a:srgbClr val="EBEBEB"/>
                </a:solidFill>
                <a:latin typeface="Trebuchet MS"/>
                <a:cs typeface="Trebuchet MS"/>
              </a:rPr>
              <a:t>it</a:t>
            </a:r>
            <a:r>
              <a:rPr lang="en-US" sz="2400" spc="-8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2400" spc="210" dirty="0">
                <a:solidFill>
                  <a:srgbClr val="EBEBEB"/>
                </a:solidFill>
                <a:latin typeface="Trebuchet MS"/>
                <a:cs typeface="Trebuchet MS"/>
              </a:rPr>
              <a:t>can </a:t>
            </a:r>
            <a:r>
              <a:rPr lang="en-US" sz="2400" spc="225" dirty="0">
                <a:solidFill>
                  <a:srgbClr val="EBEBEB"/>
                </a:solidFill>
                <a:latin typeface="Trebuchet MS"/>
                <a:cs typeface="Trebuchet MS"/>
              </a:rPr>
              <a:t>be</a:t>
            </a:r>
            <a:r>
              <a:rPr lang="en-US" sz="2400" spc="-5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2400" spc="135" dirty="0">
                <a:solidFill>
                  <a:srgbClr val="EBEBEB"/>
                </a:solidFill>
                <a:latin typeface="Trebuchet MS"/>
                <a:cs typeface="Trebuchet MS"/>
              </a:rPr>
              <a:t>used</a:t>
            </a:r>
            <a:r>
              <a:rPr lang="en-US" sz="2400" spc="-11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EBEBEB"/>
                </a:solidFill>
                <a:latin typeface="Trebuchet MS"/>
                <a:cs typeface="Trebuchet MS"/>
              </a:rPr>
              <a:t>in</a:t>
            </a:r>
            <a:r>
              <a:rPr lang="en-US" sz="2400" spc="-10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2400" spc="145" dirty="0">
                <a:solidFill>
                  <a:srgbClr val="EBEBEB"/>
                </a:solidFill>
                <a:latin typeface="Trebuchet MS"/>
                <a:cs typeface="Trebuchet MS"/>
              </a:rPr>
              <a:t>both</a:t>
            </a:r>
            <a:r>
              <a:rPr lang="en-US" sz="2400" spc="-10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>
                <a:solidFill>
                  <a:srgbClr val="EBEBEB"/>
                </a:solidFill>
                <a:latin typeface="Trebuchet MS"/>
                <a:cs typeface="Trebuchet MS"/>
              </a:rPr>
              <a:t>regression </a:t>
            </a:r>
            <a:r>
              <a:rPr lang="en-US" sz="2400" spc="220" dirty="0">
                <a:solidFill>
                  <a:srgbClr val="EBEBEB"/>
                </a:solidFill>
                <a:latin typeface="Trebuchet MS"/>
                <a:cs typeface="Trebuchet MS"/>
              </a:rPr>
              <a:t>and</a:t>
            </a:r>
            <a:r>
              <a:rPr lang="en-US" sz="2400" spc="-4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EBEBEB"/>
                </a:solidFill>
                <a:latin typeface="Trebuchet MS"/>
                <a:cs typeface="Trebuchet MS"/>
              </a:rPr>
              <a:t>classification.</a:t>
            </a:r>
            <a:endParaRPr lang="en-IN"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752BDA73-ED3B-D88A-67F9-FC1CA56D9D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0264" y="1924050"/>
            <a:ext cx="5448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22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3741-C879-3E92-AE4E-C138F276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770" dirty="0">
                <a:solidFill>
                  <a:srgbClr val="EBEBEB"/>
                </a:solidFill>
                <a:latin typeface="Trebuchet MS"/>
                <a:cs typeface="Trebuchet MS"/>
              </a:rPr>
              <a:t>RANDOM </a:t>
            </a:r>
            <a:r>
              <a:rPr lang="en-IN" sz="3600" spc="-10" dirty="0">
                <a:solidFill>
                  <a:srgbClr val="EBEBEB"/>
                </a:solidFill>
                <a:latin typeface="Trebuchet MS"/>
                <a:cs typeface="Trebuchet MS"/>
              </a:rPr>
              <a:t>FOREST:</a:t>
            </a:r>
            <a:endParaRPr lang="en-IN" dirty="0"/>
          </a:p>
        </p:txBody>
      </p:sp>
      <p:pic>
        <p:nvPicPr>
          <p:cNvPr id="4" name="object 14">
            <a:extLst>
              <a:ext uri="{FF2B5EF4-FFF2-40B4-BE49-F238E27FC236}">
                <a16:creationId xmlns:a16="http://schemas.microsoft.com/office/drawing/2014/main" id="{D036D713-130F-CC2F-D0E9-D64D0029C7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715" y="1877786"/>
            <a:ext cx="7609114" cy="42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0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C09A-8560-985A-E6F3-D98EC353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5489-D705-10B8-D360-CAC46B23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AI , ML ,SL , USL , RL</a:t>
            </a:r>
          </a:p>
          <a:p>
            <a:r>
              <a:rPr lang="en-IN" dirty="0"/>
              <a:t>Regression Algorithm </a:t>
            </a:r>
          </a:p>
          <a:p>
            <a:r>
              <a:rPr lang="en-IN"/>
              <a:t>Classification 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953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EDF6-13DB-F7B8-7AD8-04E35E99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4810"/>
              </a:lnSpc>
              <a:spcBef>
                <a:spcPts val="105"/>
              </a:spcBef>
            </a:pPr>
            <a:r>
              <a:rPr lang="en-IN" sz="3600" spc="150" dirty="0">
                <a:solidFill>
                  <a:srgbClr val="EBEBEB"/>
                </a:solidFill>
                <a:latin typeface="Trebuchet MS"/>
                <a:cs typeface="Trebuchet MS"/>
              </a:rPr>
              <a:t>KNN(K</a:t>
            </a:r>
            <a:r>
              <a:rPr lang="en-IN" spc="15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IN" sz="3600" spc="150" dirty="0">
                <a:solidFill>
                  <a:srgbClr val="EBEBEB"/>
                </a:solidFill>
                <a:latin typeface="Trebuchet MS"/>
                <a:cs typeface="Trebuchet MS"/>
              </a:rPr>
              <a:t>Nearest </a:t>
            </a:r>
            <a:r>
              <a:rPr lang="en-IN" sz="3600" spc="160" dirty="0">
                <a:solidFill>
                  <a:srgbClr val="EBEBEB"/>
                </a:solidFill>
                <a:latin typeface="Trebuchet MS"/>
                <a:cs typeface="Trebuchet MS"/>
              </a:rPr>
              <a:t>Neighbour):</a:t>
            </a:r>
            <a:endParaRPr lang="en-IN" dirty="0"/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8CCCA7CE-12FA-6459-8D82-AA0056116E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914" y="1943100"/>
            <a:ext cx="9029699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28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B91E-D65C-4525-7559-CFC60B42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5210"/>
              </a:lnSpc>
              <a:spcBef>
                <a:spcPts val="130"/>
              </a:spcBef>
            </a:pPr>
            <a:r>
              <a:rPr lang="en-IN" sz="3600" spc="480" dirty="0">
                <a:solidFill>
                  <a:srgbClr val="EBEBEB"/>
                </a:solidFill>
                <a:latin typeface="Trebuchet MS"/>
                <a:cs typeface="Trebuchet MS"/>
              </a:rPr>
              <a:t>SVM</a:t>
            </a:r>
            <a:r>
              <a:rPr lang="en-IN" spc="48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IN" sz="3600" spc="150" dirty="0">
                <a:solidFill>
                  <a:srgbClr val="EBEBEB"/>
                </a:solidFill>
                <a:latin typeface="Trebuchet MS"/>
                <a:cs typeface="Trebuchet MS"/>
              </a:rPr>
              <a:t>(Support </a:t>
            </a:r>
            <a:r>
              <a:rPr lang="en-IN" sz="3600" spc="260" dirty="0">
                <a:solidFill>
                  <a:srgbClr val="EBEBEB"/>
                </a:solidFill>
                <a:latin typeface="Trebuchet MS"/>
                <a:cs typeface="Trebuchet MS"/>
              </a:rPr>
              <a:t>Vector </a:t>
            </a:r>
            <a:r>
              <a:rPr lang="en-IN" sz="3600" spc="430" dirty="0">
                <a:solidFill>
                  <a:srgbClr val="EBEBEB"/>
                </a:solidFill>
                <a:latin typeface="Trebuchet MS"/>
                <a:cs typeface="Trebuchet MS"/>
              </a:rPr>
              <a:t>Machine</a:t>
            </a:r>
            <a:r>
              <a:rPr lang="en-IN" sz="3600" spc="2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IN" sz="3600" spc="-290" dirty="0">
                <a:solidFill>
                  <a:srgbClr val="EBEBEB"/>
                </a:solidFill>
                <a:latin typeface="Trebuchet MS"/>
                <a:cs typeface="Trebuchet MS"/>
              </a:rPr>
              <a:t>):</a:t>
            </a:r>
            <a:endParaRPr lang="en-IN" dirty="0"/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272E1DF8-3BB3-7975-795D-9F5D6E4025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1084" y="2215242"/>
            <a:ext cx="62769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2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DF1E-D2CA-EC9D-1C61-BACC19D3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265" dirty="0">
                <a:solidFill>
                  <a:srgbClr val="EBEBEB"/>
                </a:solidFill>
                <a:latin typeface="Trebuchet MS"/>
                <a:cs typeface="Trebuchet MS"/>
              </a:rPr>
              <a:t>NAÏVE </a:t>
            </a:r>
            <a:r>
              <a:rPr lang="en-IN" sz="3600" spc="-10" dirty="0">
                <a:solidFill>
                  <a:srgbClr val="EBEBEB"/>
                </a:solidFill>
                <a:latin typeface="Trebuchet MS"/>
                <a:cs typeface="Trebuchet MS"/>
              </a:rPr>
              <a:t>BAYES:</a:t>
            </a:r>
            <a:endParaRPr lang="en-IN" dirty="0"/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206C5A27-6B04-F48B-6E8D-A4FE96A7AD1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7126" y="1724632"/>
            <a:ext cx="62769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93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AAAA-8D92-DA37-C06B-99CB096E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518"/>
            <a:ext cx="11047411" cy="1478570"/>
          </a:xfrm>
        </p:spPr>
        <p:txBody>
          <a:bodyPr>
            <a:normAutofit/>
          </a:bodyPr>
          <a:lstStyle/>
          <a:p>
            <a:pPr marL="203200" marR="5080" indent="895985" algn="ctr">
              <a:lnSpc>
                <a:spcPct val="100000"/>
              </a:lnSpc>
              <a:spcBef>
                <a:spcPts val="105"/>
              </a:spcBef>
              <a:tabLst>
                <a:tab pos="1099185" algn="l"/>
              </a:tabLst>
            </a:pPr>
            <a:r>
              <a:rPr lang="en-US" sz="3600" spc="-10" dirty="0">
                <a:solidFill>
                  <a:srgbClr val="FFFFFF"/>
                </a:solidFill>
                <a:latin typeface="Trebuchet MS"/>
                <a:cs typeface="Trebuchet MS"/>
              </a:rPr>
              <a:t>FEATURES, </a:t>
            </a:r>
            <a:r>
              <a:rPr lang="en-US" sz="3600" dirty="0">
                <a:solidFill>
                  <a:srgbClr val="FFFFFF"/>
                </a:solidFill>
                <a:latin typeface="Trebuchet MS"/>
                <a:cs typeface="Trebuchet MS"/>
              </a:rPr>
              <a:t>LABELS</a:t>
            </a:r>
            <a:r>
              <a:rPr lang="en-US" sz="36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600" spc="41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lang="en-US" sz="3600" spc="335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lang="en-US" sz="36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600" spc="1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lang="en-US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600" spc="325" dirty="0">
                <a:solidFill>
                  <a:srgbClr val="FFFFFF"/>
                </a:solidFill>
                <a:latin typeface="Trebuchet MS"/>
                <a:cs typeface="Trebuchet MS"/>
              </a:rPr>
              <a:t>ML </a:t>
            </a:r>
            <a:r>
              <a:rPr lang="en-US" sz="3600" spc="-4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lang="en-US" sz="36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600" spc="80" dirty="0">
                <a:solidFill>
                  <a:srgbClr val="FFFFFF"/>
                </a:solidFill>
                <a:latin typeface="Trebuchet MS"/>
                <a:cs typeface="Trebuchet MS"/>
              </a:rPr>
              <a:t>MATHS.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34D5-04BF-3D09-F03B-FB57710BD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250974" cy="354171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lang="en-US" sz="2400" spc="95" dirty="0">
                <a:latin typeface="Trebuchet MS"/>
                <a:cs typeface="Trebuchet MS"/>
              </a:rPr>
              <a:t>X=3</a:t>
            </a:r>
            <a:r>
              <a:rPr lang="en-US" sz="2400" spc="-70" dirty="0">
                <a:latin typeface="Trebuchet MS"/>
                <a:cs typeface="Trebuchet MS"/>
              </a:rPr>
              <a:t> </a:t>
            </a:r>
            <a:r>
              <a:rPr lang="en-US" sz="2400" spc="-10" dirty="0">
                <a:latin typeface="Trebuchet MS"/>
                <a:cs typeface="Trebuchet MS"/>
              </a:rPr>
              <a:t>F(x)=9</a:t>
            </a:r>
            <a:endParaRPr lang="en-US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lang="en-US" sz="180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lang="en-US" sz="180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lang="en-US" sz="2400" spc="95" dirty="0">
                <a:latin typeface="Trebuchet MS"/>
                <a:cs typeface="Trebuchet MS"/>
              </a:rPr>
              <a:t>X=4</a:t>
            </a:r>
            <a:r>
              <a:rPr lang="en-US" sz="2400" spc="-70" dirty="0">
                <a:latin typeface="Trebuchet MS"/>
                <a:cs typeface="Trebuchet MS"/>
              </a:rPr>
              <a:t> </a:t>
            </a:r>
            <a:r>
              <a:rPr lang="en-US" sz="2400" spc="-10" dirty="0">
                <a:latin typeface="Trebuchet MS"/>
                <a:cs typeface="Trebuchet MS"/>
              </a:rPr>
              <a:t>F(x)=12</a:t>
            </a:r>
            <a:endParaRPr lang="en-US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5600" algn="l"/>
              </a:tabLst>
            </a:pPr>
            <a:r>
              <a:rPr lang="en-US" sz="180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lang="en-US" sz="180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lang="en-US" sz="2400" spc="95" dirty="0">
                <a:latin typeface="Trebuchet MS"/>
                <a:cs typeface="Trebuchet MS"/>
              </a:rPr>
              <a:t>X=5</a:t>
            </a:r>
            <a:r>
              <a:rPr lang="en-US" sz="2400" spc="-70" dirty="0">
                <a:latin typeface="Trebuchet MS"/>
                <a:cs typeface="Trebuchet MS"/>
              </a:rPr>
              <a:t> </a:t>
            </a:r>
            <a:r>
              <a:rPr lang="en-US" sz="2400" spc="-10" dirty="0">
                <a:latin typeface="Trebuchet MS"/>
                <a:cs typeface="Trebuchet MS"/>
              </a:rPr>
              <a:t>F(x)=15</a:t>
            </a:r>
            <a:endParaRPr lang="en-US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lang="en-US" sz="180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lang="en-US" sz="180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lang="en-US" sz="2400" spc="95" dirty="0">
                <a:latin typeface="Trebuchet MS"/>
                <a:cs typeface="Trebuchet MS"/>
              </a:rPr>
              <a:t>X=6</a:t>
            </a:r>
            <a:r>
              <a:rPr lang="en-US" sz="2400" spc="-70" dirty="0">
                <a:latin typeface="Trebuchet MS"/>
                <a:cs typeface="Trebuchet MS"/>
              </a:rPr>
              <a:t> </a:t>
            </a:r>
            <a:r>
              <a:rPr lang="en-US" sz="2400" spc="-10" dirty="0">
                <a:latin typeface="Trebuchet MS"/>
                <a:cs typeface="Trebuchet MS"/>
              </a:rPr>
              <a:t>F(x)=18</a:t>
            </a:r>
            <a:endParaRPr lang="en-US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lang="en-US" sz="180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lang="en-US" sz="180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lang="en-US" sz="2400" spc="110" dirty="0">
                <a:latin typeface="Trebuchet MS"/>
                <a:cs typeface="Trebuchet MS"/>
              </a:rPr>
              <a:t>What</a:t>
            </a:r>
            <a:r>
              <a:rPr lang="en-US" sz="2400" spc="-15" dirty="0">
                <a:latin typeface="Trebuchet MS"/>
                <a:cs typeface="Trebuchet MS"/>
              </a:rPr>
              <a:t> </a:t>
            </a:r>
            <a:r>
              <a:rPr lang="en-US" sz="2400" spc="-80" dirty="0">
                <a:latin typeface="Trebuchet MS"/>
                <a:cs typeface="Trebuchet MS"/>
              </a:rPr>
              <a:t>is</a:t>
            </a:r>
            <a:r>
              <a:rPr lang="en-US" sz="2400" spc="-105" dirty="0">
                <a:latin typeface="Trebuchet MS"/>
                <a:cs typeface="Trebuchet MS"/>
              </a:rPr>
              <a:t> </a:t>
            </a:r>
            <a:r>
              <a:rPr lang="en-US" sz="2400" spc="165" dirty="0">
                <a:latin typeface="Trebuchet MS"/>
                <a:cs typeface="Trebuchet MS"/>
              </a:rPr>
              <a:t>X=8?</a:t>
            </a:r>
            <a:endParaRPr lang="en-US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5600" algn="l"/>
              </a:tabLst>
            </a:pPr>
            <a:r>
              <a:rPr lang="en-US" sz="180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lang="en-US" sz="180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lang="en-US" sz="2400" spc="-10" dirty="0">
                <a:latin typeface="Trebuchet MS"/>
                <a:cs typeface="Trebuchet MS"/>
              </a:rPr>
              <a:t>F(x)=3x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D4C00-B78F-36A7-9579-B51CE5905F5E}"/>
              </a:ext>
            </a:extLst>
          </p:cNvPr>
          <p:cNvSpPr txBox="1"/>
          <p:nvPr/>
        </p:nvSpPr>
        <p:spPr>
          <a:xfrm>
            <a:off x="5887584" y="2832683"/>
            <a:ext cx="4056518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lang="en-US" sz="1800" dirty="0">
                <a:latin typeface="Trebuchet MS"/>
                <a:cs typeface="Trebuchet MS"/>
              </a:rPr>
              <a:t>Inputs</a:t>
            </a:r>
            <a:r>
              <a:rPr lang="en-US" sz="1800" spc="-30" dirty="0">
                <a:latin typeface="Trebuchet MS"/>
                <a:cs typeface="Trebuchet MS"/>
              </a:rPr>
              <a:t> </a:t>
            </a:r>
            <a:r>
              <a:rPr lang="en-US" sz="1800" spc="105" dirty="0">
                <a:latin typeface="Trebuchet MS"/>
                <a:cs typeface="Trebuchet MS"/>
              </a:rPr>
              <a:t>are</a:t>
            </a:r>
            <a:r>
              <a:rPr lang="en-US" sz="1800" spc="50" dirty="0">
                <a:latin typeface="Trebuchet MS"/>
                <a:cs typeface="Trebuchet MS"/>
              </a:rPr>
              <a:t> </a:t>
            </a:r>
            <a:r>
              <a:rPr lang="en-US" sz="1800" spc="130" dirty="0">
                <a:latin typeface="Trebuchet MS"/>
                <a:cs typeface="Trebuchet MS"/>
              </a:rPr>
              <a:t>called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Features.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5600" algn="l"/>
              </a:tabLst>
            </a:pPr>
            <a:r>
              <a:rPr lang="en-US" sz="140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lang="en-US" sz="140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lang="en-US" sz="1800" spc="90" dirty="0">
                <a:latin typeface="Trebuchet MS"/>
                <a:cs typeface="Trebuchet MS"/>
              </a:rPr>
              <a:t>Outputs</a:t>
            </a:r>
            <a:r>
              <a:rPr lang="en-US" sz="1800" spc="-170" dirty="0">
                <a:latin typeface="Trebuchet MS"/>
                <a:cs typeface="Trebuchet MS"/>
              </a:rPr>
              <a:t> </a:t>
            </a:r>
            <a:r>
              <a:rPr lang="en-US" sz="1800" spc="105" dirty="0">
                <a:latin typeface="Trebuchet MS"/>
                <a:cs typeface="Trebuchet MS"/>
              </a:rPr>
              <a:t>are</a:t>
            </a:r>
            <a:r>
              <a:rPr lang="en-US" sz="1800" spc="-25" dirty="0">
                <a:latin typeface="Trebuchet MS"/>
                <a:cs typeface="Trebuchet MS"/>
              </a:rPr>
              <a:t> </a:t>
            </a:r>
            <a:r>
              <a:rPr lang="en-US" sz="1800" spc="130" dirty="0">
                <a:latin typeface="Trebuchet MS"/>
                <a:cs typeface="Trebuchet MS"/>
              </a:rPr>
              <a:t>called</a:t>
            </a:r>
            <a:r>
              <a:rPr lang="en-US" sz="1800" spc="-175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latin typeface="Trebuchet MS"/>
                <a:cs typeface="Trebuchet MS"/>
              </a:rPr>
              <a:t>Labels.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355600" algn="l"/>
              </a:tabLst>
            </a:pPr>
            <a:r>
              <a:rPr lang="en-US" sz="140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lang="en-US" sz="140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lang="en-US" sz="1800" spc="60" dirty="0">
                <a:latin typeface="Trebuchet MS"/>
                <a:cs typeface="Trebuchet MS"/>
              </a:rPr>
              <a:t>Functions</a:t>
            </a:r>
            <a:r>
              <a:rPr lang="en-US" sz="1800" spc="-105" dirty="0">
                <a:latin typeface="Trebuchet MS"/>
                <a:cs typeface="Trebuchet MS"/>
              </a:rPr>
              <a:t> </a:t>
            </a:r>
            <a:r>
              <a:rPr lang="en-US" sz="1800" spc="105" dirty="0">
                <a:latin typeface="Trebuchet MS"/>
                <a:cs typeface="Trebuchet MS"/>
              </a:rPr>
              <a:t>are</a:t>
            </a:r>
            <a:r>
              <a:rPr lang="en-US" sz="1800" spc="-110" dirty="0">
                <a:latin typeface="Trebuchet MS"/>
                <a:cs typeface="Trebuchet MS"/>
              </a:rPr>
              <a:t> </a:t>
            </a:r>
            <a:r>
              <a:rPr lang="en-US" sz="1800" spc="130" dirty="0">
                <a:latin typeface="Trebuchet MS"/>
                <a:cs typeface="Trebuchet MS"/>
              </a:rPr>
              <a:t>called</a:t>
            </a:r>
            <a:r>
              <a:rPr lang="en-US" sz="1800" spc="-85" dirty="0">
                <a:latin typeface="Trebuchet MS"/>
                <a:cs typeface="Trebuchet MS"/>
              </a:rPr>
              <a:t> </a:t>
            </a:r>
            <a:r>
              <a:rPr lang="en-US" sz="1800" spc="110" dirty="0">
                <a:latin typeface="Trebuchet MS"/>
                <a:cs typeface="Trebuchet MS"/>
              </a:rPr>
              <a:t>Models.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5147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I? Everything to know about artificial intelligence | ZDNET">
            <a:extLst>
              <a:ext uri="{FF2B5EF4-FFF2-40B4-BE49-F238E27FC236}">
                <a16:creationId xmlns:a16="http://schemas.microsoft.com/office/drawing/2014/main" id="{FF7CB01F-9BE1-4766-853D-E0AE578E6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75" y="5963"/>
            <a:ext cx="9136049" cy="685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A7BA07-3223-DE06-C173-B3D6162F99EB}"/>
              </a:ext>
            </a:extLst>
          </p:cNvPr>
          <p:cNvSpPr txBox="1"/>
          <p:nvPr/>
        </p:nvSpPr>
        <p:spPr>
          <a:xfrm>
            <a:off x="7402664" y="556591"/>
            <a:ext cx="2806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ARTIFICAL</a:t>
            </a: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sz="2800" dirty="0">
                <a:solidFill>
                  <a:srgbClr val="FF0000"/>
                </a:solidFill>
              </a:rPr>
              <a:t>INTELLIGENCE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8B3C5-844C-5EB6-4FC6-B86A8400329F}"/>
              </a:ext>
            </a:extLst>
          </p:cNvPr>
          <p:cNvSpPr txBox="1"/>
          <p:nvPr/>
        </p:nvSpPr>
        <p:spPr>
          <a:xfrm>
            <a:off x="1892410" y="3927944"/>
            <a:ext cx="2878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AI is the intelligence demonstrated by the machine, where the human intelligence is put into the machine.</a:t>
            </a:r>
          </a:p>
        </p:txBody>
      </p:sp>
    </p:spTree>
    <p:extLst>
      <p:ext uri="{BB962C8B-B14F-4D97-AF65-F5344CB8AC3E}">
        <p14:creationId xmlns:p14="http://schemas.microsoft.com/office/powerpoint/2010/main" val="316632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B4D5-54B8-A815-2A18-EB277193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70" y="670918"/>
            <a:ext cx="9912355" cy="819355"/>
          </a:xfrm>
        </p:spPr>
        <p:txBody>
          <a:bodyPr/>
          <a:lstStyle/>
          <a:p>
            <a:r>
              <a:rPr lang="en-IN" dirty="0"/>
              <a:t>BRANCHES OF AI:</a:t>
            </a: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B7A66078-BA0E-7D14-FA6F-6542E764A1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896" y="1964569"/>
            <a:ext cx="7189953" cy="39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6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D125-95AA-781A-860D-CEF6B61D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63" y="618518"/>
            <a:ext cx="9751348" cy="1210282"/>
          </a:xfrm>
        </p:spPr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E5DD7-798C-43A3-E713-F877D491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816" y="1661823"/>
            <a:ext cx="10037595" cy="1502796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145"/>
              </a:spcBef>
              <a:buClr>
                <a:srgbClr val="89D0D5"/>
              </a:buClr>
              <a:buSzPct val="81818"/>
              <a:buFont typeface="Wingdings"/>
              <a:buChar char=""/>
              <a:tabLst>
                <a:tab pos="355600" algn="l"/>
              </a:tabLst>
            </a:pPr>
            <a:r>
              <a:rPr lang="en-US" sz="2400" spc="195" dirty="0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r>
              <a:rPr lang="en-US" sz="24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2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lang="en-US"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200" dirty="0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r>
              <a:rPr lang="en-US"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24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16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lang="en-US" sz="2400" spc="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2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Trebuchet MS"/>
                <a:cs typeface="Trebuchet MS"/>
              </a:rPr>
              <a:t>learn.</a:t>
            </a:r>
            <a:endParaRPr lang="en-US" sz="2400" dirty="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000"/>
              </a:lnSpc>
              <a:spcBef>
                <a:spcPts val="1055"/>
              </a:spcBef>
              <a:buClr>
                <a:srgbClr val="89D0D5"/>
              </a:buClr>
              <a:buSzPct val="81818"/>
              <a:buFont typeface="Wingdings"/>
              <a:buChar char=""/>
              <a:tabLst>
                <a:tab pos="355600" algn="l"/>
              </a:tabLst>
            </a:pPr>
            <a:r>
              <a:rPr lang="en-US" sz="2400" spc="-9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lang="en-US" sz="24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6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lang="en-US"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170" dirty="0">
                <a:solidFill>
                  <a:srgbClr val="FFFFFF"/>
                </a:solidFill>
                <a:latin typeface="Trebuchet MS"/>
                <a:cs typeface="Trebuchet MS"/>
              </a:rPr>
              <a:t>giving</a:t>
            </a:r>
            <a:r>
              <a:rPr lang="en-US"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lang="en-US"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3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105" dirty="0">
                <a:solidFill>
                  <a:srgbClr val="FFFFFF"/>
                </a:solidFill>
                <a:latin typeface="Trebuchet MS"/>
                <a:cs typeface="Trebuchet MS"/>
              </a:rPr>
              <a:t>output </a:t>
            </a:r>
            <a:r>
              <a:rPr lang="en-US"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229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lang="en-US" sz="24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105" dirty="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lang="en-US" sz="2400" spc="90" dirty="0">
                <a:solidFill>
                  <a:srgbClr val="FFFFFF"/>
                </a:solidFill>
                <a:latin typeface="Trebuchet MS"/>
                <a:cs typeface="Trebuchet MS"/>
              </a:rPr>
              <a:t>algorithm</a:t>
            </a:r>
            <a:r>
              <a:rPr lang="en-US" sz="24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3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18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lang="en-US"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70" dirty="0">
                <a:solidFill>
                  <a:srgbClr val="FFFFFF"/>
                </a:solidFill>
                <a:latin typeface="Trebuchet MS"/>
                <a:cs typeface="Trebuchet MS"/>
              </a:rPr>
              <a:t>builds</a:t>
            </a:r>
            <a:r>
              <a:rPr lang="en-US"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4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120" dirty="0">
                <a:solidFill>
                  <a:srgbClr val="FFFFFF"/>
                </a:solidFill>
                <a:latin typeface="Trebuchet MS"/>
                <a:cs typeface="Trebuchet MS"/>
              </a:rPr>
              <a:t>model.</a:t>
            </a:r>
            <a:r>
              <a:rPr lang="en-US" sz="24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-9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lang="en-US"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75" dirty="0">
                <a:solidFill>
                  <a:srgbClr val="FFFFFF"/>
                </a:solidFill>
                <a:latin typeface="Trebuchet MS"/>
                <a:cs typeface="Trebuchet MS"/>
              </a:rPr>
              <a:t>predicts</a:t>
            </a:r>
            <a:r>
              <a:rPr lang="en-US" sz="24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7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lang="en-US" sz="2400" spc="-10" dirty="0">
                <a:solidFill>
                  <a:srgbClr val="FFFFFF"/>
                </a:solidFill>
                <a:latin typeface="Trebuchet MS"/>
                <a:cs typeface="Trebuchet MS"/>
              </a:rPr>
              <a:t>future.</a:t>
            </a:r>
            <a:endParaRPr lang="en-US" sz="2400" dirty="0">
              <a:latin typeface="Trebuchet MS"/>
              <a:cs typeface="Trebuchet MS"/>
            </a:endParaRPr>
          </a:p>
          <a:p>
            <a:endParaRPr lang="en-IN" dirty="0"/>
          </a:p>
        </p:txBody>
      </p:sp>
      <p:pic>
        <p:nvPicPr>
          <p:cNvPr id="2052" name="Picture 4" descr="What is Machine Learning Course| Its Importance and Types-FORE">
            <a:extLst>
              <a:ext uri="{FF2B5EF4-FFF2-40B4-BE49-F238E27FC236}">
                <a16:creationId xmlns:a16="http://schemas.microsoft.com/office/drawing/2014/main" id="{3BBC39E2-8386-5A6F-BC75-BED12FBC2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86" y="3007262"/>
            <a:ext cx="5451613" cy="333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0 Companies Using Machine Learning in Cool Ways">
            <a:extLst>
              <a:ext uri="{FF2B5EF4-FFF2-40B4-BE49-F238E27FC236}">
                <a16:creationId xmlns:a16="http://schemas.microsoft.com/office/drawing/2014/main" id="{6FE38079-B60D-0A44-5EE1-300E7EEE3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38" y="3429000"/>
            <a:ext cx="4323836" cy="309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19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D3D1-0811-694C-A02E-08C596E1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4FB381E1-37DB-0D55-CBBB-C32865DF75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1680" y="1812897"/>
            <a:ext cx="8205746" cy="4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9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CD78-9529-E222-860A-8784620F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06" y="2024933"/>
            <a:ext cx="3856037" cy="1639884"/>
          </a:xfrm>
        </p:spPr>
        <p:txBody>
          <a:bodyPr/>
          <a:lstStyle/>
          <a:p>
            <a:r>
              <a:rPr lang="en-IN" dirty="0"/>
              <a:t>Methods of learning:</a:t>
            </a:r>
          </a:p>
        </p:txBody>
      </p:sp>
      <p:pic>
        <p:nvPicPr>
          <p:cNvPr id="3076" name="Picture 4" descr="What are the types of machine learning? | by Hunter Heidenreich | Towards  Data Science">
            <a:extLst>
              <a:ext uri="{FF2B5EF4-FFF2-40B4-BE49-F238E27FC236}">
                <a16:creationId xmlns:a16="http://schemas.microsoft.com/office/drawing/2014/main" id="{A5D2B06E-A206-A6BE-CB1E-261C00680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67" y="945335"/>
            <a:ext cx="7223026" cy="496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4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0E20-ED78-D6DC-5F92-4B7A740B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020" y="756698"/>
            <a:ext cx="3856037" cy="1182685"/>
          </a:xfrm>
        </p:spPr>
        <p:txBody>
          <a:bodyPr/>
          <a:lstStyle/>
          <a:p>
            <a:pPr algn="ctr"/>
            <a:r>
              <a:rPr lang="en-IN" sz="3200" spc="85" dirty="0"/>
              <a:t>SUPERVISED </a:t>
            </a:r>
            <a:r>
              <a:rPr lang="en-IN" sz="3200" spc="265" dirty="0"/>
              <a:t>LEARNING: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ACE4-D646-58F2-3526-25C12ECC5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55600" marR="546735" indent="-343535">
              <a:lnSpc>
                <a:spcPct val="100400"/>
              </a:lnSpc>
              <a:spcBef>
                <a:spcPts val="90"/>
              </a:spcBef>
              <a:buClr>
                <a:srgbClr val="F7F7F7"/>
              </a:buClr>
              <a:buSzPct val="81250"/>
              <a:buFont typeface="Wingdings"/>
              <a:buChar char=""/>
              <a:tabLst>
                <a:tab pos="355600" algn="l"/>
                <a:tab pos="356235" algn="l"/>
                <a:tab pos="1461135" algn="l"/>
              </a:tabLst>
            </a:pPr>
            <a:r>
              <a:rPr lang="en-US" sz="1600" spc="114" dirty="0">
                <a:solidFill>
                  <a:srgbClr val="EBEBEB"/>
                </a:solidFill>
                <a:latin typeface="Trebuchet MS"/>
                <a:cs typeface="Trebuchet MS"/>
              </a:rPr>
              <a:t>Learning</a:t>
            </a:r>
            <a:r>
              <a:rPr lang="en-US" sz="1600" spc="-114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EBEBEB"/>
                </a:solidFill>
                <a:latin typeface="Trebuchet MS"/>
                <a:cs typeface="Trebuchet MS"/>
              </a:rPr>
              <a:t>from</a:t>
            </a:r>
            <a:r>
              <a:rPr lang="en-US" sz="1600" spc="4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EBEBEB"/>
                </a:solidFill>
                <a:latin typeface="Trebuchet MS"/>
                <a:cs typeface="Trebuchet MS"/>
              </a:rPr>
              <a:t>others</a:t>
            </a:r>
            <a:r>
              <a:rPr lang="en-US" sz="1600" spc="9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-50" dirty="0">
                <a:solidFill>
                  <a:srgbClr val="EBEBEB"/>
                </a:solidFill>
                <a:latin typeface="Trebuchet MS"/>
                <a:cs typeface="Trebuchet MS"/>
              </a:rPr>
              <a:t>is </a:t>
            </a:r>
            <a:r>
              <a:rPr lang="en-US" sz="1600" spc="120" dirty="0">
                <a:solidFill>
                  <a:srgbClr val="EBEBEB"/>
                </a:solidFill>
                <a:latin typeface="Trebuchet MS"/>
                <a:cs typeface="Trebuchet MS"/>
              </a:rPr>
              <a:t>called</a:t>
            </a:r>
            <a:r>
              <a:rPr lang="en-US" sz="1600" dirty="0">
                <a:solidFill>
                  <a:srgbClr val="EBEBEB"/>
                </a:solidFill>
                <a:latin typeface="Trebuchet MS"/>
                <a:cs typeface="Trebuchet MS"/>
              </a:rPr>
              <a:t>	</a:t>
            </a:r>
            <a:r>
              <a:rPr lang="en-US" sz="1600" spc="60" dirty="0">
                <a:solidFill>
                  <a:srgbClr val="EBEBEB"/>
                </a:solidFill>
                <a:latin typeface="Trebuchet MS"/>
                <a:cs typeface="Trebuchet MS"/>
              </a:rPr>
              <a:t>SUPERVISED </a:t>
            </a:r>
            <a:r>
              <a:rPr lang="en-US" sz="1600" spc="85" dirty="0">
                <a:solidFill>
                  <a:srgbClr val="EBEBEB"/>
                </a:solidFill>
                <a:latin typeface="Trebuchet MS"/>
                <a:cs typeface="Trebuchet MS"/>
              </a:rPr>
              <a:t>LEARNING.</a:t>
            </a:r>
            <a:endParaRPr lang="en-US" sz="1600" dirty="0">
              <a:latin typeface="Trebuchet MS"/>
              <a:cs typeface="Trebuchet MS"/>
            </a:endParaRPr>
          </a:p>
          <a:p>
            <a:pPr marL="355600" indent="-343535">
              <a:lnSpc>
                <a:spcPts val="2870"/>
              </a:lnSpc>
              <a:spcBef>
                <a:spcPts val="1025"/>
              </a:spcBef>
              <a:buClr>
                <a:srgbClr val="F7F7F7"/>
              </a:buClr>
              <a:buSzPct val="8125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lang="en-US" sz="1600" spc="-125" dirty="0">
                <a:solidFill>
                  <a:srgbClr val="EBEBEB"/>
                </a:solidFill>
                <a:latin typeface="Trebuchet MS"/>
                <a:cs typeface="Trebuchet MS"/>
              </a:rPr>
              <a:t>Will</a:t>
            </a:r>
            <a:r>
              <a:rPr lang="en-US" sz="1600" spc="-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260" dirty="0">
                <a:solidFill>
                  <a:srgbClr val="EBEBEB"/>
                </a:solidFill>
                <a:latin typeface="Trebuchet MS"/>
                <a:cs typeface="Trebuchet MS"/>
              </a:rPr>
              <a:t>have</a:t>
            </a:r>
            <a:r>
              <a:rPr lang="en-US" sz="1600" spc="-18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50" dirty="0">
                <a:solidFill>
                  <a:srgbClr val="EBEBEB"/>
                </a:solidFill>
                <a:latin typeface="Trebuchet MS"/>
                <a:cs typeface="Trebuchet MS"/>
              </a:rPr>
              <a:t>features</a:t>
            </a:r>
            <a:r>
              <a:rPr lang="en-US" sz="1600" spc="1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260" dirty="0">
                <a:solidFill>
                  <a:srgbClr val="EBEBEB"/>
                </a:solidFill>
                <a:latin typeface="Trebuchet MS"/>
                <a:cs typeface="Trebuchet MS"/>
              </a:rPr>
              <a:t>and</a:t>
            </a:r>
            <a:endParaRPr lang="en-US" sz="1600" dirty="0">
              <a:latin typeface="Trebuchet MS"/>
              <a:cs typeface="Trebuchet MS"/>
            </a:endParaRPr>
          </a:p>
          <a:p>
            <a:pPr marL="355600">
              <a:lnSpc>
                <a:spcPts val="2870"/>
              </a:lnSpc>
            </a:pPr>
            <a:r>
              <a:rPr lang="en-US" sz="1600" spc="-10" dirty="0">
                <a:solidFill>
                  <a:srgbClr val="EBEBEB"/>
                </a:solidFill>
                <a:latin typeface="Trebuchet MS"/>
                <a:cs typeface="Trebuchet MS"/>
              </a:rPr>
              <a:t>labels.</a:t>
            </a:r>
            <a:endParaRPr lang="en-US" sz="16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25"/>
              </a:spcBef>
              <a:buClr>
                <a:srgbClr val="F7F7F7"/>
              </a:buClr>
              <a:buSzPct val="8125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lang="en-US" sz="1600" dirty="0">
                <a:solidFill>
                  <a:srgbClr val="EBEBEB"/>
                </a:solidFill>
                <a:latin typeface="Trebuchet MS"/>
                <a:cs typeface="Trebuchet MS"/>
              </a:rPr>
              <a:t>There</a:t>
            </a:r>
            <a:r>
              <a:rPr lang="en-US" sz="1600" spc="-9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140" dirty="0">
                <a:solidFill>
                  <a:srgbClr val="EBEBEB"/>
                </a:solidFill>
                <a:latin typeface="Trebuchet MS"/>
                <a:cs typeface="Trebuchet MS"/>
              </a:rPr>
              <a:t>are</a:t>
            </a:r>
            <a:r>
              <a:rPr lang="en-US" sz="1600" spc="-8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120" dirty="0">
                <a:solidFill>
                  <a:srgbClr val="EBEBEB"/>
                </a:solidFill>
                <a:latin typeface="Trebuchet MS"/>
                <a:cs typeface="Trebuchet MS"/>
              </a:rPr>
              <a:t>two</a:t>
            </a:r>
            <a:r>
              <a:rPr lang="en-US" sz="1600" spc="2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60" dirty="0">
                <a:solidFill>
                  <a:srgbClr val="EBEBEB"/>
                </a:solidFill>
                <a:latin typeface="Trebuchet MS"/>
                <a:cs typeface="Trebuchet MS"/>
              </a:rPr>
              <a:t>algorithms</a:t>
            </a:r>
            <a:r>
              <a:rPr lang="en-US" sz="1600" spc="-114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-50" dirty="0">
                <a:solidFill>
                  <a:srgbClr val="EBEBEB"/>
                </a:solidFill>
                <a:latin typeface="Trebuchet MS"/>
                <a:cs typeface="Trebuchet MS"/>
              </a:rPr>
              <a:t>-</a:t>
            </a:r>
            <a:endParaRPr lang="en-US" sz="16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25"/>
              </a:spcBef>
              <a:buClr>
                <a:srgbClr val="F7F7F7"/>
              </a:buClr>
              <a:buSzPct val="8125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1600" spc="105" dirty="0">
                <a:solidFill>
                  <a:srgbClr val="EBEBEB"/>
                </a:solidFill>
                <a:latin typeface="Trebuchet MS"/>
                <a:cs typeface="Trebuchet MS"/>
              </a:rPr>
              <a:t>REGRESSION</a:t>
            </a:r>
            <a:endParaRPr lang="en-US" sz="16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50"/>
              </a:spcBef>
              <a:buClr>
                <a:srgbClr val="F7F7F7"/>
              </a:buClr>
              <a:buSzPct val="8125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1600" spc="100" dirty="0">
                <a:solidFill>
                  <a:srgbClr val="EBEBEB"/>
                </a:solidFill>
                <a:latin typeface="Trebuchet MS"/>
                <a:cs typeface="Trebuchet MS"/>
              </a:rPr>
              <a:t>CLASSIFICATION</a:t>
            </a:r>
            <a:endParaRPr lang="en-IN" dirty="0"/>
          </a:p>
        </p:txBody>
      </p:sp>
      <p:pic>
        <p:nvPicPr>
          <p:cNvPr id="4098" name="Picture 2" descr="560+ Child India Mother Teaching Stock Photos, Pictures &amp; Royalty-Free  Images - iStock">
            <a:extLst>
              <a:ext uri="{FF2B5EF4-FFF2-40B4-BE49-F238E27FC236}">
                <a16:creationId xmlns:a16="http://schemas.microsoft.com/office/drawing/2014/main" id="{ED428E0A-2B5B-635F-A39A-FFC2D42A84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75" y="1296063"/>
            <a:ext cx="5724939" cy="381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87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626F-0D16-8A9A-0B7B-18A055F2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29" y="716942"/>
            <a:ext cx="3518051" cy="1182686"/>
          </a:xfrm>
        </p:spPr>
        <p:txBody>
          <a:bodyPr/>
          <a:lstStyle/>
          <a:p>
            <a:pPr algn="ctr"/>
            <a:r>
              <a:rPr lang="en-IN" sz="3200" spc="95" dirty="0"/>
              <a:t>UNSUPERVISED </a:t>
            </a:r>
            <a:r>
              <a:rPr lang="en-IN" sz="3200" spc="265" dirty="0"/>
              <a:t>LEARNING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A03D-996D-71EA-6ECC-24C87EF1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7800" y="2744821"/>
            <a:ext cx="2850145" cy="1368357"/>
          </a:xfrm>
        </p:spPr>
        <p:txBody>
          <a:bodyPr/>
          <a:lstStyle/>
          <a:p>
            <a:r>
              <a:rPr lang="en-US" sz="1600" spc="125" dirty="0">
                <a:solidFill>
                  <a:srgbClr val="EBEBEB"/>
                </a:solidFill>
                <a:latin typeface="Trebuchet MS"/>
                <a:cs typeface="Trebuchet MS"/>
              </a:rPr>
              <a:t>Learning</a:t>
            </a:r>
            <a:r>
              <a:rPr lang="en-US" sz="1600" spc="1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245" dirty="0">
                <a:solidFill>
                  <a:srgbClr val="EBEBEB"/>
                </a:solidFill>
                <a:latin typeface="Trebuchet MS"/>
                <a:cs typeface="Trebuchet MS"/>
              </a:rPr>
              <a:t>on</a:t>
            </a:r>
            <a:r>
              <a:rPr lang="en-US" sz="1600" spc="-3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95" dirty="0">
                <a:solidFill>
                  <a:srgbClr val="EBEBEB"/>
                </a:solidFill>
                <a:latin typeface="Trebuchet MS"/>
                <a:cs typeface="Trebuchet MS"/>
              </a:rPr>
              <a:t>our</a:t>
            </a:r>
            <a:r>
              <a:rPr lang="en-US" sz="160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275" dirty="0">
                <a:solidFill>
                  <a:srgbClr val="EBEBEB"/>
                </a:solidFill>
                <a:latin typeface="Trebuchet MS"/>
                <a:cs typeface="Trebuchet MS"/>
              </a:rPr>
              <a:t>own</a:t>
            </a:r>
            <a:r>
              <a:rPr lang="en-US" sz="1600" spc="-4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-25" dirty="0">
                <a:solidFill>
                  <a:srgbClr val="EBEBEB"/>
                </a:solidFill>
                <a:latin typeface="Trebuchet MS"/>
                <a:cs typeface="Trebuchet MS"/>
              </a:rPr>
              <a:t>is </a:t>
            </a:r>
            <a:r>
              <a:rPr lang="en-US" sz="1600" spc="175" dirty="0">
                <a:solidFill>
                  <a:srgbClr val="EBEBEB"/>
                </a:solidFill>
                <a:latin typeface="Trebuchet MS"/>
                <a:cs typeface="Trebuchet MS"/>
              </a:rPr>
              <a:t>called</a:t>
            </a:r>
            <a:r>
              <a:rPr lang="en-US" sz="1600" spc="-2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185" dirty="0">
                <a:solidFill>
                  <a:srgbClr val="EBEBEB"/>
                </a:solidFill>
                <a:latin typeface="Trebuchet MS"/>
                <a:cs typeface="Trebuchet MS"/>
              </a:rPr>
              <a:t>as</a:t>
            </a:r>
            <a:r>
              <a:rPr lang="en-US" sz="1600" spc="-1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lang="en-US" sz="1600" spc="80" dirty="0">
                <a:solidFill>
                  <a:srgbClr val="EBEBEB"/>
                </a:solidFill>
                <a:latin typeface="Trebuchet MS"/>
                <a:cs typeface="Trebuchet MS"/>
              </a:rPr>
              <a:t>UNSUPERVISED </a:t>
            </a:r>
            <a:r>
              <a:rPr lang="en-US" sz="1600" spc="95" dirty="0">
                <a:solidFill>
                  <a:srgbClr val="EBEBEB"/>
                </a:solidFill>
                <a:latin typeface="Trebuchet MS"/>
                <a:cs typeface="Trebuchet MS"/>
              </a:rPr>
              <a:t>LEARNING.</a:t>
            </a:r>
            <a:endParaRPr lang="en-IN" dirty="0"/>
          </a:p>
        </p:txBody>
      </p:sp>
      <p:pic>
        <p:nvPicPr>
          <p:cNvPr id="5122" name="Picture 2" descr="Why It's Important for Your Kids to Study - Mom With Five">
            <a:extLst>
              <a:ext uri="{FF2B5EF4-FFF2-40B4-BE49-F238E27FC236}">
                <a16:creationId xmlns:a16="http://schemas.microsoft.com/office/drawing/2014/main" id="{0130566A-5AD5-B5E5-9447-5A305BF56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814" y="1519607"/>
            <a:ext cx="5098275" cy="381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3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</TotalTime>
  <Words>522</Words>
  <Application>Microsoft Office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Lucida Sans Unicode</vt:lpstr>
      <vt:lpstr>Times New Roman</vt:lpstr>
      <vt:lpstr>Trebuchet MS</vt:lpstr>
      <vt:lpstr>Tw Cen MT</vt:lpstr>
      <vt:lpstr>Wingdings</vt:lpstr>
      <vt:lpstr>Circuit</vt:lpstr>
      <vt:lpstr>assignment – 06 machine learning project</vt:lpstr>
      <vt:lpstr>Questions:</vt:lpstr>
      <vt:lpstr>PowerPoint Presentation</vt:lpstr>
      <vt:lpstr>BRANCHES OF AI:</vt:lpstr>
      <vt:lpstr>MACHINE LEARNING</vt:lpstr>
      <vt:lpstr>Machine learning</vt:lpstr>
      <vt:lpstr>Methods of learning:</vt:lpstr>
      <vt:lpstr>SUPERVISED LEARNING:</vt:lpstr>
      <vt:lpstr>UNSUPERVISED LEARNING</vt:lpstr>
      <vt:lpstr>REINFORCEMENT LEAR NING</vt:lpstr>
      <vt:lpstr>REGRESSION AND CLASSIFICATION</vt:lpstr>
      <vt:lpstr>PowerPoint Presentation</vt:lpstr>
      <vt:lpstr>REGRESSION V/s CLASSIFICATION</vt:lpstr>
      <vt:lpstr>MACHINE LEARNING ALGORITHMS:-</vt:lpstr>
      <vt:lpstr>LINEAR REGRESSION:</vt:lpstr>
      <vt:lpstr>NON LINEAR REGRESSION:</vt:lpstr>
      <vt:lpstr>LOGISTIC REGRESSION:</vt:lpstr>
      <vt:lpstr>DECISION TREE:</vt:lpstr>
      <vt:lpstr>RANDOM FOREST:</vt:lpstr>
      <vt:lpstr>KNN(K Nearest Neighbour):</vt:lpstr>
      <vt:lpstr>SVM (Support Vector Machine ):</vt:lpstr>
      <vt:lpstr>NAÏVE BAYES:</vt:lpstr>
      <vt:lpstr>FEATURES, LABELS AND MODELS IN ML WITH MATHS.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- 1</dc:title>
  <dc:creator>akankshakraju1214@outlook.com</dc:creator>
  <cp:lastModifiedBy>akankshakraju1214@outlook.com</cp:lastModifiedBy>
  <cp:revision>2</cp:revision>
  <dcterms:created xsi:type="dcterms:W3CDTF">2023-06-05T15:51:45Z</dcterms:created>
  <dcterms:modified xsi:type="dcterms:W3CDTF">2023-06-06T09:08:36Z</dcterms:modified>
</cp:coreProperties>
</file>