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3" r:id="rId2"/>
    <p:sldId id="258" r:id="rId3"/>
    <p:sldId id="259" r:id="rId4"/>
    <p:sldId id="260" r:id="rId5"/>
    <p:sldId id="261" r:id="rId6"/>
    <p:sldId id="262" r:id="rId7"/>
    <p:sldId id="264"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2/27/2025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2/27/2025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2/27/2025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F621D-624E-488F-A941-432150F568C8}"/>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ROLES OF COMPUTER IN MANUFACTURING</a:t>
            </a:r>
            <a:endParaRPr lang="LID4096"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6BBDB6C-7813-4941-B733-1645D5525406}"/>
              </a:ext>
            </a:extLst>
          </p:cNvPr>
          <p:cNvSpPr>
            <a:spLocks noGrp="1"/>
          </p:cNvSpPr>
          <p:nvPr>
            <p:ph type="subTitle" idx="1"/>
          </p:nvPr>
        </p:nvSpPr>
        <p:spPr>
          <a:xfrm>
            <a:off x="1154955" y="4777380"/>
            <a:ext cx="8825658" cy="1382788"/>
          </a:xfrm>
        </p:spPr>
        <p:txBody>
          <a:bodyPr>
            <a:normAutofit fontScale="77500" lnSpcReduction="20000"/>
          </a:bodyPr>
          <a:lstStyle/>
          <a:p>
            <a:r>
              <a:rPr lang="en-US" dirty="0"/>
              <a:t>                                                                              </a:t>
            </a:r>
            <a:r>
              <a:rPr lang="en-US" sz="3500" dirty="0">
                <a:latin typeface="Times New Roman" panose="02020603050405020304" pitchFamily="18" charset="0"/>
                <a:cs typeface="Times New Roman" panose="02020603050405020304" pitchFamily="18" charset="0"/>
              </a:rPr>
              <a:t>BY</a:t>
            </a:r>
          </a:p>
          <a:p>
            <a:r>
              <a:rPr lang="en-US" sz="3500" dirty="0">
                <a:latin typeface="Times New Roman" panose="02020603050405020304" pitchFamily="18" charset="0"/>
                <a:cs typeface="Times New Roman" panose="02020603050405020304" pitchFamily="18" charset="0"/>
              </a:rPr>
              <a:t>                                      GROUP 11 </a:t>
            </a:r>
          </a:p>
          <a:p>
            <a:r>
              <a:rPr lang="en-US" sz="3500" dirty="0">
                <a:latin typeface="Times New Roman" panose="02020603050405020304" pitchFamily="18" charset="0"/>
                <a:cs typeface="Times New Roman" panose="02020603050405020304" pitchFamily="18" charset="0"/>
              </a:rPr>
              <a:t>                    lecturer in charge: Dr </a:t>
            </a:r>
            <a:r>
              <a:rPr lang="en-US" sz="3500" dirty="0" err="1">
                <a:latin typeface="Times New Roman" panose="02020603050405020304" pitchFamily="18" charset="0"/>
                <a:cs typeface="Times New Roman" panose="02020603050405020304" pitchFamily="18" charset="0"/>
              </a:rPr>
              <a:t>anireh</a:t>
            </a:r>
            <a:r>
              <a:rPr lang="en-US" sz="3500" dirty="0">
                <a:latin typeface="Times New Roman" panose="02020603050405020304" pitchFamily="18" charset="0"/>
                <a:cs typeface="Times New Roman" panose="02020603050405020304" pitchFamily="18" charset="0"/>
              </a:rPr>
              <a:t>   </a:t>
            </a:r>
            <a:endParaRPr lang="LID4096" sz="3500" dirty="0"/>
          </a:p>
        </p:txBody>
      </p:sp>
    </p:spTree>
    <p:extLst>
      <p:ext uri="{BB962C8B-B14F-4D97-AF65-F5344CB8AC3E}">
        <p14:creationId xmlns:p14="http://schemas.microsoft.com/office/powerpoint/2010/main" val="2250799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78917-82B9-493B-B9EB-F4A4C625CCBC}"/>
              </a:ext>
            </a:extLst>
          </p:cNvPr>
          <p:cNvSpPr>
            <a:spLocks noGrp="1"/>
          </p:cNvSpPr>
          <p:nvPr>
            <p:ph type="title"/>
          </p:nvPr>
        </p:nvSpPr>
        <p:spPr/>
        <p:txBody>
          <a:bodyPr/>
          <a:lstStyle/>
          <a:p>
            <a:r>
              <a:rPr lang="en-US" dirty="0"/>
              <a:t>                         CONCLUSION</a:t>
            </a:r>
            <a:endParaRPr lang="LID4096" dirty="0"/>
          </a:p>
        </p:txBody>
      </p:sp>
      <p:sp>
        <p:nvSpPr>
          <p:cNvPr id="3" name="Content Placeholder 2">
            <a:extLst>
              <a:ext uri="{FF2B5EF4-FFF2-40B4-BE49-F238E27FC236}">
                <a16:creationId xmlns:a16="http://schemas.microsoft.com/office/drawing/2014/main" id="{12D75553-92CE-4D56-AC6D-13225540DDBA}"/>
              </a:ext>
            </a:extLst>
          </p:cNvPr>
          <p:cNvSpPr>
            <a:spLocks noGrp="1"/>
          </p:cNvSpPr>
          <p:nvPr>
            <p:ph idx="1"/>
          </p:nvPr>
        </p:nvSpPr>
        <p:spPr>
          <a:xfrm>
            <a:off x="1154954" y="2603500"/>
            <a:ext cx="9779345" cy="4009056"/>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     The use of computers in manufacturing has revolutionized industries, making them more efficient and competitive. However, challenges like costs, cyber security and workforce adaptation must be addressed for successful implementation. As technology advances, smart factories and AI-driven manufacturing will shape the future of industrial production.</a:t>
            </a:r>
            <a:endParaRPr lang="LID4096"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653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DF780-5F85-48C5-8F65-464821520C88}"/>
              </a:ext>
            </a:extLst>
          </p:cNvPr>
          <p:cNvSpPr>
            <a:spLocks noGrp="1"/>
          </p:cNvSpPr>
          <p:nvPr>
            <p:ph type="title"/>
          </p:nvPr>
        </p:nvSpPr>
        <p:spPr>
          <a:xfrm>
            <a:off x="1154954" y="973668"/>
            <a:ext cx="8761413" cy="706964"/>
          </a:xfrm>
        </p:spPr>
        <p:txBody>
          <a:bodyPr/>
          <a:lstStyle/>
          <a:p>
            <a:r>
              <a:rPr lang="en-US" dirty="0"/>
              <a:t>                           CLOSING</a:t>
            </a:r>
            <a:endParaRPr lang="LID4096" dirty="0"/>
          </a:p>
        </p:txBody>
      </p:sp>
      <p:sp>
        <p:nvSpPr>
          <p:cNvPr id="3" name="Content Placeholder 2">
            <a:extLst>
              <a:ext uri="{FF2B5EF4-FFF2-40B4-BE49-F238E27FC236}">
                <a16:creationId xmlns:a16="http://schemas.microsoft.com/office/drawing/2014/main" id="{7E453DEF-BA63-49CA-85B9-F206627C1E21}"/>
              </a:ext>
            </a:extLst>
          </p:cNvPr>
          <p:cNvSpPr>
            <a:spLocks noGrp="1"/>
          </p:cNvSpPr>
          <p:nvPr>
            <p:ph idx="1"/>
          </p:nvPr>
        </p:nvSpPr>
        <p:spPr/>
        <p:txBody>
          <a:bodyPr>
            <a:normAutofit/>
          </a:bodyPr>
          <a:lstStyle/>
          <a:p>
            <a:pPr marL="0" indent="0">
              <a:buNone/>
            </a:pPr>
            <a:r>
              <a:rPr lang="en-US" sz="6000" dirty="0"/>
              <a:t>           </a:t>
            </a:r>
            <a:r>
              <a:rPr lang="en-US" sz="9600" dirty="0">
                <a:latin typeface="Times New Roman" panose="02020603050405020304" pitchFamily="18" charset="0"/>
                <a:cs typeface="Times New Roman" panose="02020603050405020304" pitchFamily="18" charset="0"/>
              </a:rPr>
              <a:t>THANK</a:t>
            </a:r>
          </a:p>
          <a:p>
            <a:pPr marL="0" indent="0">
              <a:buNone/>
            </a:pPr>
            <a:r>
              <a:rPr lang="en-US" sz="9600" dirty="0">
                <a:latin typeface="Times New Roman" panose="02020603050405020304" pitchFamily="18" charset="0"/>
                <a:cs typeface="Times New Roman" panose="02020603050405020304" pitchFamily="18" charset="0"/>
              </a:rPr>
              <a:t>           YOU</a:t>
            </a:r>
            <a:endParaRPr lang="LID4096"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5157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4A0E-12E2-48A6-A838-370731DE9847}"/>
              </a:ext>
            </a:extLst>
          </p:cNvPr>
          <p:cNvSpPr>
            <a:spLocks noGrp="1"/>
          </p:cNvSpPr>
          <p:nvPr>
            <p:ph type="title"/>
          </p:nvPr>
        </p:nvSpPr>
        <p:spPr>
          <a:xfrm>
            <a:off x="1219200" y="906291"/>
            <a:ext cx="8761413" cy="706964"/>
          </a:xfrm>
        </p:spPr>
        <p:txBody>
          <a:bodyPr/>
          <a:lstStyle/>
          <a:p>
            <a:r>
              <a:rPr lang="en-US" dirty="0"/>
              <a:t>INTRODUCTION</a:t>
            </a:r>
            <a:endParaRPr lang="LID4096" dirty="0"/>
          </a:p>
        </p:txBody>
      </p:sp>
      <p:sp>
        <p:nvSpPr>
          <p:cNvPr id="3" name="Content Placeholder 2">
            <a:extLst>
              <a:ext uri="{FF2B5EF4-FFF2-40B4-BE49-F238E27FC236}">
                <a16:creationId xmlns:a16="http://schemas.microsoft.com/office/drawing/2014/main" id="{8147469F-7E23-4066-94FD-0D702DA9B07F}"/>
              </a:ext>
            </a:extLst>
          </p:cNvPr>
          <p:cNvSpPr>
            <a:spLocks noGrp="1"/>
          </p:cNvSpPr>
          <p:nvPr>
            <p:ph idx="1"/>
          </p:nvPr>
        </p:nvSpPr>
        <p:spPr>
          <a:xfrm>
            <a:off x="1154954" y="2603500"/>
            <a:ext cx="9904473" cy="4028306"/>
          </a:xfrm>
        </p:spPr>
        <p:txBody>
          <a:bodyPr>
            <a:normAutofit fontScale="92500" lnSpcReduction="10000"/>
          </a:bodyPr>
          <a:lstStyle/>
          <a:p>
            <a:pPr marL="0" indent="0">
              <a:buNone/>
            </a:pPr>
            <a:r>
              <a:rPr lang="en-US" sz="2800" dirty="0">
                <a:latin typeface="Times New Roman" panose="02020603050405020304" pitchFamily="18" charset="0"/>
                <a:cs typeface="Times New Roman" panose="02020603050405020304" pitchFamily="18" charset="0"/>
              </a:rPr>
              <a:t>Computer has transformed manufacturing by enhancing efficiency, precision, and automation. From Computer-Aided Manufacturing(CAM) to AI-driven production, they reduce human error and optimize processes.</a:t>
            </a:r>
          </a:p>
          <a:p>
            <a:pPr marL="0" indent="0">
              <a:buNone/>
            </a:pPr>
            <a:r>
              <a:rPr lang="en-US" sz="2800" dirty="0">
                <a:latin typeface="Times New Roman" panose="02020603050405020304" pitchFamily="18" charset="0"/>
                <a:cs typeface="Times New Roman" panose="02020603050405020304" pitchFamily="18" charset="0"/>
              </a:rPr>
              <a:t>          Initially used for calculations and basic control systems, improving accuracy in production, computers  started controlling machines, enabling automation, precision cutting and faster production. CAD(Computer-Aided Design) improved product modelling </a:t>
            </a:r>
            <a:r>
              <a:rPr lang="en-US" sz="2800" dirty="0" err="1">
                <a:latin typeface="Times New Roman" panose="02020603050405020304" pitchFamily="18" charset="0"/>
                <a:cs typeface="Times New Roman" panose="02020603050405020304" pitchFamily="18" charset="0"/>
              </a:rPr>
              <a:t>e.g</a:t>
            </a:r>
            <a:r>
              <a:rPr lang="en-US" sz="2800" dirty="0">
                <a:latin typeface="Times New Roman" panose="02020603050405020304" pitchFamily="18" charset="0"/>
                <a:cs typeface="Times New Roman" panose="02020603050405020304" pitchFamily="18" charset="0"/>
              </a:rPr>
              <a:t> 2D and 3D printing, while CAM enhanced machine operations. This presentation explores the roles and limitations in the manufacturing industry.</a:t>
            </a:r>
          </a:p>
        </p:txBody>
      </p:sp>
    </p:spTree>
    <p:extLst>
      <p:ext uri="{BB962C8B-B14F-4D97-AF65-F5344CB8AC3E}">
        <p14:creationId xmlns:p14="http://schemas.microsoft.com/office/powerpoint/2010/main" val="1096494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3A2FE-37CC-4FAB-9BE9-56ECE27496E8}"/>
              </a:ext>
            </a:extLst>
          </p:cNvPr>
          <p:cNvSpPr>
            <a:spLocks noGrp="1"/>
          </p:cNvSpPr>
          <p:nvPr>
            <p:ph type="title"/>
          </p:nvPr>
        </p:nvSpPr>
        <p:spPr/>
        <p:txBody>
          <a:bodyPr/>
          <a:lstStyle/>
          <a:p>
            <a:r>
              <a:rPr lang="en-US" dirty="0"/>
              <a:t>                ANCIENT VS MODERN </a:t>
            </a:r>
            <a:endParaRPr lang="LID4096" dirty="0"/>
          </a:p>
        </p:txBody>
      </p:sp>
      <p:sp>
        <p:nvSpPr>
          <p:cNvPr id="3" name="Content Placeholder 2">
            <a:extLst>
              <a:ext uri="{FF2B5EF4-FFF2-40B4-BE49-F238E27FC236}">
                <a16:creationId xmlns:a16="http://schemas.microsoft.com/office/drawing/2014/main" id="{FDD483C1-42DE-4CCA-A782-0C0848964523}"/>
              </a:ext>
            </a:extLst>
          </p:cNvPr>
          <p:cNvSpPr>
            <a:spLocks noGrp="1"/>
          </p:cNvSpPr>
          <p:nvPr>
            <p:ph idx="1"/>
          </p:nvPr>
        </p:nvSpPr>
        <p:spPr>
          <a:xfrm>
            <a:off x="1154954" y="2603499"/>
            <a:ext cx="9721593" cy="3989805"/>
          </a:xfrm>
        </p:spPr>
        <p:txBody>
          <a:bodyPr>
            <a:normAutofit fontScale="92500" lnSpcReduction="10000"/>
          </a:bodyPr>
          <a:lstStyle/>
          <a:p>
            <a:pPr marL="0" indent="0">
              <a:buNone/>
            </a:pPr>
            <a:r>
              <a:rPr lang="en-US" sz="3200" dirty="0">
                <a:latin typeface="Times New Roman" panose="02020603050405020304" pitchFamily="18" charset="0"/>
                <a:cs typeface="Times New Roman" panose="02020603050405020304" pitchFamily="18" charset="0"/>
              </a:rPr>
              <a:t>In Ancient Times, manufacturing depended on manual labor, handmade tools, and simple techniques. Production was slow, inconsistent, and limited in scale, with high chances of errors.                             </a:t>
            </a:r>
          </a:p>
          <a:p>
            <a:pPr marL="0" indent="0">
              <a:buNone/>
            </a:pPr>
            <a:r>
              <a:rPr lang="en-US" sz="3200" dirty="0">
                <a:latin typeface="Times New Roman" panose="02020603050405020304" pitchFamily="18" charset="0"/>
                <a:cs typeface="Times New Roman" panose="02020603050405020304" pitchFamily="18" charset="0"/>
              </a:rPr>
              <a:t>              But, in modern times, manufacturing is now driven by automation, CAD/CAM software, and robotics, ensuring high precision, faster production, and improved quality. Internet of Things(IoT) enables real-time monitoring, while AI enhances decision-making, making factories more efficient and adaptive.</a:t>
            </a:r>
            <a:endParaRPr lang="LID4096"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4774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8F8AE-B276-4B56-9C9C-0905F8512D7B}"/>
              </a:ext>
            </a:extLst>
          </p:cNvPr>
          <p:cNvSpPr>
            <a:spLocks noGrp="1"/>
          </p:cNvSpPr>
          <p:nvPr>
            <p:ph type="title"/>
          </p:nvPr>
        </p:nvSpPr>
        <p:spPr/>
        <p:txBody>
          <a:bodyPr/>
          <a:lstStyle/>
          <a:p>
            <a:r>
              <a:rPr lang="en-US" dirty="0"/>
              <a:t>ROLES OF COMPUTER IN          MANUFACTURING</a:t>
            </a:r>
            <a:endParaRPr lang="LID4096" dirty="0"/>
          </a:p>
        </p:txBody>
      </p:sp>
      <p:sp>
        <p:nvSpPr>
          <p:cNvPr id="3" name="Content Placeholder 2">
            <a:extLst>
              <a:ext uri="{FF2B5EF4-FFF2-40B4-BE49-F238E27FC236}">
                <a16:creationId xmlns:a16="http://schemas.microsoft.com/office/drawing/2014/main" id="{9598417A-F26C-48FA-B97F-15A114AF53C6}"/>
              </a:ext>
            </a:extLst>
          </p:cNvPr>
          <p:cNvSpPr>
            <a:spLocks noGrp="1"/>
          </p:cNvSpPr>
          <p:nvPr>
            <p:ph idx="1"/>
          </p:nvPr>
        </p:nvSpPr>
        <p:spPr>
          <a:xfrm>
            <a:off x="86627" y="2502569"/>
            <a:ext cx="6968692" cy="4355431"/>
          </a:xfrm>
        </p:spPr>
        <p:txBody>
          <a:bodyPr>
            <a:normAutofit/>
          </a:bodyPr>
          <a:lstStyle/>
          <a:p>
            <a:pPr marL="514350" indent="-514350">
              <a:buAutoNum type="arabicPeriod"/>
            </a:pPr>
            <a:r>
              <a:rPr lang="en-US" sz="2800" dirty="0">
                <a:latin typeface="Times New Roman" panose="02020603050405020304" pitchFamily="18" charset="0"/>
                <a:cs typeface="Times New Roman" panose="02020603050405020304" pitchFamily="18" charset="0"/>
              </a:rPr>
              <a:t>Supply Chain Management(SCM):</a:t>
            </a:r>
          </a:p>
          <a:p>
            <a:pPr marL="0" indent="0">
              <a:buNone/>
            </a:pPr>
            <a:r>
              <a:rPr lang="en-US" sz="2800" dirty="0">
                <a:latin typeface="Times New Roman" panose="02020603050405020304" pitchFamily="18" charset="0"/>
                <a:cs typeface="Times New Roman" panose="02020603050405020304" pitchFamily="18" charset="0"/>
              </a:rPr>
              <a:t>                 This approach uses technologies such as artificial intelligence (AI), machine learning (ML), Internet of Things(IoT) and advanced analytics to enhance various aspects of supply chain management, including demand forecasting, inventory management and logistics.</a:t>
            </a:r>
            <a:endParaRPr lang="LID4096" sz="2800" dirty="0"/>
          </a:p>
        </p:txBody>
      </p:sp>
      <p:pic>
        <p:nvPicPr>
          <p:cNvPr id="5" name="Picture 4">
            <a:extLst>
              <a:ext uri="{FF2B5EF4-FFF2-40B4-BE49-F238E27FC236}">
                <a16:creationId xmlns:a16="http://schemas.microsoft.com/office/drawing/2014/main" id="{07BFD581-AAFB-4549-85AC-34DD71B5586C}"/>
              </a:ext>
            </a:extLst>
          </p:cNvPr>
          <p:cNvPicPr>
            <a:picLocks noChangeAspect="1"/>
          </p:cNvPicPr>
          <p:nvPr/>
        </p:nvPicPr>
        <p:blipFill>
          <a:blip r:embed="rId2"/>
          <a:stretch>
            <a:fillRect/>
          </a:stretch>
        </p:blipFill>
        <p:spPr>
          <a:xfrm>
            <a:off x="7055318" y="2502569"/>
            <a:ext cx="5004857" cy="3907856"/>
          </a:xfrm>
          <a:prstGeom prst="rect">
            <a:avLst/>
          </a:prstGeom>
        </p:spPr>
      </p:pic>
    </p:spTree>
    <p:extLst>
      <p:ext uri="{BB962C8B-B14F-4D97-AF65-F5344CB8AC3E}">
        <p14:creationId xmlns:p14="http://schemas.microsoft.com/office/powerpoint/2010/main" val="3611685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AF8CCE-9463-4048-9258-B2791BE936CD}"/>
              </a:ext>
            </a:extLst>
          </p:cNvPr>
          <p:cNvSpPr>
            <a:spLocks noGrp="1"/>
          </p:cNvSpPr>
          <p:nvPr>
            <p:ph idx="1"/>
          </p:nvPr>
        </p:nvSpPr>
        <p:spPr>
          <a:xfrm>
            <a:off x="462013" y="2531444"/>
            <a:ext cx="5633987" cy="4215865"/>
          </a:xfrm>
        </p:spPr>
        <p:txBody>
          <a:bodyPr>
            <a:normAutofit lnSpcReduction="10000"/>
          </a:bodyPr>
          <a:lstStyle/>
          <a:p>
            <a:pPr marL="0" indent="0">
              <a:buNone/>
            </a:pPr>
            <a:r>
              <a:rPr lang="en-US" sz="2800" dirty="0">
                <a:latin typeface="Times New Roman" panose="02020603050405020304" pitchFamily="18" charset="0"/>
                <a:cs typeface="Times New Roman" panose="02020603050405020304" pitchFamily="18" charset="0"/>
              </a:rPr>
              <a:t>2. Design and Prototype:</a:t>
            </a:r>
          </a:p>
          <a:p>
            <a:pPr marL="0" indent="0">
              <a:buNone/>
            </a:pPr>
            <a:r>
              <a:rPr lang="en-US" sz="2800" dirty="0">
                <a:latin typeface="Times New Roman" panose="02020603050405020304" pitchFamily="18" charset="0"/>
                <a:cs typeface="Times New Roman" panose="02020603050405020304" pitchFamily="18" charset="0"/>
              </a:rPr>
              <a:t>                With digital prototyping, engineers test and modify design in a virtual environment, allowing for quicker iterations and more informed decision making. This process also facilitates better collaboration across teams and helps align the product design with manufacturing capabilities.</a:t>
            </a:r>
            <a:endParaRPr lang="LID4096"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9550C1B-2DCA-4F72-8DB8-91E7DF5AF618}"/>
              </a:ext>
            </a:extLst>
          </p:cNvPr>
          <p:cNvPicPr>
            <a:picLocks noChangeAspect="1"/>
          </p:cNvPicPr>
          <p:nvPr/>
        </p:nvPicPr>
        <p:blipFill>
          <a:blip r:embed="rId2"/>
          <a:stretch>
            <a:fillRect/>
          </a:stretch>
        </p:blipFill>
        <p:spPr>
          <a:xfrm>
            <a:off x="5996540" y="2531445"/>
            <a:ext cx="5255393" cy="3818137"/>
          </a:xfrm>
          <a:prstGeom prst="rect">
            <a:avLst/>
          </a:prstGeom>
        </p:spPr>
      </p:pic>
    </p:spTree>
    <p:extLst>
      <p:ext uri="{BB962C8B-B14F-4D97-AF65-F5344CB8AC3E}">
        <p14:creationId xmlns:p14="http://schemas.microsoft.com/office/powerpoint/2010/main" val="3604098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73316-0C84-41B6-9FEC-3958E0F01049}"/>
              </a:ext>
            </a:extLst>
          </p:cNvPr>
          <p:cNvSpPr>
            <a:spLocks noGrp="1"/>
          </p:cNvSpPr>
          <p:nvPr>
            <p:ph type="title"/>
          </p:nvPr>
        </p:nvSpPr>
        <p:spPr/>
        <p:txBody>
          <a:bodyPr/>
          <a:lstStyle/>
          <a:p>
            <a:r>
              <a:rPr lang="en-US" dirty="0"/>
              <a:t>.</a:t>
            </a:r>
            <a:endParaRPr lang="LID4096" dirty="0"/>
          </a:p>
        </p:txBody>
      </p:sp>
      <p:sp>
        <p:nvSpPr>
          <p:cNvPr id="3" name="Content Placeholder 2">
            <a:extLst>
              <a:ext uri="{FF2B5EF4-FFF2-40B4-BE49-F238E27FC236}">
                <a16:creationId xmlns:a16="http://schemas.microsoft.com/office/drawing/2014/main" id="{533867F5-61EF-4E55-A056-DEF3A805D76C}"/>
              </a:ext>
            </a:extLst>
          </p:cNvPr>
          <p:cNvSpPr>
            <a:spLocks noGrp="1"/>
          </p:cNvSpPr>
          <p:nvPr>
            <p:ph idx="1"/>
          </p:nvPr>
        </p:nvSpPr>
        <p:spPr>
          <a:xfrm>
            <a:off x="173255" y="2603499"/>
            <a:ext cx="5669280" cy="4884955"/>
          </a:xfrm>
        </p:spPr>
        <p:txBody>
          <a:bodyPr>
            <a:normAutofit fontScale="92500"/>
          </a:bodyPr>
          <a:lstStyle/>
          <a:p>
            <a:pPr marL="0" indent="0">
              <a:buNone/>
            </a:pPr>
            <a:r>
              <a:rPr lang="en-US" sz="2800" dirty="0">
                <a:latin typeface="Times New Roman" panose="02020603050405020304" pitchFamily="18" charset="0"/>
                <a:cs typeface="Times New Roman" panose="02020603050405020304" pitchFamily="18" charset="0"/>
              </a:rPr>
              <a:t>   3. Computer Manufacturing Automation:</a:t>
            </a:r>
          </a:p>
          <a:p>
            <a:pPr marL="0" indent="0">
              <a:buNone/>
            </a:pPr>
            <a:r>
              <a:rPr lang="en-US" sz="2800" dirty="0">
                <a:latin typeface="Times New Roman" panose="02020603050405020304" pitchFamily="18" charset="0"/>
                <a:cs typeface="Times New Roman" panose="02020603050405020304" pitchFamily="18" charset="0"/>
              </a:rPr>
              <a:t>             Provide instruction in computer architecture, interfacing to mechanical systems, and software development for continuous control and discrete event systems. This is accomplished by presenting theoretical material and hands-on laboratory experiment.</a:t>
            </a:r>
          </a:p>
          <a:p>
            <a:pPr marL="0" indent="0">
              <a:buNone/>
            </a:pPr>
            <a:r>
              <a:rPr lang="en-US" sz="2800" dirty="0">
                <a:latin typeface="Times New Roman" panose="02020603050405020304" pitchFamily="18" charset="0"/>
                <a:cs typeface="Times New Roman" panose="02020603050405020304" pitchFamily="18" charset="0"/>
              </a:rPr>
              <a:t>              </a:t>
            </a:r>
          </a:p>
          <a:p>
            <a:pPr marL="0" indent="0">
              <a:buNone/>
            </a:pPr>
            <a:r>
              <a:rPr lang="en-US" sz="2800" dirty="0">
                <a:latin typeface="Times New Roman" panose="02020603050405020304" pitchFamily="18" charset="0"/>
                <a:cs typeface="Times New Roman" panose="02020603050405020304" pitchFamily="18" charset="0"/>
              </a:rPr>
              <a:t>                  </a:t>
            </a:r>
            <a:endParaRPr lang="LID4096"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F414DDF-335C-4313-9AE1-E715A36EE8F3}"/>
              </a:ext>
            </a:extLst>
          </p:cNvPr>
          <p:cNvPicPr>
            <a:picLocks noChangeAspect="1"/>
          </p:cNvPicPr>
          <p:nvPr/>
        </p:nvPicPr>
        <p:blipFill>
          <a:blip r:embed="rId2"/>
          <a:stretch>
            <a:fillRect/>
          </a:stretch>
        </p:blipFill>
        <p:spPr>
          <a:xfrm>
            <a:off x="5755907" y="2387065"/>
            <a:ext cx="6262838" cy="4158114"/>
          </a:xfrm>
          <a:prstGeom prst="rect">
            <a:avLst/>
          </a:prstGeom>
        </p:spPr>
      </p:pic>
    </p:spTree>
    <p:extLst>
      <p:ext uri="{BB962C8B-B14F-4D97-AF65-F5344CB8AC3E}">
        <p14:creationId xmlns:p14="http://schemas.microsoft.com/office/powerpoint/2010/main" val="3251125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2DB1-1CCB-4965-8312-19B997590F93}"/>
              </a:ext>
            </a:extLst>
          </p:cNvPr>
          <p:cNvSpPr>
            <a:spLocks noGrp="1"/>
          </p:cNvSpPr>
          <p:nvPr>
            <p:ph type="title"/>
          </p:nvPr>
        </p:nvSpPr>
        <p:spPr/>
        <p:txBody>
          <a:bodyPr/>
          <a:lstStyle/>
          <a:p>
            <a:r>
              <a:rPr lang="en-US" dirty="0"/>
              <a:t>.</a:t>
            </a:r>
            <a:endParaRPr lang="LID4096" dirty="0"/>
          </a:p>
        </p:txBody>
      </p:sp>
      <p:sp>
        <p:nvSpPr>
          <p:cNvPr id="3" name="Content Placeholder 2">
            <a:extLst>
              <a:ext uri="{FF2B5EF4-FFF2-40B4-BE49-F238E27FC236}">
                <a16:creationId xmlns:a16="http://schemas.microsoft.com/office/drawing/2014/main" id="{F132C382-FCC0-4748-A15C-226D41B3B42E}"/>
              </a:ext>
            </a:extLst>
          </p:cNvPr>
          <p:cNvSpPr>
            <a:spLocks noGrp="1"/>
          </p:cNvSpPr>
          <p:nvPr>
            <p:ph idx="1"/>
          </p:nvPr>
        </p:nvSpPr>
        <p:spPr>
          <a:xfrm>
            <a:off x="394637" y="2603499"/>
            <a:ext cx="5399772" cy="4182311"/>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4. Production Planning and Control:</a:t>
            </a:r>
          </a:p>
          <a:p>
            <a:pPr marL="0" indent="0">
              <a:buNone/>
            </a:pPr>
            <a:r>
              <a:rPr lang="en-US" sz="2800" dirty="0">
                <a:latin typeface="Times New Roman" panose="02020603050405020304" pitchFamily="18" charset="0"/>
                <a:cs typeface="Times New Roman" panose="02020603050405020304" pitchFamily="18" charset="0"/>
              </a:rPr>
              <a:t>              Production planning and control manages and schedules the allocation of human resources, raw materials, work centers, machinery, and production processes. It finds the most efficient way to produce finished goods with lead times needed to meet production demand. </a:t>
            </a:r>
            <a:endParaRPr lang="LID4096"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20AC1CB-B7C9-465B-97E3-D3C2EE313F56}"/>
              </a:ext>
            </a:extLst>
          </p:cNvPr>
          <p:cNvPicPr>
            <a:picLocks noChangeAspect="1"/>
          </p:cNvPicPr>
          <p:nvPr/>
        </p:nvPicPr>
        <p:blipFill>
          <a:blip r:embed="rId2"/>
          <a:stretch>
            <a:fillRect/>
          </a:stretch>
        </p:blipFill>
        <p:spPr>
          <a:xfrm>
            <a:off x="5986913" y="2675822"/>
            <a:ext cx="6044666" cy="4109987"/>
          </a:xfrm>
          <a:prstGeom prst="rect">
            <a:avLst/>
          </a:prstGeom>
        </p:spPr>
      </p:pic>
    </p:spTree>
    <p:extLst>
      <p:ext uri="{BB962C8B-B14F-4D97-AF65-F5344CB8AC3E}">
        <p14:creationId xmlns:p14="http://schemas.microsoft.com/office/powerpoint/2010/main" val="1362819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79855-AF53-492F-8282-8A9E97A84025}"/>
              </a:ext>
            </a:extLst>
          </p:cNvPr>
          <p:cNvSpPr>
            <a:spLocks noGrp="1"/>
          </p:cNvSpPr>
          <p:nvPr>
            <p:ph type="title"/>
          </p:nvPr>
        </p:nvSpPr>
        <p:spPr/>
        <p:txBody>
          <a:bodyPr/>
          <a:lstStyle/>
          <a:p>
            <a:r>
              <a:rPr lang="en-US" dirty="0"/>
              <a:t>.</a:t>
            </a:r>
            <a:endParaRPr lang="LID4096" dirty="0"/>
          </a:p>
        </p:txBody>
      </p:sp>
      <p:sp>
        <p:nvSpPr>
          <p:cNvPr id="3" name="Content Placeholder 2">
            <a:extLst>
              <a:ext uri="{FF2B5EF4-FFF2-40B4-BE49-F238E27FC236}">
                <a16:creationId xmlns:a16="http://schemas.microsoft.com/office/drawing/2014/main" id="{AAB7CF93-737D-425B-99CC-FEC6181788AC}"/>
              </a:ext>
            </a:extLst>
          </p:cNvPr>
          <p:cNvSpPr>
            <a:spLocks noGrp="1"/>
          </p:cNvSpPr>
          <p:nvPr>
            <p:ph idx="1"/>
          </p:nvPr>
        </p:nvSpPr>
        <p:spPr>
          <a:xfrm>
            <a:off x="519765" y="2603500"/>
            <a:ext cx="5881036" cy="4254500"/>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 5. Quality Control and Inspection: </a:t>
            </a:r>
          </a:p>
          <a:p>
            <a:pPr marL="0" indent="0">
              <a:buNone/>
            </a:pPr>
            <a:r>
              <a:rPr lang="en-US" sz="2800" dirty="0">
                <a:latin typeface="Times New Roman" panose="02020603050405020304" pitchFamily="18" charset="0"/>
                <a:cs typeface="Times New Roman" panose="02020603050405020304" pitchFamily="18" charset="0"/>
              </a:rPr>
              <a:t>              Quality inspection is a key component of quality control in industrial manufacturing. It involves examining , testing, gauging, or measuring different features of an industrial product and comparing those results with specified benchmarks to determine if there is conformity. </a:t>
            </a:r>
            <a:endParaRPr lang="LID4096"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1D868E9-FE5F-4160-AE78-542C845DEC7B}"/>
              </a:ext>
            </a:extLst>
          </p:cNvPr>
          <p:cNvPicPr>
            <a:picLocks noChangeAspect="1"/>
          </p:cNvPicPr>
          <p:nvPr/>
        </p:nvPicPr>
        <p:blipFill>
          <a:blip r:embed="rId2"/>
          <a:stretch>
            <a:fillRect/>
          </a:stretch>
        </p:blipFill>
        <p:spPr>
          <a:xfrm>
            <a:off x="6337952" y="2603500"/>
            <a:ext cx="5578124" cy="4153568"/>
          </a:xfrm>
          <a:prstGeom prst="rect">
            <a:avLst/>
          </a:prstGeom>
        </p:spPr>
      </p:pic>
    </p:spTree>
    <p:extLst>
      <p:ext uri="{BB962C8B-B14F-4D97-AF65-F5344CB8AC3E}">
        <p14:creationId xmlns:p14="http://schemas.microsoft.com/office/powerpoint/2010/main" val="3959701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179C1-E2C9-4E67-9492-5B47A10B6C0B}"/>
              </a:ext>
            </a:extLst>
          </p:cNvPr>
          <p:cNvSpPr>
            <a:spLocks noGrp="1"/>
          </p:cNvSpPr>
          <p:nvPr>
            <p:ph type="title"/>
          </p:nvPr>
        </p:nvSpPr>
        <p:spPr/>
        <p:txBody>
          <a:bodyPr/>
          <a:lstStyle/>
          <a:p>
            <a:r>
              <a:rPr lang="en-US" dirty="0"/>
              <a:t>                         LIMITATIONS</a:t>
            </a:r>
            <a:endParaRPr lang="LID4096" dirty="0"/>
          </a:p>
        </p:txBody>
      </p:sp>
      <p:sp>
        <p:nvSpPr>
          <p:cNvPr id="3" name="Content Placeholder 2">
            <a:extLst>
              <a:ext uri="{FF2B5EF4-FFF2-40B4-BE49-F238E27FC236}">
                <a16:creationId xmlns:a16="http://schemas.microsoft.com/office/drawing/2014/main" id="{A5918950-8A75-41BC-A987-8372886591B1}"/>
              </a:ext>
            </a:extLst>
          </p:cNvPr>
          <p:cNvSpPr>
            <a:spLocks noGrp="1"/>
          </p:cNvSpPr>
          <p:nvPr>
            <p:ph idx="1"/>
          </p:nvPr>
        </p:nvSpPr>
        <p:spPr>
          <a:xfrm>
            <a:off x="1154954" y="2603500"/>
            <a:ext cx="9885223" cy="4009056"/>
          </a:xfrm>
        </p:spPr>
        <p:txBody>
          <a:bodyPr>
            <a:normAutofit fontScale="85000" lnSpcReduction="20000"/>
          </a:bodyPr>
          <a:lstStyle/>
          <a:p>
            <a:pPr marL="0" indent="0">
              <a:buNone/>
            </a:pPr>
            <a:r>
              <a:rPr lang="en-US" sz="2800" dirty="0">
                <a:latin typeface="Times New Roman" panose="02020603050405020304" pitchFamily="18" charset="0"/>
                <a:cs typeface="Times New Roman" panose="02020603050405020304" pitchFamily="18" charset="0"/>
              </a:rPr>
              <a:t>  1. Cyber Security Risks:</a:t>
            </a:r>
          </a:p>
          <a:p>
            <a:pPr marL="0" indent="0">
              <a:buNone/>
            </a:pPr>
            <a:r>
              <a:rPr lang="en-US" sz="2800" dirty="0">
                <a:latin typeface="Times New Roman" panose="02020603050405020304" pitchFamily="18" charset="0"/>
                <a:cs typeface="Times New Roman" panose="02020603050405020304" pitchFamily="18" charset="0"/>
              </a:rPr>
              <a:t>                    Data breaches and cyber-attacks can disrupt production and leak sensitive company information and so strong cyber security measures and regular software updates are required.</a:t>
            </a:r>
          </a:p>
          <a:p>
            <a:pPr marL="0" indent="0">
              <a:buNone/>
            </a:pPr>
            <a:r>
              <a:rPr lang="en-US" sz="2800" dirty="0">
                <a:latin typeface="Times New Roman" panose="02020603050405020304" pitchFamily="18" charset="0"/>
                <a:cs typeface="Times New Roman" panose="02020603050405020304" pitchFamily="18" charset="0"/>
              </a:rPr>
              <a:t>   2. High Maintenance and Upkeep cost: </a:t>
            </a:r>
          </a:p>
          <a:p>
            <a:pPr marL="0" indent="0">
              <a:buNone/>
            </a:pPr>
            <a:r>
              <a:rPr lang="en-US" sz="2800" dirty="0">
                <a:latin typeface="Times New Roman" panose="02020603050405020304" pitchFamily="18" charset="0"/>
                <a:cs typeface="Times New Roman" panose="02020603050405020304" pitchFamily="18" charset="0"/>
              </a:rPr>
              <a:t>                Regular software updates, hardware replacements, and servicing add to operational costs, unexpected repairs can lead to budget overruns.</a:t>
            </a:r>
          </a:p>
          <a:p>
            <a:pPr marL="0" indent="0">
              <a:buNone/>
            </a:pPr>
            <a:r>
              <a:rPr lang="en-US" sz="2800" dirty="0">
                <a:latin typeface="Times New Roman" panose="02020603050405020304" pitchFamily="18" charset="0"/>
                <a:cs typeface="Times New Roman" panose="02020603050405020304" pitchFamily="18" charset="0"/>
              </a:rPr>
              <a:t>    3. Need For Skilled Workforce:</a:t>
            </a:r>
          </a:p>
          <a:p>
            <a:pPr marL="0" indent="0">
              <a:buNone/>
            </a:pPr>
            <a:r>
              <a:rPr lang="en-US" sz="2800" dirty="0">
                <a:latin typeface="Times New Roman" panose="02020603050405020304" pitchFamily="18" charset="0"/>
                <a:cs typeface="Times New Roman" panose="02020603050405020304" pitchFamily="18" charset="0"/>
              </a:rPr>
              <a:t>                Lack of skilled labor can slow down production and efficiency, regular upskilling is necessary to keep up with technological advancements.</a:t>
            </a:r>
          </a:p>
        </p:txBody>
      </p:sp>
    </p:spTree>
    <p:extLst>
      <p:ext uri="{BB962C8B-B14F-4D97-AF65-F5344CB8AC3E}">
        <p14:creationId xmlns:p14="http://schemas.microsoft.com/office/powerpoint/2010/main" val="19908939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247</TotalTime>
  <Words>619</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Times New Roman</vt:lpstr>
      <vt:lpstr>Wingdings 3</vt:lpstr>
      <vt:lpstr>Ion Boardroom</vt:lpstr>
      <vt:lpstr>ROLES OF COMPUTER IN MANUFACTURING</vt:lpstr>
      <vt:lpstr>INTRODUCTION</vt:lpstr>
      <vt:lpstr>                ANCIENT VS MODERN </vt:lpstr>
      <vt:lpstr>ROLES OF COMPUTER IN          MANUFACTURING</vt:lpstr>
      <vt:lpstr>PowerPoint Presentation</vt:lpstr>
      <vt:lpstr>.</vt:lpstr>
      <vt:lpstr>.</vt:lpstr>
      <vt:lpstr>.</vt:lpstr>
      <vt:lpstr>                         LIMITATIONS</vt:lpstr>
      <vt:lpstr>                         CONCLUSION</vt:lpstr>
      <vt:lpstr>                           CLOSING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ROLES OF COMPUTER IN MANUFACTURING</dc:title>
  <dc:creator>Bomate Lawson-Jack</dc:creator>
  <cp:lastModifiedBy>Bomate Lawson-Jack</cp:lastModifiedBy>
  <cp:revision>25</cp:revision>
  <dcterms:created xsi:type="dcterms:W3CDTF">2025-02-27T23:45:17Z</dcterms:created>
  <dcterms:modified xsi:type="dcterms:W3CDTF">2025-02-28T07:29:04Z</dcterms:modified>
</cp:coreProperties>
</file>