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Arimo" charset="1" panose="020B0604020202020204"/>
      <p:regular r:id="rId25"/>
    </p:embeddedFont>
    <p:embeddedFont>
      <p:font typeface="Arimo Bold" charset="1" panose="020B0704020202020204"/>
      <p:regular r:id="rId26"/>
    </p:embeddedFont>
    <p:embeddedFont>
      <p:font typeface="Arimo Italics" charset="1" panose="020B06040202020902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15.png" Type="http://schemas.openxmlformats.org/officeDocument/2006/relationships/image"/><Relationship Id="rId6"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17.png" Type="http://schemas.openxmlformats.org/officeDocument/2006/relationships/image"/><Relationship Id="rId6" Target="../media/image1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1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2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2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2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23.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9.png" Type="http://schemas.openxmlformats.org/officeDocument/2006/relationships/image"/><Relationship Id="rId6"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029873" y="2508408"/>
            <a:ext cx="266889" cy="7834788"/>
            <a:chOff x="0" y="0"/>
            <a:chExt cx="355852" cy="10446384"/>
          </a:xfrm>
        </p:grpSpPr>
        <p:sp>
          <p:nvSpPr>
            <p:cNvPr name="Freeform 3" id="3"/>
            <p:cNvSpPr/>
            <p:nvPr/>
          </p:nvSpPr>
          <p:spPr>
            <a:xfrm flipH="false" flipV="false" rot="0">
              <a:off x="0" y="0"/>
              <a:ext cx="355854" cy="10446385"/>
            </a:xfrm>
            <a:custGeom>
              <a:avLst/>
              <a:gdLst/>
              <a:ahLst/>
              <a:cxnLst/>
              <a:rect r="r" b="b" t="t" l="l"/>
              <a:pathLst>
                <a:path h="10446385" w="355854">
                  <a:moveTo>
                    <a:pt x="0" y="0"/>
                  </a:moveTo>
                  <a:lnTo>
                    <a:pt x="355854" y="0"/>
                  </a:lnTo>
                  <a:lnTo>
                    <a:pt x="355854" y="10446385"/>
                  </a:lnTo>
                  <a:lnTo>
                    <a:pt x="0" y="10446385"/>
                  </a:lnTo>
                  <a:close/>
                </a:path>
              </a:pathLst>
            </a:custGeom>
            <a:solidFill>
              <a:srgbClr val="00416B"/>
            </a:solidFill>
          </p:spPr>
        </p:sp>
      </p:grpSp>
      <p:grpSp>
        <p:nvGrpSpPr>
          <p:cNvPr name="Group 4" id="4"/>
          <p:cNvGrpSpPr/>
          <p:nvPr/>
        </p:nvGrpSpPr>
        <p:grpSpPr>
          <a:xfrm rot="0">
            <a:off x="18029873" y="0"/>
            <a:ext cx="266889" cy="2508408"/>
            <a:chOff x="0" y="0"/>
            <a:chExt cx="355852" cy="3344544"/>
          </a:xfrm>
        </p:grpSpPr>
        <p:sp>
          <p:nvSpPr>
            <p:cNvPr name="Freeform 5" id="5"/>
            <p:cNvSpPr/>
            <p:nvPr/>
          </p:nvSpPr>
          <p:spPr>
            <a:xfrm flipH="false" flipV="false" rot="0">
              <a:off x="0" y="0"/>
              <a:ext cx="355854" cy="3344545"/>
            </a:xfrm>
            <a:custGeom>
              <a:avLst/>
              <a:gdLst/>
              <a:ahLst/>
              <a:cxnLst/>
              <a:rect r="r" b="b" t="t" l="l"/>
              <a:pathLst>
                <a:path h="3344545" w="355854">
                  <a:moveTo>
                    <a:pt x="0" y="0"/>
                  </a:moveTo>
                  <a:lnTo>
                    <a:pt x="355854" y="0"/>
                  </a:lnTo>
                  <a:lnTo>
                    <a:pt x="355854" y="3344545"/>
                  </a:lnTo>
                  <a:lnTo>
                    <a:pt x="0" y="3344545"/>
                  </a:lnTo>
                  <a:close/>
                </a:path>
              </a:pathLst>
            </a:custGeom>
            <a:solidFill>
              <a:srgbClr val="FDD402"/>
            </a:solidFill>
          </p:spPr>
        </p:sp>
      </p:grpSp>
      <p:grpSp>
        <p:nvGrpSpPr>
          <p:cNvPr name="Group 6" id="6"/>
          <p:cNvGrpSpPr/>
          <p:nvPr/>
        </p:nvGrpSpPr>
        <p:grpSpPr>
          <a:xfrm rot="0">
            <a:off x="10254519" y="5833586"/>
            <a:ext cx="1165764" cy="48387"/>
            <a:chOff x="0" y="0"/>
            <a:chExt cx="1554352" cy="64516"/>
          </a:xfrm>
        </p:grpSpPr>
        <p:sp>
          <p:nvSpPr>
            <p:cNvPr name="Freeform 7" id="7"/>
            <p:cNvSpPr/>
            <p:nvPr/>
          </p:nvSpPr>
          <p:spPr>
            <a:xfrm flipH="false" flipV="false" rot="0">
              <a:off x="0" y="0"/>
              <a:ext cx="1554353" cy="64516"/>
            </a:xfrm>
            <a:custGeom>
              <a:avLst/>
              <a:gdLst/>
              <a:ahLst/>
              <a:cxnLst/>
              <a:rect r="r" b="b" t="t" l="l"/>
              <a:pathLst>
                <a:path h="64516" w="1554353">
                  <a:moveTo>
                    <a:pt x="0" y="0"/>
                  </a:moveTo>
                  <a:lnTo>
                    <a:pt x="1554353" y="0"/>
                  </a:lnTo>
                  <a:lnTo>
                    <a:pt x="1554353" y="64516"/>
                  </a:lnTo>
                  <a:lnTo>
                    <a:pt x="0" y="64516"/>
                  </a:lnTo>
                  <a:close/>
                </a:path>
              </a:pathLst>
            </a:custGeom>
            <a:solidFill>
              <a:srgbClr val="FDD402"/>
            </a:solidFill>
          </p:spPr>
        </p:sp>
      </p:grpSp>
      <p:sp>
        <p:nvSpPr>
          <p:cNvPr name="Freeform 8" id="8"/>
          <p:cNvSpPr/>
          <p:nvPr/>
        </p:nvSpPr>
        <p:spPr>
          <a:xfrm flipH="false" flipV="false" rot="0">
            <a:off x="-12858" y="1789461"/>
            <a:ext cx="9891234" cy="6585108"/>
          </a:xfrm>
          <a:custGeom>
            <a:avLst/>
            <a:gdLst/>
            <a:ahLst/>
            <a:cxnLst/>
            <a:rect r="r" b="b" t="t" l="l"/>
            <a:pathLst>
              <a:path h="6585108" w="9891234">
                <a:moveTo>
                  <a:pt x="0" y="0"/>
                </a:moveTo>
                <a:lnTo>
                  <a:pt x="9891234" y="0"/>
                </a:lnTo>
                <a:lnTo>
                  <a:pt x="9891234" y="6585108"/>
                </a:lnTo>
                <a:lnTo>
                  <a:pt x="0" y="65851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374251" y="415665"/>
            <a:ext cx="5408314" cy="1590681"/>
          </a:xfrm>
          <a:custGeom>
            <a:avLst/>
            <a:gdLst/>
            <a:ahLst/>
            <a:cxnLst/>
            <a:rect r="r" b="b" t="t" l="l"/>
            <a:pathLst>
              <a:path h="1590681" w="5408314">
                <a:moveTo>
                  <a:pt x="0" y="0"/>
                </a:moveTo>
                <a:lnTo>
                  <a:pt x="5408314" y="0"/>
                </a:lnTo>
                <a:lnTo>
                  <a:pt x="5408314" y="1590681"/>
                </a:lnTo>
                <a:lnTo>
                  <a:pt x="0" y="1590681"/>
                </a:lnTo>
                <a:lnTo>
                  <a:pt x="0" y="0"/>
                </a:lnTo>
                <a:close/>
              </a:path>
            </a:pathLst>
          </a:custGeom>
          <a:blipFill>
            <a:blip r:embed="rId4"/>
            <a:stretch>
              <a:fillRect l="0" t="0" r="0" b="0"/>
            </a:stretch>
          </a:blipFill>
        </p:spPr>
      </p:sp>
      <p:sp>
        <p:nvSpPr>
          <p:cNvPr name="TextBox 10" id="10"/>
          <p:cNvSpPr txBox="true"/>
          <p:nvPr/>
        </p:nvSpPr>
        <p:spPr>
          <a:xfrm rot="0">
            <a:off x="15706915" y="9191054"/>
            <a:ext cx="1943936" cy="361950"/>
          </a:xfrm>
          <a:prstGeom prst="rect">
            <a:avLst/>
          </a:prstGeom>
        </p:spPr>
        <p:txBody>
          <a:bodyPr anchor="t" rtlCol="false" tIns="0" lIns="0" bIns="0" rIns="0">
            <a:spAutoFit/>
          </a:bodyPr>
          <a:lstStyle/>
          <a:p>
            <a:pPr algn="l">
              <a:lnSpc>
                <a:spcPts val="2700"/>
              </a:lnSpc>
            </a:pPr>
            <a:r>
              <a:rPr lang="en-US" sz="2250" spc="450">
                <a:solidFill>
                  <a:srgbClr val="0E426B"/>
                </a:solidFill>
                <a:latin typeface="Arimo"/>
                <a:ea typeface="Arimo"/>
                <a:cs typeface="Arimo"/>
                <a:sym typeface="Arimo"/>
              </a:rPr>
              <a:t>ugm.ac.id</a:t>
            </a:r>
          </a:p>
        </p:txBody>
      </p:sp>
      <p:sp>
        <p:nvSpPr>
          <p:cNvPr name="TextBox 11" id="11"/>
          <p:cNvSpPr txBox="true"/>
          <p:nvPr/>
        </p:nvSpPr>
        <p:spPr>
          <a:xfrm rot="0">
            <a:off x="10128504" y="4152259"/>
            <a:ext cx="4319905" cy="1400175"/>
          </a:xfrm>
          <a:prstGeom prst="rect">
            <a:avLst/>
          </a:prstGeom>
        </p:spPr>
        <p:txBody>
          <a:bodyPr anchor="t" rtlCol="false" tIns="0" lIns="0" bIns="0" rIns="0">
            <a:spAutoFit/>
          </a:bodyPr>
          <a:lstStyle/>
          <a:p>
            <a:pPr algn="l">
              <a:lnSpc>
                <a:spcPts val="5400"/>
              </a:lnSpc>
            </a:pPr>
            <a:r>
              <a:rPr lang="en-US" sz="4500">
                <a:solidFill>
                  <a:srgbClr val="01416B"/>
                </a:solidFill>
                <a:latin typeface="Arimo"/>
                <a:ea typeface="Arimo"/>
                <a:cs typeface="Arimo"/>
                <a:sym typeface="Arimo"/>
              </a:rPr>
              <a:t>UAS</a:t>
            </a:r>
          </a:p>
          <a:p>
            <a:pPr algn="l">
              <a:lnSpc>
                <a:spcPts val="5400"/>
              </a:lnSpc>
            </a:pPr>
            <a:r>
              <a:rPr lang="en-US" sz="4500">
                <a:solidFill>
                  <a:srgbClr val="01416B"/>
                </a:solidFill>
                <a:latin typeface="Arimo"/>
                <a:ea typeface="Arimo"/>
                <a:cs typeface="Arimo"/>
                <a:sym typeface="Arimo"/>
              </a:rPr>
              <a:t>Elektronika Daya</a:t>
            </a:r>
          </a:p>
        </p:txBody>
      </p:sp>
      <p:sp>
        <p:nvSpPr>
          <p:cNvPr name="TextBox 12" id="12"/>
          <p:cNvSpPr txBox="true"/>
          <p:nvPr/>
        </p:nvSpPr>
        <p:spPr>
          <a:xfrm rot="0">
            <a:off x="833438" y="8660511"/>
            <a:ext cx="4280746" cy="1140381"/>
          </a:xfrm>
          <a:prstGeom prst="rect">
            <a:avLst/>
          </a:prstGeom>
        </p:spPr>
        <p:txBody>
          <a:bodyPr anchor="t" rtlCol="false" tIns="0" lIns="0" bIns="0" rIns="0">
            <a:spAutoFit/>
          </a:bodyPr>
          <a:lstStyle/>
          <a:p>
            <a:pPr algn="l">
              <a:lnSpc>
                <a:spcPts val="3780"/>
              </a:lnSpc>
            </a:pPr>
            <a:r>
              <a:rPr lang="en-US" sz="2100" spc="621">
                <a:solidFill>
                  <a:srgbClr val="01416B"/>
                </a:solidFill>
                <a:latin typeface="Arimo"/>
                <a:ea typeface="Arimo"/>
                <a:cs typeface="Arimo"/>
                <a:sym typeface="Arimo"/>
              </a:rPr>
              <a:t>LOCALLY ROOTED,</a:t>
            </a:r>
          </a:p>
          <a:p>
            <a:pPr algn="l">
              <a:lnSpc>
                <a:spcPts val="3780"/>
              </a:lnSpc>
            </a:pPr>
            <a:r>
              <a:rPr lang="en-US" sz="2100" spc="621">
                <a:solidFill>
                  <a:srgbClr val="01416B"/>
                </a:solidFill>
                <a:latin typeface="Arimo"/>
                <a:ea typeface="Arimo"/>
                <a:cs typeface="Arimo"/>
                <a:sym typeface="Arimo"/>
              </a:rPr>
              <a:t>GLOBALLY RESPECTED</a:t>
            </a:r>
          </a:p>
        </p:txBody>
      </p:sp>
      <p:sp>
        <p:nvSpPr>
          <p:cNvPr name="TextBox 13" id="13"/>
          <p:cNvSpPr txBox="true"/>
          <p:nvPr/>
        </p:nvSpPr>
        <p:spPr>
          <a:xfrm rot="0">
            <a:off x="10128504" y="5838729"/>
            <a:ext cx="4363720" cy="838200"/>
          </a:xfrm>
          <a:prstGeom prst="rect">
            <a:avLst/>
          </a:prstGeom>
        </p:spPr>
        <p:txBody>
          <a:bodyPr anchor="t" rtlCol="false" tIns="0" lIns="0" bIns="0" rIns="0">
            <a:spAutoFit/>
          </a:bodyPr>
          <a:lstStyle/>
          <a:p>
            <a:pPr algn="l">
              <a:lnSpc>
                <a:spcPts val="3240"/>
              </a:lnSpc>
            </a:pPr>
            <a:r>
              <a:rPr lang="en-US" sz="2700">
                <a:solidFill>
                  <a:srgbClr val="01416B"/>
                </a:solidFill>
                <a:latin typeface="Arimo"/>
                <a:ea typeface="Arimo"/>
                <a:cs typeface="Arimo"/>
                <a:sym typeface="Arimo"/>
              </a:rPr>
              <a:t>Diamond Azzukhruf Muzayin</a:t>
            </a:r>
          </a:p>
          <a:p>
            <a:pPr algn="l">
              <a:lnSpc>
                <a:spcPts val="3240"/>
              </a:lnSpc>
            </a:pPr>
            <a:r>
              <a:rPr lang="en-US" sz="2700">
                <a:solidFill>
                  <a:srgbClr val="01416B"/>
                </a:solidFill>
                <a:latin typeface="Arimo"/>
                <a:ea typeface="Arimo"/>
                <a:cs typeface="Arimo"/>
                <a:sym typeface="Arimo"/>
              </a:rPr>
              <a:t>21/482672/TK/53340</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009491" y="673759"/>
            <a:ext cx="7588298" cy="709882"/>
          </a:xfrm>
          <a:custGeom>
            <a:avLst/>
            <a:gdLst/>
            <a:ahLst/>
            <a:cxnLst/>
            <a:rect r="r" b="b" t="t" l="l"/>
            <a:pathLst>
              <a:path h="709882" w="7588298">
                <a:moveTo>
                  <a:pt x="0" y="0"/>
                </a:moveTo>
                <a:lnTo>
                  <a:pt x="7588298" y="0"/>
                </a:lnTo>
                <a:lnTo>
                  <a:pt x="7588298" y="709882"/>
                </a:lnTo>
                <a:lnTo>
                  <a:pt x="0" y="709882"/>
                </a:lnTo>
                <a:lnTo>
                  <a:pt x="0" y="0"/>
                </a:lnTo>
                <a:close/>
              </a:path>
            </a:pathLst>
          </a:custGeom>
          <a:blipFill>
            <a:blip r:embed="rId3"/>
            <a:stretch>
              <a:fillRect l="0" t="-95937" r="0" b="-460009"/>
            </a:stretch>
          </a:blipFill>
        </p:spPr>
      </p:sp>
      <p:sp>
        <p:nvSpPr>
          <p:cNvPr name="Freeform 4" id="4"/>
          <p:cNvSpPr/>
          <p:nvPr/>
        </p:nvSpPr>
        <p:spPr>
          <a:xfrm flipH="false" flipV="false" rot="0">
            <a:off x="1578807" y="673759"/>
            <a:ext cx="13482411" cy="709882"/>
          </a:xfrm>
          <a:custGeom>
            <a:avLst/>
            <a:gdLst/>
            <a:ahLst/>
            <a:cxnLst/>
            <a:rect r="r" b="b" t="t" l="l"/>
            <a:pathLst>
              <a:path h="709882" w="13482411">
                <a:moveTo>
                  <a:pt x="0" y="0"/>
                </a:moveTo>
                <a:lnTo>
                  <a:pt x="13482411" y="0"/>
                </a:lnTo>
                <a:lnTo>
                  <a:pt x="13482411" y="709882"/>
                </a:lnTo>
                <a:lnTo>
                  <a:pt x="0" y="709882"/>
                </a:lnTo>
                <a:lnTo>
                  <a:pt x="0" y="0"/>
                </a:lnTo>
                <a:close/>
              </a:path>
            </a:pathLst>
          </a:custGeom>
          <a:blipFill>
            <a:blip r:embed="rId4"/>
            <a:stretch>
              <a:fillRect l="0" t="-151320" r="0" b="-2306847"/>
            </a:stretch>
          </a:blipFill>
        </p:spPr>
      </p:sp>
      <p:sp>
        <p:nvSpPr>
          <p:cNvPr name="Freeform 5" id="5"/>
          <p:cNvSpPr/>
          <p:nvPr/>
        </p:nvSpPr>
        <p:spPr>
          <a:xfrm flipH="false" flipV="false" rot="0">
            <a:off x="491609" y="2161786"/>
            <a:ext cx="10221053" cy="5506592"/>
          </a:xfrm>
          <a:custGeom>
            <a:avLst/>
            <a:gdLst/>
            <a:ahLst/>
            <a:cxnLst/>
            <a:rect r="r" b="b" t="t" l="l"/>
            <a:pathLst>
              <a:path h="5506592" w="10221053">
                <a:moveTo>
                  <a:pt x="0" y="0"/>
                </a:moveTo>
                <a:lnTo>
                  <a:pt x="10221053" y="0"/>
                </a:lnTo>
                <a:lnTo>
                  <a:pt x="10221053" y="5506592"/>
                </a:lnTo>
                <a:lnTo>
                  <a:pt x="0" y="5506592"/>
                </a:lnTo>
                <a:lnTo>
                  <a:pt x="0" y="0"/>
                </a:lnTo>
                <a:close/>
              </a:path>
            </a:pathLst>
          </a:custGeom>
          <a:blipFill>
            <a:blip r:embed="rId5"/>
            <a:stretch>
              <a:fillRect l="0" t="0" r="0" b="0"/>
            </a:stretch>
          </a:blipFill>
        </p:spPr>
      </p:sp>
      <p:sp>
        <p:nvSpPr>
          <p:cNvPr name="Freeform 6" id="6"/>
          <p:cNvSpPr/>
          <p:nvPr/>
        </p:nvSpPr>
        <p:spPr>
          <a:xfrm flipH="false" flipV="false" rot="0">
            <a:off x="10712662" y="2854262"/>
            <a:ext cx="7294939" cy="4121640"/>
          </a:xfrm>
          <a:custGeom>
            <a:avLst/>
            <a:gdLst/>
            <a:ahLst/>
            <a:cxnLst/>
            <a:rect r="r" b="b" t="t" l="l"/>
            <a:pathLst>
              <a:path h="4121640" w="7294939">
                <a:moveTo>
                  <a:pt x="0" y="0"/>
                </a:moveTo>
                <a:lnTo>
                  <a:pt x="7294939" y="0"/>
                </a:lnTo>
                <a:lnTo>
                  <a:pt x="7294939" y="4121640"/>
                </a:lnTo>
                <a:lnTo>
                  <a:pt x="0" y="4121640"/>
                </a:lnTo>
                <a:lnTo>
                  <a:pt x="0" y="0"/>
                </a:lnTo>
                <a:close/>
              </a:path>
            </a:pathLst>
          </a:custGeom>
          <a:blipFill>
            <a:blip r:embed="rId6"/>
            <a:stretch>
              <a:fillRect l="0" t="0" r="0" b="0"/>
            </a:stretch>
          </a:blipFill>
        </p:spPr>
      </p:sp>
      <p:sp>
        <p:nvSpPr>
          <p:cNvPr name="TextBox 7" id="7"/>
          <p:cNvSpPr txBox="true"/>
          <p:nvPr/>
        </p:nvSpPr>
        <p:spPr>
          <a:xfrm rot="0">
            <a:off x="1728754" y="645184"/>
            <a:ext cx="7047945" cy="714375"/>
          </a:xfrm>
          <a:prstGeom prst="rect">
            <a:avLst/>
          </a:prstGeom>
        </p:spPr>
        <p:txBody>
          <a:bodyPr anchor="t" rtlCol="false" tIns="0" lIns="0" bIns="0" rIns="0">
            <a:spAutoFit/>
          </a:bodyPr>
          <a:lstStyle/>
          <a:p>
            <a:pPr algn="l">
              <a:lnSpc>
                <a:spcPts val="5400"/>
              </a:lnSpc>
            </a:pPr>
            <a:r>
              <a:rPr lang="en-US" sz="4500">
                <a:solidFill>
                  <a:srgbClr val="01416B"/>
                </a:solidFill>
                <a:latin typeface="Arimo"/>
                <a:ea typeface="Arimo"/>
                <a:cs typeface="Arimo"/>
                <a:sym typeface="Arimo"/>
              </a:rPr>
              <a:t>Current Output</a:t>
            </a:r>
          </a:p>
        </p:txBody>
      </p:sp>
      <p:sp>
        <p:nvSpPr>
          <p:cNvPr name="TextBox 8" id="8"/>
          <p:cNvSpPr txBox="true"/>
          <p:nvPr/>
        </p:nvSpPr>
        <p:spPr>
          <a:xfrm rot="0">
            <a:off x="491609" y="8389373"/>
            <a:ext cx="9833711" cy="334064"/>
          </a:xfrm>
          <a:prstGeom prst="rect">
            <a:avLst/>
          </a:prstGeom>
        </p:spPr>
        <p:txBody>
          <a:bodyPr anchor="t" rtlCol="false" tIns="0" lIns="0" bIns="0" rIns="0">
            <a:spAutoFit/>
          </a:bodyPr>
          <a:lstStyle/>
          <a:p>
            <a:pPr algn="just">
              <a:lnSpc>
                <a:spcPts val="2587"/>
              </a:lnSpc>
            </a:pPr>
            <a:r>
              <a:rPr lang="en-US" sz="1847">
                <a:solidFill>
                  <a:srgbClr val="000000"/>
                </a:solidFill>
                <a:latin typeface="Arimo"/>
                <a:ea typeface="Arimo"/>
                <a:cs typeface="Arimo"/>
                <a:sym typeface="Arimo"/>
              </a:rPr>
              <a:t>Dengan menggunakan close loop, current ripple juga terjadi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009491" y="673759"/>
            <a:ext cx="7588298" cy="709882"/>
          </a:xfrm>
          <a:custGeom>
            <a:avLst/>
            <a:gdLst/>
            <a:ahLst/>
            <a:cxnLst/>
            <a:rect r="r" b="b" t="t" l="l"/>
            <a:pathLst>
              <a:path h="709882" w="7588298">
                <a:moveTo>
                  <a:pt x="0" y="0"/>
                </a:moveTo>
                <a:lnTo>
                  <a:pt x="7588298" y="0"/>
                </a:lnTo>
                <a:lnTo>
                  <a:pt x="7588298" y="709882"/>
                </a:lnTo>
                <a:lnTo>
                  <a:pt x="0" y="709882"/>
                </a:lnTo>
                <a:lnTo>
                  <a:pt x="0" y="0"/>
                </a:lnTo>
                <a:close/>
              </a:path>
            </a:pathLst>
          </a:custGeom>
          <a:blipFill>
            <a:blip r:embed="rId3"/>
            <a:stretch>
              <a:fillRect l="0" t="-95937" r="0" b="-460009"/>
            </a:stretch>
          </a:blipFill>
        </p:spPr>
      </p:sp>
      <p:sp>
        <p:nvSpPr>
          <p:cNvPr name="Freeform 4" id="4"/>
          <p:cNvSpPr/>
          <p:nvPr/>
        </p:nvSpPr>
        <p:spPr>
          <a:xfrm flipH="false" flipV="false" rot="0">
            <a:off x="1578807" y="673759"/>
            <a:ext cx="13482411" cy="709882"/>
          </a:xfrm>
          <a:custGeom>
            <a:avLst/>
            <a:gdLst/>
            <a:ahLst/>
            <a:cxnLst/>
            <a:rect r="r" b="b" t="t" l="l"/>
            <a:pathLst>
              <a:path h="709882" w="13482411">
                <a:moveTo>
                  <a:pt x="0" y="0"/>
                </a:moveTo>
                <a:lnTo>
                  <a:pt x="13482411" y="0"/>
                </a:lnTo>
                <a:lnTo>
                  <a:pt x="13482411" y="709882"/>
                </a:lnTo>
                <a:lnTo>
                  <a:pt x="0" y="709882"/>
                </a:lnTo>
                <a:lnTo>
                  <a:pt x="0" y="0"/>
                </a:lnTo>
                <a:close/>
              </a:path>
            </a:pathLst>
          </a:custGeom>
          <a:blipFill>
            <a:blip r:embed="rId4"/>
            <a:stretch>
              <a:fillRect l="0" t="-151320" r="0" b="-2306847"/>
            </a:stretch>
          </a:blipFill>
        </p:spPr>
      </p:sp>
      <p:sp>
        <p:nvSpPr>
          <p:cNvPr name="Freeform 5" id="5"/>
          <p:cNvSpPr/>
          <p:nvPr/>
        </p:nvSpPr>
        <p:spPr>
          <a:xfrm flipH="false" flipV="false" rot="0">
            <a:off x="1028700" y="1605635"/>
            <a:ext cx="10517762" cy="4191348"/>
          </a:xfrm>
          <a:custGeom>
            <a:avLst/>
            <a:gdLst/>
            <a:ahLst/>
            <a:cxnLst/>
            <a:rect r="r" b="b" t="t" l="l"/>
            <a:pathLst>
              <a:path h="4191348" w="10517762">
                <a:moveTo>
                  <a:pt x="0" y="0"/>
                </a:moveTo>
                <a:lnTo>
                  <a:pt x="10517762" y="0"/>
                </a:lnTo>
                <a:lnTo>
                  <a:pt x="10517762" y="4191347"/>
                </a:lnTo>
                <a:lnTo>
                  <a:pt x="0" y="4191347"/>
                </a:lnTo>
                <a:lnTo>
                  <a:pt x="0" y="0"/>
                </a:lnTo>
                <a:close/>
              </a:path>
            </a:pathLst>
          </a:custGeom>
          <a:blipFill>
            <a:blip r:embed="rId5"/>
            <a:stretch>
              <a:fillRect l="0" t="0" r="-46913" b="0"/>
            </a:stretch>
          </a:blipFill>
        </p:spPr>
      </p:sp>
      <p:sp>
        <p:nvSpPr>
          <p:cNvPr name="Freeform 6" id="6"/>
          <p:cNvSpPr/>
          <p:nvPr/>
        </p:nvSpPr>
        <p:spPr>
          <a:xfrm flipH="false" flipV="false" rot="0">
            <a:off x="1028700" y="5796982"/>
            <a:ext cx="10517762" cy="3757669"/>
          </a:xfrm>
          <a:custGeom>
            <a:avLst/>
            <a:gdLst/>
            <a:ahLst/>
            <a:cxnLst/>
            <a:rect r="r" b="b" t="t" l="l"/>
            <a:pathLst>
              <a:path h="3757669" w="10517762">
                <a:moveTo>
                  <a:pt x="0" y="0"/>
                </a:moveTo>
                <a:lnTo>
                  <a:pt x="10517762" y="0"/>
                </a:lnTo>
                <a:lnTo>
                  <a:pt x="10517762" y="3757669"/>
                </a:lnTo>
                <a:lnTo>
                  <a:pt x="0" y="3757669"/>
                </a:lnTo>
                <a:lnTo>
                  <a:pt x="0" y="0"/>
                </a:lnTo>
                <a:close/>
              </a:path>
            </a:pathLst>
          </a:custGeom>
          <a:blipFill>
            <a:blip r:embed="rId6"/>
            <a:stretch>
              <a:fillRect l="0" t="0" r="-7449" b="0"/>
            </a:stretch>
          </a:blipFill>
        </p:spPr>
      </p:sp>
      <p:sp>
        <p:nvSpPr>
          <p:cNvPr name="TextBox 7" id="7"/>
          <p:cNvSpPr txBox="true"/>
          <p:nvPr/>
        </p:nvSpPr>
        <p:spPr>
          <a:xfrm rot="0">
            <a:off x="1728754" y="645184"/>
            <a:ext cx="7047945" cy="714375"/>
          </a:xfrm>
          <a:prstGeom prst="rect">
            <a:avLst/>
          </a:prstGeom>
        </p:spPr>
        <p:txBody>
          <a:bodyPr anchor="t" rtlCol="false" tIns="0" lIns="0" bIns="0" rIns="0">
            <a:spAutoFit/>
          </a:bodyPr>
          <a:lstStyle/>
          <a:p>
            <a:pPr algn="l">
              <a:lnSpc>
                <a:spcPts val="5400"/>
              </a:lnSpc>
            </a:pPr>
            <a:r>
              <a:rPr lang="en-US" sz="4500">
                <a:solidFill>
                  <a:srgbClr val="01416B"/>
                </a:solidFill>
                <a:latin typeface="Arimo"/>
                <a:ea typeface="Arimo"/>
                <a:cs typeface="Arimo"/>
                <a:sym typeface="Arimo"/>
              </a:rPr>
              <a:t>Voltage Output</a:t>
            </a:r>
          </a:p>
        </p:txBody>
      </p:sp>
      <p:sp>
        <p:nvSpPr>
          <p:cNvPr name="TextBox 8" id="8"/>
          <p:cNvSpPr txBox="true"/>
          <p:nvPr/>
        </p:nvSpPr>
        <p:spPr>
          <a:xfrm rot="0">
            <a:off x="12221645" y="3644158"/>
            <a:ext cx="4190295" cy="3815107"/>
          </a:xfrm>
          <a:prstGeom prst="rect">
            <a:avLst/>
          </a:prstGeom>
        </p:spPr>
        <p:txBody>
          <a:bodyPr anchor="t" rtlCol="false" tIns="0" lIns="0" bIns="0" rIns="0">
            <a:spAutoFit/>
          </a:bodyPr>
          <a:lstStyle/>
          <a:p>
            <a:pPr algn="just">
              <a:lnSpc>
                <a:spcPts val="2587"/>
              </a:lnSpc>
            </a:pPr>
            <a:r>
              <a:rPr lang="en-US" sz="1847">
                <a:solidFill>
                  <a:srgbClr val="000000"/>
                </a:solidFill>
                <a:latin typeface="Arimo"/>
                <a:ea typeface="Arimo"/>
                <a:cs typeface="Arimo"/>
                <a:sym typeface="Arimo"/>
              </a:rPr>
              <a:t>Hasil keluaran dari tegangan menggubakan close loop memiliki tegangan yang sesuai denga yang diinginkan.</a:t>
            </a:r>
          </a:p>
          <a:p>
            <a:pPr algn="just">
              <a:lnSpc>
                <a:spcPts val="2587"/>
              </a:lnSpc>
            </a:pPr>
            <a:r>
              <a:rPr lang="en-US" sz="1847">
                <a:solidFill>
                  <a:srgbClr val="000000"/>
                </a:solidFill>
                <a:latin typeface="Arimo"/>
                <a:ea typeface="Arimo"/>
                <a:cs typeface="Arimo"/>
                <a:sym typeface="Arimo"/>
              </a:rPr>
              <a:t>Jika denga menggunakan openloop terdapat oddset sekitar 0.2v, saat menggunakna closed loop maka tidak terjadi offset. Osilasi yang terjadi juga sangat minim denganbesaran tidak mencapai 0.1V</a:t>
            </a:r>
          </a:p>
          <a:p>
            <a:pPr algn="just">
              <a:lnSpc>
                <a:spcPts val="429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4580772" y="4772025"/>
            <a:ext cx="11324977" cy="714375"/>
          </a:xfrm>
          <a:prstGeom prst="rect">
            <a:avLst/>
          </a:prstGeom>
        </p:spPr>
        <p:txBody>
          <a:bodyPr anchor="t" rtlCol="false" tIns="0" lIns="0" bIns="0" rIns="0">
            <a:spAutoFit/>
          </a:bodyPr>
          <a:lstStyle/>
          <a:p>
            <a:pPr algn="l">
              <a:lnSpc>
                <a:spcPts val="5400"/>
              </a:lnSpc>
            </a:pPr>
            <a:r>
              <a:rPr lang="en-US" sz="4500" b="true">
                <a:solidFill>
                  <a:srgbClr val="01416B"/>
                </a:solidFill>
                <a:latin typeface="Arimo Bold"/>
                <a:ea typeface="Arimo Bold"/>
                <a:cs typeface="Arimo Bold"/>
                <a:sym typeface="Arimo Bold"/>
              </a:rPr>
              <a:t>Inverter</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009491" y="673759"/>
            <a:ext cx="7588298" cy="709882"/>
          </a:xfrm>
          <a:custGeom>
            <a:avLst/>
            <a:gdLst/>
            <a:ahLst/>
            <a:cxnLst/>
            <a:rect r="r" b="b" t="t" l="l"/>
            <a:pathLst>
              <a:path h="709882" w="7588298">
                <a:moveTo>
                  <a:pt x="0" y="0"/>
                </a:moveTo>
                <a:lnTo>
                  <a:pt x="7588298" y="0"/>
                </a:lnTo>
                <a:lnTo>
                  <a:pt x="7588298" y="709882"/>
                </a:lnTo>
                <a:lnTo>
                  <a:pt x="0" y="709882"/>
                </a:lnTo>
                <a:lnTo>
                  <a:pt x="0" y="0"/>
                </a:lnTo>
                <a:close/>
              </a:path>
            </a:pathLst>
          </a:custGeom>
          <a:blipFill>
            <a:blip r:embed="rId3"/>
            <a:stretch>
              <a:fillRect l="0" t="-95937" r="0" b="-460009"/>
            </a:stretch>
          </a:blipFill>
        </p:spPr>
      </p:sp>
      <p:sp>
        <p:nvSpPr>
          <p:cNvPr name="Freeform 4" id="4"/>
          <p:cNvSpPr/>
          <p:nvPr/>
        </p:nvSpPr>
        <p:spPr>
          <a:xfrm flipH="false" flipV="false" rot="0">
            <a:off x="1578807" y="673759"/>
            <a:ext cx="13482411" cy="709882"/>
          </a:xfrm>
          <a:custGeom>
            <a:avLst/>
            <a:gdLst/>
            <a:ahLst/>
            <a:cxnLst/>
            <a:rect r="r" b="b" t="t" l="l"/>
            <a:pathLst>
              <a:path h="709882" w="13482411">
                <a:moveTo>
                  <a:pt x="0" y="0"/>
                </a:moveTo>
                <a:lnTo>
                  <a:pt x="13482411" y="0"/>
                </a:lnTo>
                <a:lnTo>
                  <a:pt x="13482411" y="709882"/>
                </a:lnTo>
                <a:lnTo>
                  <a:pt x="0" y="709882"/>
                </a:lnTo>
                <a:lnTo>
                  <a:pt x="0" y="0"/>
                </a:lnTo>
                <a:close/>
              </a:path>
            </a:pathLst>
          </a:custGeom>
          <a:blipFill>
            <a:blip r:embed="rId4"/>
            <a:stretch>
              <a:fillRect l="0" t="-151320" r="0" b="-2306847"/>
            </a:stretch>
          </a:blipFill>
        </p:spPr>
      </p:sp>
      <p:sp>
        <p:nvSpPr>
          <p:cNvPr name="TextBox 5" id="5"/>
          <p:cNvSpPr txBox="true"/>
          <p:nvPr/>
        </p:nvSpPr>
        <p:spPr>
          <a:xfrm rot="0">
            <a:off x="1578807" y="669266"/>
            <a:ext cx="11324977" cy="714375"/>
          </a:xfrm>
          <a:prstGeom prst="rect">
            <a:avLst/>
          </a:prstGeom>
        </p:spPr>
        <p:txBody>
          <a:bodyPr anchor="t" rtlCol="false" tIns="0" lIns="0" bIns="0" rIns="0">
            <a:spAutoFit/>
          </a:bodyPr>
          <a:lstStyle/>
          <a:p>
            <a:pPr algn="l">
              <a:lnSpc>
                <a:spcPts val="5400"/>
              </a:lnSpc>
            </a:pPr>
            <a:r>
              <a:rPr lang="en-US" sz="4500" b="true">
                <a:solidFill>
                  <a:srgbClr val="01416B"/>
                </a:solidFill>
                <a:latin typeface="Arimo Bold"/>
                <a:ea typeface="Arimo Bold"/>
                <a:cs typeface="Arimo Bold"/>
                <a:sym typeface="Arimo Bold"/>
              </a:rPr>
              <a:t>Schematic</a:t>
            </a:r>
          </a:p>
        </p:txBody>
      </p:sp>
      <p:sp>
        <p:nvSpPr>
          <p:cNvPr name="TextBox 6" id="6"/>
          <p:cNvSpPr txBox="true"/>
          <p:nvPr/>
        </p:nvSpPr>
        <p:spPr>
          <a:xfrm rot="0">
            <a:off x="1578807" y="1835005"/>
            <a:ext cx="14223034" cy="7077075"/>
          </a:xfrm>
          <a:prstGeom prst="rect">
            <a:avLst/>
          </a:prstGeom>
        </p:spPr>
        <p:txBody>
          <a:bodyPr anchor="t" rtlCol="false" tIns="0" lIns="0" bIns="0" rIns="0">
            <a:spAutoFit/>
          </a:bodyPr>
          <a:lstStyle/>
          <a:p>
            <a:pPr algn="just">
              <a:lnSpc>
                <a:spcPts val="4290"/>
              </a:lnSpc>
            </a:pPr>
            <a:r>
              <a:rPr lang="en-US" sz="3575">
                <a:solidFill>
                  <a:srgbClr val="000000"/>
                </a:solidFill>
                <a:latin typeface="Arimo"/>
                <a:ea typeface="Arimo"/>
                <a:cs typeface="Arimo"/>
                <a:sym typeface="Arimo"/>
              </a:rPr>
              <a:t>Simulasi dari inverter menggunakanMosfet STW11NM80 yang memiliki spesifikasi Vds = 800, Ron = 350m Ohm. untuk resistor yang digunakan adalah 1Ohm dengan induktor 2m H.</a:t>
            </a:r>
          </a:p>
          <a:p>
            <a:pPr algn="just">
              <a:lnSpc>
                <a:spcPts val="4290"/>
              </a:lnSpc>
            </a:pPr>
          </a:p>
          <a:p>
            <a:pPr algn="just">
              <a:lnSpc>
                <a:spcPts val="4290"/>
              </a:lnSpc>
            </a:pPr>
            <a:r>
              <a:rPr lang="en-US" sz="3575">
                <a:solidFill>
                  <a:srgbClr val="000000"/>
                </a:solidFill>
                <a:latin typeface="Arimo"/>
                <a:ea typeface="Arimo"/>
                <a:cs typeface="Arimo"/>
                <a:sym typeface="Arimo"/>
              </a:rPr>
              <a:t>Hasil simulasi yang dilakukan tidak dapat mengeluarkan gelombang AC sinusoidal yang dan masih 1 fase, namun untuk arusnya menunjukkan perbedaan fase namun hanya dalam range mA.</a:t>
            </a:r>
          </a:p>
          <a:p>
            <a:pPr algn="just">
              <a:lnSpc>
                <a:spcPts val="4290"/>
              </a:lnSpc>
            </a:pPr>
          </a:p>
          <a:p>
            <a:pPr algn="just">
              <a:lnSpc>
                <a:spcPts val="4290"/>
              </a:lnSpc>
            </a:pPr>
            <a:r>
              <a:rPr lang="en-US" sz="3575">
                <a:solidFill>
                  <a:srgbClr val="000000"/>
                </a:solidFill>
                <a:latin typeface="Arimo"/>
                <a:ea typeface="Arimo"/>
                <a:cs typeface="Arimo"/>
                <a:sym typeface="Arimo"/>
              </a:rPr>
              <a:t>Simulasi yang dilakukan pada laptop tidak dapat dilakukan sesuai dengan waktu simulasi yang diinginkan, hanya dapat sasmpai di 9u Sekon. ini mungkin disebabkan terdapat error pada rangkaian sehingga meningkatkan kompleksitas simulasi atau karena masalah di device nya.</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009491" y="673759"/>
            <a:ext cx="7588298" cy="709882"/>
          </a:xfrm>
          <a:custGeom>
            <a:avLst/>
            <a:gdLst/>
            <a:ahLst/>
            <a:cxnLst/>
            <a:rect r="r" b="b" t="t" l="l"/>
            <a:pathLst>
              <a:path h="709882" w="7588298">
                <a:moveTo>
                  <a:pt x="0" y="0"/>
                </a:moveTo>
                <a:lnTo>
                  <a:pt x="7588298" y="0"/>
                </a:lnTo>
                <a:lnTo>
                  <a:pt x="7588298" y="709882"/>
                </a:lnTo>
                <a:lnTo>
                  <a:pt x="0" y="709882"/>
                </a:lnTo>
                <a:lnTo>
                  <a:pt x="0" y="0"/>
                </a:lnTo>
                <a:close/>
              </a:path>
            </a:pathLst>
          </a:custGeom>
          <a:blipFill>
            <a:blip r:embed="rId3"/>
            <a:stretch>
              <a:fillRect l="0" t="-95937" r="0" b="-460009"/>
            </a:stretch>
          </a:blipFill>
        </p:spPr>
      </p:sp>
      <p:sp>
        <p:nvSpPr>
          <p:cNvPr name="Freeform 4" id="4"/>
          <p:cNvSpPr/>
          <p:nvPr/>
        </p:nvSpPr>
        <p:spPr>
          <a:xfrm flipH="false" flipV="false" rot="0">
            <a:off x="1578807" y="673759"/>
            <a:ext cx="13482411" cy="709882"/>
          </a:xfrm>
          <a:custGeom>
            <a:avLst/>
            <a:gdLst/>
            <a:ahLst/>
            <a:cxnLst/>
            <a:rect r="r" b="b" t="t" l="l"/>
            <a:pathLst>
              <a:path h="709882" w="13482411">
                <a:moveTo>
                  <a:pt x="0" y="0"/>
                </a:moveTo>
                <a:lnTo>
                  <a:pt x="13482411" y="0"/>
                </a:lnTo>
                <a:lnTo>
                  <a:pt x="13482411" y="709882"/>
                </a:lnTo>
                <a:lnTo>
                  <a:pt x="0" y="709882"/>
                </a:lnTo>
                <a:lnTo>
                  <a:pt x="0" y="0"/>
                </a:lnTo>
                <a:close/>
              </a:path>
            </a:pathLst>
          </a:custGeom>
          <a:blipFill>
            <a:blip r:embed="rId4"/>
            <a:stretch>
              <a:fillRect l="0" t="-151320" r="0" b="-2306847"/>
            </a:stretch>
          </a:blipFill>
        </p:spPr>
      </p:sp>
      <p:sp>
        <p:nvSpPr>
          <p:cNvPr name="Freeform 5" id="5"/>
          <p:cNvSpPr/>
          <p:nvPr/>
        </p:nvSpPr>
        <p:spPr>
          <a:xfrm flipH="false" flipV="false" rot="0">
            <a:off x="3493371" y="2435370"/>
            <a:ext cx="11301259" cy="5890781"/>
          </a:xfrm>
          <a:custGeom>
            <a:avLst/>
            <a:gdLst/>
            <a:ahLst/>
            <a:cxnLst/>
            <a:rect r="r" b="b" t="t" l="l"/>
            <a:pathLst>
              <a:path h="5890781" w="11301259">
                <a:moveTo>
                  <a:pt x="0" y="0"/>
                </a:moveTo>
                <a:lnTo>
                  <a:pt x="11301258" y="0"/>
                </a:lnTo>
                <a:lnTo>
                  <a:pt x="11301258" y="5890781"/>
                </a:lnTo>
                <a:lnTo>
                  <a:pt x="0" y="5890781"/>
                </a:lnTo>
                <a:lnTo>
                  <a:pt x="0" y="0"/>
                </a:lnTo>
                <a:close/>
              </a:path>
            </a:pathLst>
          </a:custGeom>
          <a:blipFill>
            <a:blip r:embed="rId5"/>
            <a:stretch>
              <a:fillRect l="0" t="0" r="0" b="0"/>
            </a:stretch>
          </a:blipFill>
        </p:spPr>
      </p:sp>
      <p:sp>
        <p:nvSpPr>
          <p:cNvPr name="TextBox 6" id="6"/>
          <p:cNvSpPr txBox="true"/>
          <p:nvPr/>
        </p:nvSpPr>
        <p:spPr>
          <a:xfrm rot="0">
            <a:off x="1578807" y="669266"/>
            <a:ext cx="11324977" cy="714375"/>
          </a:xfrm>
          <a:prstGeom prst="rect">
            <a:avLst/>
          </a:prstGeom>
        </p:spPr>
        <p:txBody>
          <a:bodyPr anchor="t" rtlCol="false" tIns="0" lIns="0" bIns="0" rIns="0">
            <a:spAutoFit/>
          </a:bodyPr>
          <a:lstStyle/>
          <a:p>
            <a:pPr algn="l">
              <a:lnSpc>
                <a:spcPts val="5400"/>
              </a:lnSpc>
            </a:pPr>
            <a:r>
              <a:rPr lang="en-US" sz="4500" b="true">
                <a:solidFill>
                  <a:srgbClr val="01416B"/>
                </a:solidFill>
                <a:latin typeface="Arimo Bold"/>
                <a:ea typeface="Arimo Bold"/>
                <a:cs typeface="Arimo Bold"/>
                <a:sym typeface="Arimo Bold"/>
              </a:rPr>
              <a:t>Schematic</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009491" y="673759"/>
            <a:ext cx="7588298" cy="709882"/>
          </a:xfrm>
          <a:custGeom>
            <a:avLst/>
            <a:gdLst/>
            <a:ahLst/>
            <a:cxnLst/>
            <a:rect r="r" b="b" t="t" l="l"/>
            <a:pathLst>
              <a:path h="709882" w="7588298">
                <a:moveTo>
                  <a:pt x="0" y="0"/>
                </a:moveTo>
                <a:lnTo>
                  <a:pt x="7588298" y="0"/>
                </a:lnTo>
                <a:lnTo>
                  <a:pt x="7588298" y="709882"/>
                </a:lnTo>
                <a:lnTo>
                  <a:pt x="0" y="709882"/>
                </a:lnTo>
                <a:lnTo>
                  <a:pt x="0" y="0"/>
                </a:lnTo>
                <a:close/>
              </a:path>
            </a:pathLst>
          </a:custGeom>
          <a:blipFill>
            <a:blip r:embed="rId3"/>
            <a:stretch>
              <a:fillRect l="0" t="-95937" r="0" b="-460009"/>
            </a:stretch>
          </a:blipFill>
        </p:spPr>
      </p:sp>
      <p:sp>
        <p:nvSpPr>
          <p:cNvPr name="Freeform 4" id="4"/>
          <p:cNvSpPr/>
          <p:nvPr/>
        </p:nvSpPr>
        <p:spPr>
          <a:xfrm flipH="false" flipV="false" rot="0">
            <a:off x="1578807" y="673759"/>
            <a:ext cx="13482411" cy="709882"/>
          </a:xfrm>
          <a:custGeom>
            <a:avLst/>
            <a:gdLst/>
            <a:ahLst/>
            <a:cxnLst/>
            <a:rect r="r" b="b" t="t" l="l"/>
            <a:pathLst>
              <a:path h="709882" w="13482411">
                <a:moveTo>
                  <a:pt x="0" y="0"/>
                </a:moveTo>
                <a:lnTo>
                  <a:pt x="13482411" y="0"/>
                </a:lnTo>
                <a:lnTo>
                  <a:pt x="13482411" y="709882"/>
                </a:lnTo>
                <a:lnTo>
                  <a:pt x="0" y="709882"/>
                </a:lnTo>
                <a:lnTo>
                  <a:pt x="0" y="0"/>
                </a:lnTo>
                <a:close/>
              </a:path>
            </a:pathLst>
          </a:custGeom>
          <a:blipFill>
            <a:blip r:embed="rId4"/>
            <a:stretch>
              <a:fillRect l="0" t="-151320" r="0" b="-2306847"/>
            </a:stretch>
          </a:blipFill>
        </p:spPr>
      </p:sp>
      <p:sp>
        <p:nvSpPr>
          <p:cNvPr name="Freeform 5" id="5"/>
          <p:cNvSpPr/>
          <p:nvPr/>
        </p:nvSpPr>
        <p:spPr>
          <a:xfrm flipH="false" flipV="false" rot="0">
            <a:off x="4550861" y="2402624"/>
            <a:ext cx="9186279" cy="5752907"/>
          </a:xfrm>
          <a:custGeom>
            <a:avLst/>
            <a:gdLst/>
            <a:ahLst/>
            <a:cxnLst/>
            <a:rect r="r" b="b" t="t" l="l"/>
            <a:pathLst>
              <a:path h="5752907" w="9186279">
                <a:moveTo>
                  <a:pt x="0" y="0"/>
                </a:moveTo>
                <a:lnTo>
                  <a:pt x="9186278" y="0"/>
                </a:lnTo>
                <a:lnTo>
                  <a:pt x="9186278" y="5752907"/>
                </a:lnTo>
                <a:lnTo>
                  <a:pt x="0" y="5752907"/>
                </a:lnTo>
                <a:lnTo>
                  <a:pt x="0" y="0"/>
                </a:lnTo>
                <a:close/>
              </a:path>
            </a:pathLst>
          </a:custGeom>
          <a:blipFill>
            <a:blip r:embed="rId5"/>
            <a:stretch>
              <a:fillRect l="0" t="0" r="0" b="0"/>
            </a:stretch>
          </a:blipFill>
        </p:spPr>
      </p:sp>
      <p:sp>
        <p:nvSpPr>
          <p:cNvPr name="TextBox 6" id="6"/>
          <p:cNvSpPr txBox="true"/>
          <p:nvPr/>
        </p:nvSpPr>
        <p:spPr>
          <a:xfrm rot="0">
            <a:off x="1578807" y="669266"/>
            <a:ext cx="11324977" cy="714375"/>
          </a:xfrm>
          <a:prstGeom prst="rect">
            <a:avLst/>
          </a:prstGeom>
        </p:spPr>
        <p:txBody>
          <a:bodyPr anchor="t" rtlCol="false" tIns="0" lIns="0" bIns="0" rIns="0">
            <a:spAutoFit/>
          </a:bodyPr>
          <a:lstStyle/>
          <a:p>
            <a:pPr algn="l">
              <a:lnSpc>
                <a:spcPts val="5400"/>
              </a:lnSpc>
            </a:pPr>
            <a:r>
              <a:rPr lang="en-US" sz="4500">
                <a:solidFill>
                  <a:srgbClr val="01416B"/>
                </a:solidFill>
                <a:latin typeface="Arimo"/>
                <a:ea typeface="Arimo"/>
                <a:cs typeface="Arimo"/>
                <a:sym typeface="Arimo"/>
              </a:rPr>
              <a:t>Tegangan Output Masing-Masing phase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009491" y="673759"/>
            <a:ext cx="7588298" cy="709882"/>
          </a:xfrm>
          <a:custGeom>
            <a:avLst/>
            <a:gdLst/>
            <a:ahLst/>
            <a:cxnLst/>
            <a:rect r="r" b="b" t="t" l="l"/>
            <a:pathLst>
              <a:path h="709882" w="7588298">
                <a:moveTo>
                  <a:pt x="0" y="0"/>
                </a:moveTo>
                <a:lnTo>
                  <a:pt x="7588298" y="0"/>
                </a:lnTo>
                <a:lnTo>
                  <a:pt x="7588298" y="709882"/>
                </a:lnTo>
                <a:lnTo>
                  <a:pt x="0" y="709882"/>
                </a:lnTo>
                <a:lnTo>
                  <a:pt x="0" y="0"/>
                </a:lnTo>
                <a:close/>
              </a:path>
            </a:pathLst>
          </a:custGeom>
          <a:blipFill>
            <a:blip r:embed="rId3"/>
            <a:stretch>
              <a:fillRect l="0" t="-95937" r="0" b="-460009"/>
            </a:stretch>
          </a:blipFill>
        </p:spPr>
      </p:sp>
      <p:sp>
        <p:nvSpPr>
          <p:cNvPr name="Freeform 4" id="4"/>
          <p:cNvSpPr/>
          <p:nvPr/>
        </p:nvSpPr>
        <p:spPr>
          <a:xfrm flipH="false" flipV="false" rot="0">
            <a:off x="1578807" y="673759"/>
            <a:ext cx="13482411" cy="709882"/>
          </a:xfrm>
          <a:custGeom>
            <a:avLst/>
            <a:gdLst/>
            <a:ahLst/>
            <a:cxnLst/>
            <a:rect r="r" b="b" t="t" l="l"/>
            <a:pathLst>
              <a:path h="709882" w="13482411">
                <a:moveTo>
                  <a:pt x="0" y="0"/>
                </a:moveTo>
                <a:lnTo>
                  <a:pt x="13482411" y="0"/>
                </a:lnTo>
                <a:lnTo>
                  <a:pt x="13482411" y="709882"/>
                </a:lnTo>
                <a:lnTo>
                  <a:pt x="0" y="709882"/>
                </a:lnTo>
                <a:lnTo>
                  <a:pt x="0" y="0"/>
                </a:lnTo>
                <a:close/>
              </a:path>
            </a:pathLst>
          </a:custGeom>
          <a:blipFill>
            <a:blip r:embed="rId4"/>
            <a:stretch>
              <a:fillRect l="0" t="-151320" r="0" b="-2306847"/>
            </a:stretch>
          </a:blipFill>
        </p:spPr>
      </p:sp>
      <p:sp>
        <p:nvSpPr>
          <p:cNvPr name="Freeform 5" id="5"/>
          <p:cNvSpPr/>
          <p:nvPr/>
        </p:nvSpPr>
        <p:spPr>
          <a:xfrm flipH="false" flipV="false" rot="0">
            <a:off x="3079390" y="2262458"/>
            <a:ext cx="10481244" cy="6616285"/>
          </a:xfrm>
          <a:custGeom>
            <a:avLst/>
            <a:gdLst/>
            <a:ahLst/>
            <a:cxnLst/>
            <a:rect r="r" b="b" t="t" l="l"/>
            <a:pathLst>
              <a:path h="6616285" w="10481244">
                <a:moveTo>
                  <a:pt x="0" y="0"/>
                </a:moveTo>
                <a:lnTo>
                  <a:pt x="10481245" y="0"/>
                </a:lnTo>
                <a:lnTo>
                  <a:pt x="10481245" y="6616286"/>
                </a:lnTo>
                <a:lnTo>
                  <a:pt x="0" y="6616286"/>
                </a:lnTo>
                <a:lnTo>
                  <a:pt x="0" y="0"/>
                </a:lnTo>
                <a:close/>
              </a:path>
            </a:pathLst>
          </a:custGeom>
          <a:blipFill>
            <a:blip r:embed="rId5"/>
            <a:stretch>
              <a:fillRect l="0" t="0" r="0" b="0"/>
            </a:stretch>
          </a:blipFill>
        </p:spPr>
      </p:sp>
      <p:sp>
        <p:nvSpPr>
          <p:cNvPr name="TextBox 6" id="6"/>
          <p:cNvSpPr txBox="true"/>
          <p:nvPr/>
        </p:nvSpPr>
        <p:spPr>
          <a:xfrm rot="0">
            <a:off x="1578807" y="669266"/>
            <a:ext cx="11324977" cy="714375"/>
          </a:xfrm>
          <a:prstGeom prst="rect">
            <a:avLst/>
          </a:prstGeom>
        </p:spPr>
        <p:txBody>
          <a:bodyPr anchor="t" rtlCol="false" tIns="0" lIns="0" bIns="0" rIns="0">
            <a:spAutoFit/>
          </a:bodyPr>
          <a:lstStyle/>
          <a:p>
            <a:pPr algn="l">
              <a:lnSpc>
                <a:spcPts val="5400"/>
              </a:lnSpc>
            </a:pPr>
            <a:r>
              <a:rPr lang="en-US" sz="4500" b="true">
                <a:solidFill>
                  <a:srgbClr val="01416B"/>
                </a:solidFill>
                <a:latin typeface="Arimo Bold"/>
                <a:ea typeface="Arimo Bold"/>
                <a:cs typeface="Arimo Bold"/>
                <a:sym typeface="Arimo Bold"/>
              </a:rPr>
              <a:t>Output arus di inductor</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009491" y="673759"/>
            <a:ext cx="7588298" cy="709882"/>
          </a:xfrm>
          <a:custGeom>
            <a:avLst/>
            <a:gdLst/>
            <a:ahLst/>
            <a:cxnLst/>
            <a:rect r="r" b="b" t="t" l="l"/>
            <a:pathLst>
              <a:path h="709882" w="7588298">
                <a:moveTo>
                  <a:pt x="0" y="0"/>
                </a:moveTo>
                <a:lnTo>
                  <a:pt x="7588298" y="0"/>
                </a:lnTo>
                <a:lnTo>
                  <a:pt x="7588298" y="709882"/>
                </a:lnTo>
                <a:lnTo>
                  <a:pt x="0" y="709882"/>
                </a:lnTo>
                <a:lnTo>
                  <a:pt x="0" y="0"/>
                </a:lnTo>
                <a:close/>
              </a:path>
            </a:pathLst>
          </a:custGeom>
          <a:blipFill>
            <a:blip r:embed="rId3"/>
            <a:stretch>
              <a:fillRect l="0" t="-95937" r="0" b="-460009"/>
            </a:stretch>
          </a:blipFill>
        </p:spPr>
      </p:sp>
      <p:sp>
        <p:nvSpPr>
          <p:cNvPr name="Freeform 4" id="4"/>
          <p:cNvSpPr/>
          <p:nvPr/>
        </p:nvSpPr>
        <p:spPr>
          <a:xfrm flipH="false" flipV="false" rot="0">
            <a:off x="1578807" y="673759"/>
            <a:ext cx="13482411" cy="709882"/>
          </a:xfrm>
          <a:custGeom>
            <a:avLst/>
            <a:gdLst/>
            <a:ahLst/>
            <a:cxnLst/>
            <a:rect r="r" b="b" t="t" l="l"/>
            <a:pathLst>
              <a:path h="709882" w="13482411">
                <a:moveTo>
                  <a:pt x="0" y="0"/>
                </a:moveTo>
                <a:lnTo>
                  <a:pt x="13482411" y="0"/>
                </a:lnTo>
                <a:lnTo>
                  <a:pt x="13482411" y="709882"/>
                </a:lnTo>
                <a:lnTo>
                  <a:pt x="0" y="709882"/>
                </a:lnTo>
                <a:lnTo>
                  <a:pt x="0" y="0"/>
                </a:lnTo>
                <a:close/>
              </a:path>
            </a:pathLst>
          </a:custGeom>
          <a:blipFill>
            <a:blip r:embed="rId4"/>
            <a:stretch>
              <a:fillRect l="0" t="-151320" r="0" b="-2306847"/>
            </a:stretch>
          </a:blipFill>
        </p:spPr>
      </p:sp>
      <p:sp>
        <p:nvSpPr>
          <p:cNvPr name="Freeform 5" id="5"/>
          <p:cNvSpPr/>
          <p:nvPr/>
        </p:nvSpPr>
        <p:spPr>
          <a:xfrm flipH="false" flipV="false" rot="0">
            <a:off x="3493371" y="2056844"/>
            <a:ext cx="11301259" cy="6173313"/>
          </a:xfrm>
          <a:custGeom>
            <a:avLst/>
            <a:gdLst/>
            <a:ahLst/>
            <a:cxnLst/>
            <a:rect r="r" b="b" t="t" l="l"/>
            <a:pathLst>
              <a:path h="6173313" w="11301259">
                <a:moveTo>
                  <a:pt x="0" y="0"/>
                </a:moveTo>
                <a:lnTo>
                  <a:pt x="11301258" y="0"/>
                </a:lnTo>
                <a:lnTo>
                  <a:pt x="11301258" y="6173312"/>
                </a:lnTo>
                <a:lnTo>
                  <a:pt x="0" y="6173312"/>
                </a:lnTo>
                <a:lnTo>
                  <a:pt x="0" y="0"/>
                </a:lnTo>
                <a:close/>
              </a:path>
            </a:pathLst>
          </a:custGeom>
          <a:blipFill>
            <a:blip r:embed="rId5"/>
            <a:stretch>
              <a:fillRect l="0" t="0" r="0" b="0"/>
            </a:stretch>
          </a:blipFill>
        </p:spPr>
      </p:sp>
      <p:sp>
        <p:nvSpPr>
          <p:cNvPr name="TextBox 6" id="6"/>
          <p:cNvSpPr txBox="true"/>
          <p:nvPr/>
        </p:nvSpPr>
        <p:spPr>
          <a:xfrm rot="0">
            <a:off x="1578807" y="669266"/>
            <a:ext cx="11324977" cy="714375"/>
          </a:xfrm>
          <a:prstGeom prst="rect">
            <a:avLst/>
          </a:prstGeom>
        </p:spPr>
        <p:txBody>
          <a:bodyPr anchor="t" rtlCol="false" tIns="0" lIns="0" bIns="0" rIns="0">
            <a:spAutoFit/>
          </a:bodyPr>
          <a:lstStyle/>
          <a:p>
            <a:pPr algn="l">
              <a:lnSpc>
                <a:spcPts val="5400"/>
              </a:lnSpc>
            </a:pPr>
            <a:r>
              <a:rPr lang="en-US" sz="4500">
                <a:solidFill>
                  <a:srgbClr val="01416B"/>
                </a:solidFill>
                <a:latin typeface="Arimo"/>
                <a:ea typeface="Arimo"/>
                <a:cs typeface="Arimo"/>
                <a:sym typeface="Arimo"/>
              </a:rPr>
              <a:t>Ouput PWM</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009491" y="673759"/>
            <a:ext cx="7588298" cy="709882"/>
          </a:xfrm>
          <a:custGeom>
            <a:avLst/>
            <a:gdLst/>
            <a:ahLst/>
            <a:cxnLst/>
            <a:rect r="r" b="b" t="t" l="l"/>
            <a:pathLst>
              <a:path h="709882" w="7588298">
                <a:moveTo>
                  <a:pt x="0" y="0"/>
                </a:moveTo>
                <a:lnTo>
                  <a:pt x="7588298" y="0"/>
                </a:lnTo>
                <a:lnTo>
                  <a:pt x="7588298" y="709882"/>
                </a:lnTo>
                <a:lnTo>
                  <a:pt x="0" y="709882"/>
                </a:lnTo>
                <a:lnTo>
                  <a:pt x="0" y="0"/>
                </a:lnTo>
                <a:close/>
              </a:path>
            </a:pathLst>
          </a:custGeom>
          <a:blipFill>
            <a:blip r:embed="rId3"/>
            <a:stretch>
              <a:fillRect l="0" t="-95937" r="0" b="-460009"/>
            </a:stretch>
          </a:blipFill>
        </p:spPr>
      </p:sp>
      <p:sp>
        <p:nvSpPr>
          <p:cNvPr name="Freeform 4" id="4"/>
          <p:cNvSpPr/>
          <p:nvPr/>
        </p:nvSpPr>
        <p:spPr>
          <a:xfrm flipH="false" flipV="false" rot="0">
            <a:off x="1578807" y="673759"/>
            <a:ext cx="13482411" cy="709882"/>
          </a:xfrm>
          <a:custGeom>
            <a:avLst/>
            <a:gdLst/>
            <a:ahLst/>
            <a:cxnLst/>
            <a:rect r="r" b="b" t="t" l="l"/>
            <a:pathLst>
              <a:path h="709882" w="13482411">
                <a:moveTo>
                  <a:pt x="0" y="0"/>
                </a:moveTo>
                <a:lnTo>
                  <a:pt x="13482411" y="0"/>
                </a:lnTo>
                <a:lnTo>
                  <a:pt x="13482411" y="709882"/>
                </a:lnTo>
                <a:lnTo>
                  <a:pt x="0" y="709882"/>
                </a:lnTo>
                <a:lnTo>
                  <a:pt x="0" y="0"/>
                </a:lnTo>
                <a:close/>
              </a:path>
            </a:pathLst>
          </a:custGeom>
          <a:blipFill>
            <a:blip r:embed="rId4"/>
            <a:stretch>
              <a:fillRect l="0" t="-151320" r="0" b="-2306847"/>
            </a:stretch>
          </a:blipFill>
        </p:spPr>
      </p:sp>
      <p:sp>
        <p:nvSpPr>
          <p:cNvPr name="Freeform 5" id="5"/>
          <p:cNvSpPr/>
          <p:nvPr/>
        </p:nvSpPr>
        <p:spPr>
          <a:xfrm flipH="false" flipV="false" rot="0">
            <a:off x="4197366" y="2462328"/>
            <a:ext cx="9488765" cy="6203280"/>
          </a:xfrm>
          <a:custGeom>
            <a:avLst/>
            <a:gdLst/>
            <a:ahLst/>
            <a:cxnLst/>
            <a:rect r="r" b="b" t="t" l="l"/>
            <a:pathLst>
              <a:path h="6203280" w="9488765">
                <a:moveTo>
                  <a:pt x="0" y="0"/>
                </a:moveTo>
                <a:lnTo>
                  <a:pt x="9488765" y="0"/>
                </a:lnTo>
                <a:lnTo>
                  <a:pt x="9488765" y="6203280"/>
                </a:lnTo>
                <a:lnTo>
                  <a:pt x="0" y="6203280"/>
                </a:lnTo>
                <a:lnTo>
                  <a:pt x="0" y="0"/>
                </a:lnTo>
                <a:close/>
              </a:path>
            </a:pathLst>
          </a:custGeom>
          <a:blipFill>
            <a:blip r:embed="rId5"/>
            <a:stretch>
              <a:fillRect l="0" t="0" r="0" b="0"/>
            </a:stretch>
          </a:blipFill>
        </p:spPr>
      </p:sp>
      <p:sp>
        <p:nvSpPr>
          <p:cNvPr name="TextBox 6" id="6"/>
          <p:cNvSpPr txBox="true"/>
          <p:nvPr/>
        </p:nvSpPr>
        <p:spPr>
          <a:xfrm rot="0">
            <a:off x="1578807" y="669266"/>
            <a:ext cx="11324977" cy="714375"/>
          </a:xfrm>
          <a:prstGeom prst="rect">
            <a:avLst/>
          </a:prstGeom>
        </p:spPr>
        <p:txBody>
          <a:bodyPr anchor="t" rtlCol="false" tIns="0" lIns="0" bIns="0" rIns="0">
            <a:spAutoFit/>
          </a:bodyPr>
          <a:lstStyle/>
          <a:p>
            <a:pPr algn="l">
              <a:lnSpc>
                <a:spcPts val="5400"/>
              </a:lnSpc>
            </a:pPr>
            <a:r>
              <a:rPr lang="en-US" sz="4500">
                <a:solidFill>
                  <a:srgbClr val="01416B"/>
                </a:solidFill>
                <a:latin typeface="Arimo"/>
                <a:ea typeface="Arimo"/>
                <a:cs typeface="Arimo"/>
                <a:sym typeface="Arimo"/>
              </a:rPr>
              <a:t>Output pada tiap leg</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5847741" y="7846741"/>
            <a:ext cx="536733" cy="4343781"/>
            <a:chOff x="0" y="0"/>
            <a:chExt cx="715644" cy="5791708"/>
          </a:xfrm>
        </p:grpSpPr>
        <p:sp>
          <p:nvSpPr>
            <p:cNvPr name="Freeform 3" id="3"/>
            <p:cNvSpPr/>
            <p:nvPr/>
          </p:nvSpPr>
          <p:spPr>
            <a:xfrm flipH="false" flipV="false" rot="0">
              <a:off x="0" y="0"/>
              <a:ext cx="715645" cy="5791708"/>
            </a:xfrm>
            <a:custGeom>
              <a:avLst/>
              <a:gdLst/>
              <a:ahLst/>
              <a:cxnLst/>
              <a:rect r="r" b="b" t="t" l="l"/>
              <a:pathLst>
                <a:path h="5791708" w="715645">
                  <a:moveTo>
                    <a:pt x="0" y="0"/>
                  </a:moveTo>
                  <a:lnTo>
                    <a:pt x="715645" y="0"/>
                  </a:lnTo>
                  <a:lnTo>
                    <a:pt x="715645" y="5791708"/>
                  </a:lnTo>
                  <a:lnTo>
                    <a:pt x="0" y="5791708"/>
                  </a:lnTo>
                  <a:close/>
                </a:path>
              </a:pathLst>
            </a:custGeom>
            <a:solidFill>
              <a:srgbClr val="FDD402"/>
            </a:solidFill>
          </p:spPr>
        </p:sp>
      </p:grpSp>
      <p:grpSp>
        <p:nvGrpSpPr>
          <p:cNvPr name="Group 4" id="4"/>
          <p:cNvGrpSpPr/>
          <p:nvPr/>
        </p:nvGrpSpPr>
        <p:grpSpPr>
          <a:xfrm rot="-5400000">
            <a:off x="6703741" y="3046522"/>
            <a:ext cx="536733" cy="13944219"/>
            <a:chOff x="0" y="0"/>
            <a:chExt cx="715644" cy="18592292"/>
          </a:xfrm>
        </p:grpSpPr>
        <p:sp>
          <p:nvSpPr>
            <p:cNvPr name="Freeform 5" id="5"/>
            <p:cNvSpPr/>
            <p:nvPr/>
          </p:nvSpPr>
          <p:spPr>
            <a:xfrm flipH="false" flipV="false" rot="0">
              <a:off x="0" y="0"/>
              <a:ext cx="715645" cy="18592292"/>
            </a:xfrm>
            <a:custGeom>
              <a:avLst/>
              <a:gdLst/>
              <a:ahLst/>
              <a:cxnLst/>
              <a:rect r="r" b="b" t="t" l="l"/>
              <a:pathLst>
                <a:path h="18592292" w="715645">
                  <a:moveTo>
                    <a:pt x="0" y="0"/>
                  </a:moveTo>
                  <a:lnTo>
                    <a:pt x="715645" y="0"/>
                  </a:lnTo>
                  <a:lnTo>
                    <a:pt x="715645" y="18592292"/>
                  </a:lnTo>
                  <a:lnTo>
                    <a:pt x="0" y="18592292"/>
                  </a:lnTo>
                  <a:close/>
                </a:path>
              </a:pathLst>
            </a:custGeom>
            <a:solidFill>
              <a:srgbClr val="00416B"/>
            </a:solidFill>
          </p:spPr>
        </p:sp>
      </p:grpSp>
      <p:sp>
        <p:nvSpPr>
          <p:cNvPr name="TextBox 6" id="6"/>
          <p:cNvSpPr txBox="true"/>
          <p:nvPr/>
        </p:nvSpPr>
        <p:spPr>
          <a:xfrm rot="0">
            <a:off x="1742598" y="9795033"/>
            <a:ext cx="6925797" cy="412358"/>
          </a:xfrm>
          <a:prstGeom prst="rect">
            <a:avLst/>
          </a:prstGeom>
        </p:spPr>
        <p:txBody>
          <a:bodyPr anchor="t" rtlCol="false" tIns="0" lIns="0" bIns="0" rIns="0">
            <a:spAutoFit/>
          </a:bodyPr>
          <a:lstStyle/>
          <a:p>
            <a:pPr algn="l">
              <a:lnSpc>
                <a:spcPts val="2700"/>
              </a:lnSpc>
            </a:pPr>
            <a:r>
              <a:rPr lang="en-US" sz="2250" spc="315">
                <a:solidFill>
                  <a:srgbClr val="FFFFFF"/>
                </a:solidFill>
                <a:latin typeface="Arimo"/>
                <a:ea typeface="Arimo"/>
                <a:cs typeface="Arimo"/>
                <a:sym typeface="Arimo"/>
              </a:rPr>
              <a:t>LOCALLY ROOTED, GLOBALLY RESPECTED</a:t>
            </a:r>
          </a:p>
        </p:txBody>
      </p:sp>
      <p:sp>
        <p:nvSpPr>
          <p:cNvPr name="TextBox 7" id="7"/>
          <p:cNvSpPr txBox="true"/>
          <p:nvPr/>
        </p:nvSpPr>
        <p:spPr>
          <a:xfrm rot="0">
            <a:off x="15211044" y="9795033"/>
            <a:ext cx="1748790" cy="407670"/>
          </a:xfrm>
          <a:prstGeom prst="rect">
            <a:avLst/>
          </a:prstGeom>
        </p:spPr>
        <p:txBody>
          <a:bodyPr anchor="t" rtlCol="false" tIns="0" lIns="0" bIns="0" rIns="0">
            <a:spAutoFit/>
          </a:bodyPr>
          <a:lstStyle/>
          <a:p>
            <a:pPr algn="l">
              <a:lnSpc>
                <a:spcPts val="2700"/>
              </a:lnSpc>
            </a:pPr>
            <a:r>
              <a:rPr lang="en-US" sz="2250" spc="450">
                <a:solidFill>
                  <a:srgbClr val="00416B"/>
                </a:solidFill>
                <a:latin typeface="Arimo"/>
                <a:ea typeface="Arimo"/>
                <a:cs typeface="Arimo"/>
                <a:sym typeface="Arimo"/>
              </a:rPr>
              <a:t>ugm.ac.id</a:t>
            </a:r>
          </a:p>
        </p:txBody>
      </p:sp>
      <p:sp>
        <p:nvSpPr>
          <p:cNvPr name="TextBox 8" id="8"/>
          <p:cNvSpPr txBox="true"/>
          <p:nvPr/>
        </p:nvSpPr>
        <p:spPr>
          <a:xfrm rot="0">
            <a:off x="1364866" y="4733925"/>
            <a:ext cx="6155876" cy="790575"/>
          </a:xfrm>
          <a:prstGeom prst="rect">
            <a:avLst/>
          </a:prstGeom>
        </p:spPr>
        <p:txBody>
          <a:bodyPr anchor="t" rtlCol="false" tIns="0" lIns="0" bIns="0" rIns="0">
            <a:spAutoFit/>
          </a:bodyPr>
          <a:lstStyle/>
          <a:p>
            <a:pPr algn="l">
              <a:lnSpc>
                <a:spcPts val="6029"/>
              </a:lnSpc>
            </a:pPr>
            <a:r>
              <a:rPr lang="en-US" sz="5024" i="true">
                <a:solidFill>
                  <a:srgbClr val="000000"/>
                </a:solidFill>
                <a:latin typeface="Arimo Italics"/>
                <a:ea typeface="Arimo Italics"/>
                <a:cs typeface="Arimo Italics"/>
                <a:sym typeface="Arimo Italics"/>
              </a:rPr>
              <a:t>Terimakasih</a:t>
            </a:r>
          </a:p>
        </p:txBody>
      </p:sp>
      <p:sp>
        <p:nvSpPr>
          <p:cNvPr name="Freeform 9" id="9"/>
          <p:cNvSpPr/>
          <p:nvPr/>
        </p:nvSpPr>
        <p:spPr>
          <a:xfrm flipH="false" flipV="false" rot="0">
            <a:off x="9137618" y="2836259"/>
            <a:ext cx="9150668" cy="6091903"/>
          </a:xfrm>
          <a:custGeom>
            <a:avLst/>
            <a:gdLst/>
            <a:ahLst/>
            <a:cxnLst/>
            <a:rect r="r" b="b" t="t" l="l"/>
            <a:pathLst>
              <a:path h="6091903" w="9150668">
                <a:moveTo>
                  <a:pt x="0" y="0"/>
                </a:moveTo>
                <a:lnTo>
                  <a:pt x="9150667" y="0"/>
                </a:lnTo>
                <a:lnTo>
                  <a:pt x="9150667" y="6091903"/>
                </a:lnTo>
                <a:lnTo>
                  <a:pt x="0" y="60919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028700" y="570888"/>
            <a:ext cx="5408314" cy="1590681"/>
          </a:xfrm>
          <a:custGeom>
            <a:avLst/>
            <a:gdLst/>
            <a:ahLst/>
            <a:cxnLst/>
            <a:rect r="r" b="b" t="t" l="l"/>
            <a:pathLst>
              <a:path h="1590681" w="5408314">
                <a:moveTo>
                  <a:pt x="0" y="0"/>
                </a:moveTo>
                <a:lnTo>
                  <a:pt x="5408314" y="0"/>
                </a:lnTo>
                <a:lnTo>
                  <a:pt x="5408314" y="1590681"/>
                </a:lnTo>
                <a:lnTo>
                  <a:pt x="0" y="1590681"/>
                </a:lnTo>
                <a:lnTo>
                  <a:pt x="0" y="0"/>
                </a:lnTo>
                <a:close/>
              </a:path>
            </a:pathLst>
          </a:custGeom>
          <a:blipFill>
            <a:blip r:embed="rId4"/>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4580772" y="4772025"/>
            <a:ext cx="9945915" cy="714375"/>
          </a:xfrm>
          <a:prstGeom prst="rect">
            <a:avLst/>
          </a:prstGeom>
        </p:spPr>
        <p:txBody>
          <a:bodyPr anchor="t" rtlCol="false" tIns="0" lIns="0" bIns="0" rIns="0">
            <a:spAutoFit/>
          </a:bodyPr>
          <a:lstStyle/>
          <a:p>
            <a:pPr algn="l">
              <a:lnSpc>
                <a:spcPts val="5400"/>
              </a:lnSpc>
            </a:pPr>
            <a:r>
              <a:rPr lang="en-US" sz="4500" b="true">
                <a:solidFill>
                  <a:srgbClr val="01416B"/>
                </a:solidFill>
                <a:latin typeface="Arimo Bold"/>
                <a:ea typeface="Arimo Bold"/>
                <a:cs typeface="Arimo Bold"/>
                <a:sym typeface="Arimo Bold"/>
              </a:rPr>
              <a:t>Open Loop Buck Converter</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009491" y="673759"/>
            <a:ext cx="7588298" cy="709882"/>
          </a:xfrm>
          <a:custGeom>
            <a:avLst/>
            <a:gdLst/>
            <a:ahLst/>
            <a:cxnLst/>
            <a:rect r="r" b="b" t="t" l="l"/>
            <a:pathLst>
              <a:path h="709882" w="7588298">
                <a:moveTo>
                  <a:pt x="0" y="0"/>
                </a:moveTo>
                <a:lnTo>
                  <a:pt x="7588298" y="0"/>
                </a:lnTo>
                <a:lnTo>
                  <a:pt x="7588298" y="709882"/>
                </a:lnTo>
                <a:lnTo>
                  <a:pt x="0" y="709882"/>
                </a:lnTo>
                <a:lnTo>
                  <a:pt x="0" y="0"/>
                </a:lnTo>
                <a:close/>
              </a:path>
            </a:pathLst>
          </a:custGeom>
          <a:blipFill>
            <a:blip r:embed="rId3"/>
            <a:stretch>
              <a:fillRect l="0" t="-95937" r="0" b="-460009"/>
            </a:stretch>
          </a:blipFill>
        </p:spPr>
      </p:sp>
      <p:sp>
        <p:nvSpPr>
          <p:cNvPr name="Freeform 4" id="4"/>
          <p:cNvSpPr/>
          <p:nvPr/>
        </p:nvSpPr>
        <p:spPr>
          <a:xfrm flipH="false" flipV="false" rot="0">
            <a:off x="1578807" y="673759"/>
            <a:ext cx="13482411" cy="709882"/>
          </a:xfrm>
          <a:custGeom>
            <a:avLst/>
            <a:gdLst/>
            <a:ahLst/>
            <a:cxnLst/>
            <a:rect r="r" b="b" t="t" l="l"/>
            <a:pathLst>
              <a:path h="709882" w="13482411">
                <a:moveTo>
                  <a:pt x="0" y="0"/>
                </a:moveTo>
                <a:lnTo>
                  <a:pt x="13482411" y="0"/>
                </a:lnTo>
                <a:lnTo>
                  <a:pt x="13482411" y="709882"/>
                </a:lnTo>
                <a:lnTo>
                  <a:pt x="0" y="709882"/>
                </a:lnTo>
                <a:lnTo>
                  <a:pt x="0" y="0"/>
                </a:lnTo>
                <a:close/>
              </a:path>
            </a:pathLst>
          </a:custGeom>
          <a:blipFill>
            <a:blip r:embed="rId4"/>
            <a:stretch>
              <a:fillRect l="0" t="-151320" r="0" b="-2306847"/>
            </a:stretch>
          </a:blipFill>
        </p:spPr>
      </p:sp>
      <p:sp>
        <p:nvSpPr>
          <p:cNvPr name="Freeform 5" id="5"/>
          <p:cNvSpPr/>
          <p:nvPr/>
        </p:nvSpPr>
        <p:spPr>
          <a:xfrm flipH="false" flipV="false" rot="0">
            <a:off x="3174984" y="1960335"/>
            <a:ext cx="11415385" cy="6975041"/>
          </a:xfrm>
          <a:custGeom>
            <a:avLst/>
            <a:gdLst/>
            <a:ahLst/>
            <a:cxnLst/>
            <a:rect r="r" b="b" t="t" l="l"/>
            <a:pathLst>
              <a:path h="6975041" w="11415385">
                <a:moveTo>
                  <a:pt x="0" y="0"/>
                </a:moveTo>
                <a:lnTo>
                  <a:pt x="11415385" y="0"/>
                </a:lnTo>
                <a:lnTo>
                  <a:pt x="11415385" y="6975040"/>
                </a:lnTo>
                <a:lnTo>
                  <a:pt x="0" y="6975040"/>
                </a:lnTo>
                <a:lnTo>
                  <a:pt x="0" y="0"/>
                </a:lnTo>
                <a:close/>
              </a:path>
            </a:pathLst>
          </a:custGeom>
          <a:blipFill>
            <a:blip r:embed="rId5"/>
            <a:stretch>
              <a:fillRect l="0" t="0" r="0" b="0"/>
            </a:stretch>
          </a:blipFill>
        </p:spPr>
      </p:sp>
      <p:sp>
        <p:nvSpPr>
          <p:cNvPr name="TextBox 6" id="6"/>
          <p:cNvSpPr txBox="true"/>
          <p:nvPr/>
        </p:nvSpPr>
        <p:spPr>
          <a:xfrm rot="0">
            <a:off x="1728754" y="645184"/>
            <a:ext cx="7047945" cy="714375"/>
          </a:xfrm>
          <a:prstGeom prst="rect">
            <a:avLst/>
          </a:prstGeom>
        </p:spPr>
        <p:txBody>
          <a:bodyPr anchor="t" rtlCol="false" tIns="0" lIns="0" bIns="0" rIns="0">
            <a:spAutoFit/>
          </a:bodyPr>
          <a:lstStyle/>
          <a:p>
            <a:pPr algn="l">
              <a:lnSpc>
                <a:spcPts val="5400"/>
              </a:lnSpc>
            </a:pPr>
            <a:r>
              <a:rPr lang="en-US" sz="4500" b="true">
                <a:solidFill>
                  <a:srgbClr val="01416B"/>
                </a:solidFill>
                <a:latin typeface="Arimo Bold"/>
                <a:ea typeface="Arimo Bold"/>
                <a:cs typeface="Arimo Bold"/>
                <a:sym typeface="Arimo Bold"/>
              </a:rPr>
              <a:t>Rangkaian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009491" y="673759"/>
            <a:ext cx="7588298" cy="709882"/>
          </a:xfrm>
          <a:custGeom>
            <a:avLst/>
            <a:gdLst/>
            <a:ahLst/>
            <a:cxnLst/>
            <a:rect r="r" b="b" t="t" l="l"/>
            <a:pathLst>
              <a:path h="709882" w="7588298">
                <a:moveTo>
                  <a:pt x="0" y="0"/>
                </a:moveTo>
                <a:lnTo>
                  <a:pt x="7588298" y="0"/>
                </a:lnTo>
                <a:lnTo>
                  <a:pt x="7588298" y="709882"/>
                </a:lnTo>
                <a:lnTo>
                  <a:pt x="0" y="709882"/>
                </a:lnTo>
                <a:lnTo>
                  <a:pt x="0" y="0"/>
                </a:lnTo>
                <a:close/>
              </a:path>
            </a:pathLst>
          </a:custGeom>
          <a:blipFill>
            <a:blip r:embed="rId3"/>
            <a:stretch>
              <a:fillRect l="0" t="-95937" r="0" b="-460009"/>
            </a:stretch>
          </a:blipFill>
        </p:spPr>
      </p:sp>
      <p:sp>
        <p:nvSpPr>
          <p:cNvPr name="Freeform 4" id="4"/>
          <p:cNvSpPr/>
          <p:nvPr/>
        </p:nvSpPr>
        <p:spPr>
          <a:xfrm flipH="false" flipV="false" rot="0">
            <a:off x="1578807" y="673759"/>
            <a:ext cx="13482411" cy="709882"/>
          </a:xfrm>
          <a:custGeom>
            <a:avLst/>
            <a:gdLst/>
            <a:ahLst/>
            <a:cxnLst/>
            <a:rect r="r" b="b" t="t" l="l"/>
            <a:pathLst>
              <a:path h="709882" w="13482411">
                <a:moveTo>
                  <a:pt x="0" y="0"/>
                </a:moveTo>
                <a:lnTo>
                  <a:pt x="13482411" y="0"/>
                </a:lnTo>
                <a:lnTo>
                  <a:pt x="13482411" y="709882"/>
                </a:lnTo>
                <a:lnTo>
                  <a:pt x="0" y="709882"/>
                </a:lnTo>
                <a:lnTo>
                  <a:pt x="0" y="0"/>
                </a:lnTo>
                <a:close/>
              </a:path>
            </a:pathLst>
          </a:custGeom>
          <a:blipFill>
            <a:blip r:embed="rId4"/>
            <a:stretch>
              <a:fillRect l="0" t="-151320" r="0" b="-2306847"/>
            </a:stretch>
          </a:blipFill>
        </p:spPr>
      </p:sp>
      <p:sp>
        <p:nvSpPr>
          <p:cNvPr name="TextBox 5" id="5"/>
          <p:cNvSpPr txBox="true"/>
          <p:nvPr/>
        </p:nvSpPr>
        <p:spPr>
          <a:xfrm rot="0">
            <a:off x="1728754" y="645184"/>
            <a:ext cx="7047945" cy="714375"/>
          </a:xfrm>
          <a:prstGeom prst="rect">
            <a:avLst/>
          </a:prstGeom>
        </p:spPr>
        <p:txBody>
          <a:bodyPr anchor="t" rtlCol="false" tIns="0" lIns="0" bIns="0" rIns="0">
            <a:spAutoFit/>
          </a:bodyPr>
          <a:lstStyle/>
          <a:p>
            <a:pPr algn="l">
              <a:lnSpc>
                <a:spcPts val="5400"/>
              </a:lnSpc>
            </a:pPr>
            <a:r>
              <a:rPr lang="en-US" sz="4500" b="true">
                <a:solidFill>
                  <a:srgbClr val="01416B"/>
                </a:solidFill>
                <a:latin typeface="Arimo Bold"/>
                <a:ea typeface="Arimo Bold"/>
                <a:cs typeface="Arimo Bold"/>
                <a:sym typeface="Arimo Bold"/>
              </a:rPr>
              <a:t>Start-Up</a:t>
            </a:r>
          </a:p>
        </p:txBody>
      </p:sp>
      <p:sp>
        <p:nvSpPr>
          <p:cNvPr name="TextBox 6" id="6"/>
          <p:cNvSpPr txBox="true"/>
          <p:nvPr/>
        </p:nvSpPr>
        <p:spPr>
          <a:xfrm rot="0">
            <a:off x="2541870" y="2540315"/>
            <a:ext cx="13204259" cy="5974379"/>
          </a:xfrm>
          <a:prstGeom prst="rect">
            <a:avLst/>
          </a:prstGeom>
        </p:spPr>
        <p:txBody>
          <a:bodyPr anchor="t" rtlCol="false" tIns="0" lIns="0" bIns="0" rIns="0">
            <a:spAutoFit/>
          </a:bodyPr>
          <a:lstStyle/>
          <a:p>
            <a:pPr algn="just">
              <a:lnSpc>
                <a:spcPts val="5236"/>
              </a:lnSpc>
            </a:pPr>
            <a:r>
              <a:rPr lang="en-US" sz="4363">
                <a:solidFill>
                  <a:srgbClr val="000000"/>
                </a:solidFill>
                <a:latin typeface="Arimo"/>
                <a:ea typeface="Arimo"/>
                <a:cs typeface="Arimo"/>
                <a:sym typeface="Arimo"/>
              </a:rPr>
              <a:t>Pada rangkaian open loop buck converter digunakan spesifikasi seperti pada schematik, yaitu L = 0.5m, C =1uF, dan R load sebesar 40 Ohm, dari hasil simulasi didapat output memiliki keluaran yang sesuai dengan duty cycle yang diberikan, terdapat sedikit tegangan offset pada keluaran yaitu 0.2 V dikarenakan spesifikasi dari switvh yang digunakan. Input yang diberikan adalah 12 V dengan frequensi switching 250K Hz.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009491" y="673759"/>
            <a:ext cx="7588298" cy="709882"/>
          </a:xfrm>
          <a:custGeom>
            <a:avLst/>
            <a:gdLst/>
            <a:ahLst/>
            <a:cxnLst/>
            <a:rect r="r" b="b" t="t" l="l"/>
            <a:pathLst>
              <a:path h="709882" w="7588298">
                <a:moveTo>
                  <a:pt x="0" y="0"/>
                </a:moveTo>
                <a:lnTo>
                  <a:pt x="7588298" y="0"/>
                </a:lnTo>
                <a:lnTo>
                  <a:pt x="7588298" y="709882"/>
                </a:lnTo>
                <a:lnTo>
                  <a:pt x="0" y="709882"/>
                </a:lnTo>
                <a:lnTo>
                  <a:pt x="0" y="0"/>
                </a:lnTo>
                <a:close/>
              </a:path>
            </a:pathLst>
          </a:custGeom>
          <a:blipFill>
            <a:blip r:embed="rId3"/>
            <a:stretch>
              <a:fillRect l="0" t="-95937" r="0" b="-460009"/>
            </a:stretch>
          </a:blipFill>
        </p:spPr>
      </p:sp>
      <p:sp>
        <p:nvSpPr>
          <p:cNvPr name="Freeform 4" id="4"/>
          <p:cNvSpPr/>
          <p:nvPr/>
        </p:nvSpPr>
        <p:spPr>
          <a:xfrm flipH="false" flipV="false" rot="0">
            <a:off x="1578807" y="673759"/>
            <a:ext cx="13482411" cy="709882"/>
          </a:xfrm>
          <a:custGeom>
            <a:avLst/>
            <a:gdLst/>
            <a:ahLst/>
            <a:cxnLst/>
            <a:rect r="r" b="b" t="t" l="l"/>
            <a:pathLst>
              <a:path h="709882" w="13482411">
                <a:moveTo>
                  <a:pt x="0" y="0"/>
                </a:moveTo>
                <a:lnTo>
                  <a:pt x="13482411" y="0"/>
                </a:lnTo>
                <a:lnTo>
                  <a:pt x="13482411" y="709882"/>
                </a:lnTo>
                <a:lnTo>
                  <a:pt x="0" y="709882"/>
                </a:lnTo>
                <a:lnTo>
                  <a:pt x="0" y="0"/>
                </a:lnTo>
                <a:close/>
              </a:path>
            </a:pathLst>
          </a:custGeom>
          <a:blipFill>
            <a:blip r:embed="rId4"/>
            <a:stretch>
              <a:fillRect l="0" t="-151320" r="0" b="-2306847"/>
            </a:stretch>
          </a:blipFill>
        </p:spPr>
      </p:sp>
      <p:sp>
        <p:nvSpPr>
          <p:cNvPr name="Freeform 5" id="5"/>
          <p:cNvSpPr/>
          <p:nvPr/>
        </p:nvSpPr>
        <p:spPr>
          <a:xfrm flipH="false" flipV="false" rot="0">
            <a:off x="1578807" y="2366578"/>
            <a:ext cx="11301259" cy="3616403"/>
          </a:xfrm>
          <a:custGeom>
            <a:avLst/>
            <a:gdLst/>
            <a:ahLst/>
            <a:cxnLst/>
            <a:rect r="r" b="b" t="t" l="l"/>
            <a:pathLst>
              <a:path h="3616403" w="11301259">
                <a:moveTo>
                  <a:pt x="0" y="0"/>
                </a:moveTo>
                <a:lnTo>
                  <a:pt x="11301259" y="0"/>
                </a:lnTo>
                <a:lnTo>
                  <a:pt x="11301259" y="3616403"/>
                </a:lnTo>
                <a:lnTo>
                  <a:pt x="0" y="3616403"/>
                </a:lnTo>
                <a:lnTo>
                  <a:pt x="0" y="0"/>
                </a:lnTo>
                <a:close/>
              </a:path>
            </a:pathLst>
          </a:custGeom>
          <a:blipFill>
            <a:blip r:embed="rId5"/>
            <a:stretch>
              <a:fillRect l="0" t="0" r="0" b="0"/>
            </a:stretch>
          </a:blipFill>
        </p:spPr>
      </p:sp>
      <p:sp>
        <p:nvSpPr>
          <p:cNvPr name="Freeform 6" id="6"/>
          <p:cNvSpPr/>
          <p:nvPr/>
        </p:nvSpPr>
        <p:spPr>
          <a:xfrm flipH="false" flipV="false" rot="0">
            <a:off x="1578807" y="6164580"/>
            <a:ext cx="11301259" cy="3093720"/>
          </a:xfrm>
          <a:custGeom>
            <a:avLst/>
            <a:gdLst/>
            <a:ahLst/>
            <a:cxnLst/>
            <a:rect r="r" b="b" t="t" l="l"/>
            <a:pathLst>
              <a:path h="3093720" w="11301259">
                <a:moveTo>
                  <a:pt x="0" y="0"/>
                </a:moveTo>
                <a:lnTo>
                  <a:pt x="11301259" y="0"/>
                </a:lnTo>
                <a:lnTo>
                  <a:pt x="11301259" y="3093720"/>
                </a:lnTo>
                <a:lnTo>
                  <a:pt x="0" y="3093720"/>
                </a:lnTo>
                <a:lnTo>
                  <a:pt x="0" y="0"/>
                </a:lnTo>
                <a:close/>
              </a:path>
            </a:pathLst>
          </a:custGeom>
          <a:blipFill>
            <a:blip r:embed="rId6"/>
            <a:stretch>
              <a:fillRect l="0" t="0" r="0" b="0"/>
            </a:stretch>
          </a:blipFill>
        </p:spPr>
      </p:sp>
      <p:sp>
        <p:nvSpPr>
          <p:cNvPr name="TextBox 7" id="7"/>
          <p:cNvSpPr txBox="true"/>
          <p:nvPr/>
        </p:nvSpPr>
        <p:spPr>
          <a:xfrm rot="0">
            <a:off x="1728754" y="645184"/>
            <a:ext cx="7047945" cy="714375"/>
          </a:xfrm>
          <a:prstGeom prst="rect">
            <a:avLst/>
          </a:prstGeom>
        </p:spPr>
        <p:txBody>
          <a:bodyPr anchor="t" rtlCol="false" tIns="0" lIns="0" bIns="0" rIns="0">
            <a:spAutoFit/>
          </a:bodyPr>
          <a:lstStyle/>
          <a:p>
            <a:pPr algn="l">
              <a:lnSpc>
                <a:spcPts val="5400"/>
              </a:lnSpc>
            </a:pPr>
            <a:r>
              <a:rPr lang="en-US" sz="4500" b="true">
                <a:solidFill>
                  <a:srgbClr val="01416B"/>
                </a:solidFill>
                <a:latin typeface="Arimo Bold"/>
                <a:ea typeface="Arimo Bold"/>
                <a:cs typeface="Arimo Bold"/>
                <a:sym typeface="Arimo Bold"/>
              </a:rPr>
              <a:t>Simulasi</a:t>
            </a:r>
          </a:p>
        </p:txBody>
      </p:sp>
      <p:sp>
        <p:nvSpPr>
          <p:cNvPr name="TextBox 8" id="8"/>
          <p:cNvSpPr txBox="true"/>
          <p:nvPr/>
        </p:nvSpPr>
        <p:spPr>
          <a:xfrm rot="0">
            <a:off x="13069005" y="3577365"/>
            <a:ext cx="4190295" cy="1166254"/>
          </a:xfrm>
          <a:prstGeom prst="rect">
            <a:avLst/>
          </a:prstGeom>
        </p:spPr>
        <p:txBody>
          <a:bodyPr anchor="t" rtlCol="false" tIns="0" lIns="0" bIns="0" rIns="0">
            <a:spAutoFit/>
          </a:bodyPr>
          <a:lstStyle/>
          <a:p>
            <a:pPr algn="just">
              <a:lnSpc>
                <a:spcPts val="2250"/>
              </a:lnSpc>
            </a:pPr>
            <a:r>
              <a:rPr lang="en-US" sz="1875">
                <a:solidFill>
                  <a:srgbClr val="000000"/>
                </a:solidFill>
                <a:latin typeface="Arimo"/>
                <a:ea typeface="Arimo"/>
                <a:cs typeface="Arimo"/>
                <a:sym typeface="Arimo"/>
              </a:rPr>
              <a:t>Duty Cycle 0,3</a:t>
            </a:r>
          </a:p>
          <a:p>
            <a:pPr algn="just">
              <a:lnSpc>
                <a:spcPts val="2250"/>
              </a:lnSpc>
            </a:pPr>
            <a:r>
              <a:rPr lang="en-US" sz="1875">
                <a:solidFill>
                  <a:srgbClr val="000000"/>
                </a:solidFill>
                <a:latin typeface="Arimo"/>
                <a:ea typeface="Arimo"/>
                <a:cs typeface="Arimo"/>
                <a:sym typeface="Arimo"/>
              </a:rPr>
              <a:t>Pada Duty Cycle 0.3, atau 30 persen didapat tegangan keluaran sekitar 3v</a:t>
            </a:r>
          </a:p>
          <a:p>
            <a:pPr algn="just">
              <a:lnSpc>
                <a:spcPts val="2250"/>
              </a:lnSpc>
            </a:pPr>
          </a:p>
        </p:txBody>
      </p:sp>
      <p:sp>
        <p:nvSpPr>
          <p:cNvPr name="TextBox 9" id="9"/>
          <p:cNvSpPr txBox="true"/>
          <p:nvPr/>
        </p:nvSpPr>
        <p:spPr>
          <a:xfrm rot="0">
            <a:off x="13221405" y="7114026"/>
            <a:ext cx="4190295" cy="1166254"/>
          </a:xfrm>
          <a:prstGeom prst="rect">
            <a:avLst/>
          </a:prstGeom>
        </p:spPr>
        <p:txBody>
          <a:bodyPr anchor="t" rtlCol="false" tIns="0" lIns="0" bIns="0" rIns="0">
            <a:spAutoFit/>
          </a:bodyPr>
          <a:lstStyle/>
          <a:p>
            <a:pPr algn="just">
              <a:lnSpc>
                <a:spcPts val="2250"/>
              </a:lnSpc>
            </a:pPr>
            <a:r>
              <a:rPr lang="en-US" sz="1875">
                <a:solidFill>
                  <a:srgbClr val="000000"/>
                </a:solidFill>
                <a:latin typeface="Arimo"/>
                <a:ea typeface="Arimo"/>
                <a:cs typeface="Arimo"/>
                <a:sym typeface="Arimo"/>
              </a:rPr>
              <a:t>Duty Cycle 0,8</a:t>
            </a:r>
          </a:p>
          <a:p>
            <a:pPr algn="just">
              <a:lnSpc>
                <a:spcPts val="2250"/>
              </a:lnSpc>
            </a:pPr>
            <a:r>
              <a:rPr lang="en-US" sz="1875">
                <a:solidFill>
                  <a:srgbClr val="000000"/>
                </a:solidFill>
                <a:latin typeface="Arimo"/>
                <a:ea typeface="Arimo"/>
                <a:cs typeface="Arimo"/>
                <a:sym typeface="Arimo"/>
              </a:rPr>
              <a:t>Pada Duty Cycle 0.8, atau 80 persen didapat tegangan keluaran sekitar 9v</a:t>
            </a:r>
          </a:p>
          <a:p>
            <a:pPr algn="just">
              <a:lnSpc>
                <a:spcPts val="225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009491" y="673759"/>
            <a:ext cx="7588298" cy="709882"/>
          </a:xfrm>
          <a:custGeom>
            <a:avLst/>
            <a:gdLst/>
            <a:ahLst/>
            <a:cxnLst/>
            <a:rect r="r" b="b" t="t" l="l"/>
            <a:pathLst>
              <a:path h="709882" w="7588298">
                <a:moveTo>
                  <a:pt x="0" y="0"/>
                </a:moveTo>
                <a:lnTo>
                  <a:pt x="7588298" y="0"/>
                </a:lnTo>
                <a:lnTo>
                  <a:pt x="7588298" y="709882"/>
                </a:lnTo>
                <a:lnTo>
                  <a:pt x="0" y="709882"/>
                </a:lnTo>
                <a:lnTo>
                  <a:pt x="0" y="0"/>
                </a:lnTo>
                <a:close/>
              </a:path>
            </a:pathLst>
          </a:custGeom>
          <a:blipFill>
            <a:blip r:embed="rId3"/>
            <a:stretch>
              <a:fillRect l="0" t="-95937" r="0" b="-460009"/>
            </a:stretch>
          </a:blipFill>
        </p:spPr>
      </p:sp>
      <p:sp>
        <p:nvSpPr>
          <p:cNvPr name="Freeform 4" id="4"/>
          <p:cNvSpPr/>
          <p:nvPr/>
        </p:nvSpPr>
        <p:spPr>
          <a:xfrm flipH="false" flipV="false" rot="0">
            <a:off x="1578807" y="673759"/>
            <a:ext cx="13482411" cy="709882"/>
          </a:xfrm>
          <a:custGeom>
            <a:avLst/>
            <a:gdLst/>
            <a:ahLst/>
            <a:cxnLst/>
            <a:rect r="r" b="b" t="t" l="l"/>
            <a:pathLst>
              <a:path h="709882" w="13482411">
                <a:moveTo>
                  <a:pt x="0" y="0"/>
                </a:moveTo>
                <a:lnTo>
                  <a:pt x="13482411" y="0"/>
                </a:lnTo>
                <a:lnTo>
                  <a:pt x="13482411" y="709882"/>
                </a:lnTo>
                <a:lnTo>
                  <a:pt x="0" y="709882"/>
                </a:lnTo>
                <a:lnTo>
                  <a:pt x="0" y="0"/>
                </a:lnTo>
                <a:close/>
              </a:path>
            </a:pathLst>
          </a:custGeom>
          <a:blipFill>
            <a:blip r:embed="rId4"/>
            <a:stretch>
              <a:fillRect l="0" t="-151320" r="0" b="-2306847"/>
            </a:stretch>
          </a:blipFill>
        </p:spPr>
      </p:sp>
      <p:sp>
        <p:nvSpPr>
          <p:cNvPr name="Freeform 5" id="5"/>
          <p:cNvSpPr/>
          <p:nvPr/>
        </p:nvSpPr>
        <p:spPr>
          <a:xfrm flipH="false" flipV="false" rot="0">
            <a:off x="1578807" y="2294104"/>
            <a:ext cx="11301259" cy="6173313"/>
          </a:xfrm>
          <a:custGeom>
            <a:avLst/>
            <a:gdLst/>
            <a:ahLst/>
            <a:cxnLst/>
            <a:rect r="r" b="b" t="t" l="l"/>
            <a:pathLst>
              <a:path h="6173313" w="11301259">
                <a:moveTo>
                  <a:pt x="0" y="0"/>
                </a:moveTo>
                <a:lnTo>
                  <a:pt x="11301259" y="0"/>
                </a:lnTo>
                <a:lnTo>
                  <a:pt x="11301259" y="6173313"/>
                </a:lnTo>
                <a:lnTo>
                  <a:pt x="0" y="6173313"/>
                </a:lnTo>
                <a:lnTo>
                  <a:pt x="0" y="0"/>
                </a:lnTo>
                <a:close/>
              </a:path>
            </a:pathLst>
          </a:custGeom>
          <a:blipFill>
            <a:blip r:embed="rId5"/>
            <a:stretch>
              <a:fillRect l="0" t="0" r="0" b="0"/>
            </a:stretch>
          </a:blipFill>
        </p:spPr>
      </p:sp>
      <p:sp>
        <p:nvSpPr>
          <p:cNvPr name="TextBox 6" id="6"/>
          <p:cNvSpPr txBox="true"/>
          <p:nvPr/>
        </p:nvSpPr>
        <p:spPr>
          <a:xfrm rot="0">
            <a:off x="1728754" y="645184"/>
            <a:ext cx="7047945" cy="714375"/>
          </a:xfrm>
          <a:prstGeom prst="rect">
            <a:avLst/>
          </a:prstGeom>
        </p:spPr>
        <p:txBody>
          <a:bodyPr anchor="t" rtlCol="false" tIns="0" lIns="0" bIns="0" rIns="0">
            <a:spAutoFit/>
          </a:bodyPr>
          <a:lstStyle/>
          <a:p>
            <a:pPr algn="l">
              <a:lnSpc>
                <a:spcPts val="5400"/>
              </a:lnSpc>
            </a:pPr>
            <a:r>
              <a:rPr lang="en-US" sz="4500" b="true">
                <a:solidFill>
                  <a:srgbClr val="01416B"/>
                </a:solidFill>
                <a:latin typeface="Arimo Bold"/>
                <a:ea typeface="Arimo Bold"/>
                <a:cs typeface="Arimo Bold"/>
                <a:sym typeface="Arimo Bold"/>
              </a:rPr>
              <a:t>Voltage Ripple</a:t>
            </a:r>
          </a:p>
        </p:txBody>
      </p:sp>
      <p:sp>
        <p:nvSpPr>
          <p:cNvPr name="TextBox 7" id="7"/>
          <p:cNvSpPr txBox="true"/>
          <p:nvPr/>
        </p:nvSpPr>
        <p:spPr>
          <a:xfrm rot="0">
            <a:off x="13069005" y="4340847"/>
            <a:ext cx="4190295" cy="1548157"/>
          </a:xfrm>
          <a:prstGeom prst="rect">
            <a:avLst/>
          </a:prstGeom>
        </p:spPr>
        <p:txBody>
          <a:bodyPr anchor="t" rtlCol="false" tIns="0" lIns="0" bIns="0" rIns="0">
            <a:spAutoFit/>
          </a:bodyPr>
          <a:lstStyle/>
          <a:p>
            <a:pPr algn="just">
              <a:lnSpc>
                <a:spcPts val="2587"/>
              </a:lnSpc>
            </a:pPr>
            <a:r>
              <a:rPr lang="en-US" sz="1847">
                <a:solidFill>
                  <a:srgbClr val="000000"/>
                </a:solidFill>
                <a:latin typeface="Arimo"/>
                <a:ea typeface="Arimo"/>
                <a:cs typeface="Arimo"/>
                <a:sym typeface="Arimo"/>
              </a:rPr>
              <a:t>Dari hasil simulasi, dengan oemilihan induktor 0.5m H dan capacitor 1u F, didapat ripple yang sangat minim </a:t>
            </a:r>
          </a:p>
          <a:p>
            <a:pPr algn="just">
              <a:lnSpc>
                <a:spcPts val="429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009491" y="673759"/>
            <a:ext cx="7588298" cy="709882"/>
          </a:xfrm>
          <a:custGeom>
            <a:avLst/>
            <a:gdLst/>
            <a:ahLst/>
            <a:cxnLst/>
            <a:rect r="r" b="b" t="t" l="l"/>
            <a:pathLst>
              <a:path h="709882" w="7588298">
                <a:moveTo>
                  <a:pt x="0" y="0"/>
                </a:moveTo>
                <a:lnTo>
                  <a:pt x="7588298" y="0"/>
                </a:lnTo>
                <a:lnTo>
                  <a:pt x="7588298" y="709882"/>
                </a:lnTo>
                <a:lnTo>
                  <a:pt x="0" y="709882"/>
                </a:lnTo>
                <a:lnTo>
                  <a:pt x="0" y="0"/>
                </a:lnTo>
                <a:close/>
              </a:path>
            </a:pathLst>
          </a:custGeom>
          <a:blipFill>
            <a:blip r:embed="rId3"/>
            <a:stretch>
              <a:fillRect l="0" t="-95937" r="0" b="-460009"/>
            </a:stretch>
          </a:blipFill>
        </p:spPr>
      </p:sp>
      <p:sp>
        <p:nvSpPr>
          <p:cNvPr name="Freeform 4" id="4"/>
          <p:cNvSpPr/>
          <p:nvPr/>
        </p:nvSpPr>
        <p:spPr>
          <a:xfrm flipH="false" flipV="false" rot="0">
            <a:off x="1578807" y="673759"/>
            <a:ext cx="13482411" cy="709882"/>
          </a:xfrm>
          <a:custGeom>
            <a:avLst/>
            <a:gdLst/>
            <a:ahLst/>
            <a:cxnLst/>
            <a:rect r="r" b="b" t="t" l="l"/>
            <a:pathLst>
              <a:path h="709882" w="13482411">
                <a:moveTo>
                  <a:pt x="0" y="0"/>
                </a:moveTo>
                <a:lnTo>
                  <a:pt x="13482411" y="0"/>
                </a:lnTo>
                <a:lnTo>
                  <a:pt x="13482411" y="709882"/>
                </a:lnTo>
                <a:lnTo>
                  <a:pt x="0" y="709882"/>
                </a:lnTo>
                <a:lnTo>
                  <a:pt x="0" y="0"/>
                </a:lnTo>
                <a:close/>
              </a:path>
            </a:pathLst>
          </a:custGeom>
          <a:blipFill>
            <a:blip r:embed="rId4"/>
            <a:stretch>
              <a:fillRect l="0" t="-151320" r="0" b="-2306847"/>
            </a:stretch>
          </a:blipFill>
        </p:spPr>
      </p:sp>
      <p:sp>
        <p:nvSpPr>
          <p:cNvPr name="Freeform 5" id="5"/>
          <p:cNvSpPr/>
          <p:nvPr/>
        </p:nvSpPr>
        <p:spPr>
          <a:xfrm flipH="false" flipV="false" rot="0">
            <a:off x="1028700" y="1634586"/>
            <a:ext cx="9110300" cy="4919562"/>
          </a:xfrm>
          <a:custGeom>
            <a:avLst/>
            <a:gdLst/>
            <a:ahLst/>
            <a:cxnLst/>
            <a:rect r="r" b="b" t="t" l="l"/>
            <a:pathLst>
              <a:path h="4919562" w="9110300">
                <a:moveTo>
                  <a:pt x="0" y="0"/>
                </a:moveTo>
                <a:lnTo>
                  <a:pt x="9110300" y="0"/>
                </a:lnTo>
                <a:lnTo>
                  <a:pt x="9110300" y="4919562"/>
                </a:lnTo>
                <a:lnTo>
                  <a:pt x="0" y="4919562"/>
                </a:lnTo>
                <a:lnTo>
                  <a:pt x="0" y="0"/>
                </a:lnTo>
                <a:close/>
              </a:path>
            </a:pathLst>
          </a:custGeom>
          <a:blipFill>
            <a:blip r:embed="rId5"/>
            <a:stretch>
              <a:fillRect l="0" t="0" r="0" b="0"/>
            </a:stretch>
          </a:blipFill>
        </p:spPr>
      </p:sp>
      <p:sp>
        <p:nvSpPr>
          <p:cNvPr name="Freeform 6" id="6"/>
          <p:cNvSpPr/>
          <p:nvPr/>
        </p:nvSpPr>
        <p:spPr>
          <a:xfrm flipH="false" flipV="false" rot="0">
            <a:off x="924631" y="6801798"/>
            <a:ext cx="9318437" cy="2328440"/>
          </a:xfrm>
          <a:custGeom>
            <a:avLst/>
            <a:gdLst/>
            <a:ahLst/>
            <a:cxnLst/>
            <a:rect r="r" b="b" t="t" l="l"/>
            <a:pathLst>
              <a:path h="2328440" w="9318437">
                <a:moveTo>
                  <a:pt x="0" y="0"/>
                </a:moveTo>
                <a:lnTo>
                  <a:pt x="9318438" y="0"/>
                </a:lnTo>
                <a:lnTo>
                  <a:pt x="9318438" y="2328440"/>
                </a:lnTo>
                <a:lnTo>
                  <a:pt x="0" y="2328440"/>
                </a:lnTo>
                <a:lnTo>
                  <a:pt x="0" y="0"/>
                </a:lnTo>
                <a:close/>
              </a:path>
            </a:pathLst>
          </a:custGeom>
          <a:blipFill>
            <a:blip r:embed="rId6"/>
            <a:stretch>
              <a:fillRect l="0" t="-36391" r="-21278" b="-22562"/>
            </a:stretch>
          </a:blipFill>
        </p:spPr>
      </p:sp>
      <p:sp>
        <p:nvSpPr>
          <p:cNvPr name="TextBox 7" id="7"/>
          <p:cNvSpPr txBox="true"/>
          <p:nvPr/>
        </p:nvSpPr>
        <p:spPr>
          <a:xfrm rot="0">
            <a:off x="1728754" y="645184"/>
            <a:ext cx="7047945" cy="714375"/>
          </a:xfrm>
          <a:prstGeom prst="rect">
            <a:avLst/>
          </a:prstGeom>
        </p:spPr>
        <p:txBody>
          <a:bodyPr anchor="t" rtlCol="false" tIns="0" lIns="0" bIns="0" rIns="0">
            <a:spAutoFit/>
          </a:bodyPr>
          <a:lstStyle/>
          <a:p>
            <a:pPr algn="l">
              <a:lnSpc>
                <a:spcPts val="5400"/>
              </a:lnSpc>
            </a:pPr>
            <a:r>
              <a:rPr lang="en-US" sz="4500" b="true">
                <a:solidFill>
                  <a:srgbClr val="01416B"/>
                </a:solidFill>
                <a:latin typeface="Arimo Bold"/>
                <a:ea typeface="Arimo Bold"/>
                <a:cs typeface="Arimo Bold"/>
                <a:sym typeface="Arimo Bold"/>
              </a:rPr>
              <a:t>Current Ripple</a:t>
            </a:r>
          </a:p>
        </p:txBody>
      </p:sp>
      <p:sp>
        <p:nvSpPr>
          <p:cNvPr name="TextBox 8" id="8"/>
          <p:cNvSpPr txBox="true"/>
          <p:nvPr/>
        </p:nvSpPr>
        <p:spPr>
          <a:xfrm rot="0">
            <a:off x="11492916" y="4016997"/>
            <a:ext cx="4190295" cy="2519707"/>
          </a:xfrm>
          <a:prstGeom prst="rect">
            <a:avLst/>
          </a:prstGeom>
        </p:spPr>
        <p:txBody>
          <a:bodyPr anchor="t" rtlCol="false" tIns="0" lIns="0" bIns="0" rIns="0">
            <a:spAutoFit/>
          </a:bodyPr>
          <a:lstStyle/>
          <a:p>
            <a:pPr algn="just">
              <a:lnSpc>
                <a:spcPts val="2587"/>
              </a:lnSpc>
            </a:pPr>
            <a:r>
              <a:rPr lang="en-US" sz="1847">
                <a:solidFill>
                  <a:srgbClr val="000000"/>
                </a:solidFill>
                <a:latin typeface="Arimo"/>
                <a:ea typeface="Arimo"/>
                <a:cs typeface="Arimo"/>
                <a:sym typeface="Arimo"/>
              </a:rPr>
              <a:t>Ripple arus yang dihasilkan pada simulasi ini lebih besar dari voltage ripple, dapat dilihat pada hasil simulasi, ripple yang terjadi adalah sekitar 30mA, atau sekitar  30% dengan arus yang kaluar adalah 240mA.</a:t>
            </a:r>
          </a:p>
          <a:p>
            <a:pPr algn="just">
              <a:lnSpc>
                <a:spcPts val="429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4580772" y="4772025"/>
            <a:ext cx="11324977" cy="714375"/>
          </a:xfrm>
          <a:prstGeom prst="rect">
            <a:avLst/>
          </a:prstGeom>
        </p:spPr>
        <p:txBody>
          <a:bodyPr anchor="t" rtlCol="false" tIns="0" lIns="0" bIns="0" rIns="0">
            <a:spAutoFit/>
          </a:bodyPr>
          <a:lstStyle/>
          <a:p>
            <a:pPr algn="l">
              <a:lnSpc>
                <a:spcPts val="5400"/>
              </a:lnSpc>
            </a:pPr>
            <a:r>
              <a:rPr lang="en-US" sz="4500" b="true">
                <a:solidFill>
                  <a:srgbClr val="01416B"/>
                </a:solidFill>
                <a:latin typeface="Arimo Bold"/>
                <a:ea typeface="Arimo Bold"/>
                <a:cs typeface="Arimo Bold"/>
                <a:sym typeface="Arimo Bold"/>
              </a:rPr>
              <a:t>Close Loop Buck Converter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009491" y="673759"/>
            <a:ext cx="7588298" cy="709882"/>
          </a:xfrm>
          <a:custGeom>
            <a:avLst/>
            <a:gdLst/>
            <a:ahLst/>
            <a:cxnLst/>
            <a:rect r="r" b="b" t="t" l="l"/>
            <a:pathLst>
              <a:path h="709882" w="7588298">
                <a:moveTo>
                  <a:pt x="0" y="0"/>
                </a:moveTo>
                <a:lnTo>
                  <a:pt x="7588298" y="0"/>
                </a:lnTo>
                <a:lnTo>
                  <a:pt x="7588298" y="709882"/>
                </a:lnTo>
                <a:lnTo>
                  <a:pt x="0" y="709882"/>
                </a:lnTo>
                <a:lnTo>
                  <a:pt x="0" y="0"/>
                </a:lnTo>
                <a:close/>
              </a:path>
            </a:pathLst>
          </a:custGeom>
          <a:blipFill>
            <a:blip r:embed="rId3"/>
            <a:stretch>
              <a:fillRect l="0" t="-95937" r="0" b="-460009"/>
            </a:stretch>
          </a:blipFill>
        </p:spPr>
      </p:sp>
      <p:sp>
        <p:nvSpPr>
          <p:cNvPr name="Freeform 4" id="4"/>
          <p:cNvSpPr/>
          <p:nvPr/>
        </p:nvSpPr>
        <p:spPr>
          <a:xfrm flipH="false" flipV="false" rot="0">
            <a:off x="1578807" y="673759"/>
            <a:ext cx="13482411" cy="709882"/>
          </a:xfrm>
          <a:custGeom>
            <a:avLst/>
            <a:gdLst/>
            <a:ahLst/>
            <a:cxnLst/>
            <a:rect r="r" b="b" t="t" l="l"/>
            <a:pathLst>
              <a:path h="709882" w="13482411">
                <a:moveTo>
                  <a:pt x="0" y="0"/>
                </a:moveTo>
                <a:lnTo>
                  <a:pt x="13482411" y="0"/>
                </a:lnTo>
                <a:lnTo>
                  <a:pt x="13482411" y="709882"/>
                </a:lnTo>
                <a:lnTo>
                  <a:pt x="0" y="709882"/>
                </a:lnTo>
                <a:lnTo>
                  <a:pt x="0" y="0"/>
                </a:lnTo>
                <a:close/>
              </a:path>
            </a:pathLst>
          </a:custGeom>
          <a:blipFill>
            <a:blip r:embed="rId4"/>
            <a:stretch>
              <a:fillRect l="0" t="-151320" r="0" b="-2306847"/>
            </a:stretch>
          </a:blipFill>
        </p:spPr>
      </p:sp>
      <p:sp>
        <p:nvSpPr>
          <p:cNvPr name="Freeform 5" id="5"/>
          <p:cNvSpPr/>
          <p:nvPr/>
        </p:nvSpPr>
        <p:spPr>
          <a:xfrm flipH="false" flipV="false" rot="0">
            <a:off x="4000750" y="2393413"/>
            <a:ext cx="8862936" cy="5805223"/>
          </a:xfrm>
          <a:custGeom>
            <a:avLst/>
            <a:gdLst/>
            <a:ahLst/>
            <a:cxnLst/>
            <a:rect r="r" b="b" t="t" l="l"/>
            <a:pathLst>
              <a:path h="5805223" w="8862936">
                <a:moveTo>
                  <a:pt x="0" y="0"/>
                </a:moveTo>
                <a:lnTo>
                  <a:pt x="8862936" y="0"/>
                </a:lnTo>
                <a:lnTo>
                  <a:pt x="8862936" y="5805223"/>
                </a:lnTo>
                <a:lnTo>
                  <a:pt x="0" y="5805223"/>
                </a:lnTo>
                <a:lnTo>
                  <a:pt x="0" y="0"/>
                </a:lnTo>
                <a:close/>
              </a:path>
            </a:pathLst>
          </a:custGeom>
          <a:blipFill>
            <a:blip r:embed="rId5"/>
            <a:stretch>
              <a:fillRect l="0" t="0" r="0" b="0"/>
            </a:stretch>
          </a:blipFill>
        </p:spPr>
      </p:sp>
      <p:sp>
        <p:nvSpPr>
          <p:cNvPr name="TextBox 6" id="6"/>
          <p:cNvSpPr txBox="true"/>
          <p:nvPr/>
        </p:nvSpPr>
        <p:spPr>
          <a:xfrm rot="0">
            <a:off x="1728754" y="645184"/>
            <a:ext cx="7047945" cy="714375"/>
          </a:xfrm>
          <a:prstGeom prst="rect">
            <a:avLst/>
          </a:prstGeom>
        </p:spPr>
        <p:txBody>
          <a:bodyPr anchor="t" rtlCol="false" tIns="0" lIns="0" bIns="0" rIns="0">
            <a:spAutoFit/>
          </a:bodyPr>
          <a:lstStyle/>
          <a:p>
            <a:pPr algn="l">
              <a:lnSpc>
                <a:spcPts val="5400"/>
              </a:lnSpc>
            </a:pPr>
            <a:r>
              <a:rPr lang="en-US" sz="4500">
                <a:solidFill>
                  <a:srgbClr val="01416B"/>
                </a:solidFill>
                <a:latin typeface="Arimo"/>
                <a:ea typeface="Arimo"/>
                <a:cs typeface="Arimo"/>
                <a:sym typeface="Arimo"/>
              </a:rPr>
              <a:t>Close Loop Buck Converter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DAGZF-I4ydA</dc:identifier>
  <dcterms:modified xsi:type="dcterms:W3CDTF">2011-08-01T06:04:30Z</dcterms:modified>
  <cp:revision>1</cp:revision>
  <dc:title>Diamond_482672_Uas Elektornika Daya</dc:title>
</cp:coreProperties>
</file>