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4" r:id="rId10"/>
    <p:sldId id="275" r:id="rId11"/>
    <p:sldId id="276" r:id="rId12"/>
    <p:sldId id="257" r:id="rId13"/>
    <p:sldId id="258" r:id="rId14"/>
    <p:sldId id="259" r:id="rId15"/>
    <p:sldId id="260" r:id="rId16"/>
    <p:sldId id="261" r:id="rId17"/>
    <p:sldId id="262" r:id="rId18"/>
    <p:sldId id="264" r:id="rId19"/>
    <p:sldId id="265" r:id="rId20"/>
    <p:sldId id="26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4D39-5423-4BE7-9231-A0144ECEA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302923-DDD6-4926-8B71-A4E3EB22A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E826D4-5A19-409B-81E7-1006CEF9D4FB}"/>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5" name="Footer Placeholder 4">
            <a:extLst>
              <a:ext uri="{FF2B5EF4-FFF2-40B4-BE49-F238E27FC236}">
                <a16:creationId xmlns:a16="http://schemas.microsoft.com/office/drawing/2014/main" id="{E9CAD531-33EA-444A-8920-89AFE6EF1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33A37-D896-495A-8B23-F51132E8E0BC}"/>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249490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036C-A7FD-47A6-ADD4-233364566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F7AA5-3E1C-4CC6-85D7-5F022407D1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CFF80-D55A-4F85-9C8C-B588B4AD71BF}"/>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5" name="Footer Placeholder 4">
            <a:extLst>
              <a:ext uri="{FF2B5EF4-FFF2-40B4-BE49-F238E27FC236}">
                <a16:creationId xmlns:a16="http://schemas.microsoft.com/office/drawing/2014/main" id="{786B781E-0A4B-45CF-9130-8A7176A3E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04E99-8A5E-4125-BEAD-FC5440479743}"/>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415225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7DC8A-C475-4612-BFED-968B2383D7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92B598-72B1-4564-9EDC-8E4D87877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31D00-BDA3-461C-8D89-658633AA2BD0}"/>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5" name="Footer Placeholder 4">
            <a:extLst>
              <a:ext uri="{FF2B5EF4-FFF2-40B4-BE49-F238E27FC236}">
                <a16:creationId xmlns:a16="http://schemas.microsoft.com/office/drawing/2014/main" id="{A36511EB-5721-4401-BDBB-FB0912189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8E07A-B15F-4C89-BA4E-A2430788A17E}"/>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32984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73F4-3FBD-4DFB-AAD5-02B7DD454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2A91A-232E-430D-970C-26C6D30667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0BE92-D5EA-484C-84AC-EBF4FCB2A01A}"/>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5" name="Footer Placeholder 4">
            <a:extLst>
              <a:ext uri="{FF2B5EF4-FFF2-40B4-BE49-F238E27FC236}">
                <a16:creationId xmlns:a16="http://schemas.microsoft.com/office/drawing/2014/main" id="{D1D66C03-B7D8-49C1-921D-94E14CCDE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AADA6-5923-47DA-9F29-8A2263E32557}"/>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58410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CD77-6766-4510-BE58-169E81F5B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FF3B7-953E-4923-9F31-DEEE05549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3AECD-07A5-4701-A1C0-8C44069920D4}"/>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5" name="Footer Placeholder 4">
            <a:extLst>
              <a:ext uri="{FF2B5EF4-FFF2-40B4-BE49-F238E27FC236}">
                <a16:creationId xmlns:a16="http://schemas.microsoft.com/office/drawing/2014/main" id="{5413BFC4-B659-4744-8885-A1CEA2BA7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4389B-C712-4625-B801-EB3E6E257B32}"/>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278331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8193-329C-4ECD-9AE2-FA984B99CB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8C8BB-4EDD-4FB7-BC0A-A45B90A01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D8E011-CA47-45A4-9B34-9CBEE2699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1CC27-2916-479A-A340-24DCF3683B00}"/>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6" name="Footer Placeholder 5">
            <a:extLst>
              <a:ext uri="{FF2B5EF4-FFF2-40B4-BE49-F238E27FC236}">
                <a16:creationId xmlns:a16="http://schemas.microsoft.com/office/drawing/2014/main" id="{5A8CA519-5805-4DDC-AF08-8090088D4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EA5AA-4D81-4C5F-AC16-3A1413123E21}"/>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333909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6E4F-9F96-4063-8C1D-0640FDAD33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96A7E-2CBD-4D63-AAB3-4536DBEBF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4C2CC-73EF-4918-B492-F7BB69A1E8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121C58-9C37-4AF1-82CD-5DA5E6DF4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36E5BB-6C5A-4078-9F53-874E74F7D0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71071-B125-4D4F-A949-B3EDCD214F15}"/>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8" name="Footer Placeholder 7">
            <a:extLst>
              <a:ext uri="{FF2B5EF4-FFF2-40B4-BE49-F238E27FC236}">
                <a16:creationId xmlns:a16="http://schemas.microsoft.com/office/drawing/2014/main" id="{13D69516-252B-46A1-B5AE-CDE44FCBC0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2AAD0-3E26-4F76-ACF3-DA3EA601D5E0}"/>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139043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48BF-DB20-4708-BB64-8311D7E301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FD3E9-4329-47D6-8411-3730751652F7}"/>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4" name="Footer Placeholder 3">
            <a:extLst>
              <a:ext uri="{FF2B5EF4-FFF2-40B4-BE49-F238E27FC236}">
                <a16:creationId xmlns:a16="http://schemas.microsoft.com/office/drawing/2014/main" id="{AD4EF1EB-CAF0-49F4-A352-53F885F95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145560-A974-4393-8B13-64821E0EB3B7}"/>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225078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75951-A895-43BD-B9AF-DA5E37B84D27}"/>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3" name="Footer Placeholder 2">
            <a:extLst>
              <a:ext uri="{FF2B5EF4-FFF2-40B4-BE49-F238E27FC236}">
                <a16:creationId xmlns:a16="http://schemas.microsoft.com/office/drawing/2014/main" id="{4B08C16D-668C-4FC2-BCFF-7CBB64392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9FD48-2CAF-4E0D-BDA9-B028975240C8}"/>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190026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4CB1-9CB5-42E3-88C6-5FAA88524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F01ABA-AE54-477D-BA06-4133C6BFA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6FA57-890F-4402-8D42-9D6500753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90744-25E9-4755-91BC-5BEE5F05C7E1}"/>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6" name="Footer Placeholder 5">
            <a:extLst>
              <a:ext uri="{FF2B5EF4-FFF2-40B4-BE49-F238E27FC236}">
                <a16:creationId xmlns:a16="http://schemas.microsoft.com/office/drawing/2014/main" id="{9CD8927D-D8CE-430B-B534-E3C82C615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64F13-6A88-4ACD-B577-D29405458424}"/>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87767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4ECD-3404-4147-B610-3AE380A40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0CCDEF-E4D8-4ED7-9B33-3771A0FC8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7A0B12-A436-4A6A-B067-F04BD1DA3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B5BE7-2AAE-4BE6-8B10-0DD9A82B0FC5}"/>
              </a:ext>
            </a:extLst>
          </p:cNvPr>
          <p:cNvSpPr>
            <a:spLocks noGrp="1"/>
          </p:cNvSpPr>
          <p:nvPr>
            <p:ph type="dt" sz="half" idx="10"/>
          </p:nvPr>
        </p:nvSpPr>
        <p:spPr/>
        <p:txBody>
          <a:bodyPr/>
          <a:lstStyle/>
          <a:p>
            <a:fld id="{C0EE3BAD-34EA-4863-97E4-1F709A51317A}" type="datetimeFigureOut">
              <a:rPr lang="en-US" smtClean="0"/>
              <a:t>5/23/2019</a:t>
            </a:fld>
            <a:endParaRPr lang="en-US"/>
          </a:p>
        </p:txBody>
      </p:sp>
      <p:sp>
        <p:nvSpPr>
          <p:cNvPr id="6" name="Footer Placeholder 5">
            <a:extLst>
              <a:ext uri="{FF2B5EF4-FFF2-40B4-BE49-F238E27FC236}">
                <a16:creationId xmlns:a16="http://schemas.microsoft.com/office/drawing/2014/main" id="{B845E5A8-6272-4AB3-B016-8731BA9B1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E36E7-8DD6-4C51-BB25-D3D4E680E11C}"/>
              </a:ext>
            </a:extLst>
          </p:cNvPr>
          <p:cNvSpPr>
            <a:spLocks noGrp="1"/>
          </p:cNvSpPr>
          <p:nvPr>
            <p:ph type="sldNum" sz="quarter" idx="12"/>
          </p:nvPr>
        </p:nvSpPr>
        <p:spPr/>
        <p:txBody>
          <a:bodyPr/>
          <a:lstStyle/>
          <a:p>
            <a:fld id="{A3459BDE-9764-4F38-9B34-01298172A875}" type="slidenum">
              <a:rPr lang="en-US" smtClean="0"/>
              <a:t>‹#›</a:t>
            </a:fld>
            <a:endParaRPr lang="en-US"/>
          </a:p>
        </p:txBody>
      </p:sp>
    </p:spTree>
    <p:extLst>
      <p:ext uri="{BB962C8B-B14F-4D97-AF65-F5344CB8AC3E}">
        <p14:creationId xmlns:p14="http://schemas.microsoft.com/office/powerpoint/2010/main" val="309513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343B4-E064-4A7E-8049-94E47E764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6530E-49DE-4440-BBBB-40BB02A77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50B7F-01E7-4D53-9197-A5A990555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3BAD-34EA-4863-97E4-1F709A51317A}" type="datetimeFigureOut">
              <a:rPr lang="en-US" smtClean="0"/>
              <a:t>5/23/2019</a:t>
            </a:fld>
            <a:endParaRPr lang="en-US"/>
          </a:p>
        </p:txBody>
      </p:sp>
      <p:sp>
        <p:nvSpPr>
          <p:cNvPr id="5" name="Footer Placeholder 4">
            <a:extLst>
              <a:ext uri="{FF2B5EF4-FFF2-40B4-BE49-F238E27FC236}">
                <a16:creationId xmlns:a16="http://schemas.microsoft.com/office/drawing/2014/main" id="{4DC523F1-FDB9-4197-A14E-36731A48DE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B056C-816B-4922-8786-75B9C217D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59BDE-9764-4F38-9B34-01298172A875}" type="slidenum">
              <a:rPr lang="en-US" smtClean="0"/>
              <a:t>‹#›</a:t>
            </a:fld>
            <a:endParaRPr lang="en-US"/>
          </a:p>
        </p:txBody>
      </p:sp>
    </p:spTree>
    <p:extLst>
      <p:ext uri="{BB962C8B-B14F-4D97-AF65-F5344CB8AC3E}">
        <p14:creationId xmlns:p14="http://schemas.microsoft.com/office/powerpoint/2010/main" val="255226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6BD-E4A5-41CA-A1E7-9EA236FDCEF1}"/>
              </a:ext>
            </a:extLst>
          </p:cNvPr>
          <p:cNvSpPr>
            <a:spLocks noGrp="1"/>
          </p:cNvSpPr>
          <p:nvPr>
            <p:ph type="title"/>
          </p:nvPr>
        </p:nvSpPr>
        <p:spPr/>
        <p:txBody>
          <a:bodyPr/>
          <a:lstStyle/>
          <a:p>
            <a:r>
              <a:rPr lang="en-US" dirty="0"/>
              <a:t>CSS </a:t>
            </a:r>
          </a:p>
        </p:txBody>
      </p:sp>
      <p:sp>
        <p:nvSpPr>
          <p:cNvPr id="3" name="Content Placeholder 2">
            <a:extLst>
              <a:ext uri="{FF2B5EF4-FFF2-40B4-BE49-F238E27FC236}">
                <a16:creationId xmlns:a16="http://schemas.microsoft.com/office/drawing/2014/main" id="{A1910A1A-3F66-4401-AB3B-7BDD1B539407}"/>
              </a:ext>
            </a:extLst>
          </p:cNvPr>
          <p:cNvSpPr>
            <a:spLocks noGrp="1"/>
          </p:cNvSpPr>
          <p:nvPr>
            <p:ph idx="1"/>
          </p:nvPr>
        </p:nvSpPr>
        <p:spPr/>
        <p:txBody>
          <a:bodyPr/>
          <a:lstStyle/>
          <a:p>
            <a:r>
              <a:rPr lang="en-US" dirty="0"/>
              <a:t>Cascading Style Sheets (CSS) describe how documents are presented on screens, in print, or perhaps how they are pronounced. W3C has actively promoted the use of style sheets on the Web since the consortium was founded in 1994.</a:t>
            </a:r>
          </a:p>
          <a:p>
            <a:endParaRPr lang="en-US" dirty="0"/>
          </a:p>
          <a:p>
            <a:r>
              <a:rPr lang="en-US" dirty="0"/>
              <a:t>First let's consider an example of HTML document which makes use of &lt;font&gt; tag and associated attributes to specify text color and font size −</a:t>
            </a:r>
          </a:p>
          <a:p>
            <a:endParaRPr lang="en-US" dirty="0"/>
          </a:p>
          <a:p>
            <a:endParaRPr lang="en-US" dirty="0"/>
          </a:p>
        </p:txBody>
      </p:sp>
    </p:spTree>
    <p:extLst>
      <p:ext uri="{BB962C8B-B14F-4D97-AF65-F5344CB8AC3E}">
        <p14:creationId xmlns:p14="http://schemas.microsoft.com/office/powerpoint/2010/main" val="261561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Inclusion</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idx="1"/>
          </p:nvPr>
        </p:nvSpPr>
        <p:spPr/>
        <p:txBody>
          <a:bodyPr>
            <a:normAutofit/>
          </a:bodyPr>
          <a:lstStyle/>
          <a:p>
            <a:r>
              <a:rPr lang="en-US" dirty="0"/>
              <a:t>You can put your CSS rules into an HTML document using the &lt;style&gt; element. This tag is placed inside the &lt;head&gt;...&lt;/head&gt; tags. Rules defined using this syntax will be applied to all the elements available in the document. Here is the generic syntax −</a:t>
            </a:r>
          </a:p>
        </p:txBody>
      </p:sp>
    </p:spTree>
    <p:extLst>
      <p:ext uri="{BB962C8B-B14F-4D97-AF65-F5344CB8AC3E}">
        <p14:creationId xmlns:p14="http://schemas.microsoft.com/office/powerpoint/2010/main" val="427286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Inclusion</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sz="half" idx="1"/>
          </p:nvPr>
        </p:nvSpPr>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&lt;style type = "text/</a:t>
            </a:r>
            <a:r>
              <a:rPr lang="en-US" dirty="0" err="1"/>
              <a:t>css</a:t>
            </a:r>
            <a:r>
              <a:rPr lang="en-US" dirty="0"/>
              <a:t>" media = "all"&gt;</a:t>
            </a:r>
          </a:p>
          <a:p>
            <a:pPr marL="0" indent="0">
              <a:buNone/>
            </a:pPr>
            <a:r>
              <a:rPr lang="en-US" dirty="0"/>
              <a:t>         body {</a:t>
            </a:r>
          </a:p>
          <a:p>
            <a:pPr marL="0" indent="0">
              <a:buNone/>
            </a:pPr>
            <a:r>
              <a:rPr lang="en-US" dirty="0"/>
              <a:t>            background-color: linen;</a:t>
            </a:r>
          </a:p>
          <a:p>
            <a:pPr marL="0" indent="0">
              <a:buNone/>
            </a:pPr>
            <a:r>
              <a:rPr lang="en-US" dirty="0"/>
              <a:t>         }</a:t>
            </a:r>
          </a:p>
          <a:p>
            <a:pPr marL="0" indent="0">
              <a:buNone/>
            </a:pPr>
            <a:r>
              <a:rPr lang="en-US" dirty="0"/>
              <a:t>         h1 {</a:t>
            </a:r>
          </a:p>
          <a:p>
            <a:pPr marL="0" indent="0">
              <a:buNone/>
            </a:pPr>
            <a:r>
              <a:rPr lang="en-US" dirty="0"/>
              <a:t>            color: maroon;</a:t>
            </a:r>
          </a:p>
          <a:p>
            <a:pPr marL="0" indent="0">
              <a:buNone/>
            </a:pPr>
            <a:r>
              <a:rPr lang="en-US" dirty="0"/>
              <a:t>            margin-left: 40px;</a:t>
            </a:r>
          </a:p>
          <a:p>
            <a:pPr marL="0" indent="0">
              <a:buNone/>
            </a:pPr>
            <a:r>
              <a:rPr lang="en-US" dirty="0"/>
              <a:t>         }</a:t>
            </a:r>
          </a:p>
        </p:txBody>
      </p:sp>
      <p:sp>
        <p:nvSpPr>
          <p:cNvPr id="4" name="Content Placeholder 3">
            <a:extLst>
              <a:ext uri="{FF2B5EF4-FFF2-40B4-BE49-F238E27FC236}">
                <a16:creationId xmlns:a16="http://schemas.microsoft.com/office/drawing/2014/main" id="{0492DEBF-7CB5-4BEC-815F-A06F6898D547}"/>
              </a:ext>
            </a:extLst>
          </p:cNvPr>
          <p:cNvSpPr>
            <a:spLocks noGrp="1"/>
          </p:cNvSpPr>
          <p:nvPr>
            <p:ph sz="half" idx="2"/>
          </p:nvPr>
        </p:nvSpPr>
        <p:spPr/>
        <p:txBody>
          <a:bodyPr>
            <a:normAutofit fontScale="77500" lnSpcReduction="20000"/>
          </a:bodyPr>
          <a:lstStyle/>
          <a:p>
            <a:pPr marL="0" indent="0">
              <a:buNone/>
            </a:pPr>
            <a:r>
              <a:rPr lang="en-US" dirty="0"/>
              <a:t> &lt;/style&gt;</a:t>
            </a:r>
          </a:p>
          <a:p>
            <a:pPr marL="0" indent="0">
              <a:buNone/>
            </a:pPr>
            <a:r>
              <a:rPr lang="en-US" dirty="0"/>
              <a:t>   &lt;/head&gt;   </a:t>
            </a:r>
          </a:p>
          <a:p>
            <a:pPr marL="0" indent="0">
              <a:buNone/>
            </a:pPr>
            <a:r>
              <a:rPr lang="en-US" dirty="0"/>
              <a:t>   &lt;body&gt;</a:t>
            </a:r>
          </a:p>
          <a:p>
            <a:pPr marL="0" indent="0">
              <a:buNone/>
            </a:pPr>
            <a:r>
              <a:rPr lang="en-US" dirty="0"/>
              <a:t>      &lt;h1&gt;This is a heading&lt;/h1&gt;</a:t>
            </a:r>
          </a:p>
          <a:p>
            <a:pPr marL="0" indent="0">
              <a:buNone/>
            </a:pPr>
            <a:r>
              <a:rPr lang="en-US" dirty="0"/>
              <a:t>      &lt;p&gt;This is a paragraph.&lt;/p&gt;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9568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5F8-9CD6-4C58-AA44-25DAF2A45AD5}"/>
              </a:ext>
            </a:extLst>
          </p:cNvPr>
          <p:cNvSpPr>
            <a:spLocks noGrp="1"/>
          </p:cNvSpPr>
          <p:nvPr>
            <p:ph type="title"/>
          </p:nvPr>
        </p:nvSpPr>
        <p:spPr/>
        <p:txBody>
          <a:bodyPr/>
          <a:lstStyle/>
          <a:p>
            <a:r>
              <a:rPr lang="en-US" dirty="0"/>
              <a:t>HTML VS CSS</a:t>
            </a:r>
          </a:p>
        </p:txBody>
      </p:sp>
      <p:sp>
        <p:nvSpPr>
          <p:cNvPr id="3" name="Content Placeholder 2">
            <a:extLst>
              <a:ext uri="{FF2B5EF4-FFF2-40B4-BE49-F238E27FC236}">
                <a16:creationId xmlns:a16="http://schemas.microsoft.com/office/drawing/2014/main" id="{371DBFED-BCAC-4D18-A641-4F19F51B610D}"/>
              </a:ext>
            </a:extLst>
          </p:cNvPr>
          <p:cNvSpPr>
            <a:spLocks noGrp="1"/>
          </p:cNvSpPr>
          <p:nvPr>
            <p:ph sz="half" idx="1"/>
          </p:nvPr>
        </p:nvSpPr>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endParaRPr lang="en-US" dirty="0"/>
          </a:p>
          <a:p>
            <a:pPr marL="0" indent="0">
              <a:buNone/>
            </a:pPr>
            <a:r>
              <a:rPr lang="en-US" dirty="0"/>
              <a:t>   &lt;head&gt;</a:t>
            </a:r>
          </a:p>
          <a:p>
            <a:pPr marL="0" indent="0">
              <a:buNone/>
            </a:pPr>
            <a:r>
              <a:rPr lang="en-US" dirty="0"/>
              <a:t>      &lt;title&gt;HTML CSS&lt;/title&gt;</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&lt;p&gt;&lt;font color = "green" size = "5"&gt;Hello, World!&lt;/font&gt;&lt;/p&gt;</a:t>
            </a:r>
          </a:p>
          <a:p>
            <a:pPr marL="0" indent="0">
              <a:buNone/>
            </a:pPr>
            <a:r>
              <a:rPr lang="en-US" dirty="0"/>
              <a:t>   &lt;/body&gt;</a:t>
            </a:r>
          </a:p>
          <a:p>
            <a:pPr marL="0" indent="0">
              <a:buNone/>
            </a:pPr>
            <a:endParaRPr lang="en-US" dirty="0"/>
          </a:p>
          <a:p>
            <a:pPr marL="0" indent="0">
              <a:buNone/>
            </a:pPr>
            <a:r>
              <a:rPr lang="en-US" dirty="0"/>
              <a:t>&lt;/html&gt;</a:t>
            </a:r>
          </a:p>
        </p:txBody>
      </p:sp>
      <p:sp>
        <p:nvSpPr>
          <p:cNvPr id="4" name="Content Placeholder 3">
            <a:extLst>
              <a:ext uri="{FF2B5EF4-FFF2-40B4-BE49-F238E27FC236}">
                <a16:creationId xmlns:a16="http://schemas.microsoft.com/office/drawing/2014/main" id="{1515DF8B-B7FA-4C61-8082-35CF7B1E1741}"/>
              </a:ext>
            </a:extLst>
          </p:cNvPr>
          <p:cNvSpPr>
            <a:spLocks noGrp="1"/>
          </p:cNvSpPr>
          <p:nvPr>
            <p:ph sz="half" idx="2"/>
          </p:nvPr>
        </p:nvSpPr>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endParaRPr lang="en-US" dirty="0"/>
          </a:p>
          <a:p>
            <a:pPr marL="0" indent="0">
              <a:buNone/>
            </a:pPr>
            <a:r>
              <a:rPr lang="en-US" dirty="0"/>
              <a:t>   &lt;head&gt;</a:t>
            </a:r>
          </a:p>
          <a:p>
            <a:pPr marL="0" indent="0">
              <a:buNone/>
            </a:pPr>
            <a:r>
              <a:rPr lang="en-US" dirty="0"/>
              <a:t>      &lt;title&gt;HTML CSS&lt;/title&gt;</a:t>
            </a:r>
          </a:p>
          <a:p>
            <a:pPr marL="0" indent="0">
              <a:buNone/>
            </a:pPr>
            <a:r>
              <a:rPr lang="en-US" dirty="0"/>
              <a:t>   &lt;/head&gt;</a:t>
            </a:r>
          </a:p>
          <a:p>
            <a:pPr marL="0" indent="0">
              <a:buNone/>
            </a:pPr>
            <a:endParaRPr lang="en-US" dirty="0"/>
          </a:p>
          <a:p>
            <a:pPr marL="0" indent="0">
              <a:buNone/>
            </a:pPr>
            <a:r>
              <a:rPr lang="en-US" dirty="0"/>
              <a:t>   &lt;body&gt;</a:t>
            </a:r>
          </a:p>
          <a:p>
            <a:pPr marL="0" indent="0">
              <a:buNone/>
            </a:pPr>
            <a:r>
              <a:rPr lang="en-US" dirty="0"/>
              <a:t>      &lt;p style = "</a:t>
            </a:r>
            <a:r>
              <a:rPr lang="en-US" dirty="0" err="1"/>
              <a:t>color:green</a:t>
            </a:r>
            <a:r>
              <a:rPr lang="en-US" dirty="0"/>
              <a:t>; font-size:24px;" &gt;Hello, World!&lt;/p&gt;</a:t>
            </a:r>
          </a:p>
          <a:p>
            <a:pPr marL="0" indent="0">
              <a:buNone/>
            </a:pPr>
            <a:r>
              <a:rPr lang="en-US" dirty="0"/>
              <a:t>   &lt;/body&gt;</a:t>
            </a:r>
          </a:p>
          <a:p>
            <a:pPr marL="0" indent="0">
              <a:buNone/>
            </a:pPr>
            <a:endParaRPr lang="en-US" dirty="0"/>
          </a:p>
          <a:p>
            <a:pPr marL="0" indent="0">
              <a:buNone/>
            </a:pPr>
            <a:r>
              <a:rPr lang="en-US" dirty="0"/>
              <a:t>&lt;/html&gt;</a:t>
            </a:r>
          </a:p>
        </p:txBody>
      </p:sp>
    </p:spTree>
    <p:extLst>
      <p:ext uri="{BB962C8B-B14F-4D97-AF65-F5344CB8AC3E}">
        <p14:creationId xmlns:p14="http://schemas.microsoft.com/office/powerpoint/2010/main" val="126492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784EE-A12B-451D-992F-8F8BA22A9C79}"/>
              </a:ext>
            </a:extLst>
          </p:cNvPr>
          <p:cNvSpPr>
            <a:spLocks noGrp="1"/>
          </p:cNvSpPr>
          <p:nvPr>
            <p:ph type="title"/>
          </p:nvPr>
        </p:nvSpPr>
        <p:spPr/>
        <p:txBody>
          <a:bodyPr/>
          <a:lstStyle/>
          <a:p>
            <a:r>
              <a:rPr lang="en-US" dirty="0"/>
              <a:t>Use CSS in a page	</a:t>
            </a:r>
          </a:p>
        </p:txBody>
      </p:sp>
      <p:sp>
        <p:nvSpPr>
          <p:cNvPr id="6" name="Content Placeholder 5">
            <a:extLst>
              <a:ext uri="{FF2B5EF4-FFF2-40B4-BE49-F238E27FC236}">
                <a16:creationId xmlns:a16="http://schemas.microsoft.com/office/drawing/2014/main" id="{EDCB1E9D-B758-43B7-9C24-7EF677408B8E}"/>
              </a:ext>
            </a:extLst>
          </p:cNvPr>
          <p:cNvSpPr>
            <a:spLocks noGrp="1"/>
          </p:cNvSpPr>
          <p:nvPr>
            <p:ph idx="1"/>
          </p:nvPr>
        </p:nvSpPr>
        <p:spPr/>
        <p:txBody>
          <a:bodyPr>
            <a:normAutofit/>
          </a:bodyPr>
          <a:lstStyle/>
          <a:p>
            <a:r>
              <a:rPr lang="en-US" dirty="0"/>
              <a:t>External Style Sheet − Define style sheet rules in a separate .</a:t>
            </a:r>
            <a:r>
              <a:rPr lang="en-US" dirty="0" err="1"/>
              <a:t>css</a:t>
            </a:r>
            <a:r>
              <a:rPr lang="en-US" dirty="0"/>
              <a:t> file and then include that file in your HTML document using HTML &lt;link&gt; tag.</a:t>
            </a:r>
          </a:p>
          <a:p>
            <a:r>
              <a:rPr lang="en-US" dirty="0"/>
              <a:t>Internal Style Sheet − Define style sheet rules in header section of the HTML document using &lt;style&gt; tag.</a:t>
            </a:r>
          </a:p>
          <a:p>
            <a:r>
              <a:rPr lang="en-US" dirty="0"/>
              <a:t>Inline Style Sheet − Define style sheet rules directly along-with the HTML elements using style attribute.</a:t>
            </a:r>
          </a:p>
        </p:txBody>
      </p:sp>
    </p:spTree>
    <p:extLst>
      <p:ext uri="{BB962C8B-B14F-4D97-AF65-F5344CB8AC3E}">
        <p14:creationId xmlns:p14="http://schemas.microsoft.com/office/powerpoint/2010/main" val="319055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6B87-57D3-40C4-82FC-184AC2CB1950}"/>
              </a:ext>
            </a:extLst>
          </p:cNvPr>
          <p:cNvSpPr>
            <a:spLocks noGrp="1"/>
          </p:cNvSpPr>
          <p:nvPr>
            <p:ph type="title"/>
          </p:nvPr>
        </p:nvSpPr>
        <p:spPr/>
        <p:txBody>
          <a:bodyPr/>
          <a:lstStyle/>
          <a:p>
            <a:r>
              <a:rPr lang="en-US" dirty="0"/>
              <a:t>External Style Sheet</a:t>
            </a:r>
          </a:p>
        </p:txBody>
      </p:sp>
      <p:sp>
        <p:nvSpPr>
          <p:cNvPr id="3" name="Content Placeholder 2">
            <a:extLst>
              <a:ext uri="{FF2B5EF4-FFF2-40B4-BE49-F238E27FC236}">
                <a16:creationId xmlns:a16="http://schemas.microsoft.com/office/drawing/2014/main" id="{BA9EACE5-8236-4A98-9CBD-1BF638CF641A}"/>
              </a:ext>
            </a:extLst>
          </p:cNvPr>
          <p:cNvSpPr>
            <a:spLocks noGrp="1"/>
          </p:cNvSpPr>
          <p:nvPr>
            <p:ph idx="1"/>
          </p:nvPr>
        </p:nvSpPr>
        <p:spPr/>
        <p:txBody>
          <a:bodyPr/>
          <a:lstStyle/>
          <a:p>
            <a:r>
              <a:rPr lang="en-US" dirty="0"/>
              <a:t>If you need to use your style sheet to various pages, then its always recommended to define a common style sheet in a separate file. A cascading style sheet file will have extension as .</a:t>
            </a:r>
            <a:r>
              <a:rPr lang="en-US" dirty="0" err="1"/>
              <a:t>css</a:t>
            </a:r>
            <a:r>
              <a:rPr lang="en-US" dirty="0"/>
              <a:t> and it will be included in HTML files using &lt;link&gt; tag.</a:t>
            </a:r>
          </a:p>
        </p:txBody>
      </p:sp>
    </p:spTree>
    <p:extLst>
      <p:ext uri="{BB962C8B-B14F-4D97-AF65-F5344CB8AC3E}">
        <p14:creationId xmlns:p14="http://schemas.microsoft.com/office/powerpoint/2010/main" val="239966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6B87-57D3-40C4-82FC-184AC2CB1950}"/>
              </a:ext>
            </a:extLst>
          </p:cNvPr>
          <p:cNvSpPr>
            <a:spLocks noGrp="1"/>
          </p:cNvSpPr>
          <p:nvPr>
            <p:ph type="title"/>
          </p:nvPr>
        </p:nvSpPr>
        <p:spPr/>
        <p:txBody>
          <a:bodyPr/>
          <a:lstStyle/>
          <a:p>
            <a:r>
              <a:rPr lang="en-US" dirty="0"/>
              <a:t>External Style Sheet</a:t>
            </a:r>
          </a:p>
        </p:txBody>
      </p:sp>
      <p:sp>
        <p:nvSpPr>
          <p:cNvPr id="3" name="Content Placeholder 2">
            <a:extLst>
              <a:ext uri="{FF2B5EF4-FFF2-40B4-BE49-F238E27FC236}">
                <a16:creationId xmlns:a16="http://schemas.microsoft.com/office/drawing/2014/main" id="{BA9EACE5-8236-4A98-9CBD-1BF638CF641A}"/>
              </a:ext>
            </a:extLst>
          </p:cNvPr>
          <p:cNvSpPr>
            <a:spLocks noGrp="1"/>
          </p:cNvSpPr>
          <p:nvPr>
            <p:ph idx="1"/>
          </p:nvPr>
        </p:nvSpPr>
        <p:spPr/>
        <p:txBody>
          <a:bodyPr>
            <a:normAutofit fontScale="92500" lnSpcReduction="20000"/>
          </a:bodyPr>
          <a:lstStyle/>
          <a:p>
            <a:r>
              <a:rPr lang="en-US" dirty="0"/>
              <a:t>Consider we define a style sheet file </a:t>
            </a:r>
            <a:r>
              <a:rPr lang="en-US" b="1" dirty="0"/>
              <a:t>style.css</a:t>
            </a:r>
            <a:r>
              <a:rPr lang="en-US" dirty="0"/>
              <a:t> which has following rules −</a:t>
            </a:r>
          </a:p>
          <a:p>
            <a:pPr marL="0" indent="0">
              <a:buNone/>
            </a:pPr>
            <a:r>
              <a:rPr lang="en-US" dirty="0"/>
              <a:t>.red {</a:t>
            </a:r>
          </a:p>
          <a:p>
            <a:pPr marL="0" indent="0">
              <a:buNone/>
            </a:pPr>
            <a:r>
              <a:rPr lang="en-US" dirty="0"/>
              <a:t>   color: red;</a:t>
            </a:r>
          </a:p>
          <a:p>
            <a:pPr marL="0" indent="0">
              <a:buNone/>
            </a:pPr>
            <a:r>
              <a:rPr lang="en-US" dirty="0"/>
              <a:t>}</a:t>
            </a:r>
          </a:p>
          <a:p>
            <a:pPr marL="0" indent="0">
              <a:buNone/>
            </a:pPr>
            <a:r>
              <a:rPr lang="en-US" dirty="0"/>
              <a:t>.thick {</a:t>
            </a:r>
          </a:p>
          <a:p>
            <a:pPr marL="0" indent="0">
              <a:buNone/>
            </a:pPr>
            <a:r>
              <a:rPr lang="en-US" dirty="0"/>
              <a:t>   font-size:20px;</a:t>
            </a:r>
          </a:p>
          <a:p>
            <a:pPr marL="0" indent="0">
              <a:buNone/>
            </a:pPr>
            <a:r>
              <a:rPr lang="en-US" dirty="0"/>
              <a:t>}</a:t>
            </a:r>
          </a:p>
          <a:p>
            <a:pPr marL="0" indent="0">
              <a:buNone/>
            </a:pPr>
            <a:r>
              <a:rPr lang="en-US" dirty="0"/>
              <a:t>.green {</a:t>
            </a:r>
          </a:p>
          <a:p>
            <a:pPr marL="0" indent="0">
              <a:buNone/>
            </a:pPr>
            <a:r>
              <a:rPr lang="en-US" dirty="0"/>
              <a:t>   </a:t>
            </a:r>
            <a:r>
              <a:rPr lang="en-US" dirty="0" err="1"/>
              <a:t>color:green</a:t>
            </a:r>
            <a:r>
              <a:rPr lang="en-US" dirty="0"/>
              <a:t>;</a:t>
            </a:r>
          </a:p>
          <a:p>
            <a:pPr marL="0" indent="0">
              <a:buNone/>
            </a:pPr>
            <a:r>
              <a:rPr lang="en-US" dirty="0"/>
              <a:t>}</a:t>
            </a:r>
          </a:p>
        </p:txBody>
      </p:sp>
    </p:spTree>
    <p:extLst>
      <p:ext uri="{BB962C8B-B14F-4D97-AF65-F5344CB8AC3E}">
        <p14:creationId xmlns:p14="http://schemas.microsoft.com/office/powerpoint/2010/main" val="29382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6B87-57D3-40C4-82FC-184AC2CB1950}"/>
              </a:ext>
            </a:extLst>
          </p:cNvPr>
          <p:cNvSpPr>
            <a:spLocks noGrp="1"/>
          </p:cNvSpPr>
          <p:nvPr>
            <p:ph type="title"/>
          </p:nvPr>
        </p:nvSpPr>
        <p:spPr/>
        <p:txBody>
          <a:bodyPr/>
          <a:lstStyle/>
          <a:p>
            <a:r>
              <a:rPr lang="en-US" dirty="0"/>
              <a:t>External Style Sheet</a:t>
            </a:r>
          </a:p>
        </p:txBody>
      </p:sp>
      <p:sp>
        <p:nvSpPr>
          <p:cNvPr id="3" name="Content Placeholder 2">
            <a:extLst>
              <a:ext uri="{FF2B5EF4-FFF2-40B4-BE49-F238E27FC236}">
                <a16:creationId xmlns:a16="http://schemas.microsoft.com/office/drawing/2014/main" id="{BA9EACE5-8236-4A98-9CBD-1BF638CF641A}"/>
              </a:ext>
            </a:extLst>
          </p:cNvPr>
          <p:cNvSpPr>
            <a:spLocks noGrp="1"/>
          </p:cNvSpPr>
          <p:nvPr>
            <p:ph idx="1"/>
          </p:nvPr>
        </p:nvSpPr>
        <p:spPr/>
        <p:txBody>
          <a:bodyPr>
            <a:normAutofit fontScale="92500" lnSpcReduction="20000"/>
          </a:bodyPr>
          <a:lstStyle/>
          <a:p>
            <a:pPr marL="0" indent="0">
              <a:buNone/>
            </a:pPr>
            <a:r>
              <a:rPr lang="en-US" sz="1400" dirty="0"/>
              <a:t>&lt;!DOCTYPE html&gt;</a:t>
            </a:r>
          </a:p>
          <a:p>
            <a:pPr marL="0" indent="0">
              <a:buNone/>
            </a:pPr>
            <a:r>
              <a:rPr lang="en-US" sz="1400" dirty="0"/>
              <a:t>&lt;html&gt;</a:t>
            </a:r>
          </a:p>
          <a:p>
            <a:pPr marL="0" indent="0">
              <a:buNone/>
            </a:pPr>
            <a:endParaRPr lang="en-US" sz="1400" dirty="0"/>
          </a:p>
          <a:p>
            <a:pPr marL="0" indent="0">
              <a:buNone/>
            </a:pPr>
            <a:r>
              <a:rPr lang="en-US" sz="1400" dirty="0"/>
              <a:t>   &lt;head&gt;</a:t>
            </a:r>
          </a:p>
          <a:p>
            <a:pPr marL="0" indent="0">
              <a:buNone/>
            </a:pPr>
            <a:r>
              <a:rPr lang="en-US" sz="1400" dirty="0"/>
              <a:t>      &lt;title&gt;HTML External CSS&lt;/title&gt;</a:t>
            </a:r>
          </a:p>
          <a:p>
            <a:pPr marL="0" indent="0">
              <a:buNone/>
            </a:pPr>
            <a:r>
              <a:rPr lang="en-US" sz="1400" dirty="0"/>
              <a:t>      &lt;link </a:t>
            </a:r>
            <a:r>
              <a:rPr lang="en-US" sz="1400" dirty="0" err="1"/>
              <a:t>rel</a:t>
            </a:r>
            <a:r>
              <a:rPr lang="en-US" sz="1400" dirty="0"/>
              <a:t> = "stylesheet" type = "text/</a:t>
            </a:r>
            <a:r>
              <a:rPr lang="en-US" sz="1400" dirty="0" err="1"/>
              <a:t>css</a:t>
            </a:r>
            <a:r>
              <a:rPr lang="en-US" sz="1400" dirty="0"/>
              <a:t>" </a:t>
            </a:r>
            <a:r>
              <a:rPr lang="en-US" sz="1400" dirty="0" err="1"/>
              <a:t>href</a:t>
            </a:r>
            <a:r>
              <a:rPr lang="en-US" sz="1400" dirty="0"/>
              <a:t> = "/html/style.css"&gt;</a:t>
            </a:r>
          </a:p>
          <a:p>
            <a:pPr marL="0" indent="0">
              <a:buNone/>
            </a:pPr>
            <a:r>
              <a:rPr lang="en-US" sz="1400" dirty="0"/>
              <a:t>   &lt;/head&gt;</a:t>
            </a:r>
          </a:p>
          <a:p>
            <a:pPr marL="0" indent="0">
              <a:buNone/>
            </a:pPr>
            <a:endParaRPr lang="en-US" sz="1400" dirty="0"/>
          </a:p>
          <a:p>
            <a:pPr marL="0" indent="0">
              <a:buNone/>
            </a:pPr>
            <a:r>
              <a:rPr lang="en-US" sz="1400" dirty="0"/>
              <a:t>   &lt;body&gt;</a:t>
            </a:r>
          </a:p>
          <a:p>
            <a:pPr marL="0" indent="0">
              <a:buNone/>
            </a:pPr>
            <a:r>
              <a:rPr lang="en-US" sz="1400" dirty="0"/>
              <a:t>      &lt;p class = "red"&gt;This is red&lt;/p&gt;</a:t>
            </a:r>
          </a:p>
          <a:p>
            <a:pPr marL="0" indent="0">
              <a:buNone/>
            </a:pPr>
            <a:r>
              <a:rPr lang="en-US" sz="1400" dirty="0"/>
              <a:t>      &lt;p class = "thick"&gt;This is thick&lt;/p&gt;</a:t>
            </a:r>
          </a:p>
          <a:p>
            <a:pPr marL="0" indent="0">
              <a:buNone/>
            </a:pPr>
            <a:r>
              <a:rPr lang="en-US" sz="1400" dirty="0"/>
              <a:t>      &lt;p class = "green"&gt;This is green&lt;/p&gt;</a:t>
            </a:r>
          </a:p>
          <a:p>
            <a:pPr marL="0" indent="0">
              <a:buNone/>
            </a:pPr>
            <a:r>
              <a:rPr lang="en-US" sz="1400" dirty="0"/>
              <a:t>      &lt;p class = "thick green"&gt;This is thick and green&lt;/p&gt;</a:t>
            </a:r>
          </a:p>
          <a:p>
            <a:pPr marL="0" indent="0">
              <a:buNone/>
            </a:pPr>
            <a:r>
              <a:rPr lang="en-US" sz="1400" dirty="0"/>
              <a:t>   &lt;/body&gt;</a:t>
            </a:r>
          </a:p>
          <a:p>
            <a:pPr marL="0" indent="0">
              <a:buNone/>
            </a:pPr>
            <a:endParaRPr lang="en-US" sz="1400" dirty="0"/>
          </a:p>
          <a:p>
            <a:pPr marL="0" indent="0">
              <a:buNone/>
            </a:pPr>
            <a:r>
              <a:rPr lang="en-US" sz="1400" dirty="0"/>
              <a:t>&lt;/html&gt;</a:t>
            </a:r>
          </a:p>
        </p:txBody>
      </p:sp>
    </p:spTree>
    <p:extLst>
      <p:ext uri="{BB962C8B-B14F-4D97-AF65-F5344CB8AC3E}">
        <p14:creationId xmlns:p14="http://schemas.microsoft.com/office/powerpoint/2010/main" val="241322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6B87-57D3-40C4-82FC-184AC2CB1950}"/>
              </a:ext>
            </a:extLst>
          </p:cNvPr>
          <p:cNvSpPr>
            <a:spLocks noGrp="1"/>
          </p:cNvSpPr>
          <p:nvPr>
            <p:ph type="title"/>
          </p:nvPr>
        </p:nvSpPr>
        <p:spPr/>
        <p:txBody>
          <a:bodyPr/>
          <a:lstStyle/>
          <a:p>
            <a:r>
              <a:rPr lang="en-US" dirty="0"/>
              <a:t>Internal Style Sheet</a:t>
            </a:r>
          </a:p>
        </p:txBody>
      </p:sp>
      <p:sp>
        <p:nvSpPr>
          <p:cNvPr id="3" name="Content Placeholder 2">
            <a:extLst>
              <a:ext uri="{FF2B5EF4-FFF2-40B4-BE49-F238E27FC236}">
                <a16:creationId xmlns:a16="http://schemas.microsoft.com/office/drawing/2014/main" id="{BA9EACE5-8236-4A98-9CBD-1BF638CF641A}"/>
              </a:ext>
            </a:extLst>
          </p:cNvPr>
          <p:cNvSpPr>
            <a:spLocks noGrp="1"/>
          </p:cNvSpPr>
          <p:nvPr>
            <p:ph idx="1"/>
          </p:nvPr>
        </p:nvSpPr>
        <p:spPr/>
        <p:txBody>
          <a:bodyPr>
            <a:normAutofit/>
          </a:bodyPr>
          <a:lstStyle/>
          <a:p>
            <a:r>
              <a:rPr lang="en-US" dirty="0"/>
              <a:t>If you want to apply Style Sheet rules to a single document only, then you can include those rules in header section of the HTML document using &lt;style&gt; tag.</a:t>
            </a:r>
          </a:p>
          <a:p>
            <a:endParaRPr lang="en-US" dirty="0"/>
          </a:p>
          <a:p>
            <a:r>
              <a:rPr lang="en-US" dirty="0"/>
              <a:t>Rules defined in internal style sheet overrides the rules defined in an external CSS file.</a:t>
            </a:r>
          </a:p>
        </p:txBody>
      </p:sp>
    </p:spTree>
    <p:extLst>
      <p:ext uri="{BB962C8B-B14F-4D97-AF65-F5344CB8AC3E}">
        <p14:creationId xmlns:p14="http://schemas.microsoft.com/office/powerpoint/2010/main" val="190219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1E76-1E7C-4C18-A9D6-19DB213A2857}"/>
              </a:ext>
            </a:extLst>
          </p:cNvPr>
          <p:cNvSpPr>
            <a:spLocks noGrp="1"/>
          </p:cNvSpPr>
          <p:nvPr>
            <p:ph type="title"/>
          </p:nvPr>
        </p:nvSpPr>
        <p:spPr/>
        <p:txBody>
          <a:bodyPr/>
          <a:lstStyle/>
          <a:p>
            <a:r>
              <a:rPr lang="en-US" dirty="0"/>
              <a:t>Internal Style Sheet</a:t>
            </a:r>
          </a:p>
        </p:txBody>
      </p:sp>
      <p:sp>
        <p:nvSpPr>
          <p:cNvPr id="3" name="Content Placeholder 2">
            <a:extLst>
              <a:ext uri="{FF2B5EF4-FFF2-40B4-BE49-F238E27FC236}">
                <a16:creationId xmlns:a16="http://schemas.microsoft.com/office/drawing/2014/main" id="{F53E5167-E314-42E9-B2E4-605621B9C96F}"/>
              </a:ext>
            </a:extLst>
          </p:cNvPr>
          <p:cNvSpPr>
            <a:spLocks noGrp="1"/>
          </p:cNvSpPr>
          <p:nvPr>
            <p:ph sz="half" idx="1"/>
          </p:nvPr>
        </p:nvSpPr>
        <p:spPr/>
        <p:txBody>
          <a:bodyPr>
            <a:noAutofit/>
          </a:bodyPr>
          <a:lstStyle/>
          <a:p>
            <a:pPr marL="0" indent="0">
              <a:lnSpc>
                <a:spcPct val="120000"/>
              </a:lnSpc>
              <a:buNone/>
            </a:pPr>
            <a:r>
              <a:rPr lang="en-US" sz="1800" dirty="0"/>
              <a:t>&lt;!DOCTYPE html&gt; </a:t>
            </a:r>
          </a:p>
          <a:p>
            <a:pPr marL="0" indent="0">
              <a:lnSpc>
                <a:spcPct val="120000"/>
              </a:lnSpc>
              <a:buNone/>
            </a:pPr>
            <a:r>
              <a:rPr lang="en-US" sz="1800" dirty="0"/>
              <a:t>&lt;html&gt;</a:t>
            </a:r>
          </a:p>
          <a:p>
            <a:pPr marL="0" indent="0">
              <a:lnSpc>
                <a:spcPct val="120000"/>
              </a:lnSpc>
              <a:buNone/>
            </a:pPr>
            <a:r>
              <a:rPr lang="en-US" sz="1800" dirty="0"/>
              <a:t>   &lt;head&gt; </a:t>
            </a:r>
          </a:p>
          <a:p>
            <a:pPr marL="0" indent="0">
              <a:lnSpc>
                <a:spcPct val="120000"/>
              </a:lnSpc>
              <a:buNone/>
            </a:pPr>
            <a:r>
              <a:rPr lang="en-US" sz="1800" dirty="0"/>
              <a:t>      &lt;title&gt;HTML Internal CSS&lt;/title&gt; </a:t>
            </a:r>
          </a:p>
          <a:p>
            <a:pPr marL="0" indent="0">
              <a:lnSpc>
                <a:spcPct val="120000"/>
              </a:lnSpc>
              <a:buNone/>
            </a:pPr>
            <a:r>
              <a:rPr lang="en-US" sz="1800" dirty="0"/>
              <a:t>      &lt;style type = "text/</a:t>
            </a:r>
            <a:r>
              <a:rPr lang="en-US" sz="1800" dirty="0" err="1"/>
              <a:t>css</a:t>
            </a:r>
            <a:r>
              <a:rPr lang="en-US" sz="1800" dirty="0"/>
              <a:t>"&gt; </a:t>
            </a:r>
          </a:p>
          <a:p>
            <a:pPr marL="0" indent="0">
              <a:lnSpc>
                <a:spcPct val="120000"/>
              </a:lnSpc>
              <a:buNone/>
            </a:pPr>
            <a:r>
              <a:rPr lang="en-US" sz="1800" dirty="0"/>
              <a:t>         .red { color: red; } </a:t>
            </a:r>
          </a:p>
          <a:p>
            <a:pPr marL="0" indent="0">
              <a:lnSpc>
                <a:spcPct val="120000"/>
              </a:lnSpc>
              <a:buNone/>
            </a:pPr>
            <a:r>
              <a:rPr lang="en-US" sz="1800" dirty="0"/>
              <a:t>         .thick{ font-size:20px; } </a:t>
            </a:r>
          </a:p>
          <a:p>
            <a:pPr marL="0" indent="0">
              <a:lnSpc>
                <a:spcPct val="120000"/>
              </a:lnSpc>
              <a:buNone/>
            </a:pPr>
            <a:r>
              <a:rPr lang="en-US" sz="1800" dirty="0"/>
              <a:t>         .green { </a:t>
            </a:r>
            <a:r>
              <a:rPr lang="en-US" sz="1800" dirty="0" err="1"/>
              <a:t>color:green</a:t>
            </a:r>
            <a:r>
              <a:rPr lang="en-US" sz="1800" dirty="0"/>
              <a:t>; } </a:t>
            </a:r>
          </a:p>
          <a:p>
            <a:pPr marL="0" indent="0">
              <a:lnSpc>
                <a:spcPct val="120000"/>
              </a:lnSpc>
              <a:buNone/>
            </a:pPr>
            <a:r>
              <a:rPr lang="en-US" sz="1800" dirty="0"/>
              <a:t>      &lt;/style&gt; </a:t>
            </a:r>
          </a:p>
          <a:p>
            <a:pPr marL="0" indent="0">
              <a:lnSpc>
                <a:spcPct val="120000"/>
              </a:lnSpc>
              <a:buNone/>
            </a:pPr>
            <a:r>
              <a:rPr lang="en-US" sz="1800" dirty="0"/>
              <a:t>   &lt;/head&gt;</a:t>
            </a:r>
          </a:p>
        </p:txBody>
      </p:sp>
      <p:sp>
        <p:nvSpPr>
          <p:cNvPr id="4" name="Content Placeholder 3">
            <a:extLst>
              <a:ext uri="{FF2B5EF4-FFF2-40B4-BE49-F238E27FC236}">
                <a16:creationId xmlns:a16="http://schemas.microsoft.com/office/drawing/2014/main" id="{2D42202A-D598-486D-852C-12D8B51CFF41}"/>
              </a:ext>
            </a:extLst>
          </p:cNvPr>
          <p:cNvSpPr>
            <a:spLocks noGrp="1"/>
          </p:cNvSpPr>
          <p:nvPr>
            <p:ph sz="half" idx="2"/>
          </p:nvPr>
        </p:nvSpPr>
        <p:spPr/>
        <p:txBody>
          <a:bodyPr>
            <a:normAutofit fontScale="85000" lnSpcReduction="20000"/>
          </a:bodyPr>
          <a:lstStyle/>
          <a:p>
            <a:pPr marL="0" indent="0">
              <a:lnSpc>
                <a:spcPct val="120000"/>
              </a:lnSpc>
              <a:buNone/>
            </a:pPr>
            <a:r>
              <a:rPr lang="en-US" dirty="0"/>
              <a:t>&lt;body&gt; </a:t>
            </a:r>
          </a:p>
          <a:p>
            <a:pPr marL="0" indent="0">
              <a:lnSpc>
                <a:spcPct val="120000"/>
              </a:lnSpc>
              <a:buNone/>
            </a:pPr>
            <a:r>
              <a:rPr lang="en-US" dirty="0"/>
              <a:t>      &lt;p class = "red"&gt;This is red&lt;/p&gt;  </a:t>
            </a:r>
          </a:p>
          <a:p>
            <a:pPr marL="0" indent="0">
              <a:lnSpc>
                <a:spcPct val="120000"/>
              </a:lnSpc>
              <a:buNone/>
            </a:pPr>
            <a:r>
              <a:rPr lang="en-US" dirty="0"/>
              <a:t>      &lt;p class = "thick"&gt;This is thick&lt;/p&gt;  </a:t>
            </a:r>
          </a:p>
          <a:p>
            <a:pPr marL="0" indent="0">
              <a:lnSpc>
                <a:spcPct val="120000"/>
              </a:lnSpc>
              <a:buNone/>
            </a:pPr>
            <a:r>
              <a:rPr lang="en-US" dirty="0"/>
              <a:t>      &lt;p class = "green"&gt;This is green&lt;/p&gt;  </a:t>
            </a:r>
          </a:p>
          <a:p>
            <a:pPr marL="0" indent="0">
              <a:lnSpc>
                <a:spcPct val="120000"/>
              </a:lnSpc>
              <a:buNone/>
            </a:pPr>
            <a:r>
              <a:rPr lang="en-US" dirty="0"/>
              <a:t>      &lt;p class = "thick green"&gt;This is thick and green&lt;/p&gt; </a:t>
            </a:r>
          </a:p>
          <a:p>
            <a:pPr marL="0" indent="0">
              <a:lnSpc>
                <a:spcPct val="120000"/>
              </a:lnSpc>
              <a:buNone/>
            </a:pPr>
            <a:r>
              <a:rPr lang="en-US" dirty="0"/>
              <a:t>   &lt;/body&gt;</a:t>
            </a:r>
          </a:p>
          <a:p>
            <a:pPr marL="0" indent="0">
              <a:lnSpc>
                <a:spcPct val="120000"/>
              </a:lnSpc>
              <a:buNone/>
            </a:pPr>
            <a:r>
              <a:rPr lang="en-US" dirty="0"/>
              <a:t>	</a:t>
            </a:r>
          </a:p>
          <a:p>
            <a:pPr marL="0" indent="0">
              <a:lnSpc>
                <a:spcPct val="120000"/>
              </a:lnSpc>
              <a:buNone/>
            </a:pPr>
            <a:r>
              <a:rPr lang="en-US" dirty="0"/>
              <a:t>&lt;/html&gt;</a:t>
            </a:r>
          </a:p>
        </p:txBody>
      </p:sp>
    </p:spTree>
    <p:extLst>
      <p:ext uri="{BB962C8B-B14F-4D97-AF65-F5344CB8AC3E}">
        <p14:creationId xmlns:p14="http://schemas.microsoft.com/office/powerpoint/2010/main" val="105547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1E76-1E7C-4C18-A9D6-19DB213A2857}"/>
              </a:ext>
            </a:extLst>
          </p:cNvPr>
          <p:cNvSpPr>
            <a:spLocks noGrp="1"/>
          </p:cNvSpPr>
          <p:nvPr>
            <p:ph type="title"/>
          </p:nvPr>
        </p:nvSpPr>
        <p:spPr/>
        <p:txBody>
          <a:bodyPr/>
          <a:lstStyle/>
          <a:p>
            <a:r>
              <a:rPr lang="en-US" dirty="0"/>
              <a:t>Inline Style Sheet</a:t>
            </a:r>
          </a:p>
        </p:txBody>
      </p:sp>
      <p:sp>
        <p:nvSpPr>
          <p:cNvPr id="3" name="Content Placeholder 2">
            <a:extLst>
              <a:ext uri="{FF2B5EF4-FFF2-40B4-BE49-F238E27FC236}">
                <a16:creationId xmlns:a16="http://schemas.microsoft.com/office/drawing/2014/main" id="{F53E5167-E314-42E9-B2E4-605621B9C96F}"/>
              </a:ext>
            </a:extLst>
          </p:cNvPr>
          <p:cNvSpPr>
            <a:spLocks noGrp="1"/>
          </p:cNvSpPr>
          <p:nvPr>
            <p:ph idx="1"/>
          </p:nvPr>
        </p:nvSpPr>
        <p:spPr/>
        <p:txBody>
          <a:bodyPr>
            <a:noAutofit/>
          </a:bodyPr>
          <a:lstStyle/>
          <a:p>
            <a:r>
              <a:rPr lang="en-US" dirty="0"/>
              <a:t>You can apply style sheet rules directly to any HTML element using </a:t>
            </a:r>
            <a:r>
              <a:rPr lang="en-US" b="1" dirty="0"/>
              <a:t>style </a:t>
            </a:r>
            <a:r>
              <a:rPr lang="en-US" dirty="0"/>
              <a:t>attribute of the relevant tag. This should be done only when you are interested to make a particular change in any HTML element only.</a:t>
            </a:r>
          </a:p>
          <a:p>
            <a:r>
              <a:rPr lang="en-US" dirty="0"/>
              <a:t>Rules defined inline with the element overrides the rules defined in an external CSS file as well as the rules defined in &lt;style&gt; element.</a:t>
            </a:r>
          </a:p>
        </p:txBody>
      </p:sp>
    </p:spTree>
    <p:extLst>
      <p:ext uri="{BB962C8B-B14F-4D97-AF65-F5344CB8AC3E}">
        <p14:creationId xmlns:p14="http://schemas.microsoft.com/office/powerpoint/2010/main" val="8419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024A41-6E4E-45C0-8825-5A66D6F80FFB}"/>
              </a:ext>
            </a:extLst>
          </p:cNvPr>
          <p:cNvSpPr>
            <a:spLocks noGrp="1"/>
          </p:cNvSpPr>
          <p:nvPr>
            <p:ph type="title"/>
          </p:nvPr>
        </p:nvSpPr>
        <p:spPr/>
        <p:txBody>
          <a:bodyPr/>
          <a:lstStyle/>
          <a:p>
            <a:r>
              <a:rPr lang="en-US" dirty="0"/>
              <a:t>CSS Syntax</a:t>
            </a:r>
          </a:p>
        </p:txBody>
      </p:sp>
      <p:sp>
        <p:nvSpPr>
          <p:cNvPr id="5" name="Content Placeholder 4">
            <a:extLst>
              <a:ext uri="{FF2B5EF4-FFF2-40B4-BE49-F238E27FC236}">
                <a16:creationId xmlns:a16="http://schemas.microsoft.com/office/drawing/2014/main" id="{A6DB1363-8EAB-4BAA-81CB-FC8E4BF826CA}"/>
              </a:ext>
            </a:extLst>
          </p:cNvPr>
          <p:cNvSpPr>
            <a:spLocks noGrp="1"/>
          </p:cNvSpPr>
          <p:nvPr>
            <p:ph idx="1"/>
          </p:nvPr>
        </p:nvSpPr>
        <p:spPr/>
        <p:txBody>
          <a:bodyPr>
            <a:normAutofit/>
          </a:bodyPr>
          <a:lstStyle/>
          <a:p>
            <a:r>
              <a:rPr lang="en-US" dirty="0"/>
              <a:t>A CSS comprises of style rules that are interpreted by the browser and then applied to the corresponding elements in your document. A style rule is made of three parts −</a:t>
            </a:r>
          </a:p>
          <a:p>
            <a:r>
              <a:rPr lang="en-US" dirty="0"/>
              <a:t>Selector − A selector is an HTML tag at which a style will be applied. This could be any tag like &lt;h1&gt; or &lt;table&gt; etc.</a:t>
            </a:r>
          </a:p>
          <a:p>
            <a:r>
              <a:rPr lang="en-US" dirty="0"/>
              <a:t>Property − A property is a type of attribute of HTML tag. Put simply, all the HTML attributes are converted into CSS properties. They could be color, border etc.</a:t>
            </a:r>
          </a:p>
          <a:p>
            <a:r>
              <a:rPr lang="en-US" dirty="0"/>
              <a:t>Value − Values are assigned to properties. For example, color property can have value either red or #F1F1F1 etc.</a:t>
            </a:r>
          </a:p>
        </p:txBody>
      </p:sp>
    </p:spTree>
    <p:extLst>
      <p:ext uri="{BB962C8B-B14F-4D97-AF65-F5344CB8AC3E}">
        <p14:creationId xmlns:p14="http://schemas.microsoft.com/office/powerpoint/2010/main" val="638653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1E76-1E7C-4C18-A9D6-19DB213A2857}"/>
              </a:ext>
            </a:extLst>
          </p:cNvPr>
          <p:cNvSpPr>
            <a:spLocks noGrp="1"/>
          </p:cNvSpPr>
          <p:nvPr>
            <p:ph type="title"/>
          </p:nvPr>
        </p:nvSpPr>
        <p:spPr/>
        <p:txBody>
          <a:bodyPr/>
          <a:lstStyle/>
          <a:p>
            <a:r>
              <a:rPr lang="en-US" dirty="0"/>
              <a:t>Inline Style Sheet</a:t>
            </a:r>
          </a:p>
        </p:txBody>
      </p:sp>
      <p:sp>
        <p:nvSpPr>
          <p:cNvPr id="3" name="Content Placeholder 2">
            <a:extLst>
              <a:ext uri="{FF2B5EF4-FFF2-40B4-BE49-F238E27FC236}">
                <a16:creationId xmlns:a16="http://schemas.microsoft.com/office/drawing/2014/main" id="{F53E5167-E314-42E9-B2E4-605621B9C96F}"/>
              </a:ext>
            </a:extLst>
          </p:cNvPr>
          <p:cNvSpPr>
            <a:spLocks noGrp="1"/>
          </p:cNvSpPr>
          <p:nvPr>
            <p:ph idx="1"/>
          </p:nvPr>
        </p:nvSpPr>
        <p:spPr/>
        <p:txBody>
          <a:bodyPr>
            <a:noAutofit/>
          </a:bodyPr>
          <a:lstStyle/>
          <a:p>
            <a:pPr marL="0" indent="0">
              <a:lnSpc>
                <a:spcPct val="120000"/>
              </a:lnSpc>
              <a:buNone/>
            </a:pPr>
            <a:r>
              <a:rPr lang="en-US" sz="1600" dirty="0"/>
              <a:t>&lt;!DOCTYPE html&gt; </a:t>
            </a:r>
          </a:p>
          <a:p>
            <a:pPr marL="0" indent="0">
              <a:lnSpc>
                <a:spcPct val="120000"/>
              </a:lnSpc>
              <a:buNone/>
            </a:pPr>
            <a:r>
              <a:rPr lang="en-US" sz="1600" dirty="0"/>
              <a:t>&lt;html&gt;</a:t>
            </a:r>
          </a:p>
          <a:p>
            <a:pPr marL="0" indent="0">
              <a:lnSpc>
                <a:spcPct val="120000"/>
              </a:lnSpc>
              <a:buNone/>
            </a:pPr>
            <a:r>
              <a:rPr lang="en-US" sz="1600" dirty="0"/>
              <a:t>   &lt;head&gt; </a:t>
            </a:r>
          </a:p>
          <a:p>
            <a:pPr marL="0" indent="0">
              <a:lnSpc>
                <a:spcPct val="120000"/>
              </a:lnSpc>
              <a:buNone/>
            </a:pPr>
            <a:r>
              <a:rPr lang="en-US" sz="1600" dirty="0"/>
              <a:t>      &lt;title&gt;HTML Inline CSS&lt;/title&gt; </a:t>
            </a:r>
          </a:p>
          <a:p>
            <a:pPr marL="0" indent="0">
              <a:lnSpc>
                <a:spcPct val="120000"/>
              </a:lnSpc>
              <a:buNone/>
            </a:pPr>
            <a:r>
              <a:rPr lang="en-US" sz="1600" dirty="0"/>
              <a:t>   &lt;/head&gt;</a:t>
            </a:r>
          </a:p>
          <a:p>
            <a:pPr marL="0" indent="0">
              <a:lnSpc>
                <a:spcPct val="120000"/>
              </a:lnSpc>
              <a:buNone/>
            </a:pPr>
            <a:r>
              <a:rPr lang="en-US" sz="1600" dirty="0"/>
              <a:t>   &lt;body&gt; </a:t>
            </a:r>
          </a:p>
          <a:p>
            <a:pPr marL="0" indent="0">
              <a:lnSpc>
                <a:spcPct val="120000"/>
              </a:lnSpc>
              <a:buNone/>
            </a:pPr>
            <a:r>
              <a:rPr lang="en-US" sz="1600" dirty="0"/>
              <a:t>      &lt;p style = "</a:t>
            </a:r>
            <a:r>
              <a:rPr lang="en-US" sz="1600" dirty="0" err="1"/>
              <a:t>color:red</a:t>
            </a:r>
            <a:r>
              <a:rPr lang="en-US" sz="1600" dirty="0"/>
              <a:t>;"&gt;This is red&lt;/p&gt;  </a:t>
            </a:r>
          </a:p>
          <a:p>
            <a:pPr marL="0" indent="0">
              <a:lnSpc>
                <a:spcPct val="120000"/>
              </a:lnSpc>
              <a:buNone/>
            </a:pPr>
            <a:r>
              <a:rPr lang="en-US" sz="1600" dirty="0"/>
              <a:t>      &lt;p style = "font-size:20px;"&gt;This is thick&lt;/p&gt;  </a:t>
            </a:r>
          </a:p>
          <a:p>
            <a:pPr marL="0" indent="0">
              <a:lnSpc>
                <a:spcPct val="120000"/>
              </a:lnSpc>
              <a:buNone/>
            </a:pPr>
            <a:r>
              <a:rPr lang="en-US" sz="1600" dirty="0"/>
              <a:t>      &lt;p style = "</a:t>
            </a:r>
            <a:r>
              <a:rPr lang="en-US" sz="1600" dirty="0" err="1"/>
              <a:t>color:green</a:t>
            </a:r>
            <a:r>
              <a:rPr lang="en-US" sz="1600" dirty="0"/>
              <a:t>;"&gt;This is green&lt;/p&gt;  </a:t>
            </a:r>
          </a:p>
          <a:p>
            <a:pPr marL="0" indent="0">
              <a:lnSpc>
                <a:spcPct val="120000"/>
              </a:lnSpc>
              <a:buNone/>
            </a:pPr>
            <a:r>
              <a:rPr lang="en-US" sz="1600" dirty="0"/>
              <a:t>      &lt;p style = "color:green;font-size:20px;"&gt;This is thick and green&lt;/p&gt; </a:t>
            </a:r>
          </a:p>
          <a:p>
            <a:pPr marL="0" indent="0">
              <a:lnSpc>
                <a:spcPct val="120000"/>
              </a:lnSpc>
              <a:buNone/>
            </a:pPr>
            <a:r>
              <a:rPr lang="en-US" sz="1600" dirty="0"/>
              <a:t>   &lt;/body&gt;</a:t>
            </a:r>
          </a:p>
          <a:p>
            <a:pPr marL="0" indent="0">
              <a:lnSpc>
                <a:spcPct val="120000"/>
              </a:lnSpc>
              <a:buNone/>
            </a:pPr>
            <a:r>
              <a:rPr lang="en-US" sz="1600" dirty="0"/>
              <a:t>&lt;/html&gt; </a:t>
            </a:r>
          </a:p>
        </p:txBody>
      </p:sp>
    </p:spTree>
    <p:extLst>
      <p:ext uri="{BB962C8B-B14F-4D97-AF65-F5344CB8AC3E}">
        <p14:creationId xmlns:p14="http://schemas.microsoft.com/office/powerpoint/2010/main" val="236376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9CEE-8B1D-45F0-989A-4A2DE77D81B7}"/>
              </a:ext>
            </a:extLst>
          </p:cNvPr>
          <p:cNvSpPr>
            <a:spLocks noGrp="1"/>
          </p:cNvSpPr>
          <p:nvPr>
            <p:ph type="title"/>
          </p:nvPr>
        </p:nvSpPr>
        <p:spPr/>
        <p:txBody>
          <a:bodyPr/>
          <a:lstStyle/>
          <a:p>
            <a:r>
              <a:rPr lang="en-US" dirty="0"/>
              <a:t>CSS Colors</a:t>
            </a:r>
          </a:p>
        </p:txBody>
      </p:sp>
      <p:sp>
        <p:nvSpPr>
          <p:cNvPr id="3" name="Content Placeholder 2">
            <a:extLst>
              <a:ext uri="{FF2B5EF4-FFF2-40B4-BE49-F238E27FC236}">
                <a16:creationId xmlns:a16="http://schemas.microsoft.com/office/drawing/2014/main" id="{0FF50DC9-4CED-4316-88B7-18A2899742E2}"/>
              </a:ext>
            </a:extLst>
          </p:cNvPr>
          <p:cNvSpPr>
            <a:spLocks noGrp="1"/>
          </p:cNvSpPr>
          <p:nvPr>
            <p:ph idx="1"/>
          </p:nvPr>
        </p:nvSpPr>
        <p:spPr/>
        <p:txBody>
          <a:bodyPr/>
          <a:lstStyle/>
          <a:p>
            <a:r>
              <a:rPr lang="en-US" dirty="0"/>
              <a:t>CSS uses color values to specify a color. Typically, these are used to set a color either for the foreground of an element (i.e., its text) or else for the background of the element. They can also be used to affect the color of borders and other decorative effects.</a:t>
            </a:r>
          </a:p>
          <a:p>
            <a:endParaRPr lang="en-US" dirty="0"/>
          </a:p>
          <a:p>
            <a:r>
              <a:rPr lang="en-US" dirty="0"/>
              <a:t>You can specify your color values in various formats. Following table lists all the possible formats −</a:t>
            </a:r>
          </a:p>
        </p:txBody>
      </p:sp>
    </p:spTree>
    <p:extLst>
      <p:ext uri="{BB962C8B-B14F-4D97-AF65-F5344CB8AC3E}">
        <p14:creationId xmlns:p14="http://schemas.microsoft.com/office/powerpoint/2010/main" val="28685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9CEE-8B1D-45F0-989A-4A2DE77D81B7}"/>
              </a:ext>
            </a:extLst>
          </p:cNvPr>
          <p:cNvSpPr>
            <a:spLocks noGrp="1"/>
          </p:cNvSpPr>
          <p:nvPr>
            <p:ph type="title"/>
          </p:nvPr>
        </p:nvSpPr>
        <p:spPr/>
        <p:txBody>
          <a:bodyPr/>
          <a:lstStyle/>
          <a:p>
            <a:r>
              <a:rPr lang="en-US" dirty="0"/>
              <a:t>CSS Colors</a:t>
            </a:r>
          </a:p>
        </p:txBody>
      </p:sp>
      <p:graphicFrame>
        <p:nvGraphicFramePr>
          <p:cNvPr id="4" name="Content Placeholder 3">
            <a:extLst>
              <a:ext uri="{FF2B5EF4-FFF2-40B4-BE49-F238E27FC236}">
                <a16:creationId xmlns:a16="http://schemas.microsoft.com/office/drawing/2014/main" id="{69290D9C-0A7C-4454-BCFF-DFE6FC7E789D}"/>
              </a:ext>
            </a:extLst>
          </p:cNvPr>
          <p:cNvGraphicFramePr>
            <a:graphicFrameLocks noGrp="1"/>
          </p:cNvGraphicFramePr>
          <p:nvPr>
            <p:ph idx="1"/>
          </p:nvPr>
        </p:nvGraphicFramePr>
        <p:xfrm>
          <a:off x="3219450" y="2446814"/>
          <a:ext cx="5753100" cy="3108960"/>
        </p:xfrm>
        <a:graphic>
          <a:graphicData uri="http://schemas.openxmlformats.org/drawingml/2006/table">
            <a:tbl>
              <a:tblPr/>
              <a:tblGrid>
                <a:gridCol w="1917700">
                  <a:extLst>
                    <a:ext uri="{9D8B030D-6E8A-4147-A177-3AD203B41FA5}">
                      <a16:colId xmlns:a16="http://schemas.microsoft.com/office/drawing/2014/main" val="1496308107"/>
                    </a:ext>
                  </a:extLst>
                </a:gridCol>
                <a:gridCol w="1917700">
                  <a:extLst>
                    <a:ext uri="{9D8B030D-6E8A-4147-A177-3AD203B41FA5}">
                      <a16:colId xmlns:a16="http://schemas.microsoft.com/office/drawing/2014/main" val="2072155421"/>
                    </a:ext>
                  </a:extLst>
                </a:gridCol>
                <a:gridCol w="1917700">
                  <a:extLst>
                    <a:ext uri="{9D8B030D-6E8A-4147-A177-3AD203B41FA5}">
                      <a16:colId xmlns:a16="http://schemas.microsoft.com/office/drawing/2014/main" val="3683110474"/>
                    </a:ext>
                  </a:extLst>
                </a:gridCol>
              </a:tblGrid>
              <a:tr h="0">
                <a:tc>
                  <a:txBody>
                    <a:bodyPr/>
                    <a:lstStyle/>
                    <a:p>
                      <a:pPr algn="ctr" fontAlgn="t"/>
                      <a:r>
                        <a:rPr lang="en-US">
                          <a:effectLst/>
                        </a:rPr>
                        <a:t>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Syntax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21028204"/>
                  </a:ext>
                </a:extLst>
              </a:tr>
              <a:tr h="0">
                <a:tc>
                  <a:txBody>
                    <a:bodyPr/>
                    <a:lstStyle/>
                    <a:p>
                      <a:pPr fontAlgn="t"/>
                      <a:r>
                        <a:rPr lang="en-US">
                          <a:effectLst/>
                        </a:rPr>
                        <a:t>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#RRGGBB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p{color:#FF0000;}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00571406"/>
                  </a:ext>
                </a:extLst>
              </a:tr>
              <a:tr h="0">
                <a:tc>
                  <a:txBody>
                    <a:bodyPr/>
                    <a:lstStyle/>
                    <a:p>
                      <a:pPr fontAlgn="t"/>
                      <a:r>
                        <a:rPr lang="en-US">
                          <a:effectLst/>
                        </a:rPr>
                        <a:t>Short 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#RGB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p{color:#6A7;}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620859"/>
                  </a:ext>
                </a:extLst>
              </a:tr>
              <a:tr h="0">
                <a:tc>
                  <a:txBody>
                    <a:bodyPr/>
                    <a:lstStyle/>
                    <a:p>
                      <a:pPr fontAlgn="t"/>
                      <a:r>
                        <a:rPr lang="en-US">
                          <a:effectLst/>
                        </a:rPr>
                        <a:t>RGB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p{color:rgb(50%,50%,50%);}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95300034"/>
                  </a:ext>
                </a:extLst>
              </a:tr>
              <a:tr h="0">
                <a:tc>
                  <a:txBody>
                    <a:bodyPr/>
                    <a:lstStyle/>
                    <a:p>
                      <a:pPr fontAlgn="t"/>
                      <a:r>
                        <a:rPr lang="en-US">
                          <a:effectLst/>
                        </a:rPr>
                        <a:t>RGB Absolute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p{color:rgb(0,0,255);}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81697713"/>
                  </a:ext>
                </a:extLst>
              </a:tr>
              <a:tr h="0">
                <a:tc>
                  <a:txBody>
                    <a:bodyPr/>
                    <a:lstStyle/>
                    <a:p>
                      <a:pPr fontAlgn="t"/>
                      <a:r>
                        <a:rPr lang="en-US">
                          <a:effectLst/>
                        </a:rPr>
                        <a:t>keyword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aqua, black,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p{</a:t>
                      </a:r>
                      <a:r>
                        <a:rPr lang="en-US" dirty="0" err="1">
                          <a:effectLst/>
                        </a:rPr>
                        <a:t>color:teal</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16735503"/>
                  </a:ext>
                </a:extLst>
              </a:tr>
            </a:tbl>
          </a:graphicData>
        </a:graphic>
      </p:graphicFrame>
    </p:spTree>
    <p:extLst>
      <p:ext uri="{BB962C8B-B14F-4D97-AF65-F5344CB8AC3E}">
        <p14:creationId xmlns:p14="http://schemas.microsoft.com/office/powerpoint/2010/main" val="2522485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9CEE-8B1D-45F0-989A-4A2DE77D81B7}"/>
              </a:ext>
            </a:extLst>
          </p:cNvPr>
          <p:cNvSpPr>
            <a:spLocks noGrp="1"/>
          </p:cNvSpPr>
          <p:nvPr>
            <p:ph type="title"/>
          </p:nvPr>
        </p:nvSpPr>
        <p:spPr/>
        <p:txBody>
          <a:bodyPr/>
          <a:lstStyle/>
          <a:p>
            <a:r>
              <a:rPr lang="en-US" dirty="0"/>
              <a:t>CSS Colors</a:t>
            </a:r>
          </a:p>
        </p:txBody>
      </p:sp>
      <p:sp>
        <p:nvSpPr>
          <p:cNvPr id="5" name="Content Placeholder 4">
            <a:extLst>
              <a:ext uri="{FF2B5EF4-FFF2-40B4-BE49-F238E27FC236}">
                <a16:creationId xmlns:a16="http://schemas.microsoft.com/office/drawing/2014/main" id="{B9FB0E9D-DC33-4923-AB10-4C3A05E3C008}"/>
              </a:ext>
            </a:extLst>
          </p:cNvPr>
          <p:cNvSpPr>
            <a:spLocks noGrp="1"/>
          </p:cNvSpPr>
          <p:nvPr>
            <p:ph idx="1"/>
          </p:nvPr>
        </p:nvSpPr>
        <p:spPr/>
        <p:txBody>
          <a:bodyPr>
            <a:normAutofit fontScale="77500" lnSpcReduction="20000"/>
          </a:bodyPr>
          <a:lstStyle/>
          <a:p>
            <a:r>
              <a:rPr lang="en-US" dirty="0"/>
              <a:t>Following is the example which demonstrates how to set the background color for an element.</a:t>
            </a:r>
          </a:p>
          <a:p>
            <a:pPr marL="0" indent="0">
              <a:buNone/>
            </a:pPr>
            <a:r>
              <a:rPr lang="en-US" dirty="0"/>
              <a:t>&lt;html&gt;</a:t>
            </a:r>
          </a:p>
          <a:p>
            <a:pPr marL="0" indent="0">
              <a:buNone/>
            </a:pPr>
            <a:r>
              <a:rPr lang="en-US" dirty="0"/>
              <a:t>   &lt;head&gt;</a:t>
            </a:r>
          </a:p>
          <a:p>
            <a:pPr marL="0" indent="0">
              <a:buNone/>
            </a:pPr>
            <a:r>
              <a:rPr lang="en-US" dirty="0"/>
              <a:t>   &lt;/head&gt;</a:t>
            </a:r>
          </a:p>
          <a:p>
            <a:pPr marL="0" indent="0">
              <a:buNone/>
            </a:pPr>
            <a:endParaRPr lang="en-US" dirty="0"/>
          </a:p>
          <a:p>
            <a:pPr marL="0" indent="0">
              <a:buNone/>
            </a:pPr>
            <a:r>
              <a:rPr lang="en-US" dirty="0"/>
              <a:t>   &lt;body&gt;</a:t>
            </a:r>
          </a:p>
          <a:p>
            <a:pPr marL="0" indent="0">
              <a:buNone/>
            </a:pPr>
            <a:r>
              <a:rPr lang="en-US" dirty="0"/>
              <a:t>      &lt;p style = "</a:t>
            </a:r>
            <a:r>
              <a:rPr lang="en-US" dirty="0" err="1"/>
              <a:t>background-color:yellow</a:t>
            </a:r>
            <a:r>
              <a:rPr lang="en-US" dirty="0"/>
              <a:t>;"&gt;</a:t>
            </a:r>
          </a:p>
          <a:p>
            <a:pPr marL="0" indent="0">
              <a:buNone/>
            </a:pPr>
            <a:r>
              <a:rPr lang="en-US" dirty="0"/>
              <a:t>         This text has a yellow background color.</a:t>
            </a:r>
          </a:p>
          <a:p>
            <a:pPr marL="0" indent="0">
              <a:buNone/>
            </a:pPr>
            <a:r>
              <a:rPr lang="en-US" dirty="0"/>
              <a:t>      &lt;/p&gt;</a:t>
            </a:r>
          </a:p>
          <a:p>
            <a:pPr marL="0" indent="0">
              <a:buNone/>
            </a:pPr>
            <a:r>
              <a:rPr lang="en-US" dirty="0"/>
              <a:t>   &lt;/body&gt;</a:t>
            </a:r>
          </a:p>
          <a:p>
            <a:pPr marL="0" indent="0">
              <a:buNone/>
            </a:pPr>
            <a:r>
              <a:rPr lang="en-US" dirty="0"/>
              <a:t>&lt;/html&gt; </a:t>
            </a:r>
          </a:p>
        </p:txBody>
      </p:sp>
    </p:spTree>
    <p:extLst>
      <p:ext uri="{BB962C8B-B14F-4D97-AF65-F5344CB8AC3E}">
        <p14:creationId xmlns:p14="http://schemas.microsoft.com/office/powerpoint/2010/main" val="2746861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9CEE-8B1D-45F0-989A-4A2DE77D81B7}"/>
              </a:ext>
            </a:extLst>
          </p:cNvPr>
          <p:cNvSpPr>
            <a:spLocks noGrp="1"/>
          </p:cNvSpPr>
          <p:nvPr>
            <p:ph type="title"/>
          </p:nvPr>
        </p:nvSpPr>
        <p:spPr/>
        <p:txBody>
          <a:bodyPr/>
          <a:lstStyle/>
          <a:p>
            <a:r>
              <a:rPr lang="en-US" dirty="0"/>
              <a:t>CSS Fonts</a:t>
            </a:r>
          </a:p>
        </p:txBody>
      </p:sp>
      <p:sp>
        <p:nvSpPr>
          <p:cNvPr id="5" name="Content Placeholder 4">
            <a:extLst>
              <a:ext uri="{FF2B5EF4-FFF2-40B4-BE49-F238E27FC236}">
                <a16:creationId xmlns:a16="http://schemas.microsoft.com/office/drawing/2014/main" id="{B9FB0E9D-DC33-4923-AB10-4C3A05E3C008}"/>
              </a:ext>
            </a:extLst>
          </p:cNvPr>
          <p:cNvSpPr>
            <a:spLocks noGrp="1"/>
          </p:cNvSpPr>
          <p:nvPr>
            <p:ph idx="1"/>
          </p:nvPr>
        </p:nvSpPr>
        <p:spPr/>
        <p:txBody>
          <a:bodyPr>
            <a:normAutofit fontScale="85000" lnSpcReduction="20000"/>
          </a:bodyPr>
          <a:lstStyle/>
          <a:p>
            <a:pPr marL="0" indent="0">
              <a:buNone/>
            </a:pPr>
            <a:r>
              <a:rPr lang="en-US" dirty="0"/>
              <a:t>&lt;html&gt;</a:t>
            </a:r>
          </a:p>
          <a:p>
            <a:pPr marL="0" indent="0">
              <a:buNone/>
            </a:pPr>
            <a:r>
              <a:rPr lang="en-US" dirty="0"/>
              <a:t>   &lt;head&gt;</a:t>
            </a:r>
          </a:p>
          <a:p>
            <a:pPr marL="0" indent="0">
              <a:buNone/>
            </a:pPr>
            <a:r>
              <a:rPr lang="en-US" dirty="0"/>
              <a:t>   &lt;/head&gt;</a:t>
            </a:r>
          </a:p>
          <a:p>
            <a:pPr marL="0" indent="0">
              <a:buNone/>
            </a:pPr>
            <a:endParaRPr lang="en-US" dirty="0"/>
          </a:p>
          <a:p>
            <a:pPr marL="0" indent="0">
              <a:buNone/>
            </a:pPr>
            <a:r>
              <a:rPr lang="en-US" dirty="0"/>
              <a:t>   &lt;body&gt;</a:t>
            </a:r>
          </a:p>
          <a:p>
            <a:pPr marL="0" indent="0">
              <a:buNone/>
            </a:pPr>
            <a:r>
              <a:rPr lang="en-US" dirty="0"/>
              <a:t>      &lt;p style = "</a:t>
            </a:r>
            <a:r>
              <a:rPr lang="en-US" dirty="0" err="1"/>
              <a:t>font-family:georgia,garamond,serif</a:t>
            </a:r>
            <a:r>
              <a:rPr lang="en-US" dirty="0"/>
              <a:t>;"&gt;</a:t>
            </a:r>
          </a:p>
          <a:p>
            <a:pPr marL="0" indent="0">
              <a:buNone/>
            </a:pPr>
            <a:r>
              <a:rPr lang="en-US" dirty="0"/>
              <a:t>         This text is rendered in either </a:t>
            </a:r>
            <a:r>
              <a:rPr lang="en-US" dirty="0" err="1"/>
              <a:t>georgia</a:t>
            </a:r>
            <a:r>
              <a:rPr lang="en-US" dirty="0"/>
              <a:t>, </a:t>
            </a:r>
            <a:r>
              <a:rPr lang="en-US" dirty="0" err="1"/>
              <a:t>garamond</a:t>
            </a:r>
            <a:r>
              <a:rPr lang="en-US" dirty="0"/>
              <a:t>, or the </a:t>
            </a:r>
          </a:p>
          <a:p>
            <a:pPr marL="0" indent="0">
              <a:buNone/>
            </a:pPr>
            <a:r>
              <a:rPr lang="en-US" dirty="0"/>
              <a:t>         default serif font depending on which font  you have at your system.</a:t>
            </a:r>
          </a:p>
          <a:p>
            <a:pPr marL="0" indent="0">
              <a:buNone/>
            </a:pPr>
            <a:r>
              <a:rPr lang="en-US" dirty="0"/>
              <a:t>      &lt;/p&gt;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409343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5547-90B6-484E-85DC-1CFCE753324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F7A76A0C-F3D3-4BD5-81DC-13B55FCE3A47}"/>
              </a:ext>
            </a:extLst>
          </p:cNvPr>
          <p:cNvSpPr>
            <a:spLocks noGrp="1"/>
          </p:cNvSpPr>
          <p:nvPr>
            <p:ph idx="1"/>
          </p:nvPr>
        </p:nvSpPr>
        <p:spPr/>
        <p:txBody>
          <a:bodyPr/>
          <a:lstStyle/>
          <a:p>
            <a:r>
              <a:rPr lang="en-US" dirty="0"/>
              <a:t>selector { property: value }</a:t>
            </a:r>
          </a:p>
          <a:p>
            <a:endParaRPr lang="en-US" dirty="0"/>
          </a:p>
        </p:txBody>
      </p:sp>
      <p:pic>
        <p:nvPicPr>
          <p:cNvPr id="4" name="Picture 3">
            <a:extLst>
              <a:ext uri="{FF2B5EF4-FFF2-40B4-BE49-F238E27FC236}">
                <a16:creationId xmlns:a16="http://schemas.microsoft.com/office/drawing/2014/main" id="{15E226FD-70D5-4C2D-8BEA-902E0B997658}"/>
              </a:ext>
            </a:extLst>
          </p:cNvPr>
          <p:cNvPicPr>
            <a:picLocks noChangeAspect="1"/>
          </p:cNvPicPr>
          <p:nvPr/>
        </p:nvPicPr>
        <p:blipFill>
          <a:blip r:embed="rId2"/>
          <a:stretch>
            <a:fillRect/>
          </a:stretch>
        </p:blipFill>
        <p:spPr>
          <a:xfrm>
            <a:off x="3238500" y="2543175"/>
            <a:ext cx="5715000" cy="1771650"/>
          </a:xfrm>
          <a:prstGeom prst="rect">
            <a:avLst/>
          </a:prstGeom>
        </p:spPr>
      </p:pic>
    </p:spTree>
    <p:extLst>
      <p:ext uri="{BB962C8B-B14F-4D97-AF65-F5344CB8AC3E}">
        <p14:creationId xmlns:p14="http://schemas.microsoft.com/office/powerpoint/2010/main" val="48071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Selectors</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idx="1"/>
          </p:nvPr>
        </p:nvSpPr>
        <p:spPr/>
        <p:txBody>
          <a:bodyPr/>
          <a:lstStyle/>
          <a:p>
            <a:r>
              <a:rPr lang="en-US" dirty="0"/>
              <a:t>You can define selectors in various simple ways based on your comfort. Let me put these selectors one by one.</a:t>
            </a:r>
          </a:p>
        </p:txBody>
      </p:sp>
    </p:spTree>
    <p:extLst>
      <p:ext uri="{BB962C8B-B14F-4D97-AF65-F5344CB8AC3E}">
        <p14:creationId xmlns:p14="http://schemas.microsoft.com/office/powerpoint/2010/main" val="296072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Selectors</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idx="1"/>
          </p:nvPr>
        </p:nvSpPr>
        <p:spPr/>
        <p:txBody>
          <a:bodyPr/>
          <a:lstStyle/>
          <a:p>
            <a:r>
              <a:rPr lang="en-US" dirty="0"/>
              <a:t>The Type Selectors</a:t>
            </a:r>
          </a:p>
          <a:p>
            <a:r>
              <a:rPr lang="en-US" dirty="0"/>
              <a:t>This is the same selector we have seen above. Again, one more example to give a color to all level 1 headings −</a:t>
            </a:r>
          </a:p>
          <a:p>
            <a:endParaRPr lang="en-US" dirty="0"/>
          </a:p>
          <a:p>
            <a:pPr marL="0" indent="0">
              <a:buNone/>
            </a:pPr>
            <a:r>
              <a:rPr lang="en-US" dirty="0"/>
              <a:t>h1 {</a:t>
            </a:r>
          </a:p>
          <a:p>
            <a:pPr marL="0" indent="0">
              <a:buNone/>
            </a:pPr>
            <a:r>
              <a:rPr lang="en-US" dirty="0"/>
              <a:t>   color: #36CFFF; </a:t>
            </a:r>
          </a:p>
          <a:p>
            <a:pPr marL="0" indent="0">
              <a:buNone/>
            </a:pPr>
            <a:r>
              <a:rPr lang="en-US" dirty="0"/>
              <a:t>}</a:t>
            </a:r>
          </a:p>
        </p:txBody>
      </p:sp>
    </p:spTree>
    <p:extLst>
      <p:ext uri="{BB962C8B-B14F-4D97-AF65-F5344CB8AC3E}">
        <p14:creationId xmlns:p14="http://schemas.microsoft.com/office/powerpoint/2010/main" val="279721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Selectors</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idx="1"/>
          </p:nvPr>
        </p:nvSpPr>
        <p:spPr/>
        <p:txBody>
          <a:bodyPr/>
          <a:lstStyle/>
          <a:p>
            <a:r>
              <a:rPr lang="en-US" dirty="0"/>
              <a:t>The Universal Selectors</a:t>
            </a:r>
          </a:p>
          <a:p>
            <a:r>
              <a:rPr lang="en-US" dirty="0"/>
              <a:t>Rather than selecting elements of a specific type, the universal selector quite simply matches the name of any element type −</a:t>
            </a:r>
          </a:p>
          <a:p>
            <a:endParaRPr lang="en-US" dirty="0"/>
          </a:p>
          <a:p>
            <a:pPr marL="0" indent="0">
              <a:buNone/>
            </a:pPr>
            <a:r>
              <a:rPr lang="en-US" dirty="0"/>
              <a:t>* { </a:t>
            </a:r>
          </a:p>
          <a:p>
            <a:pPr marL="0" indent="0">
              <a:buNone/>
            </a:pPr>
            <a:r>
              <a:rPr lang="en-US" dirty="0"/>
              <a:t>   color: #000000; </a:t>
            </a:r>
          </a:p>
          <a:p>
            <a:pPr marL="0" indent="0">
              <a:buNone/>
            </a:pPr>
            <a:r>
              <a:rPr lang="en-US" dirty="0"/>
              <a:t>}</a:t>
            </a:r>
          </a:p>
        </p:txBody>
      </p:sp>
    </p:spTree>
    <p:extLst>
      <p:ext uri="{BB962C8B-B14F-4D97-AF65-F5344CB8AC3E}">
        <p14:creationId xmlns:p14="http://schemas.microsoft.com/office/powerpoint/2010/main" val="415085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Selectors</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idx="1"/>
          </p:nvPr>
        </p:nvSpPr>
        <p:spPr/>
        <p:txBody>
          <a:bodyPr>
            <a:normAutofit lnSpcReduction="10000"/>
          </a:bodyPr>
          <a:lstStyle/>
          <a:p>
            <a:r>
              <a:rPr lang="en-US" dirty="0"/>
              <a:t>The Child Selectors</a:t>
            </a:r>
          </a:p>
          <a:p>
            <a:r>
              <a:rPr lang="en-US" dirty="0"/>
              <a:t>You have seen the descendant selectors. There is one more type of selector, which is very similar to descendants but have different functionality. Consider the following example −</a:t>
            </a:r>
          </a:p>
          <a:p>
            <a:pPr marL="0" indent="0">
              <a:buNone/>
            </a:pPr>
            <a:r>
              <a:rPr lang="en-US" dirty="0"/>
              <a:t>body &gt; p {</a:t>
            </a:r>
          </a:p>
          <a:p>
            <a:pPr marL="0" indent="0">
              <a:buNone/>
            </a:pPr>
            <a:r>
              <a:rPr lang="en-US" dirty="0"/>
              <a:t>   color: #000000; </a:t>
            </a:r>
          </a:p>
          <a:p>
            <a:pPr marL="0" indent="0">
              <a:buNone/>
            </a:pPr>
            <a:r>
              <a:rPr lang="en-US" dirty="0"/>
              <a:t>}</a:t>
            </a:r>
          </a:p>
          <a:p>
            <a:r>
              <a:rPr lang="en-US" dirty="0"/>
              <a:t>This rule will render all the paragraphs in black if they are direct child of &lt;body&gt; element. Other paragraphs put inside other elements like &lt;div&gt; or &lt;td&gt; would not have any effect of this rule.</a:t>
            </a:r>
          </a:p>
        </p:txBody>
      </p:sp>
    </p:spTree>
    <p:extLst>
      <p:ext uri="{BB962C8B-B14F-4D97-AF65-F5344CB8AC3E}">
        <p14:creationId xmlns:p14="http://schemas.microsoft.com/office/powerpoint/2010/main" val="153267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Multiple Style Rules</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idx="1"/>
          </p:nvPr>
        </p:nvSpPr>
        <p:spPr/>
        <p:txBody>
          <a:bodyPr>
            <a:normAutofit fontScale="92500" lnSpcReduction="10000"/>
          </a:bodyPr>
          <a:lstStyle/>
          <a:p>
            <a:r>
              <a:rPr lang="en-US" dirty="0"/>
              <a:t>You may need to define multiple style rules for a single element. You can define these rules to combine multiple properties and corresponding values into a single block as defined in the following example −</a:t>
            </a:r>
          </a:p>
          <a:p>
            <a:pPr marL="0" indent="0">
              <a:buNone/>
            </a:pPr>
            <a:r>
              <a:rPr lang="en-US" dirty="0"/>
              <a:t>h1 {</a:t>
            </a:r>
          </a:p>
          <a:p>
            <a:pPr marL="0" indent="0">
              <a:buNone/>
            </a:pPr>
            <a:r>
              <a:rPr lang="en-US" dirty="0"/>
              <a:t>   color: #36C;</a:t>
            </a:r>
          </a:p>
          <a:p>
            <a:pPr marL="0" indent="0">
              <a:buNone/>
            </a:pPr>
            <a:r>
              <a:rPr lang="en-US" dirty="0"/>
              <a:t>   font-weight: normal;</a:t>
            </a:r>
          </a:p>
          <a:p>
            <a:pPr marL="0" indent="0">
              <a:buNone/>
            </a:pPr>
            <a:r>
              <a:rPr lang="en-US" dirty="0"/>
              <a:t>   letter-spacing: .4em;</a:t>
            </a:r>
          </a:p>
          <a:p>
            <a:pPr marL="0" indent="0">
              <a:buNone/>
            </a:pPr>
            <a:r>
              <a:rPr lang="en-US" dirty="0"/>
              <a:t>   margin-bottom: 1em;</a:t>
            </a:r>
          </a:p>
          <a:p>
            <a:pPr marL="0" indent="0">
              <a:buNone/>
            </a:pPr>
            <a:r>
              <a:rPr lang="en-US" dirty="0"/>
              <a:t>   text-transform: lowercase;</a:t>
            </a:r>
          </a:p>
          <a:p>
            <a:pPr marL="0" indent="0">
              <a:buNone/>
            </a:pPr>
            <a:r>
              <a:rPr lang="en-US" dirty="0"/>
              <a:t>}</a:t>
            </a:r>
          </a:p>
        </p:txBody>
      </p:sp>
    </p:spTree>
    <p:extLst>
      <p:ext uri="{BB962C8B-B14F-4D97-AF65-F5344CB8AC3E}">
        <p14:creationId xmlns:p14="http://schemas.microsoft.com/office/powerpoint/2010/main" val="42452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F64A-A87B-4945-BBB2-E3E739B01361}"/>
              </a:ext>
            </a:extLst>
          </p:cNvPr>
          <p:cNvSpPr>
            <a:spLocks noGrp="1"/>
          </p:cNvSpPr>
          <p:nvPr>
            <p:ph type="title"/>
          </p:nvPr>
        </p:nvSpPr>
        <p:spPr/>
        <p:txBody>
          <a:bodyPr/>
          <a:lstStyle/>
          <a:p>
            <a:r>
              <a:rPr lang="en-US" dirty="0"/>
              <a:t>Multiple Style Rules</a:t>
            </a:r>
          </a:p>
        </p:txBody>
      </p:sp>
      <p:sp>
        <p:nvSpPr>
          <p:cNvPr id="3" name="Content Placeholder 2">
            <a:extLst>
              <a:ext uri="{FF2B5EF4-FFF2-40B4-BE49-F238E27FC236}">
                <a16:creationId xmlns:a16="http://schemas.microsoft.com/office/drawing/2014/main" id="{BAF2642C-820A-4754-9A7B-561A68CCD591}"/>
              </a:ext>
            </a:extLst>
          </p:cNvPr>
          <p:cNvSpPr>
            <a:spLocks noGrp="1"/>
          </p:cNvSpPr>
          <p:nvPr>
            <p:ph idx="1"/>
          </p:nvPr>
        </p:nvSpPr>
        <p:spPr/>
        <p:txBody>
          <a:bodyPr>
            <a:normAutofit/>
          </a:bodyPr>
          <a:lstStyle/>
          <a:p>
            <a:r>
              <a:rPr lang="en-US" dirty="0"/>
              <a:t>Here all the property and value pairs are separated by a semicolon (;). You can keep them in a single line or multiple lines. For better readability, we keep them in separate lines.</a:t>
            </a:r>
          </a:p>
        </p:txBody>
      </p:sp>
    </p:spTree>
    <p:extLst>
      <p:ext uri="{BB962C8B-B14F-4D97-AF65-F5344CB8AC3E}">
        <p14:creationId xmlns:p14="http://schemas.microsoft.com/office/powerpoint/2010/main" val="67542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1585</Words>
  <Application>Microsoft Office PowerPoint</Application>
  <PresentationFormat>Widescreen</PresentationFormat>
  <Paragraphs>211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CSS </vt:lpstr>
      <vt:lpstr>CSS Syntax</vt:lpstr>
      <vt:lpstr>CSS Syntax</vt:lpstr>
      <vt:lpstr>Selectors</vt:lpstr>
      <vt:lpstr>Selectors</vt:lpstr>
      <vt:lpstr>Selectors</vt:lpstr>
      <vt:lpstr>Selectors</vt:lpstr>
      <vt:lpstr>Multiple Style Rules</vt:lpstr>
      <vt:lpstr>Multiple Style Rules</vt:lpstr>
      <vt:lpstr>Inclusion</vt:lpstr>
      <vt:lpstr>Inclusion</vt:lpstr>
      <vt:lpstr>HTML VS CSS</vt:lpstr>
      <vt:lpstr>Use CSS in a page </vt:lpstr>
      <vt:lpstr>External Style Sheet</vt:lpstr>
      <vt:lpstr>External Style Sheet</vt:lpstr>
      <vt:lpstr>External Style Sheet</vt:lpstr>
      <vt:lpstr>Internal Style Sheet</vt:lpstr>
      <vt:lpstr>Internal Style Sheet</vt:lpstr>
      <vt:lpstr>Inline Style Sheet</vt:lpstr>
      <vt:lpstr>Inline Style Sheet</vt:lpstr>
      <vt:lpstr>CSS Colors</vt:lpstr>
      <vt:lpstr>CSS Colors</vt:lpstr>
      <vt:lpstr>CSS Colors</vt:lpstr>
      <vt:lpstr>CSS Fonts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dc:title>
  <dc:creator>nishant dua</dc:creator>
  <cp:lastModifiedBy>nishant dua</cp:lastModifiedBy>
  <cp:revision>25</cp:revision>
  <dcterms:created xsi:type="dcterms:W3CDTF">2019-05-22T06:10:43Z</dcterms:created>
  <dcterms:modified xsi:type="dcterms:W3CDTF">2019-05-23T07:17:27Z</dcterms:modified>
</cp:coreProperties>
</file>