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2" r:id="rId5"/>
  </p:sldMasterIdLst>
  <p:notesMasterIdLst>
    <p:notesMasterId r:id="rId23"/>
  </p:notesMasterIdLst>
  <p:handoutMasterIdLst>
    <p:handoutMasterId r:id="rId24"/>
  </p:handoutMasterIdLst>
  <p:sldIdLst>
    <p:sldId id="312" r:id="rId6"/>
    <p:sldId id="330" r:id="rId7"/>
    <p:sldId id="314" r:id="rId8"/>
    <p:sldId id="315" r:id="rId9"/>
    <p:sldId id="316" r:id="rId10"/>
    <p:sldId id="319" r:id="rId11"/>
    <p:sldId id="320" r:id="rId12"/>
    <p:sldId id="321" r:id="rId13"/>
    <p:sldId id="336" r:id="rId14"/>
    <p:sldId id="331" r:id="rId15"/>
    <p:sldId id="335" r:id="rId16"/>
    <p:sldId id="333" r:id="rId17"/>
    <p:sldId id="322" r:id="rId18"/>
    <p:sldId id="323" r:id="rId19"/>
    <p:sldId id="326" r:id="rId20"/>
    <p:sldId id="329" r:id="rId21"/>
    <p:sldId id="327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Shilpiya" initials="KS" lastIdx="5" clrIdx="0">
    <p:extLst>
      <p:ext uri="{19B8F6BF-5375-455C-9EA6-DF929625EA0E}">
        <p15:presenceInfo xmlns:p15="http://schemas.microsoft.com/office/powerpoint/2012/main" userId="S::k.shilpiya@Emeritus.org::4a22db0d-4156-4a7a-afdc-d93bd11f0c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03B"/>
    <a:srgbClr val="1E6237"/>
    <a:srgbClr val="41719C"/>
    <a:srgbClr val="E2E2E2"/>
    <a:srgbClr val="99C3B1"/>
    <a:srgbClr val="CCE1D8"/>
    <a:srgbClr val="050305"/>
    <a:srgbClr val="023646"/>
    <a:srgbClr val="FCFCFC"/>
    <a:srgbClr val="F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89542" autoAdjust="0"/>
  </p:normalViewPr>
  <p:slideViewPr>
    <p:cSldViewPr snapToGrid="0">
      <p:cViewPr varScale="1">
        <p:scale>
          <a:sx n="114" d="100"/>
          <a:sy n="114" d="100"/>
        </p:scale>
        <p:origin x="14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28E47A-51FF-4827-AADC-5ACFB55783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89126-60AD-4FFD-AD72-9CF1B3FC9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303AC-D6BF-4FDA-989D-A04A22BF9E35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4CFED-1067-49C5-A592-9C242E62E0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5D99F-2366-4903-A9C7-8E20461D8F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F5AAA-B459-4E06-881A-53B0F95063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98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F700-C73A-483D-8A25-ED963C9F4BDA}" type="datetimeFigureOut">
              <a:rPr lang="en-IN" smtClean="0"/>
              <a:t>12-10-2021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0EDD1-A99E-43AB-BEC7-DD4920F7FF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44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EDD1-A99E-43AB-BEC7-DD4920F7FF2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88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EDD1-A99E-43AB-BEC7-DD4920F7FF27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46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2696"/>
            <a:ext cx="7772400" cy="2387600"/>
          </a:xfrm>
        </p:spPr>
        <p:txBody>
          <a:bodyPr anchor="b">
            <a:normAutofit/>
          </a:bodyPr>
          <a:lstStyle>
            <a:lvl1pPr algn="ctr">
              <a:defRPr sz="4000" b="1">
                <a:latin typeface="Galaxie Polaris Medium" panose="020B0504030301020103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0F35-2B47-4FE8-AD86-4474DA118841}" type="datetime1">
              <a:rPr lang="en-IN" smtClean="0"/>
              <a:t>12-10-2021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fld id="{DFFA20B0-317F-4F40-B69D-D979D3744506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4CC538-3DC4-4A9E-BA1F-6C5C97A635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179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CB23-ED4C-4675-BB04-CD03ED41221D}" type="datetime1">
              <a:rPr lang="en-IN" smtClean="0"/>
              <a:t>12-10-2021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737DC-A250-4613-B458-25F540937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4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EC7A-26D9-43FE-8DDF-39CD405F8447}" type="datetime1">
              <a:rPr lang="en-IN" smtClean="0"/>
              <a:t>12-10-2021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79CD6-CA95-4CAF-B9A9-98961FA5B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5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045B4-4645-4BD3-927D-EB26E968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50EBD9E-9E81-43C5-B77C-01254310CD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42" y="1627909"/>
            <a:ext cx="4410115" cy="36021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ABE818-F84F-4B9A-B392-AA941D1A5ACE}"/>
              </a:ext>
            </a:extLst>
          </p:cNvPr>
          <p:cNvSpPr/>
          <p:nvPr userDrawn="1"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04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1465-FCC0-402E-B5AA-3B42C86E9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E3C92-AC3D-4033-8658-F0A01071D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CA3D1-77BB-46AE-8EB6-00E5C9CB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74D5-AED1-44D2-BB61-6F3A9F718200}" type="datetime1">
              <a:rPr lang="en-IN" smtClean="0"/>
              <a:t>12-10-2021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769F-5D68-4C78-998B-A3DEB586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BF601-135A-4E82-B107-574A442C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36D3-EA44-4393-A7D7-317BD47A33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3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591" y="9428"/>
            <a:ext cx="7013409" cy="537328"/>
          </a:xfrm>
        </p:spPr>
        <p:txBody>
          <a:bodyPr>
            <a:normAutofit/>
          </a:bodyPr>
          <a:lstStyle>
            <a:lvl1pPr>
              <a:defRPr sz="20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CCF8-8DC0-4720-9D09-61E771F363E3}" type="datetime1">
              <a:rPr lang="en-IN" smtClean="0"/>
              <a:t>12-10-2021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64EEA-E96E-4222-AB67-FCF246299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52B73E8-DD94-40B5-A0CB-367CEEE9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fld id="{DFFA20B0-317F-4F40-B69D-D979D374450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73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5DA8-A4D1-4DE9-8192-CC258038C4B2}" type="datetime1">
              <a:rPr lang="en-IN" smtClean="0"/>
              <a:t>12-10-2021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5241F-A924-46D8-BED0-4658B43CC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613864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1480-672E-47B1-BAA2-8EA366AD3227}" type="datetime1">
              <a:rPr lang="en-IN" smtClean="0"/>
              <a:t>12-10-2021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C63355-515A-431D-BAF0-D4E4876BE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8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3746-518D-47E1-B49A-E78CB92F3D5D}" type="datetime1">
              <a:rPr lang="en-IN" smtClean="0"/>
              <a:t>12-10-2021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7B478-0B87-4582-AEFC-69EA5D5C2B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3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6D1D-953F-45A9-8921-EF5D22F24DAC}" type="datetime1">
              <a:rPr lang="en-IN" smtClean="0"/>
              <a:t>12-10-2021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6B83A-C3B0-402F-BCDF-A4F5D6637E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9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64B7-1A75-4E12-BCCB-505A97DECB55}" type="datetime1">
              <a:rPr lang="en-IN" smtClean="0"/>
              <a:t>12-10-2021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3960E-B929-42EF-81CC-2352142F8D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436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D71-54C7-457C-8FB5-37A2517FADA5}" type="datetime1">
              <a:rPr lang="en-IN" smtClean="0"/>
              <a:t>12-10-2021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22D6B-ECA8-4C46-A3DB-18937ADDD4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206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F6E-1B7A-434E-AC74-EDA380B2D951}" type="datetime1">
              <a:rPr lang="en-IN" smtClean="0"/>
              <a:t>12-10-2021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FFA20B0-317F-4F40-B69D-D979D3744506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2604D-FCA3-4175-8984-EDDE4B9EED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3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94A1-126C-40E2-B162-BCEB48D5C8F3}" type="datetime1">
              <a:rPr lang="en-IN" smtClean="0"/>
              <a:t>12-10-2021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B6CFC-6186-4BDE-9639-C38BC8D72908}"/>
              </a:ext>
            </a:extLst>
          </p:cNvPr>
          <p:cNvSpPr/>
          <p:nvPr userDrawn="1"/>
        </p:nvSpPr>
        <p:spPr>
          <a:xfrm>
            <a:off x="0" y="0"/>
            <a:ext cx="9144000" cy="565608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Galaxie Polaris Medium" panose="020B0504030301020103" pitchFamily="34" charset="0"/>
              <a:ea typeface="Galaxie Polaris Medium" panose="020B05040303010201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455E82-9486-4974-94D4-772A46B6B68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" y="70537"/>
            <a:ext cx="2008498" cy="4474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A725CB-4A44-4037-B172-9FD13E20C9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1" t="88219"/>
          <a:stretch/>
        </p:blipFill>
        <p:spPr>
          <a:xfrm>
            <a:off x="6773662" y="6052941"/>
            <a:ext cx="2166151" cy="606819"/>
          </a:xfrm>
          <a:prstGeom prst="rect">
            <a:avLst/>
          </a:prstGeom>
        </p:spPr>
      </p:pic>
    </p:spTree>
    <p:custDataLst>
      <p:tags r:id="rId14"/>
    </p:custDataLst>
    <p:extLst>
      <p:ext uri="{BB962C8B-B14F-4D97-AF65-F5344CB8AC3E}">
        <p14:creationId xmlns:p14="http://schemas.microsoft.com/office/powerpoint/2010/main" val="393722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4EA84-9182-4CAD-83A6-794C017E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3273-7457-4DB4-9FEE-6B7CC8C3E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CC4FB-0C6C-4DB6-BA13-B248E876C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74D5-AED1-44D2-BB61-6F3A9F718200}" type="datetime1">
              <a:rPr lang="en-IN" smtClean="0"/>
              <a:t>12-10-2021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3A210-2676-4110-BF96-1E16EB9DD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4232-3318-4EB9-94BE-393179CE5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36D3-EA44-4393-A7D7-317BD47A33E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17B03-3675-4950-AE98-3C31E96DD4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5" y="569520"/>
            <a:ext cx="4989250" cy="4583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0EA8C4-0751-4431-9F13-67E870531589}"/>
              </a:ext>
            </a:extLst>
          </p:cNvPr>
          <p:cNvSpPr/>
          <p:nvPr userDrawn="1"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Galaxie Polaris Medium" panose="020B0504030301020103" pitchFamily="34" charset="0"/>
              <a:ea typeface="Galaxie Polaris Medium" panose="020B05040303010201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25274-67E0-4460-B113-C4D6ECD11657}"/>
              </a:ext>
            </a:extLst>
          </p:cNvPr>
          <p:cNvSpPr/>
          <p:nvPr userDrawn="1"/>
        </p:nvSpPr>
        <p:spPr>
          <a:xfrm>
            <a:off x="2458073" y="1072"/>
            <a:ext cx="399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Blockchain in Business: Beyond the Hype</a:t>
            </a:r>
            <a:endParaRPr lang="en-IN" sz="2000" dirty="0">
              <a:solidFill>
                <a:schemeClr val="bg1"/>
              </a:solidFill>
              <a:latin typeface="Galaxie Polaris Medium" panose="020B0504030301020103" pitchFamily="34" charset="0"/>
              <a:ea typeface="Galaxie Polaris Medium" panose="020B05040303010201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520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ca.isr.umich.edu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hyperlink" Target="https://data.humdata.org/dataset/novel-coronavirus-2019-ncov-cases" TargetMode="External"/><Relationship Id="rId4" Type="http://schemas.openxmlformats.org/officeDocument/2006/relationships/hyperlink" Target="https://research.stlouisfed.org/ssi/search.php?q=personal%20consumption%20expenditure%20monthly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jpeg"/><Relationship Id="rId4" Type="http://schemas.openxmlformats.org/officeDocument/2006/relationships/hyperlink" Target="https://www.fool.com/investing/2020/04/28/heres-the-impact-of-covid-19-on-the-average-americ.asp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38634-2341-409E-81BC-1E8371E9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678907"/>
            <a:ext cx="7886700" cy="1500187"/>
          </a:xfrm>
        </p:spPr>
        <p:txBody>
          <a:bodyPr/>
          <a:lstStyle/>
          <a:p>
            <a:pPr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b="1" i="1" dirty="0"/>
              <a:t>Equity Market Rationality Amid COVID-19: Can Consumer Discretionary Stocks be Priced Predictably During a Pandemic?</a:t>
            </a:r>
            <a:endParaRPr lang="en-IN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162F-5C11-44D9-A7DA-30CD0775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t>1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6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796D4-2001-4D6C-9D83-9AE9652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9CC23B-A358-46B9-BE4C-555DB151FFE7}"/>
              </a:ext>
            </a:extLst>
          </p:cNvPr>
          <p:cNvSpPr/>
          <p:nvPr/>
        </p:nvSpPr>
        <p:spPr>
          <a:xfrm>
            <a:off x="733025" y="1168588"/>
            <a:ext cx="7690649" cy="981012"/>
          </a:xfrm>
          <a:prstGeom prst="roundRect">
            <a:avLst/>
          </a:prstGeom>
          <a:solidFill>
            <a:srgbClr val="1E62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Decide on regression model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9820F7A-B8F3-4330-B4BF-0E9E80D93756}"/>
              </a:ext>
            </a:extLst>
          </p:cNvPr>
          <p:cNvSpPr/>
          <p:nvPr/>
        </p:nvSpPr>
        <p:spPr>
          <a:xfrm>
            <a:off x="1832121" y="2149600"/>
            <a:ext cx="5492456" cy="73878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A11475-6069-4404-B6D4-65080390A9D2}"/>
              </a:ext>
            </a:extLst>
          </p:cNvPr>
          <p:cNvSpPr/>
          <p:nvPr/>
        </p:nvSpPr>
        <p:spPr>
          <a:xfrm>
            <a:off x="733025" y="3366558"/>
            <a:ext cx="7690649" cy="981012"/>
          </a:xfrm>
          <a:prstGeom prst="roundRect">
            <a:avLst/>
          </a:prstGeom>
          <a:solidFill>
            <a:srgbClr val="1E62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type of learning?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4A8BD7B-5018-49A1-8FE4-4EE75A8961F3}"/>
              </a:ext>
            </a:extLst>
          </p:cNvPr>
          <p:cNvSpPr/>
          <p:nvPr/>
        </p:nvSpPr>
        <p:spPr>
          <a:xfrm>
            <a:off x="1832121" y="4347570"/>
            <a:ext cx="5492456" cy="73878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Feature Elimination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AB6A20-48A0-4383-AE4D-9E5BB2E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25" y="9525"/>
            <a:ext cx="7013575" cy="536575"/>
          </a:xfrm>
        </p:spPr>
        <p:txBody>
          <a:bodyPr/>
          <a:lstStyle/>
          <a:p>
            <a:r>
              <a:rPr lang="en-US" dirty="0"/>
              <a:t>Project Description: Workflow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27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796D4-2001-4D6C-9D83-9AE9652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AB6A20-48A0-4383-AE4D-9E5BB2E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425" y="9525"/>
            <a:ext cx="7013575" cy="536575"/>
          </a:xfrm>
        </p:spPr>
        <p:txBody>
          <a:bodyPr/>
          <a:lstStyle/>
          <a:p>
            <a:r>
              <a:rPr lang="en-US" dirty="0"/>
              <a:t>Project Description: Workflow</a:t>
            </a:r>
            <a:endParaRPr lang="en-IN" dirty="0"/>
          </a:p>
        </p:txBody>
      </p:sp>
      <p:sp>
        <p:nvSpPr>
          <p:cNvPr id="9" name="Shape 182">
            <a:extLst>
              <a:ext uri="{FF2B5EF4-FFF2-40B4-BE49-F238E27FC236}">
                <a16:creationId xmlns:a16="http://schemas.microsoft.com/office/drawing/2014/main" id="{E501E55C-0098-4E7B-AB6C-1CB8F3824A9E}"/>
              </a:ext>
            </a:extLst>
          </p:cNvPr>
          <p:cNvSpPr txBox="1">
            <a:spLocks/>
          </p:cNvSpPr>
          <p:nvPr/>
        </p:nvSpPr>
        <p:spPr>
          <a:xfrm>
            <a:off x="311700" y="1139834"/>
            <a:ext cx="8520600" cy="4265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0" kern="120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10" name="Shape 183">
            <a:extLst>
              <a:ext uri="{FF2B5EF4-FFF2-40B4-BE49-F238E27FC236}">
                <a16:creationId xmlns:a16="http://schemas.microsoft.com/office/drawing/2014/main" id="{D80CE7E8-1BF6-4362-B8D7-D8EB0CEFA819}"/>
              </a:ext>
            </a:extLst>
          </p:cNvPr>
          <p:cNvSpPr txBox="1">
            <a:spLocks/>
          </p:cNvSpPr>
          <p:nvPr/>
        </p:nvSpPr>
        <p:spPr>
          <a:xfrm>
            <a:off x="311700" y="1846777"/>
            <a:ext cx="8520600" cy="342446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Prep</a:t>
            </a:r>
          </a:p>
          <a:p>
            <a:pPr marL="457200" indent="-342900">
              <a:spcBef>
                <a:spcPts val="1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Split data into training and test sets (80% training, 20% test)</a:t>
            </a:r>
          </a:p>
          <a:p>
            <a:pPr marL="457200" indent="-342900">
              <a:spcBef>
                <a:spcPts val="1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Done using fixed seed</a:t>
            </a: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Model used</a:t>
            </a:r>
          </a:p>
          <a:p>
            <a:pPr marL="457200" indent="-342900">
              <a:spcBef>
                <a:spcPts val="1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457200" indent="-342900">
              <a:spcBef>
                <a:spcPts val="16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 not feasible for use given continuous data (e.g., stock prices)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9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Methods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55E4-89B4-4601-BD5F-799D87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4098" name="Picture 2" descr="Image result for MAE equation">
            <a:extLst>
              <a:ext uri="{FF2B5EF4-FFF2-40B4-BE49-F238E27FC236}">
                <a16:creationId xmlns:a16="http://schemas.microsoft.com/office/drawing/2014/main" id="{DF1226F1-5FE5-456B-A4CD-D58C4036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53" y="1267988"/>
            <a:ext cx="3804635" cy="444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91A001-E31A-41D2-9D59-8DC4943BC58D}"/>
              </a:ext>
            </a:extLst>
          </p:cNvPr>
          <p:cNvSpPr txBox="1"/>
          <p:nvPr/>
        </p:nvSpPr>
        <p:spPr>
          <a:xfrm>
            <a:off x="295333" y="1520431"/>
            <a:ext cx="4390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R-squared was used in conjunction with Mean Absolute Error (MAE), Mean Squared Error (MSE), and Root Mean Squared Error (RMSE) to determine the model’s effectiveness</a:t>
            </a:r>
          </a:p>
        </p:txBody>
      </p:sp>
      <p:pic>
        <p:nvPicPr>
          <p:cNvPr id="4100" name="Picture 4" descr="Image result for r-squared model">
            <a:extLst>
              <a:ext uri="{FF2B5EF4-FFF2-40B4-BE49-F238E27FC236}">
                <a16:creationId xmlns:a16="http://schemas.microsoft.com/office/drawing/2014/main" id="{057F69E4-E062-42FE-881A-A948EBEF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3" y="3274436"/>
            <a:ext cx="3865707" cy="276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893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Analysis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55E4-89B4-4601-BD5F-799D87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98611F2-3E03-4216-9108-239BF6000060}"/>
              </a:ext>
            </a:extLst>
          </p:cNvPr>
          <p:cNvSpPr txBox="1">
            <a:spLocks/>
          </p:cNvSpPr>
          <p:nvPr/>
        </p:nvSpPr>
        <p:spPr>
          <a:xfrm>
            <a:off x="308419" y="1403340"/>
            <a:ext cx="8369300" cy="4736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 Python, the RFE module performs this process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 generated multiple sets of parameters, starting with 10 and ultimately narrowing to five to maximize R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448F84E-A6A0-4F2A-97A3-5031D08AD7E6}"/>
              </a:ext>
            </a:extLst>
          </p:cNvPr>
          <p:cNvSpPr txBox="1">
            <a:spLocks/>
          </p:cNvSpPr>
          <p:nvPr/>
        </p:nvSpPr>
        <p:spPr>
          <a:xfrm>
            <a:off x="165652" y="605922"/>
            <a:ext cx="8368748" cy="660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0" kern="120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Using Recursive Feature Elimination (RFE)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65616C-0D6E-4788-B07F-09D0CFE9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25" y="1925675"/>
            <a:ext cx="6221534" cy="26442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510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Results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55E4-89B4-4601-BD5F-799D87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14</a:t>
            </a:fld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62B572-5B50-43E0-B494-CCA21BA04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81923"/>
              </p:ext>
            </p:extLst>
          </p:nvPr>
        </p:nvGraphicFramePr>
        <p:xfrm>
          <a:off x="424176" y="900033"/>
          <a:ext cx="7350595" cy="2272345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470119">
                  <a:extLst>
                    <a:ext uri="{9D8B030D-6E8A-4147-A177-3AD203B41FA5}">
                      <a16:colId xmlns:a16="http://schemas.microsoft.com/office/drawing/2014/main" val="2914165088"/>
                    </a:ext>
                  </a:extLst>
                </a:gridCol>
                <a:gridCol w="1470119">
                  <a:extLst>
                    <a:ext uri="{9D8B030D-6E8A-4147-A177-3AD203B41FA5}">
                      <a16:colId xmlns:a16="http://schemas.microsoft.com/office/drawing/2014/main" val="3956376646"/>
                    </a:ext>
                  </a:extLst>
                </a:gridCol>
                <a:gridCol w="1470119">
                  <a:extLst>
                    <a:ext uri="{9D8B030D-6E8A-4147-A177-3AD203B41FA5}">
                      <a16:colId xmlns:a16="http://schemas.microsoft.com/office/drawing/2014/main" val="2902131916"/>
                    </a:ext>
                  </a:extLst>
                </a:gridCol>
                <a:gridCol w="1470119">
                  <a:extLst>
                    <a:ext uri="{9D8B030D-6E8A-4147-A177-3AD203B41FA5}">
                      <a16:colId xmlns:a16="http://schemas.microsoft.com/office/drawing/2014/main" val="1236539486"/>
                    </a:ext>
                  </a:extLst>
                </a:gridCol>
                <a:gridCol w="1470119">
                  <a:extLst>
                    <a:ext uri="{9D8B030D-6E8A-4147-A177-3AD203B41FA5}">
                      <a16:colId xmlns:a16="http://schemas.microsoft.com/office/drawing/2014/main" val="3785778016"/>
                    </a:ext>
                  </a:extLst>
                </a:gridCol>
              </a:tblGrid>
              <a:tr h="565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CA" sz="1200" baseline="300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Mean Absolute Error (MAE)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Mean Squared Error (MSE)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Root Mean Squared Error (RMSE)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3039906"/>
                  </a:ext>
                </a:extLst>
              </a:tr>
              <a:tr h="3334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Consumer Sentiment, Personal Consumption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5.45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39.43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6.27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2383795"/>
                  </a:ext>
                </a:extLst>
              </a:tr>
              <a:tr h="3323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400" b="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 Card Spending                  </a:t>
                      </a:r>
                      <a:endParaRPr lang="en-CA" sz="1400" b="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3.64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22.13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4.70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471575"/>
                  </a:ext>
                </a:extLst>
              </a:tr>
              <a:tr h="3323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COVID-19 Cases</a:t>
                      </a:r>
                      <a:endParaRPr lang="en-CA" sz="1400" b="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0.84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4.95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36.04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400" b="0" dirty="0">
                          <a:effectLst/>
                          <a:latin typeface="Arial" panose="020B0604020202020204" pitchFamily="34" charset="0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6.00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26421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3D584C-F1A5-491F-85A0-7C38F329B3D9}"/>
              </a:ext>
            </a:extLst>
          </p:cNvPr>
          <p:cNvSpPr txBox="1"/>
          <p:nvPr/>
        </p:nvSpPr>
        <p:spPr>
          <a:xfrm>
            <a:off x="7869525" y="1915279"/>
            <a:ext cx="103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Payment Card Spending performed best across the board…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A4761D-E806-462A-8DA7-1335CBD5CA73}"/>
              </a:ext>
            </a:extLst>
          </p:cNvPr>
          <p:cNvSpPr/>
          <p:nvPr/>
        </p:nvSpPr>
        <p:spPr>
          <a:xfrm>
            <a:off x="424176" y="2306927"/>
            <a:ext cx="7350595" cy="4481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4B5709-3670-4C72-A541-A6D93A01D6D8}"/>
              </a:ext>
            </a:extLst>
          </p:cNvPr>
          <p:cNvSpPr/>
          <p:nvPr/>
        </p:nvSpPr>
        <p:spPr>
          <a:xfrm>
            <a:off x="2130591" y="2350989"/>
            <a:ext cx="1024800" cy="802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3B7D0-276E-4AE0-9788-0B745DF0DFB5}"/>
              </a:ext>
            </a:extLst>
          </p:cNvPr>
          <p:cNvSpPr txBox="1"/>
          <p:nvPr/>
        </p:nvSpPr>
        <p:spPr>
          <a:xfrm>
            <a:off x="1576794" y="3216440"/>
            <a:ext cx="318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4171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….however, COVID-19 Cases’ R</a:t>
            </a:r>
            <a:r>
              <a:rPr lang="en-US" sz="1200" b="1" baseline="30000" dirty="0">
                <a:solidFill>
                  <a:srgbClr val="4171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1" dirty="0">
                <a:solidFill>
                  <a:srgbClr val="4171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did not exceed that of Payment Card Spending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C4009-D8D2-46E8-A287-E0657CAA8AC8}"/>
              </a:ext>
            </a:extLst>
          </p:cNvPr>
          <p:cNvSpPr txBox="1"/>
          <p:nvPr/>
        </p:nvSpPr>
        <p:spPr>
          <a:xfrm>
            <a:off x="458709" y="4362739"/>
            <a:ext cx="1177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Affirmed</a:t>
            </a:r>
            <a:r>
              <a:rPr lang="en-US" sz="1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74398-4B75-4AFD-A4C2-F0BC9F7CF314}"/>
              </a:ext>
            </a:extLst>
          </p:cNvPr>
          <p:cNvSpPr txBox="1"/>
          <p:nvPr/>
        </p:nvSpPr>
        <p:spPr>
          <a:xfrm>
            <a:off x="1548788" y="4733474"/>
            <a:ext cx="101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Rejected: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9079C-C9F1-4F4A-A9A4-C96EF70C7382}"/>
              </a:ext>
            </a:extLst>
          </p:cNvPr>
          <p:cNvSpPr txBox="1"/>
          <p:nvPr/>
        </p:nvSpPr>
        <p:spPr>
          <a:xfrm>
            <a:off x="3313159" y="3937998"/>
            <a:ext cx="2091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Hypotheses Affirmed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0E2BC-17DA-4311-A4D8-07D2EB7F492A}"/>
              </a:ext>
            </a:extLst>
          </p:cNvPr>
          <p:cNvSpPr txBox="1"/>
          <p:nvPr/>
        </p:nvSpPr>
        <p:spPr>
          <a:xfrm>
            <a:off x="537882" y="5366871"/>
            <a:ext cx="797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validation still needed with more recent Consumer Sentiment, Personal Consumption and Payment Card Spending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331C7-CB1C-40F0-ACC8-0875BE521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4303903"/>
            <a:ext cx="6870023" cy="7722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186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55E4-89B4-4601-BD5F-799D87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551729A-17EF-4701-BEE9-70AB5598777E}"/>
              </a:ext>
            </a:extLst>
          </p:cNvPr>
          <p:cNvSpPr txBox="1">
            <a:spLocks/>
          </p:cNvSpPr>
          <p:nvPr/>
        </p:nvSpPr>
        <p:spPr>
          <a:xfrm>
            <a:off x="393700" y="990600"/>
            <a:ext cx="8369300" cy="206497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Payment card spending data better predict stock prices than do consumer sentiment and personal consumption measures provided to the general public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validation with more recent data awaits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steps: refine model with more robust spending data (e.g., credit card transactions from JPMorgan Chase), incorporate more recent economic and spending data when available</a:t>
            </a:r>
          </a:p>
          <a:p>
            <a:pPr marL="550069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8B80B3-BDE1-4F43-B6E3-E558B7D336D0}"/>
              </a:ext>
            </a:extLst>
          </p:cNvPr>
          <p:cNvSpPr/>
          <p:nvPr/>
        </p:nvSpPr>
        <p:spPr>
          <a:xfrm>
            <a:off x="578500" y="3666780"/>
            <a:ext cx="3688700" cy="901177"/>
          </a:xfrm>
          <a:prstGeom prst="rect">
            <a:avLst/>
          </a:prstGeom>
          <a:solidFill>
            <a:srgbClr val="1E62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59F438-C79F-4610-B159-D292D4370FC6}"/>
              </a:ext>
            </a:extLst>
          </p:cNvPr>
          <p:cNvSpPr/>
          <p:nvPr/>
        </p:nvSpPr>
        <p:spPr>
          <a:xfrm>
            <a:off x="4898572" y="3666780"/>
            <a:ext cx="3689285" cy="901177"/>
          </a:xfrm>
          <a:prstGeom prst="rect">
            <a:avLst/>
          </a:prstGeom>
          <a:solidFill>
            <a:srgbClr val="1E62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CCDF77-7ADE-4944-8D57-E2A7742A3297}"/>
              </a:ext>
            </a:extLst>
          </p:cNvPr>
          <p:cNvSpPr/>
          <p:nvPr/>
        </p:nvSpPr>
        <p:spPr>
          <a:xfrm>
            <a:off x="3470985" y="3219727"/>
            <a:ext cx="2155371" cy="8875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Improvements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45D003-F27F-4EB8-ABE2-01574D2C2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54204"/>
              </p:ext>
            </p:extLst>
          </p:nvPr>
        </p:nvGraphicFramePr>
        <p:xfrm>
          <a:off x="567200" y="4574281"/>
          <a:ext cx="3700587" cy="16230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00587">
                  <a:extLst>
                    <a:ext uri="{9D8B030D-6E8A-4147-A177-3AD203B41FA5}">
                      <a16:colId xmlns:a16="http://schemas.microsoft.com/office/drawing/2014/main" val="2020739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Detailed measures of consumer sentiment (e.g., concerning personal financial situations)</a:t>
                      </a:r>
                    </a:p>
                    <a:p>
                      <a:pPr marL="285750" indent="-28575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robust payment card spending data (e.g., daily transactions—eliminating the need for linear interpolation to capture intra-month changes)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7205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0A2DAD2-1393-438A-96F0-2BBCAD288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40124"/>
              </p:ext>
            </p:extLst>
          </p:nvPr>
        </p:nvGraphicFramePr>
        <p:xfrm>
          <a:off x="4897985" y="4573023"/>
          <a:ext cx="3678815" cy="158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8815">
                  <a:extLst>
                    <a:ext uri="{9D8B030D-6E8A-4147-A177-3AD203B41FA5}">
                      <a16:colId xmlns:a16="http://schemas.microsoft.com/office/drawing/2014/main" val="2020739322"/>
                    </a:ext>
                  </a:extLst>
                </a:gridCol>
              </a:tblGrid>
              <a:tr h="1584960">
                <a:tc>
                  <a:txBody>
                    <a:bodyPr/>
                    <a:lstStyle/>
                    <a:p>
                      <a:pPr marL="285750" indent="-2857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Incorporating better data</a:t>
                      </a:r>
                    </a:p>
                    <a:p>
                      <a:pPr marL="285750" indent="-28575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RFE algorithm will select more predictive features with better data, longer time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7205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7135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55E4-89B4-4601-BD5F-799D87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A2BC2-171E-4625-AAD0-F900AE09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52" y="1370288"/>
            <a:ext cx="7931316" cy="4148196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University of Michigan Consumer Sentiment Index: </a:t>
            </a:r>
            <a:r>
              <a:rPr lang="en-US" sz="1600" dirty="0">
                <a:hlinkClick r:id="rId3"/>
              </a:rPr>
              <a:t>https://data.sca.isr.umich.edu/</a:t>
            </a:r>
            <a:endParaRPr lang="en-US" sz="1600" dirty="0"/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Federal Reserve Bank of St. Louis: </a:t>
            </a:r>
            <a:r>
              <a:rPr lang="en-US" sz="1600" dirty="0">
                <a:hlinkClick r:id="rId4"/>
              </a:rPr>
              <a:t>https://research.stlouisfed.org/ssi/search.php?q=personal%20consumption%20expenditure%20monthly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COVID-19 Cases: </a:t>
            </a:r>
            <a:r>
              <a:rPr lang="en-US" sz="1600" dirty="0">
                <a:hlinkClick r:id="rId5"/>
              </a:rPr>
              <a:t>https://data.humdata.org/dataset/novel-coronavirus-2019-ncov-cases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70A7F9-8A35-49CB-B209-6672969C206D}"/>
              </a:ext>
            </a:extLst>
          </p:cNvPr>
          <p:cNvSpPr/>
          <p:nvPr/>
        </p:nvSpPr>
        <p:spPr>
          <a:xfrm>
            <a:off x="667252" y="6419513"/>
            <a:ext cx="1904689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dirty="0">
                <a:latin typeface="+mj-lt"/>
                <a:ea typeface="Apex New Book" panose="02010600040501010103" pitchFamily="50" charset="0"/>
              </a:rPr>
              <a:t>*Please add slides as required.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287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9EF374-B1B7-4F75-AC2C-9F659B3074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5433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DFFA20B0-317F-4F40-B69D-D979D3744506}" type="slidenum">
              <a:rPr lang="en-IN" smtClean="0"/>
              <a:pPr algn="ctr"/>
              <a:t>17</a:t>
            </a:fld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021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A95F-F747-4142-A50D-7C19C505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05222-51EA-463B-AAA8-5EBC1F89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C2F20C75-1239-43A2-97FC-6E09DD23F7BF}"/>
              </a:ext>
            </a:extLst>
          </p:cNvPr>
          <p:cNvSpPr/>
          <p:nvPr/>
        </p:nvSpPr>
        <p:spPr>
          <a:xfrm>
            <a:off x="387626" y="1020257"/>
            <a:ext cx="2201030" cy="1463040"/>
          </a:xfrm>
          <a:prstGeom prst="roundRect">
            <a:avLst/>
          </a:prstGeom>
          <a:solidFill>
            <a:srgbClr val="1E62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&amp; Methodology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33E001E1-ABBA-4E00-9B03-8194CB69ED36}"/>
              </a:ext>
            </a:extLst>
          </p:cNvPr>
          <p:cNvSpPr txBox="1"/>
          <p:nvPr/>
        </p:nvSpPr>
        <p:spPr>
          <a:xfrm>
            <a:off x="2740907" y="1084743"/>
            <a:ext cx="6006353" cy="125505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I determined the best data series to explain movements in consumer discretionary equities as COVID-19 took hold in the US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 used a linear regression approach to synthesize data and to generate predictions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DF33A9C7-E03D-4E79-83EE-150C45E8D24C}"/>
              </a:ext>
            </a:extLst>
          </p:cNvPr>
          <p:cNvSpPr/>
          <p:nvPr/>
        </p:nvSpPr>
        <p:spPr>
          <a:xfrm>
            <a:off x="387626" y="2697487"/>
            <a:ext cx="2201030" cy="1463042"/>
          </a:xfrm>
          <a:prstGeom prst="roundRect">
            <a:avLst/>
          </a:prstGeom>
          <a:solidFill>
            <a:srgbClr val="1E62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&amp;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9715B-E76E-4DC3-B180-662B9AE146E9}"/>
              </a:ext>
            </a:extLst>
          </p:cNvPr>
          <p:cNvSpPr txBox="1"/>
          <p:nvPr/>
        </p:nvSpPr>
        <p:spPr>
          <a:xfrm>
            <a:off x="2750021" y="2690355"/>
            <a:ext cx="6006353" cy="14630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Information from multiple sources formed a five-fold dataset: Consumer Sentiment, Personal Consumption, COVID-19 Case Counts, Payment Card Spending Growth, and Stock Price Movements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Data cleaning and linear interpolation played an integral role in model creation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Recursive Feature Elimination determined the best explanatory factors for stock price movements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761706CD-8E34-4769-95DE-A75060389881}"/>
              </a:ext>
            </a:extLst>
          </p:cNvPr>
          <p:cNvSpPr/>
          <p:nvPr/>
        </p:nvSpPr>
        <p:spPr>
          <a:xfrm>
            <a:off x="387626" y="4374711"/>
            <a:ext cx="2201030" cy="1463036"/>
          </a:xfrm>
          <a:prstGeom prst="roundRect">
            <a:avLst/>
          </a:prstGeom>
          <a:solidFill>
            <a:srgbClr val="1E62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&amp; 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185390C5-70DA-4B07-93A3-CAAFFDFB16A3}"/>
              </a:ext>
            </a:extLst>
          </p:cNvPr>
          <p:cNvSpPr txBox="1"/>
          <p:nvPr/>
        </p:nvSpPr>
        <p:spPr>
          <a:xfrm>
            <a:off x="2750021" y="4344022"/>
            <a:ext cx="6006353" cy="14630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Consumer discretionary stock prices are best explained by payment card data, albeit to an indeterminate degree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The model’s utility could improve in upcoming months as more recent sentiment and consumption data are made available</a:t>
            </a:r>
            <a:endParaRPr lang="en-US" sz="13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9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55E4-89B4-4601-BD5F-799D87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9E027451-7AD7-402B-A155-9843490A5CD1}"/>
              </a:ext>
            </a:extLst>
          </p:cNvPr>
          <p:cNvSpPr/>
          <p:nvPr/>
        </p:nvSpPr>
        <p:spPr>
          <a:xfrm>
            <a:off x="387626" y="1020257"/>
            <a:ext cx="2201030" cy="1463040"/>
          </a:xfrm>
          <a:prstGeom prst="roundRect">
            <a:avLst/>
          </a:prstGeom>
          <a:solidFill>
            <a:schemeClr val="bg1"/>
          </a:solidFill>
          <a:ln>
            <a:solidFill>
              <a:srgbClr val="1E62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solidFill>
                  <a:srgbClr val="017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Problem-Solving Framework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E3D649A-420D-4FD2-8E0D-41B4995CE436}"/>
              </a:ext>
            </a:extLst>
          </p:cNvPr>
          <p:cNvSpPr txBox="1"/>
          <p:nvPr/>
        </p:nvSpPr>
        <p:spPr>
          <a:xfrm>
            <a:off x="2740907" y="1084743"/>
            <a:ext cx="6006353" cy="125505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Consumer discretionary stock price movements were predicted using payment card transaction data, consumer sentiment &amp; personal consumption info and COVID-19 case data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Linear regression and coefficients of determination were used to construct a predictive model of stock price movements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Data were collected from public and private databases  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DA7E949C-EA9B-4066-B7C8-43F4C2FF8275}"/>
              </a:ext>
            </a:extLst>
          </p:cNvPr>
          <p:cNvSpPr/>
          <p:nvPr/>
        </p:nvSpPr>
        <p:spPr>
          <a:xfrm>
            <a:off x="387626" y="2697487"/>
            <a:ext cx="2201030" cy="1463042"/>
          </a:xfrm>
          <a:prstGeom prst="roundRect">
            <a:avLst/>
          </a:prstGeom>
          <a:solidFill>
            <a:schemeClr val="bg1"/>
          </a:solidFill>
          <a:ln>
            <a:solidFill>
              <a:srgbClr val="1E62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solidFill>
                  <a:srgbClr val="017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DADD2-1AD1-467E-B36A-FB8289D84A78}"/>
              </a:ext>
            </a:extLst>
          </p:cNvPr>
          <p:cNvSpPr txBox="1"/>
          <p:nvPr/>
        </p:nvSpPr>
        <p:spPr>
          <a:xfrm>
            <a:off x="2750021" y="2672381"/>
            <a:ext cx="6006353" cy="146304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Stock price, consumer sentiment and consumption, payment card spending and COVID-19 case information were aggregated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A suitable metric was the difference between predicted and actual stock prices in April 2020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Modeling tools included linear regression and recursive feature elimination</a:t>
            </a: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13C13366-FE77-4486-A770-510ED683C36B}"/>
              </a:ext>
            </a:extLst>
          </p:cNvPr>
          <p:cNvSpPr/>
          <p:nvPr/>
        </p:nvSpPr>
        <p:spPr>
          <a:xfrm>
            <a:off x="387626" y="4374711"/>
            <a:ext cx="2201030" cy="1463036"/>
          </a:xfrm>
          <a:prstGeom prst="roundRect">
            <a:avLst/>
          </a:prstGeom>
          <a:solidFill>
            <a:schemeClr val="bg1"/>
          </a:solidFill>
          <a:ln>
            <a:solidFill>
              <a:srgbClr val="1E62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solidFill>
                  <a:srgbClr val="017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 Used to Solve Problem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A40D2591-4FF3-45B9-8451-85D02A710887}"/>
              </a:ext>
            </a:extLst>
          </p:cNvPr>
          <p:cNvSpPr txBox="1"/>
          <p:nvPr/>
        </p:nvSpPr>
        <p:spPr>
          <a:xfrm>
            <a:off x="2755997" y="4344022"/>
            <a:ext cx="6006353" cy="146303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A RFE-suggested linear regression model was implemented to predict stock price movements</a:t>
            </a:r>
          </a:p>
          <a:p>
            <a:pPr marL="174625" indent="-1746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300" dirty="0">
                <a:latin typeface="Arial" charset="0"/>
                <a:ea typeface="Arial" charset="0"/>
                <a:cs typeface="Arial" charset="0"/>
              </a:rPr>
              <a:t>Linear regression models separately featuring consumer sentiment and personal consumption, payment card spending data and COVID-19 cases were used to compare coefficients of determination among the three variable groups.</a:t>
            </a:r>
            <a:endParaRPr lang="en-US" sz="13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32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(Context)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55E4-89B4-4601-BD5F-799D87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7813B6-060C-4C5C-A0EC-40A466B3B35D}"/>
              </a:ext>
            </a:extLst>
          </p:cNvPr>
          <p:cNvSpPr txBox="1">
            <a:spLocks/>
          </p:cNvSpPr>
          <p:nvPr/>
        </p:nvSpPr>
        <p:spPr>
          <a:xfrm>
            <a:off x="430751" y="920699"/>
            <a:ext cx="828249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Retail (non-professional) investors lack tools and sophistication of investment professionals, leading to sub-optimal investment returns during COVID-19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Average 401(k) balance down -19% in through April 2020*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used data science to offer a predictable guide to price movements in consumer discretionary stocks amidst the COVID-19 pandemic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Individual investors could have a clearer understanding of stock price movements during COVID-19, potentially reducing the inherent uncertainty of equity investment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7330A-DE17-4437-AB59-5C490F4067D1}"/>
              </a:ext>
            </a:extLst>
          </p:cNvPr>
          <p:cNvSpPr txBox="1"/>
          <p:nvPr/>
        </p:nvSpPr>
        <p:spPr>
          <a:xfrm>
            <a:off x="369167" y="6184979"/>
            <a:ext cx="6366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*Source: Fidelity Investments (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https://www.fool.com/investing/2020/04/28/heres-the-impact-of-covid-19-on-the-average-americ.aspx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6148" name="Picture 4" descr="Image result for happy investor">
            <a:extLst>
              <a:ext uri="{FF2B5EF4-FFF2-40B4-BE49-F238E27FC236}">
                <a16:creationId xmlns:a16="http://schemas.microsoft.com/office/drawing/2014/main" id="{114BD6F1-C290-432F-80D3-7E23CA58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00" y="3743666"/>
            <a:ext cx="5399719" cy="21936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64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Study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55E4-89B4-4601-BD5F-799D87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3EB638-DA4E-43D9-AA66-352B7690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51" y="920699"/>
            <a:ext cx="8282497" cy="11352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I hoped to achieve from analysis: make the little guy smarter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Simply put, I wanted to provide individual, non-professional investors with a predictive measure of consumer discretionary stocks as the US economy emerges from a COVID-19-induced lockdown</a:t>
            </a:r>
          </a:p>
        </p:txBody>
      </p:sp>
      <p:pic>
        <p:nvPicPr>
          <p:cNvPr id="8196" name="Picture 4" descr="Image result for smart invsetor">
            <a:extLst>
              <a:ext uri="{FF2B5EF4-FFF2-40B4-BE49-F238E27FC236}">
                <a16:creationId xmlns:a16="http://schemas.microsoft.com/office/drawing/2014/main" id="{E655A63F-3465-43F1-B338-847067D3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0" y="2567543"/>
            <a:ext cx="7485735" cy="308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072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Hypothesis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55E4-89B4-4601-BD5F-799D87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10" name="AutoShape 8" descr="Image result for jetblue logo">
            <a:extLst>
              <a:ext uri="{FF2B5EF4-FFF2-40B4-BE49-F238E27FC236}">
                <a16:creationId xmlns:a16="http://schemas.microsoft.com/office/drawing/2014/main" id="{BE66C9BB-B5BA-4C68-8918-998CAD9739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8188" y="3039596"/>
            <a:ext cx="1822174" cy="182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286C200A-FFBE-45F1-ADEF-8F74DE7BD048}"/>
              </a:ext>
            </a:extLst>
          </p:cNvPr>
          <p:cNvSpPr txBox="1"/>
          <p:nvPr/>
        </p:nvSpPr>
        <p:spPr>
          <a:xfrm>
            <a:off x="104232" y="728746"/>
            <a:ext cx="880287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Are Consumer Discretionary Stocks Best Predicted by Sentiment and General Consumption, by Payment Card Transactions, or by COVID-19 cases?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 answer this question, I collected data from five different sources: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35E24-0FD1-41F9-B3CA-D87633863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82" y="2189696"/>
            <a:ext cx="2648691" cy="370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320FE4-0A30-4168-82D1-AD0C20F2C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327" y="2214351"/>
            <a:ext cx="2648691" cy="321431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79BE768-99DC-4FCD-9240-9265869FC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943" y="3231886"/>
            <a:ext cx="1824168" cy="36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58D4D5CB-85BD-4FC1-890F-D40BE5E01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327" y="3230596"/>
            <a:ext cx="2648691" cy="36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8104805A-ECC8-4138-B3E7-2761638AD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35" y="2696978"/>
            <a:ext cx="1809092" cy="5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5">
            <a:extLst>
              <a:ext uri="{FF2B5EF4-FFF2-40B4-BE49-F238E27FC236}">
                <a16:creationId xmlns:a16="http://schemas.microsoft.com/office/drawing/2014/main" id="{C2DC8FEA-D05E-4F3B-9674-4ADD88D194CD}"/>
              </a:ext>
            </a:extLst>
          </p:cNvPr>
          <p:cNvSpPr txBox="1"/>
          <p:nvPr/>
        </p:nvSpPr>
        <p:spPr>
          <a:xfrm>
            <a:off x="95545" y="4102854"/>
            <a:ext cx="880287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I hypothesized the following relationships among these data sources: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097D1-60E8-4226-B36F-921FE1A73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661" y="4659098"/>
            <a:ext cx="8312727" cy="9344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34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9ACC12F-7549-4450-8B7D-E2C95F38FDD3}"/>
              </a:ext>
            </a:extLst>
          </p:cNvPr>
          <p:cNvSpPr txBox="1">
            <a:spLocks/>
          </p:cNvSpPr>
          <p:nvPr/>
        </p:nvSpPr>
        <p:spPr>
          <a:xfrm>
            <a:off x="4778476" y="1774944"/>
            <a:ext cx="3975409" cy="263771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2720" indent="-17272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2720" indent="-17272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Workflow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55E4-89B4-4601-BD5F-799D87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BD026CC-1D99-40DD-BCDA-554D3027446C}"/>
              </a:ext>
            </a:extLst>
          </p:cNvPr>
          <p:cNvSpPr>
            <a:spLocks noGrp="1"/>
          </p:cNvSpPr>
          <p:nvPr/>
        </p:nvSpPr>
        <p:spPr>
          <a:xfrm>
            <a:off x="391908" y="1794239"/>
            <a:ext cx="3986213" cy="3853602"/>
          </a:xfrm>
          <a:prstGeom prst="rect">
            <a:avLst/>
          </a:prstGeom>
        </p:spPr>
        <p:txBody>
          <a:bodyPr anchor="t"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marR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marR="0" indent="-1730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1. University of Michigan Consumer Sentiment Index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Personal Consumption Expenditure (excluding food &amp; energy)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3. Year-on-year payment card spending growth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4. United States COVID-19 case counts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5. XLY (consumer discretionary stock) equity price movement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E32A0B-99A3-4242-9679-4F06EED19209}"/>
              </a:ext>
            </a:extLst>
          </p:cNvPr>
          <p:cNvSpPr/>
          <p:nvPr/>
        </p:nvSpPr>
        <p:spPr>
          <a:xfrm>
            <a:off x="391907" y="1086973"/>
            <a:ext cx="3986571" cy="548640"/>
          </a:xfrm>
          <a:prstGeom prst="rect">
            <a:avLst/>
          </a:prstGeom>
          <a:solidFill>
            <a:srgbClr val="1E62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data did I focus 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5459E-49B9-40F7-923D-91BA0B2DA363}"/>
              </a:ext>
            </a:extLst>
          </p:cNvPr>
          <p:cNvSpPr/>
          <p:nvPr/>
        </p:nvSpPr>
        <p:spPr>
          <a:xfrm>
            <a:off x="4776685" y="1086973"/>
            <a:ext cx="3975409" cy="548640"/>
          </a:xfrm>
          <a:prstGeom prst="rect">
            <a:avLst/>
          </a:prstGeom>
          <a:solidFill>
            <a:srgbClr val="1E62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analysis did I run?</a:t>
            </a:r>
          </a:p>
        </p:txBody>
      </p:sp>
      <p:pic>
        <p:nvPicPr>
          <p:cNvPr id="13" name="Picture 2" descr="Image result for linear regression">
            <a:extLst>
              <a:ext uri="{FF2B5EF4-FFF2-40B4-BE49-F238E27FC236}">
                <a16:creationId xmlns:a16="http://schemas.microsoft.com/office/drawing/2014/main" id="{16FB8486-186B-4828-B636-A817DE533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412" y="2378864"/>
            <a:ext cx="3597954" cy="252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28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Workflow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55E4-89B4-4601-BD5F-799D87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54C000C-E8EC-4191-AC43-BCDA3A6FEC7B}"/>
              </a:ext>
            </a:extLst>
          </p:cNvPr>
          <p:cNvSpPr txBox="1">
            <a:spLocks/>
          </p:cNvSpPr>
          <p:nvPr/>
        </p:nvSpPr>
        <p:spPr>
          <a:xfrm>
            <a:off x="1202881" y="865286"/>
            <a:ext cx="1563521" cy="29695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Consumer Sentiment Data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127F493-2931-4B52-B46D-9C6F3E71DAD8}"/>
              </a:ext>
            </a:extLst>
          </p:cNvPr>
          <p:cNvSpPr txBox="1">
            <a:spLocks/>
          </p:cNvSpPr>
          <p:nvPr/>
        </p:nvSpPr>
        <p:spPr>
          <a:xfrm>
            <a:off x="2690412" y="865286"/>
            <a:ext cx="1624993" cy="171649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prstClr val="black"/>
                </a:solidFill>
              </a:rPr>
              <a:t>Personal Consumption Data</a:t>
            </a:r>
          </a:p>
          <a:p>
            <a:pPr marL="0" indent="0" algn="ctr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51DE0C3-3FA2-4593-8D66-679222DABF37}"/>
              </a:ext>
            </a:extLst>
          </p:cNvPr>
          <p:cNvSpPr txBox="1">
            <a:spLocks/>
          </p:cNvSpPr>
          <p:nvPr/>
        </p:nvSpPr>
        <p:spPr>
          <a:xfrm>
            <a:off x="4220688" y="865286"/>
            <a:ext cx="1259272" cy="296954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prstClr val="black"/>
                </a:solidFill>
              </a:rPr>
              <a:t>Payment Card Spending Data</a:t>
            </a:r>
          </a:p>
          <a:p>
            <a:pPr marL="0" indent="0" algn="ctr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8755343-8B7F-4A33-8F7A-E2CA77DCB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994441"/>
              </p:ext>
            </p:extLst>
          </p:nvPr>
        </p:nvGraphicFramePr>
        <p:xfrm>
          <a:off x="184776" y="2488667"/>
          <a:ext cx="8546617" cy="3497580"/>
        </p:xfrm>
        <a:graphic>
          <a:graphicData uri="http://schemas.openxmlformats.org/drawingml/2006/table">
            <a:tbl>
              <a:tblPr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023369">
                  <a:extLst>
                    <a:ext uri="{9D8B030D-6E8A-4147-A177-3AD203B41FA5}">
                      <a16:colId xmlns:a16="http://schemas.microsoft.com/office/drawing/2014/main" val="1281906672"/>
                    </a:ext>
                  </a:extLst>
                </a:gridCol>
                <a:gridCol w="1378535">
                  <a:extLst>
                    <a:ext uri="{9D8B030D-6E8A-4147-A177-3AD203B41FA5}">
                      <a16:colId xmlns:a16="http://schemas.microsoft.com/office/drawing/2014/main" val="419073024"/>
                    </a:ext>
                  </a:extLst>
                </a:gridCol>
                <a:gridCol w="1539924">
                  <a:extLst>
                    <a:ext uri="{9D8B030D-6E8A-4147-A177-3AD203B41FA5}">
                      <a16:colId xmlns:a16="http://schemas.microsoft.com/office/drawing/2014/main" val="3411180470"/>
                    </a:ext>
                  </a:extLst>
                </a:gridCol>
                <a:gridCol w="1618225">
                  <a:extLst>
                    <a:ext uri="{9D8B030D-6E8A-4147-A177-3AD203B41FA5}">
                      <a16:colId xmlns:a16="http://schemas.microsoft.com/office/drawing/2014/main" val="2849336351"/>
                    </a:ext>
                  </a:extLst>
                </a:gridCol>
                <a:gridCol w="1493282">
                  <a:extLst>
                    <a:ext uri="{9D8B030D-6E8A-4147-A177-3AD203B41FA5}">
                      <a16:colId xmlns:a16="http://schemas.microsoft.com/office/drawing/2014/main" val="464372144"/>
                    </a:ext>
                  </a:extLst>
                </a:gridCol>
                <a:gridCol w="1493282">
                  <a:extLst>
                    <a:ext uri="{9D8B030D-6E8A-4147-A177-3AD203B41FA5}">
                      <a16:colId xmlns:a16="http://schemas.microsoft.com/office/drawing/2014/main" val="42274000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</a:t>
                      </a:r>
                    </a:p>
                  </a:txBody>
                  <a:tcPr marL="68580" marR="68580" marT="34290" marB="34290" anchor="ctr">
                    <a:solidFill>
                      <a:srgbClr val="1E623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University of Michigan Consumer Sentiment Index</a:t>
                      </a:r>
                      <a:endParaRPr lang="en-US" sz="12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Reserve Bank of St. Louis</a:t>
                      </a:r>
                    </a:p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Bloomberg</a:t>
                      </a:r>
                    </a:p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World Health Organization Database</a:t>
                      </a:r>
                    </a:p>
                    <a:p>
                      <a:pPr algn="l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Wall Street Journal Markets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999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Attributes</a:t>
                      </a:r>
                    </a:p>
                  </a:txBody>
                  <a:tcPr marL="68580" marR="68580" marT="34290" marB="34290" anchor="ctr">
                    <a:solidFill>
                      <a:srgbClr val="1E623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index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Aggregate score of 50 questions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entry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Specifies consumption of goods and of all goods &amp; services excluding food &amp; energy</a:t>
                      </a:r>
                      <a:endParaRPr lang="en-US" sz="1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entry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Year-on-year spending growth in disparate consumer categories (e.g., clothing, restaurants)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entry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and cumulative case counts in the United States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 closing prices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13395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Cleaning</a:t>
                      </a:r>
                    </a:p>
                  </a:txBody>
                  <a:tcPr marL="68580" marR="68580" marT="34290" marB="34290" anchor="ctr">
                    <a:solidFill>
                      <a:srgbClr val="1E623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Reformat dates to datetimes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interpolation of monthly data to daily values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Reformat dates to date times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interpolation of monthly data to daily values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Transposition of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dataframe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interpolation of monthly data to daily values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 for United States cases</a:t>
                      </a: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Reformat dates to date times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67444"/>
                  </a:ext>
                </a:extLst>
              </a:tr>
            </a:tbl>
          </a:graphicData>
        </a:graphic>
      </p:graphicFrame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CABD9E0-EC8C-46C5-9F17-554A264C9DDA}"/>
              </a:ext>
            </a:extLst>
          </p:cNvPr>
          <p:cNvSpPr txBox="1">
            <a:spLocks/>
          </p:cNvSpPr>
          <p:nvPr/>
        </p:nvSpPr>
        <p:spPr>
          <a:xfrm>
            <a:off x="5834755" y="865286"/>
            <a:ext cx="1259272" cy="296954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prstClr val="black"/>
                </a:solidFill>
              </a:rPr>
              <a:t>COVID-19 Case Data</a:t>
            </a:r>
          </a:p>
          <a:p>
            <a:pPr marL="0" indent="0" algn="ctr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1574B96A-FBDA-4FC2-B312-88A0D0093107}"/>
              </a:ext>
            </a:extLst>
          </p:cNvPr>
          <p:cNvSpPr txBox="1">
            <a:spLocks/>
          </p:cNvSpPr>
          <p:nvPr/>
        </p:nvSpPr>
        <p:spPr>
          <a:xfrm>
            <a:off x="7265870" y="865286"/>
            <a:ext cx="1603765" cy="125938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prstClr val="black"/>
                </a:solidFill>
              </a:rPr>
              <a:t>Consumer Discretionary Stock Price Data</a:t>
            </a:r>
          </a:p>
          <a:p>
            <a:pPr marL="0" indent="0" algn="ctr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074" name="Picture 2" descr="Sentiment Icon #114946 - Free Icons Library">
            <a:extLst>
              <a:ext uri="{FF2B5EF4-FFF2-40B4-BE49-F238E27FC236}">
                <a16:creationId xmlns:a16="http://schemas.microsoft.com/office/drawing/2014/main" id="{4F109373-5022-4B49-B34A-C3BDDB302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34" y="1616810"/>
            <a:ext cx="1167467" cy="7296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ersonal Consumption Expenditures: Definition">
            <a:extLst>
              <a:ext uri="{FF2B5EF4-FFF2-40B4-BE49-F238E27FC236}">
                <a16:creationId xmlns:a16="http://schemas.microsoft.com/office/drawing/2014/main" id="{288E63A2-FA5E-4E0F-B06A-37066AA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26" y="1610006"/>
            <a:ext cx="1110870" cy="7432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ard payments: Introduction and the main players | Paiementor">
            <a:extLst>
              <a:ext uri="{FF2B5EF4-FFF2-40B4-BE49-F238E27FC236}">
                <a16:creationId xmlns:a16="http://schemas.microsoft.com/office/drawing/2014/main" id="{C96AFF9C-4B62-4D45-B816-3BAC3C58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82" y="1684738"/>
            <a:ext cx="1397677" cy="5938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ronavirus Disease (COVID-19) pandemic - PAHO/WHO | Pan American ...">
            <a:extLst>
              <a:ext uri="{FF2B5EF4-FFF2-40B4-BE49-F238E27FC236}">
                <a16:creationId xmlns:a16="http://schemas.microsoft.com/office/drawing/2014/main" id="{A81FBC1F-99AF-4566-951A-EDEAA8BAB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31" y="1672619"/>
            <a:ext cx="1333045" cy="6180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at are charts? - Fidelity">
            <a:extLst>
              <a:ext uri="{FF2B5EF4-FFF2-40B4-BE49-F238E27FC236}">
                <a16:creationId xmlns:a16="http://schemas.microsoft.com/office/drawing/2014/main" id="{4513291D-1475-4A21-AB29-2B3D9F77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712" y="1624065"/>
            <a:ext cx="1254115" cy="71515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743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A2D131A-26F2-441E-BE97-0DDA3C6DB28E}"/>
              </a:ext>
            </a:extLst>
          </p:cNvPr>
          <p:cNvGrpSpPr/>
          <p:nvPr/>
        </p:nvGrpSpPr>
        <p:grpSpPr>
          <a:xfrm>
            <a:off x="839604" y="2328405"/>
            <a:ext cx="7566827" cy="3734716"/>
            <a:chOff x="654333" y="2495743"/>
            <a:chExt cx="7566827" cy="37347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9540D3-62AC-4EA1-82AB-01BBF36C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7577" y="2687270"/>
              <a:ext cx="693583" cy="35431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3BA9A8-6E7B-4B83-9C0A-4C0CB8F36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333" y="2495743"/>
              <a:ext cx="6870023" cy="371814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85551-42FC-4B02-BDB8-B053FA8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 Workflow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55E4-89B4-4601-BD5F-799D878C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20B0-317F-4F40-B69D-D979D3744506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54C000C-E8EC-4191-AC43-BCDA3A6FEC7B}"/>
              </a:ext>
            </a:extLst>
          </p:cNvPr>
          <p:cNvSpPr txBox="1">
            <a:spLocks/>
          </p:cNvSpPr>
          <p:nvPr/>
        </p:nvSpPr>
        <p:spPr>
          <a:xfrm>
            <a:off x="1097560" y="1899829"/>
            <a:ext cx="830838" cy="29695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Sentiment </a:t>
            </a:r>
            <a:r>
              <a:rPr lang="en-US" sz="1000" b="1" u="sng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Data</a:t>
            </a:r>
          </a:p>
          <a:p>
            <a:r>
              <a:rPr lang="en-US" sz="1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127F493-2931-4B52-B46D-9C6F3E71DAD8}"/>
              </a:ext>
            </a:extLst>
          </p:cNvPr>
          <p:cNvSpPr txBox="1">
            <a:spLocks/>
          </p:cNvSpPr>
          <p:nvPr/>
        </p:nvSpPr>
        <p:spPr>
          <a:xfrm>
            <a:off x="1835780" y="1899829"/>
            <a:ext cx="1360888" cy="125938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rgbClr val="00B050"/>
                </a:solidFill>
              </a:rPr>
              <a:t>Personal </a:t>
            </a:r>
            <a:r>
              <a:rPr lang="en-US" sz="1000" b="1" u="sng" dirty="0">
                <a:solidFill>
                  <a:srgbClr val="00B050"/>
                </a:solidFill>
              </a:rPr>
              <a:t>Consumption Data</a:t>
            </a:r>
          </a:p>
          <a:p>
            <a:pPr marL="0" indent="0" algn="ctr">
              <a:buNone/>
            </a:pP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51DE0C3-3FA2-4593-8D66-679222DABF37}"/>
              </a:ext>
            </a:extLst>
          </p:cNvPr>
          <p:cNvSpPr txBox="1">
            <a:spLocks/>
          </p:cNvSpPr>
          <p:nvPr/>
        </p:nvSpPr>
        <p:spPr>
          <a:xfrm>
            <a:off x="6131143" y="1899829"/>
            <a:ext cx="1259272" cy="296954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rgbClr val="00B050"/>
                </a:solidFill>
              </a:rPr>
              <a:t>Payment Card </a:t>
            </a:r>
            <a:r>
              <a:rPr lang="en-US" sz="1000" b="1" u="sng" dirty="0">
                <a:solidFill>
                  <a:srgbClr val="00B050"/>
                </a:solidFill>
              </a:rPr>
              <a:t>Spending Data</a:t>
            </a:r>
          </a:p>
          <a:p>
            <a:pPr marL="0" indent="0" algn="ctr">
              <a:buNone/>
            </a:pP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CABD9E0-EC8C-46C5-9F17-554A264C9DDA}"/>
              </a:ext>
            </a:extLst>
          </p:cNvPr>
          <p:cNvSpPr txBox="1">
            <a:spLocks/>
          </p:cNvSpPr>
          <p:nvPr/>
        </p:nvSpPr>
        <p:spPr>
          <a:xfrm>
            <a:off x="3652764" y="2061194"/>
            <a:ext cx="1947936" cy="296954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u="sng" dirty="0">
                <a:solidFill>
                  <a:srgbClr val="FF0000"/>
                </a:solidFill>
              </a:rPr>
              <a:t>COVID-19 Case Data</a:t>
            </a:r>
          </a:p>
          <a:p>
            <a:pPr marL="0" indent="0" algn="ctr">
              <a:buNone/>
            </a:pP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1574B96A-FBDA-4FC2-B312-88A0D0093107}"/>
              </a:ext>
            </a:extLst>
          </p:cNvPr>
          <p:cNvSpPr txBox="1">
            <a:spLocks/>
          </p:cNvSpPr>
          <p:nvPr/>
        </p:nvSpPr>
        <p:spPr>
          <a:xfrm>
            <a:off x="7409305" y="1899829"/>
            <a:ext cx="1603765" cy="125938"/>
          </a:xfrm>
          <a:prstGeom prst="rect">
            <a:avLst/>
          </a:prstGeom>
        </p:spPr>
        <p:txBody>
          <a:bodyPr/>
          <a:lstStyle>
            <a:lvl1pPr marL="173038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7525" indent="-165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−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112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776413" indent="-1730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♦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accent5"/>
                </a:solidFill>
              </a:rPr>
              <a:t>Consumer Discretionary Stock </a:t>
            </a:r>
            <a:r>
              <a:rPr lang="en-US" sz="1000" b="1" u="sng" dirty="0">
                <a:solidFill>
                  <a:schemeClr val="accent5"/>
                </a:solidFill>
              </a:rPr>
              <a:t>Price Data</a:t>
            </a:r>
          </a:p>
          <a:p>
            <a:pPr marL="0" indent="0" algn="ctr">
              <a:buNone/>
            </a:pPr>
            <a:endParaRPr lang="en-US" sz="1000" dirty="0">
              <a:solidFill>
                <a:schemeClr val="accent5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FF88E1-9038-449A-A508-6B91FA42259B}"/>
              </a:ext>
            </a:extLst>
          </p:cNvPr>
          <p:cNvCxnSpPr>
            <a:cxnSpLocks/>
          </p:cNvCxnSpPr>
          <p:nvPr/>
        </p:nvCxnSpPr>
        <p:spPr>
          <a:xfrm>
            <a:off x="1787370" y="2789468"/>
            <a:ext cx="0" cy="3161447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3BDA7F-B25E-4362-A968-A26CF297D441}"/>
              </a:ext>
            </a:extLst>
          </p:cNvPr>
          <p:cNvCxnSpPr>
            <a:cxnSpLocks/>
          </p:cNvCxnSpPr>
          <p:nvPr/>
        </p:nvCxnSpPr>
        <p:spPr>
          <a:xfrm>
            <a:off x="1282961" y="2789468"/>
            <a:ext cx="0" cy="31614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E24C0F-943A-4A88-9580-B1F1643E49BB}"/>
              </a:ext>
            </a:extLst>
          </p:cNvPr>
          <p:cNvCxnSpPr>
            <a:cxnSpLocks/>
          </p:cNvCxnSpPr>
          <p:nvPr/>
        </p:nvCxnSpPr>
        <p:spPr>
          <a:xfrm>
            <a:off x="3130890" y="2789468"/>
            <a:ext cx="0" cy="316144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09313C-DD56-40E6-9E60-569D29BA2D91}"/>
              </a:ext>
            </a:extLst>
          </p:cNvPr>
          <p:cNvCxnSpPr>
            <a:cxnSpLocks/>
          </p:cNvCxnSpPr>
          <p:nvPr/>
        </p:nvCxnSpPr>
        <p:spPr>
          <a:xfrm>
            <a:off x="6024101" y="2789468"/>
            <a:ext cx="0" cy="316144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D120D9-F6D9-4024-8E63-A3786F22C992}"/>
              </a:ext>
            </a:extLst>
          </p:cNvPr>
          <p:cNvCxnSpPr>
            <a:cxnSpLocks/>
          </p:cNvCxnSpPr>
          <p:nvPr/>
        </p:nvCxnSpPr>
        <p:spPr>
          <a:xfrm>
            <a:off x="7725009" y="2789468"/>
            <a:ext cx="0" cy="3161447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19F15F-8B53-4DE7-A900-CB1C7212C839}"/>
              </a:ext>
            </a:extLst>
          </p:cNvPr>
          <p:cNvCxnSpPr>
            <a:cxnSpLocks/>
          </p:cNvCxnSpPr>
          <p:nvPr/>
        </p:nvCxnSpPr>
        <p:spPr>
          <a:xfrm>
            <a:off x="8406431" y="2789468"/>
            <a:ext cx="0" cy="31614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6D68CA-2EAE-43A3-9215-6A9ED8B77029}"/>
              </a:ext>
            </a:extLst>
          </p:cNvPr>
          <p:cNvSpPr txBox="1"/>
          <p:nvPr/>
        </p:nvSpPr>
        <p:spPr>
          <a:xfrm>
            <a:off x="3625467" y="1352296"/>
            <a:ext cx="18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636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RjLWZd0a"/>
  <p:tag name="ARTICULATE_SLIDE_COUNT" val="3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263F31426BAD46BE99CEC0C0042B64" ma:contentTypeVersion="11" ma:contentTypeDescription="Create a new document." ma:contentTypeScope="" ma:versionID="940baaafcadbb366e42d4bbaa58c4fa6">
  <xsd:schema xmlns:xsd="http://www.w3.org/2001/XMLSchema" xmlns:xs="http://www.w3.org/2001/XMLSchema" xmlns:p="http://schemas.microsoft.com/office/2006/metadata/properties" xmlns:ns2="d06a0118-68f5-4463-8237-32600725a6d5" xmlns:ns3="b3b4fd92-8071-43c9-a43b-07090be07b2a" targetNamespace="http://schemas.microsoft.com/office/2006/metadata/properties" ma:root="true" ma:fieldsID="a609afbac88b5f82c3c718a6ded9eec3" ns2:_="" ns3:_="">
    <xsd:import namespace="d06a0118-68f5-4463-8237-32600725a6d5"/>
    <xsd:import namespace="b3b4fd92-8071-43c9-a43b-07090be07b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a0118-68f5-4463-8237-32600725a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4fd92-8071-43c9-a43b-07090be07b2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2A185F-3E83-43E1-9632-38173F7719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4BF029-38B2-4270-9749-F7623ED3F55A}">
  <ds:schemaRefs>
    <ds:schemaRef ds:uri="http://purl.org/dc/terms/"/>
    <ds:schemaRef ds:uri="http://schemas.microsoft.com/office/2006/documentManagement/types"/>
    <ds:schemaRef ds:uri="d06a0118-68f5-4463-8237-32600725a6d5"/>
    <ds:schemaRef ds:uri="http://purl.org/dc/dcmitype/"/>
    <ds:schemaRef ds:uri="b3b4fd92-8071-43c9-a43b-07090be07b2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452B7D-C1B4-44C2-BF8D-342415E9C4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6a0118-68f5-4463-8237-32600725a6d5"/>
    <ds:schemaRef ds:uri="b3b4fd92-8071-43c9-a43b-07090be07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1175</Words>
  <Application>Microsoft Office PowerPoint</Application>
  <PresentationFormat>On-screen Show (4:3)</PresentationFormat>
  <Paragraphs>194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Galaxie Polaris Medium</vt:lpstr>
      <vt:lpstr>Georgia</vt:lpstr>
      <vt:lpstr>Wingdings</vt:lpstr>
      <vt:lpstr>Office Theme</vt:lpstr>
      <vt:lpstr>Custom Design</vt:lpstr>
      <vt:lpstr>PowerPoint Presentation</vt:lpstr>
      <vt:lpstr>Abstract</vt:lpstr>
      <vt:lpstr>Introduction</vt:lpstr>
      <vt:lpstr>The Problem (Context)</vt:lpstr>
      <vt:lpstr>Purpose of the Study</vt:lpstr>
      <vt:lpstr>Project Description: Hypothesis</vt:lpstr>
      <vt:lpstr>Project Description: Workflow</vt:lpstr>
      <vt:lpstr>Project Description: Workflow</vt:lpstr>
      <vt:lpstr>Project Description: Workflow</vt:lpstr>
      <vt:lpstr>Project Description: Workflow</vt:lpstr>
      <vt:lpstr>Project Description: Workflow</vt:lpstr>
      <vt:lpstr>Project Description: Methods</vt:lpstr>
      <vt:lpstr>Project Description: Analysis</vt:lpstr>
      <vt:lpstr>Project Description: Results</vt:lpstr>
      <vt:lpstr>Conclusion</vt:lpstr>
      <vt:lpstr>Bibliography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Setia</dc:creator>
  <cp:lastModifiedBy>Matt Diamond</cp:lastModifiedBy>
  <cp:revision>93</cp:revision>
  <dcterms:created xsi:type="dcterms:W3CDTF">2018-05-02T06:36:22Z</dcterms:created>
  <dcterms:modified xsi:type="dcterms:W3CDTF">2021-10-12T12:02:50Z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0x0101006B263F31426BAD46BE99CEC0C0042B64</vt:lpwstr>
  </property>
  <property fmtid="{D5CDD505-2E9C-101B-9397-08002B2CF9AE}" pid="3" name="ArticulateGUID">
    <vt:lpwstr>7AE49B2D-E1FC-4777-8BD0-A849B95DF428</vt:lpwstr>
  </property>
  <property fmtid="{D5CDD505-2E9C-101B-9397-08002B2CF9AE}" pid="4" name="ArticulatePath">
    <vt:lpwstr>Dartmouth Thayer_Data Science_Module 10_Final Project Template</vt:lpwstr>
  </property>
</Properties>
</file>