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4.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2" r:id="rId5"/>
  </p:sldMasterIdLst>
  <p:notesMasterIdLst>
    <p:notesMasterId r:id="rId40"/>
  </p:notesMasterIdLst>
  <p:handoutMasterIdLst>
    <p:handoutMasterId r:id="rId41"/>
  </p:handoutMasterIdLst>
  <p:sldIdLst>
    <p:sldId id="256" r:id="rId6"/>
    <p:sldId id="295" r:id="rId7"/>
    <p:sldId id="299" r:id="rId8"/>
    <p:sldId id="298" r:id="rId9"/>
    <p:sldId id="297" r:id="rId10"/>
    <p:sldId id="300" r:id="rId11"/>
    <p:sldId id="301" r:id="rId12"/>
    <p:sldId id="302" r:id="rId13"/>
    <p:sldId id="304" r:id="rId14"/>
    <p:sldId id="303" r:id="rId15"/>
    <p:sldId id="306" r:id="rId16"/>
    <p:sldId id="307" r:id="rId17"/>
    <p:sldId id="308" r:id="rId18"/>
    <p:sldId id="309" r:id="rId19"/>
    <p:sldId id="310" r:id="rId20"/>
    <p:sldId id="328" r:id="rId21"/>
    <p:sldId id="334" r:id="rId22"/>
    <p:sldId id="312" r:id="rId23"/>
    <p:sldId id="330" r:id="rId24"/>
    <p:sldId id="314" r:id="rId25"/>
    <p:sldId id="315" r:id="rId26"/>
    <p:sldId id="316" r:id="rId27"/>
    <p:sldId id="319" r:id="rId28"/>
    <p:sldId id="320" r:id="rId29"/>
    <p:sldId id="321" r:id="rId30"/>
    <p:sldId id="336" r:id="rId31"/>
    <p:sldId id="331" r:id="rId32"/>
    <p:sldId id="335" r:id="rId33"/>
    <p:sldId id="333" r:id="rId34"/>
    <p:sldId id="322" r:id="rId35"/>
    <p:sldId id="323" r:id="rId36"/>
    <p:sldId id="326" r:id="rId37"/>
    <p:sldId id="329" r:id="rId38"/>
    <p:sldId id="327" r:id="rId39"/>
  </p:sldIdLst>
  <p:sldSz cx="9144000" cy="6858000" type="screen4x3"/>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 Shilpiya" initials="KS" lastIdx="5" clrIdx="0">
    <p:extLst>
      <p:ext uri="{19B8F6BF-5375-455C-9EA6-DF929625EA0E}">
        <p15:presenceInfo xmlns:p15="http://schemas.microsoft.com/office/powerpoint/2012/main" userId="S::k.shilpiya@Emeritus.org::4a22db0d-4156-4a7a-afdc-d93bd11f0c6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703B"/>
    <a:srgbClr val="1E6237"/>
    <a:srgbClr val="41719C"/>
    <a:srgbClr val="E2E2E2"/>
    <a:srgbClr val="99C3B1"/>
    <a:srgbClr val="CCE1D8"/>
    <a:srgbClr val="050305"/>
    <a:srgbClr val="023646"/>
    <a:srgbClr val="FCFCFC"/>
    <a:srgbClr val="F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89542" autoAdjust="0"/>
  </p:normalViewPr>
  <p:slideViewPr>
    <p:cSldViewPr snapToGrid="0">
      <p:cViewPr varScale="1">
        <p:scale>
          <a:sx n="89" d="100"/>
          <a:sy n="89" d="100"/>
        </p:scale>
        <p:origin x="798" y="5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8FE57F-C27F-4A86-B3C5-3D51B0EB97A0}"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IN"/>
        </a:p>
      </dgm:t>
    </dgm:pt>
    <dgm:pt modelId="{4CF7CF1D-B1A7-4D66-8E94-9B29D4666F50}">
      <dgm:prSet phldrT="[Text]" custT="1"/>
      <dgm:spPr>
        <a:solidFill>
          <a:srgbClr val="01703B"/>
        </a:solidFill>
      </dgm:spPr>
      <dgm:t>
        <a:bodyPr/>
        <a:lstStyle/>
        <a:p>
          <a:pPr>
            <a:buFont typeface="+mj-lt"/>
            <a:buAutoNum type="arabicPeriod"/>
          </a:pPr>
          <a:r>
            <a:rPr lang="en-US" sz="1400" dirty="0"/>
            <a:t>Title </a:t>
          </a:r>
          <a:endParaRPr lang="en-IN" sz="1400" dirty="0"/>
        </a:p>
      </dgm:t>
    </dgm:pt>
    <dgm:pt modelId="{3C8C808F-D31B-4EEC-80A5-4174E74173B4}" type="parTrans" cxnId="{1B63BFA4-2A29-4308-9A13-9C0550A3DAAB}">
      <dgm:prSet/>
      <dgm:spPr/>
      <dgm:t>
        <a:bodyPr/>
        <a:lstStyle/>
        <a:p>
          <a:endParaRPr lang="en-IN" sz="1100"/>
        </a:p>
      </dgm:t>
    </dgm:pt>
    <dgm:pt modelId="{1D9F7573-85B6-40C6-9874-688A2649B9AF}" type="sibTrans" cxnId="{1B63BFA4-2A29-4308-9A13-9C0550A3DAAB}">
      <dgm:prSet custT="1"/>
      <dgm:spPr>
        <a:solidFill>
          <a:srgbClr val="01703B"/>
        </a:solidFill>
        <a:ln>
          <a:solidFill>
            <a:srgbClr val="99C3B1"/>
          </a:solidFill>
        </a:ln>
      </dgm:spPr>
      <dgm:t>
        <a:bodyPr/>
        <a:lstStyle/>
        <a:p>
          <a:endParaRPr lang="en-IN" sz="1100" dirty="0"/>
        </a:p>
      </dgm:t>
    </dgm:pt>
    <dgm:pt modelId="{FBB94D9E-73AD-4687-B474-D5EEDBB5927C}">
      <dgm:prSet custT="1"/>
      <dgm:spPr>
        <a:solidFill>
          <a:srgbClr val="01703B"/>
        </a:solidFill>
      </dgm:spPr>
      <dgm:t>
        <a:bodyPr/>
        <a:lstStyle/>
        <a:p>
          <a:r>
            <a:rPr lang="en-US" sz="1400" dirty="0"/>
            <a:t>Abstract </a:t>
          </a:r>
        </a:p>
      </dgm:t>
    </dgm:pt>
    <dgm:pt modelId="{4D25C8A2-CFBA-44CB-AD21-56E0EABC2270}" type="parTrans" cxnId="{146766CF-1BE3-4BAA-96C9-3959B616C757}">
      <dgm:prSet/>
      <dgm:spPr/>
      <dgm:t>
        <a:bodyPr/>
        <a:lstStyle/>
        <a:p>
          <a:endParaRPr lang="en-IN" sz="1100"/>
        </a:p>
      </dgm:t>
    </dgm:pt>
    <dgm:pt modelId="{B1FE12F5-F052-422C-9EDC-DA5C22909755}" type="sibTrans" cxnId="{146766CF-1BE3-4BAA-96C9-3959B616C757}">
      <dgm:prSet custT="1"/>
      <dgm:spPr>
        <a:solidFill>
          <a:srgbClr val="01703B"/>
        </a:solidFill>
        <a:ln>
          <a:solidFill>
            <a:srgbClr val="99C3B1"/>
          </a:solidFill>
        </a:ln>
      </dgm:spPr>
      <dgm:t>
        <a:bodyPr/>
        <a:lstStyle/>
        <a:p>
          <a:endParaRPr lang="en-IN" sz="1100" dirty="0"/>
        </a:p>
      </dgm:t>
    </dgm:pt>
    <dgm:pt modelId="{9A13A636-1D00-4AC6-AD85-5E1252AB0AA2}">
      <dgm:prSet custT="1"/>
      <dgm:spPr>
        <a:solidFill>
          <a:srgbClr val="01703B"/>
        </a:solidFill>
      </dgm:spPr>
      <dgm:t>
        <a:bodyPr/>
        <a:lstStyle/>
        <a:p>
          <a:r>
            <a:rPr lang="en-US" sz="1400" dirty="0"/>
            <a:t>Introduction </a:t>
          </a:r>
        </a:p>
      </dgm:t>
    </dgm:pt>
    <dgm:pt modelId="{F8ABA286-0AF7-43C5-863E-586A25C9D41D}" type="parTrans" cxnId="{255EF502-5FAA-4DC8-8F4E-3C38D386512C}">
      <dgm:prSet/>
      <dgm:spPr/>
      <dgm:t>
        <a:bodyPr/>
        <a:lstStyle/>
        <a:p>
          <a:endParaRPr lang="en-IN" sz="1100"/>
        </a:p>
      </dgm:t>
    </dgm:pt>
    <dgm:pt modelId="{7AB087AC-034F-4BAF-B125-B1F861FCAC3A}" type="sibTrans" cxnId="{255EF502-5FAA-4DC8-8F4E-3C38D386512C}">
      <dgm:prSet custT="1"/>
      <dgm:spPr>
        <a:solidFill>
          <a:srgbClr val="01703B"/>
        </a:solidFill>
        <a:ln>
          <a:solidFill>
            <a:srgbClr val="99C3B1"/>
          </a:solidFill>
        </a:ln>
      </dgm:spPr>
      <dgm:t>
        <a:bodyPr/>
        <a:lstStyle/>
        <a:p>
          <a:endParaRPr lang="en-IN" sz="1100" dirty="0"/>
        </a:p>
      </dgm:t>
    </dgm:pt>
    <dgm:pt modelId="{7AAF754E-4A28-478E-BD6D-1C5FBD392C78}">
      <dgm:prSet custT="1"/>
      <dgm:spPr>
        <a:solidFill>
          <a:srgbClr val="01703B"/>
        </a:solidFill>
      </dgm:spPr>
      <dgm:t>
        <a:bodyPr/>
        <a:lstStyle/>
        <a:p>
          <a:r>
            <a:rPr lang="en-US" sz="1400" dirty="0"/>
            <a:t>The problem (context) </a:t>
          </a:r>
        </a:p>
      </dgm:t>
    </dgm:pt>
    <dgm:pt modelId="{04AE49C8-ACA4-4879-B821-DD25E5D53126}" type="parTrans" cxnId="{E3096CB0-C851-47A7-A775-B0DA76A408B4}">
      <dgm:prSet/>
      <dgm:spPr/>
      <dgm:t>
        <a:bodyPr/>
        <a:lstStyle/>
        <a:p>
          <a:endParaRPr lang="en-IN" sz="1100"/>
        </a:p>
      </dgm:t>
    </dgm:pt>
    <dgm:pt modelId="{2726F25B-842E-492B-A233-D71A3E067298}" type="sibTrans" cxnId="{E3096CB0-C851-47A7-A775-B0DA76A408B4}">
      <dgm:prSet custT="1"/>
      <dgm:spPr>
        <a:solidFill>
          <a:srgbClr val="01703B"/>
        </a:solidFill>
        <a:ln>
          <a:solidFill>
            <a:srgbClr val="99C3B1"/>
          </a:solidFill>
        </a:ln>
      </dgm:spPr>
      <dgm:t>
        <a:bodyPr/>
        <a:lstStyle/>
        <a:p>
          <a:endParaRPr lang="en-IN" sz="1100" dirty="0"/>
        </a:p>
      </dgm:t>
    </dgm:pt>
    <dgm:pt modelId="{B8BA0776-872C-4C1C-9A04-DCDB0BF3BF9C}">
      <dgm:prSet custT="1"/>
      <dgm:spPr>
        <a:solidFill>
          <a:srgbClr val="01703B"/>
        </a:solidFill>
      </dgm:spPr>
      <dgm:t>
        <a:bodyPr/>
        <a:lstStyle/>
        <a:p>
          <a:r>
            <a:rPr lang="en-US" sz="1400" dirty="0"/>
            <a:t>Purpose of the study</a:t>
          </a:r>
        </a:p>
      </dgm:t>
    </dgm:pt>
    <dgm:pt modelId="{604A21BF-2B00-41F3-8309-8AD13656F0FD}" type="parTrans" cxnId="{B6443190-B455-4233-86E3-17C2FC053BD4}">
      <dgm:prSet/>
      <dgm:spPr/>
      <dgm:t>
        <a:bodyPr/>
        <a:lstStyle/>
        <a:p>
          <a:endParaRPr lang="en-IN" sz="1100"/>
        </a:p>
      </dgm:t>
    </dgm:pt>
    <dgm:pt modelId="{958DDF71-F463-416F-A085-C1BE2B9E894A}" type="sibTrans" cxnId="{B6443190-B455-4233-86E3-17C2FC053BD4}">
      <dgm:prSet custT="1"/>
      <dgm:spPr>
        <a:solidFill>
          <a:srgbClr val="01703B"/>
        </a:solidFill>
        <a:ln>
          <a:solidFill>
            <a:srgbClr val="99C3B1"/>
          </a:solidFill>
        </a:ln>
      </dgm:spPr>
      <dgm:t>
        <a:bodyPr/>
        <a:lstStyle/>
        <a:p>
          <a:endParaRPr lang="en-IN" sz="1100" dirty="0"/>
        </a:p>
      </dgm:t>
    </dgm:pt>
    <dgm:pt modelId="{F1107D5F-17BC-4242-8965-29F9EF5C36EC}">
      <dgm:prSet custT="1"/>
      <dgm:spPr>
        <a:solidFill>
          <a:srgbClr val="01703B"/>
        </a:solidFill>
      </dgm:spPr>
      <dgm:t>
        <a:bodyPr/>
        <a:lstStyle/>
        <a:p>
          <a:r>
            <a:rPr lang="en-US" sz="1400" dirty="0"/>
            <a:t>Project description</a:t>
          </a:r>
          <a:r>
            <a:rPr lang="en-US" sz="1100" dirty="0"/>
            <a:t> </a:t>
          </a:r>
        </a:p>
      </dgm:t>
    </dgm:pt>
    <dgm:pt modelId="{213E30B4-A274-41C2-82CB-1D1A8443CFAB}" type="parTrans" cxnId="{A2793107-4C75-4C3A-BAFA-4CF642F68C0F}">
      <dgm:prSet/>
      <dgm:spPr/>
      <dgm:t>
        <a:bodyPr/>
        <a:lstStyle/>
        <a:p>
          <a:endParaRPr lang="en-IN" sz="1100"/>
        </a:p>
      </dgm:t>
    </dgm:pt>
    <dgm:pt modelId="{79208138-32DB-4116-A884-210763A6F333}" type="sibTrans" cxnId="{A2793107-4C75-4C3A-BAFA-4CF642F68C0F}">
      <dgm:prSet custT="1"/>
      <dgm:spPr>
        <a:solidFill>
          <a:srgbClr val="01703B"/>
        </a:solidFill>
        <a:ln>
          <a:solidFill>
            <a:srgbClr val="99C3B1"/>
          </a:solidFill>
        </a:ln>
      </dgm:spPr>
      <dgm:t>
        <a:bodyPr/>
        <a:lstStyle/>
        <a:p>
          <a:endParaRPr lang="en-IN" sz="1100" dirty="0"/>
        </a:p>
      </dgm:t>
    </dgm:pt>
    <dgm:pt modelId="{6667C82D-3CAB-48E1-899A-62ADA7C42327}">
      <dgm:prSet custT="1"/>
      <dgm:spPr>
        <a:solidFill>
          <a:srgbClr val="01703B"/>
        </a:solidFill>
      </dgm:spPr>
      <dgm:t>
        <a:bodyPr/>
        <a:lstStyle/>
        <a:p>
          <a:r>
            <a:rPr lang="en-US" sz="1200" dirty="0"/>
            <a:t>Hypothesis </a:t>
          </a:r>
        </a:p>
      </dgm:t>
    </dgm:pt>
    <dgm:pt modelId="{A33973F4-4FD1-4E14-85B8-B6310D9596B5}" type="parTrans" cxnId="{C3F10FB8-436F-471D-B770-5A90BF788360}">
      <dgm:prSet/>
      <dgm:spPr/>
      <dgm:t>
        <a:bodyPr/>
        <a:lstStyle/>
        <a:p>
          <a:endParaRPr lang="en-IN" sz="1100"/>
        </a:p>
      </dgm:t>
    </dgm:pt>
    <dgm:pt modelId="{5365880B-C248-42C9-B35A-D094F3ADC884}" type="sibTrans" cxnId="{C3F10FB8-436F-471D-B770-5A90BF788360}">
      <dgm:prSet/>
      <dgm:spPr/>
      <dgm:t>
        <a:bodyPr/>
        <a:lstStyle/>
        <a:p>
          <a:endParaRPr lang="en-IN" sz="1100"/>
        </a:p>
      </dgm:t>
    </dgm:pt>
    <dgm:pt modelId="{C5695022-2FCE-41E0-B811-3442BFA61266}">
      <dgm:prSet custT="1"/>
      <dgm:spPr>
        <a:solidFill>
          <a:srgbClr val="01703B"/>
        </a:solidFill>
      </dgm:spPr>
      <dgm:t>
        <a:bodyPr/>
        <a:lstStyle/>
        <a:p>
          <a:r>
            <a:rPr lang="en-US" sz="1200" dirty="0"/>
            <a:t>Workflow </a:t>
          </a:r>
        </a:p>
      </dgm:t>
    </dgm:pt>
    <dgm:pt modelId="{37C8F96E-5856-448A-A5F3-CF58A86E2277}" type="parTrans" cxnId="{40A7EB75-2566-4DBD-8ACD-9251DBE214E2}">
      <dgm:prSet/>
      <dgm:spPr/>
      <dgm:t>
        <a:bodyPr/>
        <a:lstStyle/>
        <a:p>
          <a:endParaRPr lang="en-IN" sz="1100"/>
        </a:p>
      </dgm:t>
    </dgm:pt>
    <dgm:pt modelId="{5001E78D-EB05-47DC-A2B4-BC7BA1A7411E}" type="sibTrans" cxnId="{40A7EB75-2566-4DBD-8ACD-9251DBE214E2}">
      <dgm:prSet/>
      <dgm:spPr/>
      <dgm:t>
        <a:bodyPr/>
        <a:lstStyle/>
        <a:p>
          <a:endParaRPr lang="en-IN" sz="1100"/>
        </a:p>
      </dgm:t>
    </dgm:pt>
    <dgm:pt modelId="{F32A0AB5-9D00-4282-AB1D-77A20CE526AA}">
      <dgm:prSet custT="1"/>
      <dgm:spPr>
        <a:solidFill>
          <a:srgbClr val="01703B"/>
        </a:solidFill>
      </dgm:spPr>
      <dgm:t>
        <a:bodyPr/>
        <a:lstStyle/>
        <a:p>
          <a:r>
            <a:rPr lang="en-US" sz="1200" dirty="0"/>
            <a:t>Methods </a:t>
          </a:r>
        </a:p>
      </dgm:t>
    </dgm:pt>
    <dgm:pt modelId="{F25EF0EB-6D18-4830-B655-BBB5470CCC6C}" type="parTrans" cxnId="{DA76BBFC-004A-48C2-8E87-B18104CE26CE}">
      <dgm:prSet/>
      <dgm:spPr/>
      <dgm:t>
        <a:bodyPr/>
        <a:lstStyle/>
        <a:p>
          <a:endParaRPr lang="en-IN" sz="1100"/>
        </a:p>
      </dgm:t>
    </dgm:pt>
    <dgm:pt modelId="{C0905DC9-1DA0-47A2-8304-872D8D1FC7C2}" type="sibTrans" cxnId="{DA76BBFC-004A-48C2-8E87-B18104CE26CE}">
      <dgm:prSet/>
      <dgm:spPr/>
      <dgm:t>
        <a:bodyPr/>
        <a:lstStyle/>
        <a:p>
          <a:endParaRPr lang="en-IN" sz="1100"/>
        </a:p>
      </dgm:t>
    </dgm:pt>
    <dgm:pt modelId="{92AF0E1F-F8AA-4D13-A2C1-EEAD976715F3}">
      <dgm:prSet custT="1"/>
      <dgm:spPr>
        <a:solidFill>
          <a:srgbClr val="01703B"/>
        </a:solidFill>
      </dgm:spPr>
      <dgm:t>
        <a:bodyPr/>
        <a:lstStyle/>
        <a:p>
          <a:r>
            <a:rPr lang="en-US" sz="1200" dirty="0"/>
            <a:t>Analysis </a:t>
          </a:r>
        </a:p>
      </dgm:t>
    </dgm:pt>
    <dgm:pt modelId="{D275604B-4AD1-4A1F-B77A-36ABECCFC28B}" type="parTrans" cxnId="{B6F05D87-8FC2-49CA-BE7A-178B714B07B9}">
      <dgm:prSet/>
      <dgm:spPr/>
      <dgm:t>
        <a:bodyPr/>
        <a:lstStyle/>
        <a:p>
          <a:endParaRPr lang="en-IN" sz="1100"/>
        </a:p>
      </dgm:t>
    </dgm:pt>
    <dgm:pt modelId="{DA88C5AD-0127-4C14-A1B8-FB4E7BEC8416}" type="sibTrans" cxnId="{B6F05D87-8FC2-49CA-BE7A-178B714B07B9}">
      <dgm:prSet/>
      <dgm:spPr/>
      <dgm:t>
        <a:bodyPr/>
        <a:lstStyle/>
        <a:p>
          <a:endParaRPr lang="en-IN" sz="1100"/>
        </a:p>
      </dgm:t>
    </dgm:pt>
    <dgm:pt modelId="{43FFAB6C-97DC-44A6-8E37-18BBDE5633D8}">
      <dgm:prSet custT="1"/>
      <dgm:spPr>
        <a:solidFill>
          <a:srgbClr val="01703B"/>
        </a:solidFill>
      </dgm:spPr>
      <dgm:t>
        <a:bodyPr/>
        <a:lstStyle/>
        <a:p>
          <a:r>
            <a:rPr lang="en-US" sz="1200" dirty="0"/>
            <a:t>Results </a:t>
          </a:r>
        </a:p>
      </dgm:t>
    </dgm:pt>
    <dgm:pt modelId="{6CD4D5DF-8F45-44F0-8DA9-0A193E330DF1}" type="parTrans" cxnId="{CD5227A8-F7D3-483A-B871-C4E591260E14}">
      <dgm:prSet/>
      <dgm:spPr/>
      <dgm:t>
        <a:bodyPr/>
        <a:lstStyle/>
        <a:p>
          <a:endParaRPr lang="en-IN" sz="1100"/>
        </a:p>
      </dgm:t>
    </dgm:pt>
    <dgm:pt modelId="{C73D9081-442D-481E-81EA-3E76D0CC642D}" type="sibTrans" cxnId="{CD5227A8-F7D3-483A-B871-C4E591260E14}">
      <dgm:prSet/>
      <dgm:spPr/>
      <dgm:t>
        <a:bodyPr/>
        <a:lstStyle/>
        <a:p>
          <a:endParaRPr lang="en-IN" sz="1100"/>
        </a:p>
      </dgm:t>
    </dgm:pt>
    <dgm:pt modelId="{5B2EC004-0174-4A97-AFF4-793915FF1F26}">
      <dgm:prSet custT="1"/>
      <dgm:spPr>
        <a:solidFill>
          <a:srgbClr val="01703B"/>
        </a:solidFill>
      </dgm:spPr>
      <dgm:t>
        <a:bodyPr/>
        <a:lstStyle/>
        <a:p>
          <a:r>
            <a:rPr lang="en-US" sz="1400" dirty="0"/>
            <a:t>Implementation (optional) </a:t>
          </a:r>
        </a:p>
      </dgm:t>
    </dgm:pt>
    <dgm:pt modelId="{01ED0A08-2073-4C9D-87F7-CF1A12982EEF}" type="parTrans" cxnId="{99B85AF1-7542-4D3E-AAAF-BA03EAD3026E}">
      <dgm:prSet/>
      <dgm:spPr/>
      <dgm:t>
        <a:bodyPr/>
        <a:lstStyle/>
        <a:p>
          <a:endParaRPr lang="en-IN" sz="1100"/>
        </a:p>
      </dgm:t>
    </dgm:pt>
    <dgm:pt modelId="{403F78E9-85AE-4574-BDC0-F0A23546EE73}" type="sibTrans" cxnId="{99B85AF1-7542-4D3E-AAAF-BA03EAD3026E}">
      <dgm:prSet custT="1"/>
      <dgm:spPr>
        <a:solidFill>
          <a:srgbClr val="01703B"/>
        </a:solidFill>
        <a:ln>
          <a:solidFill>
            <a:srgbClr val="99C3B1"/>
          </a:solidFill>
        </a:ln>
      </dgm:spPr>
      <dgm:t>
        <a:bodyPr/>
        <a:lstStyle/>
        <a:p>
          <a:endParaRPr lang="en-IN" sz="1100" dirty="0"/>
        </a:p>
      </dgm:t>
    </dgm:pt>
    <dgm:pt modelId="{17E16A5E-5688-4FDB-8D19-C592E1192C16}">
      <dgm:prSet custT="1"/>
      <dgm:spPr>
        <a:solidFill>
          <a:srgbClr val="01703B"/>
        </a:solidFill>
      </dgm:spPr>
      <dgm:t>
        <a:bodyPr/>
        <a:lstStyle/>
        <a:p>
          <a:r>
            <a:rPr lang="en-US" sz="1400" dirty="0"/>
            <a:t>Conclusion </a:t>
          </a:r>
          <a:r>
            <a:rPr lang="en-US" sz="1400" i="1" dirty="0"/>
            <a:t>  </a:t>
          </a:r>
          <a:r>
            <a:rPr lang="en-US" sz="1400" dirty="0"/>
            <a:t> </a:t>
          </a:r>
        </a:p>
      </dgm:t>
    </dgm:pt>
    <dgm:pt modelId="{CE687E6F-9216-4465-8B45-B736D2793063}" type="parTrans" cxnId="{47D4B429-C7AC-4A0D-B774-ADFAFFC9389D}">
      <dgm:prSet/>
      <dgm:spPr/>
      <dgm:t>
        <a:bodyPr/>
        <a:lstStyle/>
        <a:p>
          <a:endParaRPr lang="en-IN" sz="1100"/>
        </a:p>
      </dgm:t>
    </dgm:pt>
    <dgm:pt modelId="{44ECEF46-FC9E-4B63-BB66-F774CB12A731}" type="sibTrans" cxnId="{47D4B429-C7AC-4A0D-B774-ADFAFFC9389D}">
      <dgm:prSet/>
      <dgm:spPr/>
      <dgm:t>
        <a:bodyPr/>
        <a:lstStyle/>
        <a:p>
          <a:endParaRPr lang="en-IN" sz="1100"/>
        </a:p>
      </dgm:t>
    </dgm:pt>
    <dgm:pt modelId="{D0B1508B-DF96-4486-900F-E0581D07F4F4}" type="pres">
      <dgm:prSet presAssocID="{778FE57F-C27F-4A86-B3C5-3D51B0EB97A0}" presName="Name0" presStyleCnt="0">
        <dgm:presLayoutVars>
          <dgm:dir/>
          <dgm:resizeHandles val="exact"/>
        </dgm:presLayoutVars>
      </dgm:prSet>
      <dgm:spPr/>
    </dgm:pt>
    <dgm:pt modelId="{78F67BF9-E43B-49FC-9799-AEA26FCF0FAB}" type="pres">
      <dgm:prSet presAssocID="{4CF7CF1D-B1A7-4D66-8E94-9B29D4666F50}" presName="node" presStyleLbl="node1" presStyleIdx="0" presStyleCnt="8" custLinFactNeighborY="-3744">
        <dgm:presLayoutVars>
          <dgm:bulletEnabled val="1"/>
        </dgm:presLayoutVars>
      </dgm:prSet>
      <dgm:spPr/>
    </dgm:pt>
    <dgm:pt modelId="{FB127924-C5DD-4633-9BCC-9202C6AE156A}" type="pres">
      <dgm:prSet presAssocID="{1D9F7573-85B6-40C6-9874-688A2649B9AF}" presName="sibTrans" presStyleLbl="sibTrans1D1" presStyleIdx="0" presStyleCnt="7"/>
      <dgm:spPr/>
    </dgm:pt>
    <dgm:pt modelId="{B9E04BBD-0226-42B2-9DBE-65B34274544A}" type="pres">
      <dgm:prSet presAssocID="{1D9F7573-85B6-40C6-9874-688A2649B9AF}" presName="connectorText" presStyleLbl="sibTrans1D1" presStyleIdx="0" presStyleCnt="7"/>
      <dgm:spPr/>
    </dgm:pt>
    <dgm:pt modelId="{DF58CE05-A209-4E07-A765-52BF43B68A11}" type="pres">
      <dgm:prSet presAssocID="{FBB94D9E-73AD-4687-B474-D5EEDBB5927C}" presName="node" presStyleLbl="node1" presStyleIdx="1" presStyleCnt="8" custLinFactNeighborY="-3744">
        <dgm:presLayoutVars>
          <dgm:bulletEnabled val="1"/>
        </dgm:presLayoutVars>
      </dgm:prSet>
      <dgm:spPr/>
    </dgm:pt>
    <dgm:pt modelId="{19FEF730-7520-419F-B27E-5033048BC8EA}" type="pres">
      <dgm:prSet presAssocID="{B1FE12F5-F052-422C-9EDC-DA5C22909755}" presName="sibTrans" presStyleLbl="sibTrans1D1" presStyleIdx="1" presStyleCnt="7"/>
      <dgm:spPr/>
    </dgm:pt>
    <dgm:pt modelId="{03117A34-B861-48BE-B93D-C10857174397}" type="pres">
      <dgm:prSet presAssocID="{B1FE12F5-F052-422C-9EDC-DA5C22909755}" presName="connectorText" presStyleLbl="sibTrans1D1" presStyleIdx="1" presStyleCnt="7"/>
      <dgm:spPr/>
    </dgm:pt>
    <dgm:pt modelId="{6A3C05A5-0A47-4D46-860A-E760399E70C2}" type="pres">
      <dgm:prSet presAssocID="{9A13A636-1D00-4AC6-AD85-5E1252AB0AA2}" presName="node" presStyleLbl="node1" presStyleIdx="2" presStyleCnt="8" custLinFactNeighborY="-3744">
        <dgm:presLayoutVars>
          <dgm:bulletEnabled val="1"/>
        </dgm:presLayoutVars>
      </dgm:prSet>
      <dgm:spPr/>
    </dgm:pt>
    <dgm:pt modelId="{7BF407F0-CC65-41F0-B5F3-81817B06D795}" type="pres">
      <dgm:prSet presAssocID="{7AB087AC-034F-4BAF-B125-B1F861FCAC3A}" presName="sibTrans" presStyleLbl="sibTrans1D1" presStyleIdx="2" presStyleCnt="7"/>
      <dgm:spPr/>
    </dgm:pt>
    <dgm:pt modelId="{2FE2FFC2-4175-408F-8B92-D0DF0F761E60}" type="pres">
      <dgm:prSet presAssocID="{7AB087AC-034F-4BAF-B125-B1F861FCAC3A}" presName="connectorText" presStyleLbl="sibTrans1D1" presStyleIdx="2" presStyleCnt="7"/>
      <dgm:spPr/>
    </dgm:pt>
    <dgm:pt modelId="{EE83AEF6-86CE-4D47-A7EE-BCD2FF777BA5}" type="pres">
      <dgm:prSet presAssocID="{7AAF754E-4A28-478E-BD6D-1C5FBD392C78}" presName="node" presStyleLbl="node1" presStyleIdx="3" presStyleCnt="8" custLinFactNeighborY="-3744">
        <dgm:presLayoutVars>
          <dgm:bulletEnabled val="1"/>
        </dgm:presLayoutVars>
      </dgm:prSet>
      <dgm:spPr/>
    </dgm:pt>
    <dgm:pt modelId="{CF01EE89-AD26-4A75-A9F9-0E6B6881BF66}" type="pres">
      <dgm:prSet presAssocID="{2726F25B-842E-492B-A233-D71A3E067298}" presName="sibTrans" presStyleLbl="sibTrans1D1" presStyleIdx="3" presStyleCnt="7"/>
      <dgm:spPr/>
    </dgm:pt>
    <dgm:pt modelId="{0D4E4967-EF65-4422-8AEA-DB7BD6FBEACB}" type="pres">
      <dgm:prSet presAssocID="{2726F25B-842E-492B-A233-D71A3E067298}" presName="connectorText" presStyleLbl="sibTrans1D1" presStyleIdx="3" presStyleCnt="7"/>
      <dgm:spPr/>
    </dgm:pt>
    <dgm:pt modelId="{A3C915D6-4C65-4701-873D-86EFBDDCA99E}" type="pres">
      <dgm:prSet presAssocID="{B8BA0776-872C-4C1C-9A04-DCDB0BF3BF9C}" presName="node" presStyleLbl="node1" presStyleIdx="4" presStyleCnt="8" custLinFactNeighborY="-3744">
        <dgm:presLayoutVars>
          <dgm:bulletEnabled val="1"/>
        </dgm:presLayoutVars>
      </dgm:prSet>
      <dgm:spPr/>
    </dgm:pt>
    <dgm:pt modelId="{F67759DF-785C-443C-8F3C-18EAD972211D}" type="pres">
      <dgm:prSet presAssocID="{958DDF71-F463-416F-A085-C1BE2B9E894A}" presName="sibTrans" presStyleLbl="sibTrans1D1" presStyleIdx="4" presStyleCnt="7"/>
      <dgm:spPr/>
    </dgm:pt>
    <dgm:pt modelId="{530BFE7B-536A-482A-BF55-66FD8A75698C}" type="pres">
      <dgm:prSet presAssocID="{958DDF71-F463-416F-A085-C1BE2B9E894A}" presName="connectorText" presStyleLbl="sibTrans1D1" presStyleIdx="4" presStyleCnt="7"/>
      <dgm:spPr/>
    </dgm:pt>
    <dgm:pt modelId="{1F15AA73-9F47-4807-B3BC-31C00327E509}" type="pres">
      <dgm:prSet presAssocID="{F1107D5F-17BC-4242-8965-29F9EF5C36EC}" presName="node" presStyleLbl="node1" presStyleIdx="5" presStyleCnt="8">
        <dgm:presLayoutVars>
          <dgm:bulletEnabled val="1"/>
        </dgm:presLayoutVars>
      </dgm:prSet>
      <dgm:spPr/>
    </dgm:pt>
    <dgm:pt modelId="{FA4B799D-31B7-476F-BA7D-B2DF0EB2946E}" type="pres">
      <dgm:prSet presAssocID="{79208138-32DB-4116-A884-210763A6F333}" presName="sibTrans" presStyleLbl="sibTrans1D1" presStyleIdx="5" presStyleCnt="7"/>
      <dgm:spPr/>
    </dgm:pt>
    <dgm:pt modelId="{690B3E0A-16FE-43D6-8D06-F4BA9791F838}" type="pres">
      <dgm:prSet presAssocID="{79208138-32DB-4116-A884-210763A6F333}" presName="connectorText" presStyleLbl="sibTrans1D1" presStyleIdx="5" presStyleCnt="7"/>
      <dgm:spPr/>
    </dgm:pt>
    <dgm:pt modelId="{87EE993D-8EE1-4C0A-9355-01299909A4C6}" type="pres">
      <dgm:prSet presAssocID="{5B2EC004-0174-4A97-AFF4-793915FF1F26}" presName="node" presStyleLbl="node1" presStyleIdx="6" presStyleCnt="8">
        <dgm:presLayoutVars>
          <dgm:bulletEnabled val="1"/>
        </dgm:presLayoutVars>
      </dgm:prSet>
      <dgm:spPr/>
    </dgm:pt>
    <dgm:pt modelId="{E56414A3-0DAA-47F1-ADF0-9399BCEDB71F}" type="pres">
      <dgm:prSet presAssocID="{403F78E9-85AE-4574-BDC0-F0A23546EE73}" presName="sibTrans" presStyleLbl="sibTrans1D1" presStyleIdx="6" presStyleCnt="7"/>
      <dgm:spPr/>
    </dgm:pt>
    <dgm:pt modelId="{C7ABFDCF-81F1-4348-9757-BE0296D26F0A}" type="pres">
      <dgm:prSet presAssocID="{403F78E9-85AE-4574-BDC0-F0A23546EE73}" presName="connectorText" presStyleLbl="sibTrans1D1" presStyleIdx="6" presStyleCnt="7"/>
      <dgm:spPr/>
    </dgm:pt>
    <dgm:pt modelId="{B72521DB-8A5A-4991-9960-4AF7C75061CF}" type="pres">
      <dgm:prSet presAssocID="{17E16A5E-5688-4FDB-8D19-C592E1192C16}" presName="node" presStyleLbl="node1" presStyleIdx="7" presStyleCnt="8">
        <dgm:presLayoutVars>
          <dgm:bulletEnabled val="1"/>
        </dgm:presLayoutVars>
      </dgm:prSet>
      <dgm:spPr/>
    </dgm:pt>
  </dgm:ptLst>
  <dgm:cxnLst>
    <dgm:cxn modelId="{255EF502-5FAA-4DC8-8F4E-3C38D386512C}" srcId="{778FE57F-C27F-4A86-B3C5-3D51B0EB97A0}" destId="{9A13A636-1D00-4AC6-AD85-5E1252AB0AA2}" srcOrd="2" destOrd="0" parTransId="{F8ABA286-0AF7-43C5-863E-586A25C9D41D}" sibTransId="{7AB087AC-034F-4BAF-B125-B1F861FCAC3A}"/>
    <dgm:cxn modelId="{A2793107-4C75-4C3A-BAFA-4CF642F68C0F}" srcId="{778FE57F-C27F-4A86-B3C5-3D51B0EB97A0}" destId="{F1107D5F-17BC-4242-8965-29F9EF5C36EC}" srcOrd="5" destOrd="0" parTransId="{213E30B4-A274-41C2-82CB-1D1A8443CFAB}" sibTransId="{79208138-32DB-4116-A884-210763A6F333}"/>
    <dgm:cxn modelId="{22ED5926-CE45-43CC-994D-5F76BCE81175}" type="presOf" srcId="{5B2EC004-0174-4A97-AFF4-793915FF1F26}" destId="{87EE993D-8EE1-4C0A-9355-01299909A4C6}" srcOrd="0" destOrd="0" presId="urn:microsoft.com/office/officeart/2005/8/layout/bProcess3"/>
    <dgm:cxn modelId="{47D4B429-C7AC-4A0D-B774-ADFAFFC9389D}" srcId="{778FE57F-C27F-4A86-B3C5-3D51B0EB97A0}" destId="{17E16A5E-5688-4FDB-8D19-C592E1192C16}" srcOrd="7" destOrd="0" parTransId="{CE687E6F-9216-4465-8B45-B736D2793063}" sibTransId="{44ECEF46-FC9E-4B63-BB66-F774CB12A731}"/>
    <dgm:cxn modelId="{C4A13C2C-23F7-470D-9227-E70F4D1CE102}" type="presOf" srcId="{1D9F7573-85B6-40C6-9874-688A2649B9AF}" destId="{FB127924-C5DD-4633-9BCC-9202C6AE156A}" srcOrd="0" destOrd="0" presId="urn:microsoft.com/office/officeart/2005/8/layout/bProcess3"/>
    <dgm:cxn modelId="{B40F3936-699B-47E2-B1EB-2629D865BAA8}" type="presOf" srcId="{2726F25B-842E-492B-A233-D71A3E067298}" destId="{0D4E4967-EF65-4422-8AEA-DB7BD6FBEACB}" srcOrd="1" destOrd="0" presId="urn:microsoft.com/office/officeart/2005/8/layout/bProcess3"/>
    <dgm:cxn modelId="{FBEB7237-9F2F-4F0B-82A9-CEFB5E13557A}" type="presOf" srcId="{92AF0E1F-F8AA-4D13-A2C1-EEAD976715F3}" destId="{1F15AA73-9F47-4807-B3BC-31C00327E509}" srcOrd="0" destOrd="4" presId="urn:microsoft.com/office/officeart/2005/8/layout/bProcess3"/>
    <dgm:cxn modelId="{04E14E4F-A824-4877-B0A2-6C839C5FC95D}" type="presOf" srcId="{B1FE12F5-F052-422C-9EDC-DA5C22909755}" destId="{03117A34-B861-48BE-B93D-C10857174397}" srcOrd="1" destOrd="0" presId="urn:microsoft.com/office/officeart/2005/8/layout/bProcess3"/>
    <dgm:cxn modelId="{46D27F70-FBC1-4607-9413-DD0E2127A6E3}" type="presOf" srcId="{1D9F7573-85B6-40C6-9874-688A2649B9AF}" destId="{B9E04BBD-0226-42B2-9DBE-65B34274544A}" srcOrd="1" destOrd="0" presId="urn:microsoft.com/office/officeart/2005/8/layout/bProcess3"/>
    <dgm:cxn modelId="{CFC3D972-9B23-455C-B3F7-5024110C84AC}" type="presOf" srcId="{7AAF754E-4A28-478E-BD6D-1C5FBD392C78}" destId="{EE83AEF6-86CE-4D47-A7EE-BCD2FF777BA5}" srcOrd="0" destOrd="0" presId="urn:microsoft.com/office/officeart/2005/8/layout/bProcess3"/>
    <dgm:cxn modelId="{98663353-8B11-4CDC-A9DD-AED1B9EDF102}" type="presOf" srcId="{4CF7CF1D-B1A7-4D66-8E94-9B29D4666F50}" destId="{78F67BF9-E43B-49FC-9799-AEA26FCF0FAB}" srcOrd="0" destOrd="0" presId="urn:microsoft.com/office/officeart/2005/8/layout/bProcess3"/>
    <dgm:cxn modelId="{4081EE53-D4A8-4AE3-A5D3-4DB926D771E6}" type="presOf" srcId="{FBB94D9E-73AD-4687-B474-D5EEDBB5927C}" destId="{DF58CE05-A209-4E07-A765-52BF43B68A11}" srcOrd="0" destOrd="0" presId="urn:microsoft.com/office/officeart/2005/8/layout/bProcess3"/>
    <dgm:cxn modelId="{40A7EB75-2566-4DBD-8ACD-9251DBE214E2}" srcId="{F1107D5F-17BC-4242-8965-29F9EF5C36EC}" destId="{C5695022-2FCE-41E0-B811-3442BFA61266}" srcOrd="1" destOrd="0" parTransId="{37C8F96E-5856-448A-A5F3-CF58A86E2277}" sibTransId="{5001E78D-EB05-47DC-A2B4-BC7BA1A7411E}"/>
    <dgm:cxn modelId="{AC2DC459-680A-42F0-AF14-F6C18C29D406}" type="presOf" srcId="{403F78E9-85AE-4574-BDC0-F0A23546EE73}" destId="{E56414A3-0DAA-47F1-ADF0-9399BCEDB71F}" srcOrd="0" destOrd="0" presId="urn:microsoft.com/office/officeart/2005/8/layout/bProcess3"/>
    <dgm:cxn modelId="{8B9F2281-58BA-43EC-A7CD-611E66EE1D16}" type="presOf" srcId="{958DDF71-F463-416F-A085-C1BE2B9E894A}" destId="{530BFE7B-536A-482A-BF55-66FD8A75698C}" srcOrd="1" destOrd="0" presId="urn:microsoft.com/office/officeart/2005/8/layout/bProcess3"/>
    <dgm:cxn modelId="{56B0E885-7883-40A5-B45E-2806726E432D}" type="presOf" srcId="{778FE57F-C27F-4A86-B3C5-3D51B0EB97A0}" destId="{D0B1508B-DF96-4486-900F-E0581D07F4F4}" srcOrd="0" destOrd="0" presId="urn:microsoft.com/office/officeart/2005/8/layout/bProcess3"/>
    <dgm:cxn modelId="{B6F05D87-8FC2-49CA-BE7A-178B714B07B9}" srcId="{F1107D5F-17BC-4242-8965-29F9EF5C36EC}" destId="{92AF0E1F-F8AA-4D13-A2C1-EEAD976715F3}" srcOrd="3" destOrd="0" parTransId="{D275604B-4AD1-4A1F-B77A-36ABECCFC28B}" sibTransId="{DA88C5AD-0127-4C14-A1B8-FB4E7BEC8416}"/>
    <dgm:cxn modelId="{3EF0C78F-C111-4A03-8F79-EE0B7312C626}" type="presOf" srcId="{43FFAB6C-97DC-44A6-8E37-18BBDE5633D8}" destId="{1F15AA73-9F47-4807-B3BC-31C00327E509}" srcOrd="0" destOrd="5" presId="urn:microsoft.com/office/officeart/2005/8/layout/bProcess3"/>
    <dgm:cxn modelId="{B6443190-B455-4233-86E3-17C2FC053BD4}" srcId="{778FE57F-C27F-4A86-B3C5-3D51B0EB97A0}" destId="{B8BA0776-872C-4C1C-9A04-DCDB0BF3BF9C}" srcOrd="4" destOrd="0" parTransId="{604A21BF-2B00-41F3-8309-8AD13656F0FD}" sibTransId="{958DDF71-F463-416F-A085-C1BE2B9E894A}"/>
    <dgm:cxn modelId="{579DA590-F612-462C-B60D-C62F7DCD09ED}" type="presOf" srcId="{79208138-32DB-4116-A884-210763A6F333}" destId="{FA4B799D-31B7-476F-BA7D-B2DF0EB2946E}" srcOrd="0" destOrd="0" presId="urn:microsoft.com/office/officeart/2005/8/layout/bProcess3"/>
    <dgm:cxn modelId="{BF76AB91-0ACD-4DFB-A273-59A55700F69A}" type="presOf" srcId="{9A13A636-1D00-4AC6-AD85-5E1252AB0AA2}" destId="{6A3C05A5-0A47-4D46-860A-E760399E70C2}" srcOrd="0" destOrd="0" presId="urn:microsoft.com/office/officeart/2005/8/layout/bProcess3"/>
    <dgm:cxn modelId="{863BCF9F-EE12-4368-BF3F-5978F6E15E9D}" type="presOf" srcId="{B1FE12F5-F052-422C-9EDC-DA5C22909755}" destId="{19FEF730-7520-419F-B27E-5033048BC8EA}" srcOrd="0" destOrd="0" presId="urn:microsoft.com/office/officeart/2005/8/layout/bProcess3"/>
    <dgm:cxn modelId="{1B63BFA4-2A29-4308-9A13-9C0550A3DAAB}" srcId="{778FE57F-C27F-4A86-B3C5-3D51B0EB97A0}" destId="{4CF7CF1D-B1A7-4D66-8E94-9B29D4666F50}" srcOrd="0" destOrd="0" parTransId="{3C8C808F-D31B-4EEC-80A5-4174E74173B4}" sibTransId="{1D9F7573-85B6-40C6-9874-688A2649B9AF}"/>
    <dgm:cxn modelId="{CD5227A8-F7D3-483A-B871-C4E591260E14}" srcId="{F1107D5F-17BC-4242-8965-29F9EF5C36EC}" destId="{43FFAB6C-97DC-44A6-8E37-18BBDE5633D8}" srcOrd="4" destOrd="0" parTransId="{6CD4D5DF-8F45-44F0-8DA9-0A193E330DF1}" sibTransId="{C73D9081-442D-481E-81EA-3E76D0CC642D}"/>
    <dgm:cxn modelId="{3E6FCFAD-0798-4E38-B6E9-B00DB397097E}" type="presOf" srcId="{7AB087AC-034F-4BAF-B125-B1F861FCAC3A}" destId="{7BF407F0-CC65-41F0-B5F3-81817B06D795}" srcOrd="0" destOrd="0" presId="urn:microsoft.com/office/officeart/2005/8/layout/bProcess3"/>
    <dgm:cxn modelId="{689D80AF-49A2-4C67-9F06-36BF46D5B242}" type="presOf" srcId="{F1107D5F-17BC-4242-8965-29F9EF5C36EC}" destId="{1F15AA73-9F47-4807-B3BC-31C00327E509}" srcOrd="0" destOrd="0" presId="urn:microsoft.com/office/officeart/2005/8/layout/bProcess3"/>
    <dgm:cxn modelId="{E3096CB0-C851-47A7-A775-B0DA76A408B4}" srcId="{778FE57F-C27F-4A86-B3C5-3D51B0EB97A0}" destId="{7AAF754E-4A28-478E-BD6D-1C5FBD392C78}" srcOrd="3" destOrd="0" parTransId="{04AE49C8-ACA4-4879-B821-DD25E5D53126}" sibTransId="{2726F25B-842E-492B-A233-D71A3E067298}"/>
    <dgm:cxn modelId="{DA51D0B0-6BF4-4809-B278-4C0ACFA79FA8}" type="presOf" srcId="{7AB087AC-034F-4BAF-B125-B1F861FCAC3A}" destId="{2FE2FFC2-4175-408F-8B92-D0DF0F761E60}" srcOrd="1" destOrd="0" presId="urn:microsoft.com/office/officeart/2005/8/layout/bProcess3"/>
    <dgm:cxn modelId="{C3F10FB8-436F-471D-B770-5A90BF788360}" srcId="{F1107D5F-17BC-4242-8965-29F9EF5C36EC}" destId="{6667C82D-3CAB-48E1-899A-62ADA7C42327}" srcOrd="0" destOrd="0" parTransId="{A33973F4-4FD1-4E14-85B8-B6310D9596B5}" sibTransId="{5365880B-C248-42C9-B35A-D094F3ADC884}"/>
    <dgm:cxn modelId="{C78618C5-376D-4DDE-AFD3-12A97F0EA27B}" type="presOf" srcId="{F32A0AB5-9D00-4282-AB1D-77A20CE526AA}" destId="{1F15AA73-9F47-4807-B3BC-31C00327E509}" srcOrd="0" destOrd="3" presId="urn:microsoft.com/office/officeart/2005/8/layout/bProcess3"/>
    <dgm:cxn modelId="{01CC79C6-BDC1-4AEA-A6D4-889DECF0A5E2}" type="presOf" srcId="{2726F25B-842E-492B-A233-D71A3E067298}" destId="{CF01EE89-AD26-4A75-A9F9-0E6B6881BF66}" srcOrd="0" destOrd="0" presId="urn:microsoft.com/office/officeart/2005/8/layout/bProcess3"/>
    <dgm:cxn modelId="{146766CF-1BE3-4BAA-96C9-3959B616C757}" srcId="{778FE57F-C27F-4A86-B3C5-3D51B0EB97A0}" destId="{FBB94D9E-73AD-4687-B474-D5EEDBB5927C}" srcOrd="1" destOrd="0" parTransId="{4D25C8A2-CFBA-44CB-AD21-56E0EABC2270}" sibTransId="{B1FE12F5-F052-422C-9EDC-DA5C22909755}"/>
    <dgm:cxn modelId="{1F9EC5D3-E6C1-493C-ADB0-91FEBB097569}" type="presOf" srcId="{B8BA0776-872C-4C1C-9A04-DCDB0BF3BF9C}" destId="{A3C915D6-4C65-4701-873D-86EFBDDCA99E}" srcOrd="0" destOrd="0" presId="urn:microsoft.com/office/officeart/2005/8/layout/bProcess3"/>
    <dgm:cxn modelId="{DBD07CDA-5495-4F0B-95C7-1A091894B015}" type="presOf" srcId="{6667C82D-3CAB-48E1-899A-62ADA7C42327}" destId="{1F15AA73-9F47-4807-B3BC-31C00327E509}" srcOrd="0" destOrd="1" presId="urn:microsoft.com/office/officeart/2005/8/layout/bProcess3"/>
    <dgm:cxn modelId="{DBD42DE5-E6DC-44F6-8FB9-EBD3EBE25A53}" type="presOf" srcId="{17E16A5E-5688-4FDB-8D19-C592E1192C16}" destId="{B72521DB-8A5A-4991-9960-4AF7C75061CF}" srcOrd="0" destOrd="0" presId="urn:microsoft.com/office/officeart/2005/8/layout/bProcess3"/>
    <dgm:cxn modelId="{475393F0-E492-4BC5-8732-B09871A360F2}" type="presOf" srcId="{C5695022-2FCE-41E0-B811-3442BFA61266}" destId="{1F15AA73-9F47-4807-B3BC-31C00327E509}" srcOrd="0" destOrd="2" presId="urn:microsoft.com/office/officeart/2005/8/layout/bProcess3"/>
    <dgm:cxn modelId="{99B85AF1-7542-4D3E-AAAF-BA03EAD3026E}" srcId="{778FE57F-C27F-4A86-B3C5-3D51B0EB97A0}" destId="{5B2EC004-0174-4A97-AFF4-793915FF1F26}" srcOrd="6" destOrd="0" parTransId="{01ED0A08-2073-4C9D-87F7-CF1A12982EEF}" sibTransId="{403F78E9-85AE-4574-BDC0-F0A23546EE73}"/>
    <dgm:cxn modelId="{02FFF0F4-2B5A-4A52-AA2C-9EBE56B822C6}" type="presOf" srcId="{958DDF71-F463-416F-A085-C1BE2B9E894A}" destId="{F67759DF-785C-443C-8F3C-18EAD972211D}" srcOrd="0" destOrd="0" presId="urn:microsoft.com/office/officeart/2005/8/layout/bProcess3"/>
    <dgm:cxn modelId="{566408FA-7B16-4061-9914-A5A39D59AA7F}" type="presOf" srcId="{79208138-32DB-4116-A884-210763A6F333}" destId="{690B3E0A-16FE-43D6-8D06-F4BA9791F838}" srcOrd="1" destOrd="0" presId="urn:microsoft.com/office/officeart/2005/8/layout/bProcess3"/>
    <dgm:cxn modelId="{DA76BBFC-004A-48C2-8E87-B18104CE26CE}" srcId="{F1107D5F-17BC-4242-8965-29F9EF5C36EC}" destId="{F32A0AB5-9D00-4282-AB1D-77A20CE526AA}" srcOrd="2" destOrd="0" parTransId="{F25EF0EB-6D18-4830-B655-BBB5470CCC6C}" sibTransId="{C0905DC9-1DA0-47A2-8304-872D8D1FC7C2}"/>
    <dgm:cxn modelId="{7B81B4FE-C61E-41A4-8F8F-2CC01C7B9D35}" type="presOf" srcId="{403F78E9-85AE-4574-BDC0-F0A23546EE73}" destId="{C7ABFDCF-81F1-4348-9757-BE0296D26F0A}" srcOrd="1" destOrd="0" presId="urn:microsoft.com/office/officeart/2005/8/layout/bProcess3"/>
    <dgm:cxn modelId="{8FF8C21E-58F2-4928-86CD-71D69627EFC1}" type="presParOf" srcId="{D0B1508B-DF96-4486-900F-E0581D07F4F4}" destId="{78F67BF9-E43B-49FC-9799-AEA26FCF0FAB}" srcOrd="0" destOrd="0" presId="urn:microsoft.com/office/officeart/2005/8/layout/bProcess3"/>
    <dgm:cxn modelId="{183E8FF2-5629-4459-B3B3-84E9D08510F3}" type="presParOf" srcId="{D0B1508B-DF96-4486-900F-E0581D07F4F4}" destId="{FB127924-C5DD-4633-9BCC-9202C6AE156A}" srcOrd="1" destOrd="0" presId="urn:microsoft.com/office/officeart/2005/8/layout/bProcess3"/>
    <dgm:cxn modelId="{564F952B-2081-48AB-B040-9AFFC7F726AE}" type="presParOf" srcId="{FB127924-C5DD-4633-9BCC-9202C6AE156A}" destId="{B9E04BBD-0226-42B2-9DBE-65B34274544A}" srcOrd="0" destOrd="0" presId="urn:microsoft.com/office/officeart/2005/8/layout/bProcess3"/>
    <dgm:cxn modelId="{FEDD9ACD-1BC6-41FD-9BB9-60F66B499DC6}" type="presParOf" srcId="{D0B1508B-DF96-4486-900F-E0581D07F4F4}" destId="{DF58CE05-A209-4E07-A765-52BF43B68A11}" srcOrd="2" destOrd="0" presId="urn:microsoft.com/office/officeart/2005/8/layout/bProcess3"/>
    <dgm:cxn modelId="{CBEEC5E6-9981-4049-965C-B7901FACA32F}" type="presParOf" srcId="{D0B1508B-DF96-4486-900F-E0581D07F4F4}" destId="{19FEF730-7520-419F-B27E-5033048BC8EA}" srcOrd="3" destOrd="0" presId="urn:microsoft.com/office/officeart/2005/8/layout/bProcess3"/>
    <dgm:cxn modelId="{4F5ED14D-585A-4388-A91A-02D63495090A}" type="presParOf" srcId="{19FEF730-7520-419F-B27E-5033048BC8EA}" destId="{03117A34-B861-48BE-B93D-C10857174397}" srcOrd="0" destOrd="0" presId="urn:microsoft.com/office/officeart/2005/8/layout/bProcess3"/>
    <dgm:cxn modelId="{A67C25D0-9750-4D69-B0DE-ECB9ACAEE914}" type="presParOf" srcId="{D0B1508B-DF96-4486-900F-E0581D07F4F4}" destId="{6A3C05A5-0A47-4D46-860A-E760399E70C2}" srcOrd="4" destOrd="0" presId="urn:microsoft.com/office/officeart/2005/8/layout/bProcess3"/>
    <dgm:cxn modelId="{39EF11AC-4DDF-45BF-B7E6-893F7BF38B83}" type="presParOf" srcId="{D0B1508B-DF96-4486-900F-E0581D07F4F4}" destId="{7BF407F0-CC65-41F0-B5F3-81817B06D795}" srcOrd="5" destOrd="0" presId="urn:microsoft.com/office/officeart/2005/8/layout/bProcess3"/>
    <dgm:cxn modelId="{1E7BE334-CA7F-41A1-B059-6EE5AA5C1664}" type="presParOf" srcId="{7BF407F0-CC65-41F0-B5F3-81817B06D795}" destId="{2FE2FFC2-4175-408F-8B92-D0DF0F761E60}" srcOrd="0" destOrd="0" presId="urn:microsoft.com/office/officeart/2005/8/layout/bProcess3"/>
    <dgm:cxn modelId="{B01A65D4-F917-4875-9E83-73C542E3273B}" type="presParOf" srcId="{D0B1508B-DF96-4486-900F-E0581D07F4F4}" destId="{EE83AEF6-86CE-4D47-A7EE-BCD2FF777BA5}" srcOrd="6" destOrd="0" presId="urn:microsoft.com/office/officeart/2005/8/layout/bProcess3"/>
    <dgm:cxn modelId="{9973508E-9672-4319-9C87-44B8120EEBAE}" type="presParOf" srcId="{D0B1508B-DF96-4486-900F-E0581D07F4F4}" destId="{CF01EE89-AD26-4A75-A9F9-0E6B6881BF66}" srcOrd="7" destOrd="0" presId="urn:microsoft.com/office/officeart/2005/8/layout/bProcess3"/>
    <dgm:cxn modelId="{F0CA477E-295F-4B38-8120-A5465BAD66E9}" type="presParOf" srcId="{CF01EE89-AD26-4A75-A9F9-0E6B6881BF66}" destId="{0D4E4967-EF65-4422-8AEA-DB7BD6FBEACB}" srcOrd="0" destOrd="0" presId="urn:microsoft.com/office/officeart/2005/8/layout/bProcess3"/>
    <dgm:cxn modelId="{9D4CF670-FACD-41BD-A678-77A44F8A0ED0}" type="presParOf" srcId="{D0B1508B-DF96-4486-900F-E0581D07F4F4}" destId="{A3C915D6-4C65-4701-873D-86EFBDDCA99E}" srcOrd="8" destOrd="0" presId="urn:microsoft.com/office/officeart/2005/8/layout/bProcess3"/>
    <dgm:cxn modelId="{4617FC56-8F74-4E59-A69A-2760101EAB37}" type="presParOf" srcId="{D0B1508B-DF96-4486-900F-E0581D07F4F4}" destId="{F67759DF-785C-443C-8F3C-18EAD972211D}" srcOrd="9" destOrd="0" presId="urn:microsoft.com/office/officeart/2005/8/layout/bProcess3"/>
    <dgm:cxn modelId="{725B0178-66E3-4E4E-BB04-65453355A151}" type="presParOf" srcId="{F67759DF-785C-443C-8F3C-18EAD972211D}" destId="{530BFE7B-536A-482A-BF55-66FD8A75698C}" srcOrd="0" destOrd="0" presId="urn:microsoft.com/office/officeart/2005/8/layout/bProcess3"/>
    <dgm:cxn modelId="{EDAE993C-EFEE-48DC-9299-5055276F01F4}" type="presParOf" srcId="{D0B1508B-DF96-4486-900F-E0581D07F4F4}" destId="{1F15AA73-9F47-4807-B3BC-31C00327E509}" srcOrd="10" destOrd="0" presId="urn:microsoft.com/office/officeart/2005/8/layout/bProcess3"/>
    <dgm:cxn modelId="{6FE8B16D-AD08-41AE-A16A-92655699652A}" type="presParOf" srcId="{D0B1508B-DF96-4486-900F-E0581D07F4F4}" destId="{FA4B799D-31B7-476F-BA7D-B2DF0EB2946E}" srcOrd="11" destOrd="0" presId="urn:microsoft.com/office/officeart/2005/8/layout/bProcess3"/>
    <dgm:cxn modelId="{09CA208B-43A0-4DC7-9F5F-F1E0C36FB28C}" type="presParOf" srcId="{FA4B799D-31B7-476F-BA7D-B2DF0EB2946E}" destId="{690B3E0A-16FE-43D6-8D06-F4BA9791F838}" srcOrd="0" destOrd="0" presId="urn:microsoft.com/office/officeart/2005/8/layout/bProcess3"/>
    <dgm:cxn modelId="{112AEFC1-8B99-4754-886E-214488F4BB37}" type="presParOf" srcId="{D0B1508B-DF96-4486-900F-E0581D07F4F4}" destId="{87EE993D-8EE1-4C0A-9355-01299909A4C6}" srcOrd="12" destOrd="0" presId="urn:microsoft.com/office/officeart/2005/8/layout/bProcess3"/>
    <dgm:cxn modelId="{E8565C9E-AE5F-4040-B5CD-A99DF0632769}" type="presParOf" srcId="{D0B1508B-DF96-4486-900F-E0581D07F4F4}" destId="{E56414A3-0DAA-47F1-ADF0-9399BCEDB71F}" srcOrd="13" destOrd="0" presId="urn:microsoft.com/office/officeart/2005/8/layout/bProcess3"/>
    <dgm:cxn modelId="{433DEF3D-3486-4931-A5FF-C7F710BA4B82}" type="presParOf" srcId="{E56414A3-0DAA-47F1-ADF0-9399BCEDB71F}" destId="{C7ABFDCF-81F1-4348-9757-BE0296D26F0A}" srcOrd="0" destOrd="0" presId="urn:microsoft.com/office/officeart/2005/8/layout/bProcess3"/>
    <dgm:cxn modelId="{9D23E06C-6553-4058-A331-1DF4B802DE84}" type="presParOf" srcId="{D0B1508B-DF96-4486-900F-E0581D07F4F4}" destId="{B72521DB-8A5A-4991-9960-4AF7C75061CF}" srcOrd="14"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A96869-73C8-462B-B014-74D84BC9563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C2EA034E-FA50-4865-91A8-BD2ADA915E4E}">
      <dgm:prSet phldrT="[Text]" custT="1"/>
      <dgm:spPr>
        <a:solidFill>
          <a:srgbClr val="01703B"/>
        </a:solidFill>
        <a:ln>
          <a:solidFill>
            <a:srgbClr val="99C3B1"/>
          </a:solidFill>
        </a:ln>
      </dgm:spPr>
      <dgm:t>
        <a:bodyPr/>
        <a:lstStyle/>
        <a:p>
          <a:pPr>
            <a:buFont typeface="Arial" panose="020B0604020202020204" pitchFamily="34" charset="0"/>
            <a:buChar char="•"/>
          </a:pPr>
          <a:r>
            <a:rPr lang="en-US" sz="1400" b="0" i="0" dirty="0">
              <a:solidFill>
                <a:schemeClr val="bg1"/>
              </a:solidFill>
            </a:rPr>
            <a:t>Define the problem </a:t>
          </a:r>
          <a:endParaRPr lang="en-IN" sz="1400" dirty="0">
            <a:solidFill>
              <a:schemeClr val="bg1"/>
            </a:solidFill>
          </a:endParaRPr>
        </a:p>
      </dgm:t>
    </dgm:pt>
    <dgm:pt modelId="{D52FB18E-600F-4EAA-800E-7FC80D5164FE}" type="parTrans" cxnId="{1703627B-55D0-48B3-A568-34F54D443708}">
      <dgm:prSet/>
      <dgm:spPr/>
      <dgm:t>
        <a:bodyPr/>
        <a:lstStyle/>
        <a:p>
          <a:endParaRPr lang="en-IN" sz="2400">
            <a:solidFill>
              <a:schemeClr val="bg1"/>
            </a:solidFill>
          </a:endParaRPr>
        </a:p>
      </dgm:t>
    </dgm:pt>
    <dgm:pt modelId="{3534EC21-8470-478A-8F7C-8CD86AD5F01C}" type="sibTrans" cxnId="{1703627B-55D0-48B3-A568-34F54D443708}">
      <dgm:prSet/>
      <dgm:spPr>
        <a:solidFill>
          <a:srgbClr val="01703B"/>
        </a:solidFill>
        <a:ln>
          <a:solidFill>
            <a:srgbClr val="99C3B1"/>
          </a:solidFill>
        </a:ln>
      </dgm:spPr>
      <dgm:t>
        <a:bodyPr/>
        <a:lstStyle/>
        <a:p>
          <a:endParaRPr lang="en-IN" sz="2400">
            <a:solidFill>
              <a:schemeClr val="bg1"/>
            </a:solidFill>
          </a:endParaRPr>
        </a:p>
      </dgm:t>
    </dgm:pt>
    <dgm:pt modelId="{5E226E83-AAF3-4CA0-B3A6-7B2646E7494E}">
      <dgm:prSet custT="1"/>
      <dgm:spPr>
        <a:solidFill>
          <a:srgbClr val="01703B"/>
        </a:solidFill>
        <a:ln>
          <a:solidFill>
            <a:srgbClr val="99C3B1"/>
          </a:solidFill>
        </a:ln>
      </dgm:spPr>
      <dgm:t>
        <a:bodyPr/>
        <a:lstStyle/>
        <a:p>
          <a:pPr>
            <a:buFont typeface="Arial" panose="020B0604020202020204" pitchFamily="34" charset="0"/>
            <a:buChar char="•"/>
          </a:pPr>
          <a:r>
            <a:rPr lang="en-US" sz="1400" b="0" i="0" dirty="0">
              <a:solidFill>
                <a:schemeClr val="bg1"/>
              </a:solidFill>
            </a:rPr>
            <a:t>Map the system </a:t>
          </a:r>
        </a:p>
      </dgm:t>
    </dgm:pt>
    <dgm:pt modelId="{241BA9B0-8ED7-4592-98AC-D9316E539CDC}" type="parTrans" cxnId="{5415B928-ED7C-4074-B8E0-2121D7588002}">
      <dgm:prSet/>
      <dgm:spPr/>
      <dgm:t>
        <a:bodyPr/>
        <a:lstStyle/>
        <a:p>
          <a:endParaRPr lang="en-IN" sz="2400">
            <a:solidFill>
              <a:schemeClr val="bg1"/>
            </a:solidFill>
          </a:endParaRPr>
        </a:p>
      </dgm:t>
    </dgm:pt>
    <dgm:pt modelId="{967BEA93-2DF2-42D7-844C-416E5F6EF128}" type="sibTrans" cxnId="{5415B928-ED7C-4074-B8E0-2121D7588002}">
      <dgm:prSet/>
      <dgm:spPr>
        <a:solidFill>
          <a:srgbClr val="01703B"/>
        </a:solidFill>
        <a:ln>
          <a:solidFill>
            <a:srgbClr val="99C3B1"/>
          </a:solidFill>
        </a:ln>
      </dgm:spPr>
      <dgm:t>
        <a:bodyPr/>
        <a:lstStyle/>
        <a:p>
          <a:endParaRPr lang="en-IN" sz="2400">
            <a:solidFill>
              <a:schemeClr val="bg1"/>
            </a:solidFill>
          </a:endParaRPr>
        </a:p>
      </dgm:t>
    </dgm:pt>
    <dgm:pt modelId="{608C0B27-76CF-4060-9715-BDF52EB6DBFE}">
      <dgm:prSet custT="1"/>
      <dgm:spPr>
        <a:solidFill>
          <a:srgbClr val="01703B"/>
        </a:solidFill>
        <a:ln>
          <a:solidFill>
            <a:srgbClr val="99C3B1"/>
          </a:solidFill>
        </a:ln>
      </dgm:spPr>
      <dgm:t>
        <a:bodyPr/>
        <a:lstStyle/>
        <a:p>
          <a:pPr>
            <a:buFont typeface="Arial" panose="020B0604020202020204" pitchFamily="34" charset="0"/>
            <a:buChar char="•"/>
          </a:pPr>
          <a:r>
            <a:rPr lang="en-US" sz="1400" b="0" i="0" dirty="0">
              <a:solidFill>
                <a:schemeClr val="bg1"/>
              </a:solidFill>
            </a:rPr>
            <a:t>Define suitable metrics </a:t>
          </a:r>
        </a:p>
      </dgm:t>
    </dgm:pt>
    <dgm:pt modelId="{E6175553-6393-4144-BBE1-79F9F9BF1243}" type="parTrans" cxnId="{6A25CEEF-1FD3-4F6A-9085-6CC5800CFED8}">
      <dgm:prSet/>
      <dgm:spPr/>
      <dgm:t>
        <a:bodyPr/>
        <a:lstStyle/>
        <a:p>
          <a:endParaRPr lang="en-IN" sz="2400">
            <a:solidFill>
              <a:schemeClr val="bg1"/>
            </a:solidFill>
          </a:endParaRPr>
        </a:p>
      </dgm:t>
    </dgm:pt>
    <dgm:pt modelId="{F336720B-5D33-42C4-8FE7-18734D5421D1}" type="sibTrans" cxnId="{6A25CEEF-1FD3-4F6A-9085-6CC5800CFED8}">
      <dgm:prSet/>
      <dgm:spPr>
        <a:solidFill>
          <a:srgbClr val="01703B"/>
        </a:solidFill>
        <a:ln>
          <a:solidFill>
            <a:srgbClr val="99C3B1"/>
          </a:solidFill>
        </a:ln>
      </dgm:spPr>
      <dgm:t>
        <a:bodyPr/>
        <a:lstStyle/>
        <a:p>
          <a:endParaRPr lang="en-IN" sz="2400">
            <a:solidFill>
              <a:schemeClr val="bg1"/>
            </a:solidFill>
          </a:endParaRPr>
        </a:p>
      </dgm:t>
    </dgm:pt>
    <dgm:pt modelId="{84F497ED-0D2C-404C-9AF9-EE87B979A868}">
      <dgm:prSet custT="1"/>
      <dgm:spPr>
        <a:solidFill>
          <a:srgbClr val="01703B"/>
        </a:solidFill>
        <a:ln>
          <a:solidFill>
            <a:srgbClr val="99C3B1"/>
          </a:solidFill>
        </a:ln>
      </dgm:spPr>
      <dgm:t>
        <a:bodyPr/>
        <a:lstStyle/>
        <a:p>
          <a:pPr>
            <a:buFont typeface="Arial" panose="020B0604020202020204" pitchFamily="34" charset="0"/>
            <a:buChar char="•"/>
          </a:pPr>
          <a:r>
            <a:rPr lang="en-US" sz="1400" b="0" i="0" dirty="0">
              <a:solidFill>
                <a:schemeClr val="bg1"/>
              </a:solidFill>
            </a:rPr>
            <a:t>Select modeling tools </a:t>
          </a:r>
        </a:p>
      </dgm:t>
    </dgm:pt>
    <dgm:pt modelId="{19B5EF14-0015-40C9-BB9C-9BFE9990EE15}" type="parTrans" cxnId="{8AC79FB5-3AD8-48C7-90E2-283482D79036}">
      <dgm:prSet/>
      <dgm:spPr/>
      <dgm:t>
        <a:bodyPr/>
        <a:lstStyle/>
        <a:p>
          <a:endParaRPr lang="en-IN" sz="2400">
            <a:solidFill>
              <a:schemeClr val="bg1"/>
            </a:solidFill>
          </a:endParaRPr>
        </a:p>
      </dgm:t>
    </dgm:pt>
    <dgm:pt modelId="{E3C4FAED-EFFF-4A8D-B5D7-ADC9BA4AAFAD}" type="sibTrans" cxnId="{8AC79FB5-3AD8-48C7-90E2-283482D79036}">
      <dgm:prSet/>
      <dgm:spPr>
        <a:solidFill>
          <a:srgbClr val="01703B"/>
        </a:solidFill>
        <a:ln>
          <a:solidFill>
            <a:srgbClr val="99C3B1"/>
          </a:solidFill>
        </a:ln>
      </dgm:spPr>
      <dgm:t>
        <a:bodyPr/>
        <a:lstStyle/>
        <a:p>
          <a:endParaRPr lang="en-IN" sz="2400">
            <a:solidFill>
              <a:schemeClr val="bg1"/>
            </a:solidFill>
          </a:endParaRPr>
        </a:p>
      </dgm:t>
    </dgm:pt>
    <dgm:pt modelId="{D76217A4-755F-4A24-AA23-7D59E9C7860D}">
      <dgm:prSet custT="1"/>
      <dgm:spPr>
        <a:solidFill>
          <a:srgbClr val="01703B"/>
        </a:solidFill>
        <a:ln>
          <a:solidFill>
            <a:srgbClr val="99C3B1"/>
          </a:solidFill>
        </a:ln>
      </dgm:spPr>
      <dgm:t>
        <a:bodyPr/>
        <a:lstStyle/>
        <a:p>
          <a:pPr>
            <a:buFont typeface="Arial" panose="020B0604020202020204" pitchFamily="34" charset="0"/>
            <a:buChar char="•"/>
          </a:pPr>
          <a:r>
            <a:rPr lang="en-US" sz="1400" b="0" i="0" dirty="0">
              <a:solidFill>
                <a:schemeClr val="bg1"/>
              </a:solidFill>
            </a:rPr>
            <a:t>Implement model  </a:t>
          </a:r>
        </a:p>
      </dgm:t>
    </dgm:pt>
    <dgm:pt modelId="{D2C48074-B378-4E64-9997-B203D39320D5}" type="parTrans" cxnId="{617D95AE-82D7-4CE2-A684-CD254724A4AC}">
      <dgm:prSet/>
      <dgm:spPr/>
      <dgm:t>
        <a:bodyPr/>
        <a:lstStyle/>
        <a:p>
          <a:endParaRPr lang="en-IN" sz="2400">
            <a:solidFill>
              <a:schemeClr val="bg1"/>
            </a:solidFill>
          </a:endParaRPr>
        </a:p>
      </dgm:t>
    </dgm:pt>
    <dgm:pt modelId="{B22335D2-A84F-42BD-9BD0-6187BF5DDF76}" type="sibTrans" cxnId="{617D95AE-82D7-4CE2-A684-CD254724A4AC}">
      <dgm:prSet/>
      <dgm:spPr>
        <a:solidFill>
          <a:srgbClr val="01703B"/>
        </a:solidFill>
        <a:ln>
          <a:solidFill>
            <a:srgbClr val="99C3B1"/>
          </a:solidFill>
        </a:ln>
      </dgm:spPr>
      <dgm:t>
        <a:bodyPr/>
        <a:lstStyle/>
        <a:p>
          <a:endParaRPr lang="en-IN" sz="2400">
            <a:solidFill>
              <a:schemeClr val="bg1"/>
            </a:solidFill>
          </a:endParaRPr>
        </a:p>
      </dgm:t>
    </dgm:pt>
    <dgm:pt modelId="{54A26ACC-120F-48D9-A6DB-3B1343CF3B67}">
      <dgm:prSet custT="1"/>
      <dgm:spPr>
        <a:solidFill>
          <a:srgbClr val="01703B"/>
        </a:solidFill>
        <a:ln>
          <a:solidFill>
            <a:srgbClr val="99C3B1"/>
          </a:solidFill>
        </a:ln>
      </dgm:spPr>
      <dgm:t>
        <a:bodyPr/>
        <a:lstStyle/>
        <a:p>
          <a:pPr>
            <a:buFont typeface="Arial" panose="020B0604020202020204" pitchFamily="34" charset="0"/>
            <a:buChar char="•"/>
          </a:pPr>
          <a:r>
            <a:rPr lang="en-US" sz="1400" b="0" i="0" dirty="0">
              <a:solidFill>
                <a:schemeClr val="bg1"/>
              </a:solidFill>
            </a:rPr>
            <a:t>Evaluate model </a:t>
          </a:r>
        </a:p>
      </dgm:t>
    </dgm:pt>
    <dgm:pt modelId="{A20F1A9F-C3CA-4BF0-A621-C6A46FC93FF5}" type="parTrans" cxnId="{66C616D9-AF68-417E-A33B-F96AC55C0286}">
      <dgm:prSet/>
      <dgm:spPr/>
      <dgm:t>
        <a:bodyPr/>
        <a:lstStyle/>
        <a:p>
          <a:endParaRPr lang="en-IN" sz="2400">
            <a:solidFill>
              <a:schemeClr val="bg1"/>
            </a:solidFill>
          </a:endParaRPr>
        </a:p>
      </dgm:t>
    </dgm:pt>
    <dgm:pt modelId="{9F6913FD-9048-4D48-96BE-DE89CE05876C}" type="sibTrans" cxnId="{66C616D9-AF68-417E-A33B-F96AC55C0286}">
      <dgm:prSet/>
      <dgm:spPr>
        <a:solidFill>
          <a:srgbClr val="01703B"/>
        </a:solidFill>
        <a:ln>
          <a:solidFill>
            <a:srgbClr val="99C3B1"/>
          </a:solidFill>
        </a:ln>
      </dgm:spPr>
      <dgm:t>
        <a:bodyPr/>
        <a:lstStyle/>
        <a:p>
          <a:endParaRPr lang="en-IN" sz="2400">
            <a:solidFill>
              <a:schemeClr val="bg1"/>
            </a:solidFill>
          </a:endParaRPr>
        </a:p>
      </dgm:t>
    </dgm:pt>
    <dgm:pt modelId="{7A80D82D-2006-451B-BB82-B95062C8EF68}">
      <dgm:prSet custT="1"/>
      <dgm:spPr>
        <a:solidFill>
          <a:srgbClr val="01703B"/>
        </a:solidFill>
        <a:ln>
          <a:solidFill>
            <a:srgbClr val="99C3B1"/>
          </a:solidFill>
        </a:ln>
      </dgm:spPr>
      <dgm:t>
        <a:bodyPr/>
        <a:lstStyle/>
        <a:p>
          <a:pPr>
            <a:buFont typeface="Arial" panose="020B0604020202020204" pitchFamily="34" charset="0"/>
            <a:buChar char="•"/>
          </a:pPr>
          <a:r>
            <a:rPr lang="en-US" sz="1400" b="0" i="0" dirty="0">
              <a:solidFill>
                <a:schemeClr val="bg1"/>
              </a:solidFill>
            </a:rPr>
            <a:t>Deploy the final model </a:t>
          </a:r>
        </a:p>
      </dgm:t>
    </dgm:pt>
    <dgm:pt modelId="{1DDEF87E-1EAD-4180-A746-F8866E1C77CA}" type="parTrans" cxnId="{514D7980-B4CD-4E43-BCE5-57DF8830A7AA}">
      <dgm:prSet/>
      <dgm:spPr/>
      <dgm:t>
        <a:bodyPr/>
        <a:lstStyle/>
        <a:p>
          <a:endParaRPr lang="en-IN" sz="2400">
            <a:solidFill>
              <a:schemeClr val="bg1"/>
            </a:solidFill>
          </a:endParaRPr>
        </a:p>
      </dgm:t>
    </dgm:pt>
    <dgm:pt modelId="{CDE4E617-AA76-46CC-BF81-5E75D81C54F0}" type="sibTrans" cxnId="{514D7980-B4CD-4E43-BCE5-57DF8830A7AA}">
      <dgm:prSet/>
      <dgm:spPr/>
      <dgm:t>
        <a:bodyPr/>
        <a:lstStyle/>
        <a:p>
          <a:endParaRPr lang="en-IN" sz="2400">
            <a:solidFill>
              <a:schemeClr val="bg1"/>
            </a:solidFill>
          </a:endParaRPr>
        </a:p>
      </dgm:t>
    </dgm:pt>
    <dgm:pt modelId="{131C3521-860C-49F0-8ED0-DAAD984B71C6}" type="pres">
      <dgm:prSet presAssocID="{F8A96869-73C8-462B-B014-74D84BC9563C}" presName="CompostProcess" presStyleCnt="0">
        <dgm:presLayoutVars>
          <dgm:dir/>
          <dgm:resizeHandles val="exact"/>
        </dgm:presLayoutVars>
      </dgm:prSet>
      <dgm:spPr/>
    </dgm:pt>
    <dgm:pt modelId="{078CDFE5-D77B-4EF2-BFA0-3FCBE1EC58F6}" type="pres">
      <dgm:prSet presAssocID="{F8A96869-73C8-462B-B014-74D84BC9563C}" presName="arrow" presStyleLbl="bgShp" presStyleIdx="0" presStyleCnt="1"/>
      <dgm:spPr>
        <a:solidFill>
          <a:srgbClr val="E2E2E2"/>
        </a:solidFill>
      </dgm:spPr>
    </dgm:pt>
    <dgm:pt modelId="{DE15844C-4A25-40E4-B183-E2E285B60D3D}" type="pres">
      <dgm:prSet presAssocID="{F8A96869-73C8-462B-B014-74D84BC9563C}" presName="linearProcess" presStyleCnt="0"/>
      <dgm:spPr/>
    </dgm:pt>
    <dgm:pt modelId="{4903D17B-CF9C-4BA6-83E8-C157EFA5368E}" type="pres">
      <dgm:prSet presAssocID="{C2EA034E-FA50-4865-91A8-BD2ADA915E4E}" presName="textNode" presStyleLbl="node1" presStyleIdx="0" presStyleCnt="7">
        <dgm:presLayoutVars>
          <dgm:bulletEnabled val="1"/>
        </dgm:presLayoutVars>
      </dgm:prSet>
      <dgm:spPr/>
    </dgm:pt>
    <dgm:pt modelId="{6AEADC03-0276-444D-840C-D23A7986F2B3}" type="pres">
      <dgm:prSet presAssocID="{3534EC21-8470-478A-8F7C-8CD86AD5F01C}" presName="sibTrans" presStyleCnt="0"/>
      <dgm:spPr/>
    </dgm:pt>
    <dgm:pt modelId="{891E0775-3547-4D4E-BC3A-CEA7606A4367}" type="pres">
      <dgm:prSet presAssocID="{5E226E83-AAF3-4CA0-B3A6-7B2646E7494E}" presName="textNode" presStyleLbl="node1" presStyleIdx="1" presStyleCnt="7">
        <dgm:presLayoutVars>
          <dgm:bulletEnabled val="1"/>
        </dgm:presLayoutVars>
      </dgm:prSet>
      <dgm:spPr/>
    </dgm:pt>
    <dgm:pt modelId="{EE22A982-A1BC-4302-B914-432835BB235A}" type="pres">
      <dgm:prSet presAssocID="{967BEA93-2DF2-42D7-844C-416E5F6EF128}" presName="sibTrans" presStyleCnt="0"/>
      <dgm:spPr/>
    </dgm:pt>
    <dgm:pt modelId="{F69DAC60-99A9-4A64-9FB2-3138028ACCEF}" type="pres">
      <dgm:prSet presAssocID="{608C0B27-76CF-4060-9715-BDF52EB6DBFE}" presName="textNode" presStyleLbl="node1" presStyleIdx="2" presStyleCnt="7">
        <dgm:presLayoutVars>
          <dgm:bulletEnabled val="1"/>
        </dgm:presLayoutVars>
      </dgm:prSet>
      <dgm:spPr/>
    </dgm:pt>
    <dgm:pt modelId="{4182C6A1-8E0D-4692-91E6-FBF80A57D08E}" type="pres">
      <dgm:prSet presAssocID="{F336720B-5D33-42C4-8FE7-18734D5421D1}" presName="sibTrans" presStyleCnt="0"/>
      <dgm:spPr/>
    </dgm:pt>
    <dgm:pt modelId="{FFF69BEE-3D76-474C-90D8-F1EF0907100A}" type="pres">
      <dgm:prSet presAssocID="{84F497ED-0D2C-404C-9AF9-EE87B979A868}" presName="textNode" presStyleLbl="node1" presStyleIdx="3" presStyleCnt="7">
        <dgm:presLayoutVars>
          <dgm:bulletEnabled val="1"/>
        </dgm:presLayoutVars>
      </dgm:prSet>
      <dgm:spPr/>
    </dgm:pt>
    <dgm:pt modelId="{221244C8-B4C6-4F6C-9C3B-4EB1DE5A9208}" type="pres">
      <dgm:prSet presAssocID="{E3C4FAED-EFFF-4A8D-B5D7-ADC9BA4AAFAD}" presName="sibTrans" presStyleCnt="0"/>
      <dgm:spPr/>
    </dgm:pt>
    <dgm:pt modelId="{144CAD16-3D0A-475D-9082-D92D7D2900CD}" type="pres">
      <dgm:prSet presAssocID="{D76217A4-755F-4A24-AA23-7D59E9C7860D}" presName="textNode" presStyleLbl="node1" presStyleIdx="4" presStyleCnt="7">
        <dgm:presLayoutVars>
          <dgm:bulletEnabled val="1"/>
        </dgm:presLayoutVars>
      </dgm:prSet>
      <dgm:spPr/>
    </dgm:pt>
    <dgm:pt modelId="{3187952B-4EE8-4205-A5EF-91C6DA032A26}" type="pres">
      <dgm:prSet presAssocID="{B22335D2-A84F-42BD-9BD0-6187BF5DDF76}" presName="sibTrans" presStyleCnt="0"/>
      <dgm:spPr/>
    </dgm:pt>
    <dgm:pt modelId="{46B9D649-3D20-4E71-A528-FC423A7B9E8A}" type="pres">
      <dgm:prSet presAssocID="{54A26ACC-120F-48D9-A6DB-3B1343CF3B67}" presName="textNode" presStyleLbl="node1" presStyleIdx="5" presStyleCnt="7">
        <dgm:presLayoutVars>
          <dgm:bulletEnabled val="1"/>
        </dgm:presLayoutVars>
      </dgm:prSet>
      <dgm:spPr/>
    </dgm:pt>
    <dgm:pt modelId="{05C1B3ED-B2CC-4FEB-9163-3DC27906E03B}" type="pres">
      <dgm:prSet presAssocID="{9F6913FD-9048-4D48-96BE-DE89CE05876C}" presName="sibTrans" presStyleCnt="0"/>
      <dgm:spPr/>
    </dgm:pt>
    <dgm:pt modelId="{FEE39006-4880-4203-9319-11FE866572F7}" type="pres">
      <dgm:prSet presAssocID="{7A80D82D-2006-451B-BB82-B95062C8EF68}" presName="textNode" presStyleLbl="node1" presStyleIdx="6" presStyleCnt="7">
        <dgm:presLayoutVars>
          <dgm:bulletEnabled val="1"/>
        </dgm:presLayoutVars>
      </dgm:prSet>
      <dgm:spPr/>
    </dgm:pt>
  </dgm:ptLst>
  <dgm:cxnLst>
    <dgm:cxn modelId="{D6198314-2CBE-43D5-94AD-73D996F87A6C}" type="presOf" srcId="{D76217A4-755F-4A24-AA23-7D59E9C7860D}" destId="{144CAD16-3D0A-475D-9082-D92D7D2900CD}" srcOrd="0" destOrd="0" presId="urn:microsoft.com/office/officeart/2005/8/layout/hProcess9"/>
    <dgm:cxn modelId="{5415B928-ED7C-4074-B8E0-2121D7588002}" srcId="{F8A96869-73C8-462B-B014-74D84BC9563C}" destId="{5E226E83-AAF3-4CA0-B3A6-7B2646E7494E}" srcOrd="1" destOrd="0" parTransId="{241BA9B0-8ED7-4592-98AC-D9316E539CDC}" sibTransId="{967BEA93-2DF2-42D7-844C-416E5F6EF128}"/>
    <dgm:cxn modelId="{3D409E38-C169-4E71-8F52-791C8206B094}" type="presOf" srcId="{608C0B27-76CF-4060-9715-BDF52EB6DBFE}" destId="{F69DAC60-99A9-4A64-9FB2-3138028ACCEF}" srcOrd="0" destOrd="0" presId="urn:microsoft.com/office/officeart/2005/8/layout/hProcess9"/>
    <dgm:cxn modelId="{DCC9293E-8066-4A1F-884F-853A44D059AE}" type="presOf" srcId="{54A26ACC-120F-48D9-A6DB-3B1343CF3B67}" destId="{46B9D649-3D20-4E71-A528-FC423A7B9E8A}" srcOrd="0" destOrd="0" presId="urn:microsoft.com/office/officeart/2005/8/layout/hProcess9"/>
    <dgm:cxn modelId="{180B4F42-D674-40E6-8CCC-B2ADA3EF5327}" type="presOf" srcId="{84F497ED-0D2C-404C-9AF9-EE87B979A868}" destId="{FFF69BEE-3D76-474C-90D8-F1EF0907100A}" srcOrd="0" destOrd="0" presId="urn:microsoft.com/office/officeart/2005/8/layout/hProcess9"/>
    <dgm:cxn modelId="{1703627B-55D0-48B3-A568-34F54D443708}" srcId="{F8A96869-73C8-462B-B014-74D84BC9563C}" destId="{C2EA034E-FA50-4865-91A8-BD2ADA915E4E}" srcOrd="0" destOrd="0" parTransId="{D52FB18E-600F-4EAA-800E-7FC80D5164FE}" sibTransId="{3534EC21-8470-478A-8F7C-8CD86AD5F01C}"/>
    <dgm:cxn modelId="{514D7980-B4CD-4E43-BCE5-57DF8830A7AA}" srcId="{F8A96869-73C8-462B-B014-74D84BC9563C}" destId="{7A80D82D-2006-451B-BB82-B95062C8EF68}" srcOrd="6" destOrd="0" parTransId="{1DDEF87E-1EAD-4180-A746-F8866E1C77CA}" sibTransId="{CDE4E617-AA76-46CC-BF81-5E75D81C54F0}"/>
    <dgm:cxn modelId="{0A0D6688-EF28-4923-B889-4AA1FC184630}" type="presOf" srcId="{7A80D82D-2006-451B-BB82-B95062C8EF68}" destId="{FEE39006-4880-4203-9319-11FE866572F7}" srcOrd="0" destOrd="0" presId="urn:microsoft.com/office/officeart/2005/8/layout/hProcess9"/>
    <dgm:cxn modelId="{617D95AE-82D7-4CE2-A684-CD254724A4AC}" srcId="{F8A96869-73C8-462B-B014-74D84BC9563C}" destId="{D76217A4-755F-4A24-AA23-7D59E9C7860D}" srcOrd="4" destOrd="0" parTransId="{D2C48074-B378-4E64-9997-B203D39320D5}" sibTransId="{B22335D2-A84F-42BD-9BD0-6187BF5DDF76}"/>
    <dgm:cxn modelId="{8AC79FB5-3AD8-48C7-90E2-283482D79036}" srcId="{F8A96869-73C8-462B-B014-74D84BC9563C}" destId="{84F497ED-0D2C-404C-9AF9-EE87B979A868}" srcOrd="3" destOrd="0" parTransId="{19B5EF14-0015-40C9-BB9C-9BFE9990EE15}" sibTransId="{E3C4FAED-EFFF-4A8D-B5D7-ADC9BA4AAFAD}"/>
    <dgm:cxn modelId="{5ECEC3C3-F15B-4CB0-BD8C-50AD93E50758}" type="presOf" srcId="{F8A96869-73C8-462B-B014-74D84BC9563C}" destId="{131C3521-860C-49F0-8ED0-DAAD984B71C6}" srcOrd="0" destOrd="0" presId="urn:microsoft.com/office/officeart/2005/8/layout/hProcess9"/>
    <dgm:cxn modelId="{28E3E1CC-E19B-47B1-9A62-53E494A45FD9}" type="presOf" srcId="{C2EA034E-FA50-4865-91A8-BD2ADA915E4E}" destId="{4903D17B-CF9C-4BA6-83E8-C157EFA5368E}" srcOrd="0" destOrd="0" presId="urn:microsoft.com/office/officeart/2005/8/layout/hProcess9"/>
    <dgm:cxn modelId="{66C616D9-AF68-417E-A33B-F96AC55C0286}" srcId="{F8A96869-73C8-462B-B014-74D84BC9563C}" destId="{54A26ACC-120F-48D9-A6DB-3B1343CF3B67}" srcOrd="5" destOrd="0" parTransId="{A20F1A9F-C3CA-4BF0-A621-C6A46FC93FF5}" sibTransId="{9F6913FD-9048-4D48-96BE-DE89CE05876C}"/>
    <dgm:cxn modelId="{6A25CEEF-1FD3-4F6A-9085-6CC5800CFED8}" srcId="{F8A96869-73C8-462B-B014-74D84BC9563C}" destId="{608C0B27-76CF-4060-9715-BDF52EB6DBFE}" srcOrd="2" destOrd="0" parTransId="{E6175553-6393-4144-BBE1-79F9F9BF1243}" sibTransId="{F336720B-5D33-42C4-8FE7-18734D5421D1}"/>
    <dgm:cxn modelId="{76F50BF0-DF14-4022-ACE2-15CBE7E3D268}" type="presOf" srcId="{5E226E83-AAF3-4CA0-B3A6-7B2646E7494E}" destId="{891E0775-3547-4D4E-BC3A-CEA7606A4367}" srcOrd="0" destOrd="0" presId="urn:microsoft.com/office/officeart/2005/8/layout/hProcess9"/>
    <dgm:cxn modelId="{1312071B-3A6C-485B-982F-BC06F6135F15}" type="presParOf" srcId="{131C3521-860C-49F0-8ED0-DAAD984B71C6}" destId="{078CDFE5-D77B-4EF2-BFA0-3FCBE1EC58F6}" srcOrd="0" destOrd="0" presId="urn:microsoft.com/office/officeart/2005/8/layout/hProcess9"/>
    <dgm:cxn modelId="{BE21499C-3111-43B6-98DC-AFE6C97D8969}" type="presParOf" srcId="{131C3521-860C-49F0-8ED0-DAAD984B71C6}" destId="{DE15844C-4A25-40E4-B183-E2E285B60D3D}" srcOrd="1" destOrd="0" presId="urn:microsoft.com/office/officeart/2005/8/layout/hProcess9"/>
    <dgm:cxn modelId="{33B031EC-5BEA-4CCC-9DCD-934EA796BD14}" type="presParOf" srcId="{DE15844C-4A25-40E4-B183-E2E285B60D3D}" destId="{4903D17B-CF9C-4BA6-83E8-C157EFA5368E}" srcOrd="0" destOrd="0" presId="urn:microsoft.com/office/officeart/2005/8/layout/hProcess9"/>
    <dgm:cxn modelId="{EBEB1ABC-5D8F-452C-AE85-6D8B39EA9624}" type="presParOf" srcId="{DE15844C-4A25-40E4-B183-E2E285B60D3D}" destId="{6AEADC03-0276-444D-840C-D23A7986F2B3}" srcOrd="1" destOrd="0" presId="urn:microsoft.com/office/officeart/2005/8/layout/hProcess9"/>
    <dgm:cxn modelId="{6C1FA545-D42A-42F3-85E3-8F9A3B2CB9EC}" type="presParOf" srcId="{DE15844C-4A25-40E4-B183-E2E285B60D3D}" destId="{891E0775-3547-4D4E-BC3A-CEA7606A4367}" srcOrd="2" destOrd="0" presId="urn:microsoft.com/office/officeart/2005/8/layout/hProcess9"/>
    <dgm:cxn modelId="{A6340475-5201-4A2F-9045-C2699A187F97}" type="presParOf" srcId="{DE15844C-4A25-40E4-B183-E2E285B60D3D}" destId="{EE22A982-A1BC-4302-B914-432835BB235A}" srcOrd="3" destOrd="0" presId="urn:microsoft.com/office/officeart/2005/8/layout/hProcess9"/>
    <dgm:cxn modelId="{151A7BB5-70B9-458B-8ACD-694108DFFF6C}" type="presParOf" srcId="{DE15844C-4A25-40E4-B183-E2E285B60D3D}" destId="{F69DAC60-99A9-4A64-9FB2-3138028ACCEF}" srcOrd="4" destOrd="0" presId="urn:microsoft.com/office/officeart/2005/8/layout/hProcess9"/>
    <dgm:cxn modelId="{56FBADB2-12A0-482F-BB1A-1B179E770975}" type="presParOf" srcId="{DE15844C-4A25-40E4-B183-E2E285B60D3D}" destId="{4182C6A1-8E0D-4692-91E6-FBF80A57D08E}" srcOrd="5" destOrd="0" presId="urn:microsoft.com/office/officeart/2005/8/layout/hProcess9"/>
    <dgm:cxn modelId="{4CC80795-D38F-4BE7-90B7-5734D7E51398}" type="presParOf" srcId="{DE15844C-4A25-40E4-B183-E2E285B60D3D}" destId="{FFF69BEE-3D76-474C-90D8-F1EF0907100A}" srcOrd="6" destOrd="0" presId="urn:microsoft.com/office/officeart/2005/8/layout/hProcess9"/>
    <dgm:cxn modelId="{8AE87BD9-6A68-4459-B174-622F2933BBC2}" type="presParOf" srcId="{DE15844C-4A25-40E4-B183-E2E285B60D3D}" destId="{221244C8-B4C6-4F6C-9C3B-4EB1DE5A9208}" srcOrd="7" destOrd="0" presId="urn:microsoft.com/office/officeart/2005/8/layout/hProcess9"/>
    <dgm:cxn modelId="{3B796356-94CA-446E-8F43-AF52CA89411B}" type="presParOf" srcId="{DE15844C-4A25-40E4-B183-E2E285B60D3D}" destId="{144CAD16-3D0A-475D-9082-D92D7D2900CD}" srcOrd="8" destOrd="0" presId="urn:microsoft.com/office/officeart/2005/8/layout/hProcess9"/>
    <dgm:cxn modelId="{3BA43DB9-701C-4DBE-9297-A7058A7BEB27}" type="presParOf" srcId="{DE15844C-4A25-40E4-B183-E2E285B60D3D}" destId="{3187952B-4EE8-4205-A5EF-91C6DA032A26}" srcOrd="9" destOrd="0" presId="urn:microsoft.com/office/officeart/2005/8/layout/hProcess9"/>
    <dgm:cxn modelId="{82134A71-F2F6-4FBA-9A3F-621C0C324877}" type="presParOf" srcId="{DE15844C-4A25-40E4-B183-E2E285B60D3D}" destId="{46B9D649-3D20-4E71-A528-FC423A7B9E8A}" srcOrd="10" destOrd="0" presId="urn:microsoft.com/office/officeart/2005/8/layout/hProcess9"/>
    <dgm:cxn modelId="{3156B2CD-814C-4773-8E27-185AECC3C226}" type="presParOf" srcId="{DE15844C-4A25-40E4-B183-E2E285B60D3D}" destId="{05C1B3ED-B2CC-4FEB-9163-3DC27906E03B}" srcOrd="11" destOrd="0" presId="urn:microsoft.com/office/officeart/2005/8/layout/hProcess9"/>
    <dgm:cxn modelId="{8B6E2B2B-0642-4541-83E2-6803B97D8AF9}" type="presParOf" srcId="{DE15844C-4A25-40E4-B183-E2E285B60D3D}" destId="{FEE39006-4880-4203-9319-11FE866572F7}" srcOrd="1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27924-C5DD-4633-9BCC-9202C6AE156A}">
      <dsp:nvSpPr>
        <dsp:cNvPr id="0" name=""/>
        <dsp:cNvSpPr/>
      </dsp:nvSpPr>
      <dsp:spPr>
        <a:xfrm>
          <a:off x="2882089" y="598579"/>
          <a:ext cx="463362" cy="91440"/>
        </a:xfrm>
        <a:custGeom>
          <a:avLst/>
          <a:gdLst/>
          <a:ahLst/>
          <a:cxnLst/>
          <a:rect l="0" t="0" r="0" b="0"/>
          <a:pathLst>
            <a:path>
              <a:moveTo>
                <a:pt x="0" y="45720"/>
              </a:moveTo>
              <a:lnTo>
                <a:pt x="463362" y="45720"/>
              </a:lnTo>
            </a:path>
          </a:pathLst>
        </a:custGeom>
        <a:noFill/>
        <a:ln w="6350" cap="flat" cmpd="sng" algn="ctr">
          <a:solidFill>
            <a:srgbClr val="99C3B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n-IN" sz="1100" kern="1200" dirty="0"/>
        </a:p>
      </dsp:txBody>
      <dsp:txXfrm>
        <a:off x="3101421" y="641826"/>
        <a:ext cx="24698" cy="4944"/>
      </dsp:txXfrm>
    </dsp:sp>
    <dsp:sp modelId="{78F67BF9-E43B-49FC-9799-AEA26FCF0FAB}">
      <dsp:nvSpPr>
        <dsp:cNvPr id="0" name=""/>
        <dsp:cNvSpPr/>
      </dsp:nvSpPr>
      <dsp:spPr>
        <a:xfrm>
          <a:off x="736225" y="0"/>
          <a:ext cx="2147664" cy="1288598"/>
        </a:xfrm>
        <a:prstGeom prst="rect">
          <a:avLst/>
        </a:prstGeom>
        <a:solidFill>
          <a:srgbClr val="01703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Font typeface="+mj-lt"/>
            <a:buNone/>
          </a:pPr>
          <a:r>
            <a:rPr lang="en-US" sz="1400" kern="1200" dirty="0"/>
            <a:t>Title </a:t>
          </a:r>
          <a:endParaRPr lang="en-IN" sz="1400" kern="1200" dirty="0"/>
        </a:p>
      </dsp:txBody>
      <dsp:txXfrm>
        <a:off x="736225" y="0"/>
        <a:ext cx="2147664" cy="1288598"/>
      </dsp:txXfrm>
    </dsp:sp>
    <dsp:sp modelId="{19FEF730-7520-419F-B27E-5033048BC8EA}">
      <dsp:nvSpPr>
        <dsp:cNvPr id="0" name=""/>
        <dsp:cNvSpPr/>
      </dsp:nvSpPr>
      <dsp:spPr>
        <a:xfrm>
          <a:off x="5523716" y="598579"/>
          <a:ext cx="463362" cy="91440"/>
        </a:xfrm>
        <a:custGeom>
          <a:avLst/>
          <a:gdLst/>
          <a:ahLst/>
          <a:cxnLst/>
          <a:rect l="0" t="0" r="0" b="0"/>
          <a:pathLst>
            <a:path>
              <a:moveTo>
                <a:pt x="0" y="45720"/>
              </a:moveTo>
              <a:lnTo>
                <a:pt x="463362" y="45720"/>
              </a:lnTo>
            </a:path>
          </a:pathLst>
        </a:custGeom>
        <a:noFill/>
        <a:ln w="6350" cap="flat" cmpd="sng" algn="ctr">
          <a:solidFill>
            <a:srgbClr val="99C3B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n-IN" sz="1100" kern="1200" dirty="0"/>
        </a:p>
      </dsp:txBody>
      <dsp:txXfrm>
        <a:off x="5743048" y="641826"/>
        <a:ext cx="24698" cy="4944"/>
      </dsp:txXfrm>
    </dsp:sp>
    <dsp:sp modelId="{DF58CE05-A209-4E07-A765-52BF43B68A11}">
      <dsp:nvSpPr>
        <dsp:cNvPr id="0" name=""/>
        <dsp:cNvSpPr/>
      </dsp:nvSpPr>
      <dsp:spPr>
        <a:xfrm>
          <a:off x="3377851" y="0"/>
          <a:ext cx="2147664" cy="1288598"/>
        </a:xfrm>
        <a:prstGeom prst="rect">
          <a:avLst/>
        </a:prstGeom>
        <a:solidFill>
          <a:srgbClr val="01703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Abstract </a:t>
          </a:r>
        </a:p>
      </dsp:txBody>
      <dsp:txXfrm>
        <a:off x="3377851" y="0"/>
        <a:ext cx="2147664" cy="1288598"/>
      </dsp:txXfrm>
    </dsp:sp>
    <dsp:sp modelId="{7BF407F0-CC65-41F0-B5F3-81817B06D795}">
      <dsp:nvSpPr>
        <dsp:cNvPr id="0" name=""/>
        <dsp:cNvSpPr/>
      </dsp:nvSpPr>
      <dsp:spPr>
        <a:xfrm>
          <a:off x="1810057" y="1286798"/>
          <a:ext cx="5283253" cy="418638"/>
        </a:xfrm>
        <a:custGeom>
          <a:avLst/>
          <a:gdLst/>
          <a:ahLst/>
          <a:cxnLst/>
          <a:rect l="0" t="0" r="0" b="0"/>
          <a:pathLst>
            <a:path>
              <a:moveTo>
                <a:pt x="5283253" y="0"/>
              </a:moveTo>
              <a:lnTo>
                <a:pt x="5283253" y="226419"/>
              </a:lnTo>
              <a:lnTo>
                <a:pt x="0" y="226419"/>
              </a:lnTo>
              <a:lnTo>
                <a:pt x="0" y="418638"/>
              </a:lnTo>
            </a:path>
          </a:pathLst>
        </a:custGeom>
        <a:noFill/>
        <a:ln w="6350" cap="flat" cmpd="sng" algn="ctr">
          <a:solidFill>
            <a:srgbClr val="99C3B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n-IN" sz="1100" kern="1200" dirty="0"/>
        </a:p>
      </dsp:txBody>
      <dsp:txXfrm>
        <a:off x="4319126" y="1493645"/>
        <a:ext cx="265115" cy="4944"/>
      </dsp:txXfrm>
    </dsp:sp>
    <dsp:sp modelId="{6A3C05A5-0A47-4D46-860A-E760399E70C2}">
      <dsp:nvSpPr>
        <dsp:cNvPr id="0" name=""/>
        <dsp:cNvSpPr/>
      </dsp:nvSpPr>
      <dsp:spPr>
        <a:xfrm>
          <a:off x="6019478" y="0"/>
          <a:ext cx="2147664" cy="1288598"/>
        </a:xfrm>
        <a:prstGeom prst="rect">
          <a:avLst/>
        </a:prstGeom>
        <a:solidFill>
          <a:srgbClr val="01703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Introduction </a:t>
          </a:r>
        </a:p>
      </dsp:txBody>
      <dsp:txXfrm>
        <a:off x="6019478" y="0"/>
        <a:ext cx="2147664" cy="1288598"/>
      </dsp:txXfrm>
    </dsp:sp>
    <dsp:sp modelId="{CF01EE89-AD26-4A75-A9F9-0E6B6881BF66}">
      <dsp:nvSpPr>
        <dsp:cNvPr id="0" name=""/>
        <dsp:cNvSpPr/>
      </dsp:nvSpPr>
      <dsp:spPr>
        <a:xfrm>
          <a:off x="2882089" y="2336415"/>
          <a:ext cx="463362" cy="91440"/>
        </a:xfrm>
        <a:custGeom>
          <a:avLst/>
          <a:gdLst/>
          <a:ahLst/>
          <a:cxnLst/>
          <a:rect l="0" t="0" r="0" b="0"/>
          <a:pathLst>
            <a:path>
              <a:moveTo>
                <a:pt x="0" y="45720"/>
              </a:moveTo>
              <a:lnTo>
                <a:pt x="463362" y="45720"/>
              </a:lnTo>
            </a:path>
          </a:pathLst>
        </a:custGeom>
        <a:noFill/>
        <a:ln w="6350" cap="flat" cmpd="sng" algn="ctr">
          <a:solidFill>
            <a:srgbClr val="99C3B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n-IN" sz="1100" kern="1200" dirty="0"/>
        </a:p>
      </dsp:txBody>
      <dsp:txXfrm>
        <a:off x="3101421" y="2379663"/>
        <a:ext cx="24698" cy="4944"/>
      </dsp:txXfrm>
    </dsp:sp>
    <dsp:sp modelId="{EE83AEF6-86CE-4D47-A7EE-BCD2FF777BA5}">
      <dsp:nvSpPr>
        <dsp:cNvPr id="0" name=""/>
        <dsp:cNvSpPr/>
      </dsp:nvSpPr>
      <dsp:spPr>
        <a:xfrm>
          <a:off x="736225" y="1737836"/>
          <a:ext cx="2147664" cy="1288598"/>
        </a:xfrm>
        <a:prstGeom prst="rect">
          <a:avLst/>
        </a:prstGeom>
        <a:solidFill>
          <a:srgbClr val="01703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The problem (context) </a:t>
          </a:r>
        </a:p>
      </dsp:txBody>
      <dsp:txXfrm>
        <a:off x="736225" y="1737836"/>
        <a:ext cx="2147664" cy="1288598"/>
      </dsp:txXfrm>
    </dsp:sp>
    <dsp:sp modelId="{F67759DF-785C-443C-8F3C-18EAD972211D}">
      <dsp:nvSpPr>
        <dsp:cNvPr id="0" name=""/>
        <dsp:cNvSpPr/>
      </dsp:nvSpPr>
      <dsp:spPr>
        <a:xfrm>
          <a:off x="5523716" y="2336415"/>
          <a:ext cx="463362" cy="91440"/>
        </a:xfrm>
        <a:custGeom>
          <a:avLst/>
          <a:gdLst/>
          <a:ahLst/>
          <a:cxnLst/>
          <a:rect l="0" t="0" r="0" b="0"/>
          <a:pathLst>
            <a:path>
              <a:moveTo>
                <a:pt x="0" y="45720"/>
              </a:moveTo>
              <a:lnTo>
                <a:pt x="248781" y="45720"/>
              </a:lnTo>
              <a:lnTo>
                <a:pt x="248781" y="93965"/>
              </a:lnTo>
              <a:lnTo>
                <a:pt x="463362" y="93965"/>
              </a:lnTo>
            </a:path>
          </a:pathLst>
        </a:custGeom>
        <a:noFill/>
        <a:ln w="6350" cap="flat" cmpd="sng" algn="ctr">
          <a:solidFill>
            <a:srgbClr val="99C3B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n-IN" sz="1100" kern="1200" dirty="0"/>
        </a:p>
      </dsp:txBody>
      <dsp:txXfrm>
        <a:off x="5742989" y="2379663"/>
        <a:ext cx="24815" cy="4944"/>
      </dsp:txXfrm>
    </dsp:sp>
    <dsp:sp modelId="{A3C915D6-4C65-4701-873D-86EFBDDCA99E}">
      <dsp:nvSpPr>
        <dsp:cNvPr id="0" name=""/>
        <dsp:cNvSpPr/>
      </dsp:nvSpPr>
      <dsp:spPr>
        <a:xfrm>
          <a:off x="3377851" y="1737836"/>
          <a:ext cx="2147664" cy="1288598"/>
        </a:xfrm>
        <a:prstGeom prst="rect">
          <a:avLst/>
        </a:prstGeom>
        <a:solidFill>
          <a:srgbClr val="01703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Purpose of the study</a:t>
          </a:r>
        </a:p>
      </dsp:txBody>
      <dsp:txXfrm>
        <a:off x="3377851" y="1737836"/>
        <a:ext cx="2147664" cy="1288598"/>
      </dsp:txXfrm>
    </dsp:sp>
    <dsp:sp modelId="{FA4B799D-31B7-476F-BA7D-B2DF0EB2946E}">
      <dsp:nvSpPr>
        <dsp:cNvPr id="0" name=""/>
        <dsp:cNvSpPr/>
      </dsp:nvSpPr>
      <dsp:spPr>
        <a:xfrm>
          <a:off x="1810057" y="3072880"/>
          <a:ext cx="5283253" cy="463362"/>
        </a:xfrm>
        <a:custGeom>
          <a:avLst/>
          <a:gdLst/>
          <a:ahLst/>
          <a:cxnLst/>
          <a:rect l="0" t="0" r="0" b="0"/>
          <a:pathLst>
            <a:path>
              <a:moveTo>
                <a:pt x="5283253" y="0"/>
              </a:moveTo>
              <a:lnTo>
                <a:pt x="5283253" y="248781"/>
              </a:lnTo>
              <a:lnTo>
                <a:pt x="0" y="248781"/>
              </a:lnTo>
              <a:lnTo>
                <a:pt x="0" y="463362"/>
              </a:lnTo>
            </a:path>
          </a:pathLst>
        </a:custGeom>
        <a:noFill/>
        <a:ln w="6350" cap="flat" cmpd="sng" algn="ctr">
          <a:solidFill>
            <a:srgbClr val="99C3B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n-IN" sz="1100" kern="1200" dirty="0"/>
        </a:p>
      </dsp:txBody>
      <dsp:txXfrm>
        <a:off x="4319026" y="3302089"/>
        <a:ext cx="265314" cy="4944"/>
      </dsp:txXfrm>
    </dsp:sp>
    <dsp:sp modelId="{1F15AA73-9F47-4807-B3BC-31C00327E509}">
      <dsp:nvSpPr>
        <dsp:cNvPr id="0" name=""/>
        <dsp:cNvSpPr/>
      </dsp:nvSpPr>
      <dsp:spPr>
        <a:xfrm>
          <a:off x="6019478" y="1786081"/>
          <a:ext cx="2147664" cy="1288598"/>
        </a:xfrm>
        <a:prstGeom prst="rect">
          <a:avLst/>
        </a:prstGeom>
        <a:solidFill>
          <a:srgbClr val="01703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kern="1200" dirty="0"/>
            <a:t>Project description</a:t>
          </a:r>
          <a:r>
            <a:rPr lang="en-US" sz="1100" kern="1200" dirty="0"/>
            <a:t> </a:t>
          </a:r>
        </a:p>
        <a:p>
          <a:pPr marL="114300" lvl="1" indent="-114300" algn="l" defTabSz="533400">
            <a:lnSpc>
              <a:spcPct val="90000"/>
            </a:lnSpc>
            <a:spcBef>
              <a:spcPct val="0"/>
            </a:spcBef>
            <a:spcAft>
              <a:spcPct val="15000"/>
            </a:spcAft>
            <a:buChar char="•"/>
          </a:pPr>
          <a:r>
            <a:rPr lang="en-US" sz="1200" kern="1200" dirty="0"/>
            <a:t>Hypothesis </a:t>
          </a:r>
        </a:p>
        <a:p>
          <a:pPr marL="114300" lvl="1" indent="-114300" algn="l" defTabSz="533400">
            <a:lnSpc>
              <a:spcPct val="90000"/>
            </a:lnSpc>
            <a:spcBef>
              <a:spcPct val="0"/>
            </a:spcBef>
            <a:spcAft>
              <a:spcPct val="15000"/>
            </a:spcAft>
            <a:buChar char="•"/>
          </a:pPr>
          <a:r>
            <a:rPr lang="en-US" sz="1200" kern="1200" dirty="0"/>
            <a:t>Workflow </a:t>
          </a:r>
        </a:p>
        <a:p>
          <a:pPr marL="114300" lvl="1" indent="-114300" algn="l" defTabSz="533400">
            <a:lnSpc>
              <a:spcPct val="90000"/>
            </a:lnSpc>
            <a:spcBef>
              <a:spcPct val="0"/>
            </a:spcBef>
            <a:spcAft>
              <a:spcPct val="15000"/>
            </a:spcAft>
            <a:buChar char="•"/>
          </a:pPr>
          <a:r>
            <a:rPr lang="en-US" sz="1200" kern="1200" dirty="0"/>
            <a:t>Methods </a:t>
          </a:r>
        </a:p>
        <a:p>
          <a:pPr marL="114300" lvl="1" indent="-114300" algn="l" defTabSz="533400">
            <a:lnSpc>
              <a:spcPct val="90000"/>
            </a:lnSpc>
            <a:spcBef>
              <a:spcPct val="0"/>
            </a:spcBef>
            <a:spcAft>
              <a:spcPct val="15000"/>
            </a:spcAft>
            <a:buChar char="•"/>
          </a:pPr>
          <a:r>
            <a:rPr lang="en-US" sz="1200" kern="1200" dirty="0"/>
            <a:t>Analysis </a:t>
          </a:r>
        </a:p>
        <a:p>
          <a:pPr marL="114300" lvl="1" indent="-114300" algn="l" defTabSz="533400">
            <a:lnSpc>
              <a:spcPct val="90000"/>
            </a:lnSpc>
            <a:spcBef>
              <a:spcPct val="0"/>
            </a:spcBef>
            <a:spcAft>
              <a:spcPct val="15000"/>
            </a:spcAft>
            <a:buChar char="•"/>
          </a:pPr>
          <a:r>
            <a:rPr lang="en-US" sz="1200" kern="1200" dirty="0"/>
            <a:t>Results </a:t>
          </a:r>
        </a:p>
      </dsp:txBody>
      <dsp:txXfrm>
        <a:off x="6019478" y="1786081"/>
        <a:ext cx="2147664" cy="1288598"/>
      </dsp:txXfrm>
    </dsp:sp>
    <dsp:sp modelId="{E56414A3-0DAA-47F1-ADF0-9399BCEDB71F}">
      <dsp:nvSpPr>
        <dsp:cNvPr id="0" name=""/>
        <dsp:cNvSpPr/>
      </dsp:nvSpPr>
      <dsp:spPr>
        <a:xfrm>
          <a:off x="2882089" y="4167222"/>
          <a:ext cx="463362" cy="91440"/>
        </a:xfrm>
        <a:custGeom>
          <a:avLst/>
          <a:gdLst/>
          <a:ahLst/>
          <a:cxnLst/>
          <a:rect l="0" t="0" r="0" b="0"/>
          <a:pathLst>
            <a:path>
              <a:moveTo>
                <a:pt x="0" y="45720"/>
              </a:moveTo>
              <a:lnTo>
                <a:pt x="463362" y="45720"/>
              </a:lnTo>
            </a:path>
          </a:pathLst>
        </a:custGeom>
        <a:noFill/>
        <a:ln w="6350" cap="flat" cmpd="sng" algn="ctr">
          <a:solidFill>
            <a:srgbClr val="99C3B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n-IN" sz="1100" kern="1200" dirty="0"/>
        </a:p>
      </dsp:txBody>
      <dsp:txXfrm>
        <a:off x="3101421" y="4210469"/>
        <a:ext cx="24698" cy="4944"/>
      </dsp:txXfrm>
    </dsp:sp>
    <dsp:sp modelId="{87EE993D-8EE1-4C0A-9355-01299909A4C6}">
      <dsp:nvSpPr>
        <dsp:cNvPr id="0" name=""/>
        <dsp:cNvSpPr/>
      </dsp:nvSpPr>
      <dsp:spPr>
        <a:xfrm>
          <a:off x="736225" y="3568642"/>
          <a:ext cx="2147664" cy="1288598"/>
        </a:xfrm>
        <a:prstGeom prst="rect">
          <a:avLst/>
        </a:prstGeom>
        <a:solidFill>
          <a:srgbClr val="01703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Implementation (optional) </a:t>
          </a:r>
        </a:p>
      </dsp:txBody>
      <dsp:txXfrm>
        <a:off x="736225" y="3568642"/>
        <a:ext cx="2147664" cy="1288598"/>
      </dsp:txXfrm>
    </dsp:sp>
    <dsp:sp modelId="{B72521DB-8A5A-4991-9960-4AF7C75061CF}">
      <dsp:nvSpPr>
        <dsp:cNvPr id="0" name=""/>
        <dsp:cNvSpPr/>
      </dsp:nvSpPr>
      <dsp:spPr>
        <a:xfrm>
          <a:off x="3377851" y="3568642"/>
          <a:ext cx="2147664" cy="1288598"/>
        </a:xfrm>
        <a:prstGeom prst="rect">
          <a:avLst/>
        </a:prstGeom>
        <a:solidFill>
          <a:srgbClr val="01703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Conclusion </a:t>
          </a:r>
          <a:r>
            <a:rPr lang="en-US" sz="1400" i="1" kern="1200" dirty="0"/>
            <a:t>  </a:t>
          </a:r>
          <a:r>
            <a:rPr lang="en-US" sz="1400" kern="1200" dirty="0"/>
            <a:t> </a:t>
          </a:r>
        </a:p>
      </dsp:txBody>
      <dsp:txXfrm>
        <a:off x="3377851" y="3568642"/>
        <a:ext cx="2147664" cy="12885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CDFE5-D77B-4EF2-BFA0-3FCBE1EC58F6}">
      <dsp:nvSpPr>
        <dsp:cNvPr id="0" name=""/>
        <dsp:cNvSpPr/>
      </dsp:nvSpPr>
      <dsp:spPr>
        <a:xfrm>
          <a:off x="668955" y="0"/>
          <a:ext cx="7581498" cy="2415262"/>
        </a:xfrm>
        <a:prstGeom prst="rightArrow">
          <a:avLst/>
        </a:prstGeom>
        <a:solidFill>
          <a:srgbClr val="E2E2E2"/>
        </a:solidFill>
        <a:ln>
          <a:noFill/>
        </a:ln>
        <a:effectLst/>
      </dsp:spPr>
      <dsp:style>
        <a:lnRef idx="0">
          <a:scrgbClr r="0" g="0" b="0"/>
        </a:lnRef>
        <a:fillRef idx="1">
          <a:scrgbClr r="0" g="0" b="0"/>
        </a:fillRef>
        <a:effectRef idx="0">
          <a:scrgbClr r="0" g="0" b="0"/>
        </a:effectRef>
        <a:fontRef idx="minor"/>
      </dsp:style>
    </dsp:sp>
    <dsp:sp modelId="{4903D17B-CF9C-4BA6-83E8-C157EFA5368E}">
      <dsp:nvSpPr>
        <dsp:cNvPr id="0" name=""/>
        <dsp:cNvSpPr/>
      </dsp:nvSpPr>
      <dsp:spPr>
        <a:xfrm>
          <a:off x="1742" y="724578"/>
          <a:ext cx="1114490" cy="966104"/>
        </a:xfrm>
        <a:prstGeom prst="roundRect">
          <a:avLst/>
        </a:prstGeom>
        <a:solidFill>
          <a:srgbClr val="01703B"/>
        </a:solidFill>
        <a:ln w="12700" cap="flat" cmpd="sng" algn="ctr">
          <a:solidFill>
            <a:srgbClr val="99C3B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solidFill>
                <a:schemeClr val="bg1"/>
              </a:solidFill>
            </a:rPr>
            <a:t>Define the problem </a:t>
          </a:r>
          <a:endParaRPr lang="en-IN" sz="1400" kern="1200" dirty="0">
            <a:solidFill>
              <a:schemeClr val="bg1"/>
            </a:solidFill>
          </a:endParaRPr>
        </a:p>
      </dsp:txBody>
      <dsp:txXfrm>
        <a:off x="48903" y="771739"/>
        <a:ext cx="1020168" cy="871782"/>
      </dsp:txXfrm>
    </dsp:sp>
    <dsp:sp modelId="{891E0775-3547-4D4E-BC3A-CEA7606A4367}">
      <dsp:nvSpPr>
        <dsp:cNvPr id="0" name=""/>
        <dsp:cNvSpPr/>
      </dsp:nvSpPr>
      <dsp:spPr>
        <a:xfrm>
          <a:off x="1301981" y="724578"/>
          <a:ext cx="1114490" cy="966104"/>
        </a:xfrm>
        <a:prstGeom prst="roundRect">
          <a:avLst/>
        </a:prstGeom>
        <a:solidFill>
          <a:srgbClr val="01703B"/>
        </a:solidFill>
        <a:ln w="12700" cap="flat" cmpd="sng" algn="ctr">
          <a:solidFill>
            <a:srgbClr val="99C3B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solidFill>
                <a:schemeClr val="bg1"/>
              </a:solidFill>
            </a:rPr>
            <a:t>Map the system </a:t>
          </a:r>
        </a:p>
      </dsp:txBody>
      <dsp:txXfrm>
        <a:off x="1349142" y="771739"/>
        <a:ext cx="1020168" cy="871782"/>
      </dsp:txXfrm>
    </dsp:sp>
    <dsp:sp modelId="{F69DAC60-99A9-4A64-9FB2-3138028ACCEF}">
      <dsp:nvSpPr>
        <dsp:cNvPr id="0" name=""/>
        <dsp:cNvSpPr/>
      </dsp:nvSpPr>
      <dsp:spPr>
        <a:xfrm>
          <a:off x="2602220" y="724578"/>
          <a:ext cx="1114490" cy="966104"/>
        </a:xfrm>
        <a:prstGeom prst="roundRect">
          <a:avLst/>
        </a:prstGeom>
        <a:solidFill>
          <a:srgbClr val="01703B"/>
        </a:solidFill>
        <a:ln w="12700" cap="flat" cmpd="sng" algn="ctr">
          <a:solidFill>
            <a:srgbClr val="99C3B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solidFill>
                <a:schemeClr val="bg1"/>
              </a:solidFill>
            </a:rPr>
            <a:t>Define suitable metrics </a:t>
          </a:r>
        </a:p>
      </dsp:txBody>
      <dsp:txXfrm>
        <a:off x="2649381" y="771739"/>
        <a:ext cx="1020168" cy="871782"/>
      </dsp:txXfrm>
    </dsp:sp>
    <dsp:sp modelId="{FFF69BEE-3D76-474C-90D8-F1EF0907100A}">
      <dsp:nvSpPr>
        <dsp:cNvPr id="0" name=""/>
        <dsp:cNvSpPr/>
      </dsp:nvSpPr>
      <dsp:spPr>
        <a:xfrm>
          <a:off x="3902459" y="724578"/>
          <a:ext cx="1114490" cy="966104"/>
        </a:xfrm>
        <a:prstGeom prst="roundRect">
          <a:avLst/>
        </a:prstGeom>
        <a:solidFill>
          <a:srgbClr val="01703B"/>
        </a:solidFill>
        <a:ln w="12700" cap="flat" cmpd="sng" algn="ctr">
          <a:solidFill>
            <a:srgbClr val="99C3B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solidFill>
                <a:schemeClr val="bg1"/>
              </a:solidFill>
            </a:rPr>
            <a:t>Select modeling tools </a:t>
          </a:r>
        </a:p>
      </dsp:txBody>
      <dsp:txXfrm>
        <a:off x="3949620" y="771739"/>
        <a:ext cx="1020168" cy="871782"/>
      </dsp:txXfrm>
    </dsp:sp>
    <dsp:sp modelId="{144CAD16-3D0A-475D-9082-D92D7D2900CD}">
      <dsp:nvSpPr>
        <dsp:cNvPr id="0" name=""/>
        <dsp:cNvSpPr/>
      </dsp:nvSpPr>
      <dsp:spPr>
        <a:xfrm>
          <a:off x="5202698" y="724578"/>
          <a:ext cx="1114490" cy="966104"/>
        </a:xfrm>
        <a:prstGeom prst="roundRect">
          <a:avLst/>
        </a:prstGeom>
        <a:solidFill>
          <a:srgbClr val="01703B"/>
        </a:solidFill>
        <a:ln w="12700" cap="flat" cmpd="sng" algn="ctr">
          <a:solidFill>
            <a:srgbClr val="99C3B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solidFill>
                <a:schemeClr val="bg1"/>
              </a:solidFill>
            </a:rPr>
            <a:t>Implement model  </a:t>
          </a:r>
        </a:p>
      </dsp:txBody>
      <dsp:txXfrm>
        <a:off x="5249859" y="771739"/>
        <a:ext cx="1020168" cy="871782"/>
      </dsp:txXfrm>
    </dsp:sp>
    <dsp:sp modelId="{46B9D649-3D20-4E71-A528-FC423A7B9E8A}">
      <dsp:nvSpPr>
        <dsp:cNvPr id="0" name=""/>
        <dsp:cNvSpPr/>
      </dsp:nvSpPr>
      <dsp:spPr>
        <a:xfrm>
          <a:off x="6502938" y="724578"/>
          <a:ext cx="1114490" cy="966104"/>
        </a:xfrm>
        <a:prstGeom prst="roundRect">
          <a:avLst/>
        </a:prstGeom>
        <a:solidFill>
          <a:srgbClr val="01703B"/>
        </a:solidFill>
        <a:ln w="12700" cap="flat" cmpd="sng" algn="ctr">
          <a:solidFill>
            <a:srgbClr val="99C3B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solidFill>
                <a:schemeClr val="bg1"/>
              </a:solidFill>
            </a:rPr>
            <a:t>Evaluate model </a:t>
          </a:r>
        </a:p>
      </dsp:txBody>
      <dsp:txXfrm>
        <a:off x="6550099" y="771739"/>
        <a:ext cx="1020168" cy="871782"/>
      </dsp:txXfrm>
    </dsp:sp>
    <dsp:sp modelId="{FEE39006-4880-4203-9319-11FE866572F7}">
      <dsp:nvSpPr>
        <dsp:cNvPr id="0" name=""/>
        <dsp:cNvSpPr/>
      </dsp:nvSpPr>
      <dsp:spPr>
        <a:xfrm>
          <a:off x="7803177" y="724578"/>
          <a:ext cx="1114490" cy="966104"/>
        </a:xfrm>
        <a:prstGeom prst="roundRect">
          <a:avLst/>
        </a:prstGeom>
        <a:solidFill>
          <a:srgbClr val="01703B"/>
        </a:solidFill>
        <a:ln w="12700" cap="flat" cmpd="sng" algn="ctr">
          <a:solidFill>
            <a:srgbClr val="99C3B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solidFill>
                <a:schemeClr val="bg1"/>
              </a:solidFill>
            </a:rPr>
            <a:t>Deploy the final model </a:t>
          </a:r>
        </a:p>
      </dsp:txBody>
      <dsp:txXfrm>
        <a:off x="7850338" y="771739"/>
        <a:ext cx="1020168" cy="87178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28E47A-51FF-4827-AADC-5ACFB55783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AF89126-60AD-4FFD-AD72-9CF1B3FC91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C303AC-D6BF-4FDA-989D-A04A22BF9E35}" type="datetimeFigureOut">
              <a:rPr lang="en-US" smtClean="0"/>
              <a:t>6/25/2020</a:t>
            </a:fld>
            <a:endParaRPr lang="en-US" dirty="0"/>
          </a:p>
        </p:txBody>
      </p:sp>
      <p:sp>
        <p:nvSpPr>
          <p:cNvPr id="4" name="Footer Placeholder 3">
            <a:extLst>
              <a:ext uri="{FF2B5EF4-FFF2-40B4-BE49-F238E27FC236}">
                <a16:creationId xmlns:a16="http://schemas.microsoft.com/office/drawing/2014/main" id="{8D84CFED-1067-49C5-A592-9C242E62E0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05D99F-2366-4903-A9C7-8E20461D8F7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CF5AAA-B459-4E06-881A-53B0F95063C0}" type="slidenum">
              <a:rPr lang="en-US" smtClean="0"/>
              <a:t>‹#›</a:t>
            </a:fld>
            <a:endParaRPr lang="en-US" dirty="0"/>
          </a:p>
        </p:txBody>
      </p:sp>
    </p:spTree>
    <p:extLst>
      <p:ext uri="{BB962C8B-B14F-4D97-AF65-F5344CB8AC3E}">
        <p14:creationId xmlns:p14="http://schemas.microsoft.com/office/powerpoint/2010/main" val="2156898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6F700-C73A-483D-8A25-ED963C9F4BDA}" type="datetimeFigureOut">
              <a:rPr lang="en-IN" smtClean="0"/>
              <a:t>25-06-2020</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0EDD1-A99E-43AB-BEC7-DD4920F7FF27}" type="slidenum">
              <a:rPr lang="en-IN" smtClean="0"/>
              <a:t>‹#›</a:t>
            </a:fld>
            <a:endParaRPr lang="en-IN" dirty="0"/>
          </a:p>
        </p:txBody>
      </p:sp>
    </p:spTree>
    <p:extLst>
      <p:ext uri="{BB962C8B-B14F-4D97-AF65-F5344CB8AC3E}">
        <p14:creationId xmlns:p14="http://schemas.microsoft.com/office/powerpoint/2010/main" val="3326445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D0EDD1-A99E-43AB-BEC7-DD4920F7FF27}" type="slidenum">
              <a:rPr lang="en-IN" smtClean="0"/>
              <a:t>1</a:t>
            </a:fld>
            <a:endParaRPr lang="en-IN" dirty="0"/>
          </a:p>
        </p:txBody>
      </p:sp>
    </p:spTree>
    <p:extLst>
      <p:ext uri="{BB962C8B-B14F-4D97-AF65-F5344CB8AC3E}">
        <p14:creationId xmlns:p14="http://schemas.microsoft.com/office/powerpoint/2010/main" val="2742372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D0EDD1-A99E-43AB-BEC7-DD4920F7FF27}" type="slidenum">
              <a:rPr lang="en-IN" smtClean="0"/>
              <a:t>3</a:t>
            </a:fld>
            <a:endParaRPr lang="en-IN" dirty="0"/>
          </a:p>
        </p:txBody>
      </p:sp>
    </p:spTree>
    <p:extLst>
      <p:ext uri="{BB962C8B-B14F-4D97-AF65-F5344CB8AC3E}">
        <p14:creationId xmlns:p14="http://schemas.microsoft.com/office/powerpoint/2010/main" val="1962175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D0EDD1-A99E-43AB-BEC7-DD4920F7FF27}" type="slidenum">
              <a:rPr lang="en-IN" smtClean="0"/>
              <a:t>21</a:t>
            </a:fld>
            <a:endParaRPr lang="en-IN" dirty="0"/>
          </a:p>
        </p:txBody>
      </p:sp>
    </p:spTree>
    <p:extLst>
      <p:ext uri="{BB962C8B-B14F-4D97-AF65-F5344CB8AC3E}">
        <p14:creationId xmlns:p14="http://schemas.microsoft.com/office/powerpoint/2010/main" val="3155884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D0EDD1-A99E-43AB-BEC7-DD4920F7FF27}" type="slidenum">
              <a:rPr lang="en-IN" smtClean="0"/>
              <a:t>32</a:t>
            </a:fld>
            <a:endParaRPr lang="en-IN" dirty="0"/>
          </a:p>
        </p:txBody>
      </p:sp>
    </p:spTree>
    <p:extLst>
      <p:ext uri="{BB962C8B-B14F-4D97-AF65-F5344CB8AC3E}">
        <p14:creationId xmlns:p14="http://schemas.microsoft.com/office/powerpoint/2010/main" val="41134605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2696"/>
            <a:ext cx="7772400" cy="2387600"/>
          </a:xfrm>
        </p:spPr>
        <p:txBody>
          <a:bodyPr anchor="b">
            <a:normAutofit/>
          </a:bodyPr>
          <a:lstStyle>
            <a:lvl1pPr algn="ctr">
              <a:defRPr sz="4000" b="1">
                <a:latin typeface="Galaxie Polaris Medium" panose="020B0504030301020103"/>
              </a:defRPr>
            </a:lvl1pPr>
          </a:lstStyle>
          <a:p>
            <a:endParaRPr lang="en-US"/>
          </a:p>
        </p:txBody>
      </p:sp>
      <p:sp>
        <p:nvSpPr>
          <p:cNvPr id="4" name="Date Placeholder 3"/>
          <p:cNvSpPr>
            <a:spLocks noGrp="1"/>
          </p:cNvSpPr>
          <p:nvPr>
            <p:ph type="dt" sz="half" idx="10"/>
          </p:nvPr>
        </p:nvSpPr>
        <p:spPr/>
        <p:txBody>
          <a:bodyPr/>
          <a:lstStyle/>
          <a:p>
            <a:fld id="{0CA50F35-2B47-4FE8-AD86-4474DA118841}" type="datetime1">
              <a:rPr lang="en-IN" smtClean="0"/>
              <a:t>25-06-2020</a:t>
            </a:fld>
            <a:endParaRPr lang="en-IN" dirty="0"/>
          </a:p>
        </p:txBody>
      </p:sp>
      <p:sp>
        <p:nvSpPr>
          <p:cNvPr id="6" name="Slide Number Placeholder 5"/>
          <p:cNvSpPr>
            <a:spLocks noGrp="1"/>
          </p:cNvSpPr>
          <p:nvPr>
            <p:ph type="sldNum" sz="quarter" idx="12"/>
          </p:nvPr>
        </p:nvSpPr>
        <p:spPr>
          <a:xfrm>
            <a:off x="3543300" y="6356351"/>
            <a:ext cx="2057400" cy="365125"/>
          </a:xfrm>
          <a:prstGeom prst="rect">
            <a:avLst/>
          </a:prstGeom>
        </p:spPr>
        <p:txBody>
          <a:bodyPr/>
          <a:lstStyle>
            <a:lvl1pPr algn="ctr">
              <a:defRPr>
                <a:solidFill>
                  <a:schemeClr val="tx1"/>
                </a:solidFill>
                <a:latin typeface="Georgia" panose="02040502050405020303" pitchFamily="18" charset="0"/>
              </a:defRPr>
            </a:lvl1pPr>
          </a:lstStyle>
          <a:p>
            <a:fld id="{DFFA20B0-317F-4F40-B69D-D979D3744506}" type="slidenum">
              <a:rPr lang="en-IN" smtClean="0"/>
              <a:pPr/>
              <a:t>‹#›</a:t>
            </a:fld>
            <a:endParaRPr lang="en-IN" dirty="0"/>
          </a:p>
        </p:txBody>
      </p:sp>
      <p:pic>
        <p:nvPicPr>
          <p:cNvPr id="8" name="Picture 7">
            <a:extLst>
              <a:ext uri="{FF2B5EF4-FFF2-40B4-BE49-F238E27FC236}">
                <a16:creationId xmlns:a16="http://schemas.microsoft.com/office/drawing/2014/main" id="{5D4CC538-3DC4-4A9E-BA1F-6C5C97A6357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custDataLst>
      <p:tags r:id="rId1"/>
    </p:custDataLst>
    <p:extLst>
      <p:ext uri="{BB962C8B-B14F-4D97-AF65-F5344CB8AC3E}">
        <p14:creationId xmlns:p14="http://schemas.microsoft.com/office/powerpoint/2010/main" val="3041795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53CB23-ED4C-4675-BB04-CD03ED41221D}" type="datetime1">
              <a:rPr lang="en-IN" smtClean="0"/>
              <a:t>25-06-2020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7" name="Picture 6">
            <a:extLst>
              <a:ext uri="{FF2B5EF4-FFF2-40B4-BE49-F238E27FC236}">
                <a16:creationId xmlns:a16="http://schemas.microsoft.com/office/drawing/2014/main" id="{934737DC-A250-4613-B458-25F54093701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extLst>
      <p:ext uri="{BB962C8B-B14F-4D97-AF65-F5344CB8AC3E}">
        <p14:creationId xmlns:p14="http://schemas.microsoft.com/office/powerpoint/2010/main" val="3752649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69EC7A-26D9-43FE-8DDF-39CD405F8447}" type="datetime1">
              <a:rPr lang="en-IN" smtClean="0"/>
              <a:t>25-06-2020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7" name="Picture 6">
            <a:extLst>
              <a:ext uri="{FF2B5EF4-FFF2-40B4-BE49-F238E27FC236}">
                <a16:creationId xmlns:a16="http://schemas.microsoft.com/office/drawing/2014/main" id="{FCB79CD6-CA95-4CAF-B9A9-98961FA5B62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extLst>
      <p:ext uri="{BB962C8B-B14F-4D97-AF65-F5344CB8AC3E}">
        <p14:creationId xmlns:p14="http://schemas.microsoft.com/office/powerpoint/2010/main" val="2381353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AF045B4-4645-4BD3-927D-EB26E968C1C2}"/>
              </a:ext>
            </a:extLst>
          </p:cNvPr>
          <p:cNvSpPr>
            <a:spLocks noGrp="1"/>
          </p:cNvSpPr>
          <p:nvPr>
            <p:ph type="ftr" sz="quarter" idx="11"/>
          </p:nvPr>
        </p:nvSpPr>
        <p:spPr/>
        <p:txBody>
          <a:bodyPr/>
          <a:lstStyle/>
          <a:p>
            <a:endParaRPr lang="en-IN" dirty="0"/>
          </a:p>
        </p:txBody>
      </p:sp>
      <p:pic>
        <p:nvPicPr>
          <p:cNvPr id="7" name="Picture 6" descr="A close up of a sign&#10;&#10;Description automatically generated">
            <a:extLst>
              <a:ext uri="{FF2B5EF4-FFF2-40B4-BE49-F238E27FC236}">
                <a16:creationId xmlns:a16="http://schemas.microsoft.com/office/drawing/2014/main" id="{850EBD9E-9E81-43C5-B77C-01254310CD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6942" y="1627909"/>
            <a:ext cx="4410115" cy="3602182"/>
          </a:xfrm>
          <a:prstGeom prst="rect">
            <a:avLst/>
          </a:prstGeom>
        </p:spPr>
      </p:pic>
      <p:sp>
        <p:nvSpPr>
          <p:cNvPr id="8" name="Rectangle 7">
            <a:extLst>
              <a:ext uri="{FF2B5EF4-FFF2-40B4-BE49-F238E27FC236}">
                <a16:creationId xmlns:a16="http://schemas.microsoft.com/office/drawing/2014/main" id="{BBABE818-F84F-4B9A-B392-AA941D1A5ACE}"/>
              </a:ext>
            </a:extLst>
          </p:cNvPr>
          <p:cNvSpPr/>
          <p:nvPr userDrawn="1"/>
        </p:nvSpPr>
        <p:spPr>
          <a:xfrm>
            <a:off x="0" y="0"/>
            <a:ext cx="9144000" cy="900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ustDataLst>
      <p:tags r:id="rId1"/>
    </p:custDataLst>
    <p:extLst>
      <p:ext uri="{BB962C8B-B14F-4D97-AF65-F5344CB8AC3E}">
        <p14:creationId xmlns:p14="http://schemas.microsoft.com/office/powerpoint/2010/main" val="2498047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1465-FCC0-402E-B5AA-3B42C86E908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DE3C92-AC3D-4033-8658-F0A01071DBF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4CA3D1-77BB-46AE-8EB6-00E5C9CB00B2}"/>
              </a:ext>
            </a:extLst>
          </p:cNvPr>
          <p:cNvSpPr>
            <a:spLocks noGrp="1"/>
          </p:cNvSpPr>
          <p:nvPr>
            <p:ph type="dt" sz="half" idx="10"/>
          </p:nvPr>
        </p:nvSpPr>
        <p:spPr/>
        <p:txBody>
          <a:bodyPr/>
          <a:lstStyle/>
          <a:p>
            <a:fld id="{79C974D5-AED1-44D2-BB61-6F3A9F718200}" type="datetime1">
              <a:rPr lang="en-IN" smtClean="0"/>
              <a:t>25-06-2020</a:t>
            </a:fld>
            <a:endParaRPr lang="en-US" dirty="0"/>
          </a:p>
        </p:txBody>
      </p:sp>
      <p:sp>
        <p:nvSpPr>
          <p:cNvPr id="5" name="Footer Placeholder 4">
            <a:extLst>
              <a:ext uri="{FF2B5EF4-FFF2-40B4-BE49-F238E27FC236}">
                <a16:creationId xmlns:a16="http://schemas.microsoft.com/office/drawing/2014/main" id="{9063769F-5D68-4C78-998B-A3DEB5866E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07BF601-135A-4E82-B107-574A442CB6CC}"/>
              </a:ext>
            </a:extLst>
          </p:cNvPr>
          <p:cNvSpPr>
            <a:spLocks noGrp="1"/>
          </p:cNvSpPr>
          <p:nvPr>
            <p:ph type="sldNum" sz="quarter" idx="12"/>
          </p:nvPr>
        </p:nvSpPr>
        <p:spPr/>
        <p:txBody>
          <a:bodyPr/>
          <a:lstStyle/>
          <a:p>
            <a:fld id="{1A1B36D3-EA44-4393-A7D7-317BD47A33E3}" type="slidenum">
              <a:rPr lang="en-US" smtClean="0"/>
              <a:t>‹#›</a:t>
            </a:fld>
            <a:endParaRPr lang="en-US" dirty="0"/>
          </a:p>
        </p:txBody>
      </p:sp>
    </p:spTree>
    <p:extLst>
      <p:ext uri="{BB962C8B-B14F-4D97-AF65-F5344CB8AC3E}">
        <p14:creationId xmlns:p14="http://schemas.microsoft.com/office/powerpoint/2010/main" val="391923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30591" y="9428"/>
            <a:ext cx="7013409" cy="537328"/>
          </a:xfrm>
        </p:spPr>
        <p:txBody>
          <a:bodyPr>
            <a:normAutofit/>
          </a:bodyPr>
          <a:lstStyle>
            <a:lvl1pPr>
              <a:defRPr sz="2000" b="0">
                <a:solidFill>
                  <a:schemeClr val="bg1"/>
                </a:solidFill>
                <a:latin typeface="Georgia" panose="02040502050405020303" pitchFamily="18" charset="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48CCF8-8DC0-4720-9D09-61E771F363E3}" type="datetime1">
              <a:rPr lang="en-IN" smtClean="0"/>
              <a:t>25-06-2020</a:t>
            </a:fld>
            <a:endParaRPr lang="en-IN" dirty="0"/>
          </a:p>
        </p:txBody>
      </p:sp>
      <p:pic>
        <p:nvPicPr>
          <p:cNvPr id="8" name="Picture 7">
            <a:extLst>
              <a:ext uri="{FF2B5EF4-FFF2-40B4-BE49-F238E27FC236}">
                <a16:creationId xmlns:a16="http://schemas.microsoft.com/office/drawing/2014/main" id="{CCB64EEA-E96E-4222-AB67-FCF24629947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
        <p:nvSpPr>
          <p:cNvPr id="9" name="Slide Number Placeholder 5">
            <a:extLst>
              <a:ext uri="{FF2B5EF4-FFF2-40B4-BE49-F238E27FC236}">
                <a16:creationId xmlns:a16="http://schemas.microsoft.com/office/drawing/2014/main" id="{052B73E8-DD94-40B5-A0CB-367CEEE90D7E}"/>
              </a:ext>
            </a:extLst>
          </p:cNvPr>
          <p:cNvSpPr>
            <a:spLocks noGrp="1"/>
          </p:cNvSpPr>
          <p:nvPr>
            <p:ph type="sldNum" sz="quarter" idx="12"/>
          </p:nvPr>
        </p:nvSpPr>
        <p:spPr>
          <a:xfrm>
            <a:off x="3543300" y="6356351"/>
            <a:ext cx="2057400" cy="365125"/>
          </a:xfrm>
          <a:prstGeom prst="rect">
            <a:avLst/>
          </a:prstGeom>
        </p:spPr>
        <p:txBody>
          <a:bodyPr/>
          <a:lstStyle>
            <a:lvl1pPr algn="ctr">
              <a:defRPr>
                <a:solidFill>
                  <a:schemeClr val="tx1"/>
                </a:solidFill>
                <a:latin typeface="Georgia" panose="02040502050405020303" pitchFamily="18" charset="0"/>
              </a:defRPr>
            </a:lvl1pPr>
          </a:lstStyle>
          <a:p>
            <a:fld id="{DFFA20B0-317F-4F40-B69D-D979D3744506}" type="slidenum">
              <a:rPr lang="en-IN" smtClean="0"/>
              <a:pPr/>
              <a:t>‹#›</a:t>
            </a:fld>
            <a:endParaRPr lang="en-IN" dirty="0"/>
          </a:p>
        </p:txBody>
      </p:sp>
    </p:spTree>
    <p:extLst>
      <p:ext uri="{BB962C8B-B14F-4D97-AF65-F5344CB8AC3E}">
        <p14:creationId xmlns:p14="http://schemas.microsoft.com/office/powerpoint/2010/main" val="1416731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695DA8-A4D1-4DE9-8192-CC258038C4B2}" type="datetime1">
              <a:rPr lang="en-IN" smtClean="0"/>
              <a:t>25-06-2020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7" name="Picture 6">
            <a:extLst>
              <a:ext uri="{FF2B5EF4-FFF2-40B4-BE49-F238E27FC236}">
                <a16:creationId xmlns:a16="http://schemas.microsoft.com/office/drawing/2014/main" id="{7DD5241F-A924-46D8-BED0-4658B43CC9A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613864" y="6052941"/>
            <a:ext cx="2166151" cy="606819"/>
          </a:xfrm>
          <a:prstGeom prst="rect">
            <a:avLst/>
          </a:prstGeom>
        </p:spPr>
      </p:pic>
    </p:spTree>
    <p:extLst>
      <p:ext uri="{BB962C8B-B14F-4D97-AF65-F5344CB8AC3E}">
        <p14:creationId xmlns:p14="http://schemas.microsoft.com/office/powerpoint/2010/main" val="164344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EF1480-672E-47B1-BAA2-8EA366AD3227}" type="datetime1">
              <a:rPr lang="en-IN" smtClean="0"/>
              <a:t>25-06-2020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8" name="Picture 7">
            <a:extLst>
              <a:ext uri="{FF2B5EF4-FFF2-40B4-BE49-F238E27FC236}">
                <a16:creationId xmlns:a16="http://schemas.microsoft.com/office/drawing/2014/main" id="{F9C63355-515A-431D-BAF0-D4E4876BEAF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extLst>
      <p:ext uri="{BB962C8B-B14F-4D97-AF65-F5344CB8AC3E}">
        <p14:creationId xmlns:p14="http://schemas.microsoft.com/office/powerpoint/2010/main" val="4137681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EF3746-518D-47E1-B49A-E78CB92F3D5D}" type="datetime1">
              <a:rPr lang="en-IN" smtClean="0"/>
              <a:t>25-06-2020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10" name="Picture 9">
            <a:extLst>
              <a:ext uri="{FF2B5EF4-FFF2-40B4-BE49-F238E27FC236}">
                <a16:creationId xmlns:a16="http://schemas.microsoft.com/office/drawing/2014/main" id="{5A27B478-0B87-4582-AEFC-69EA5D5C2BD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extLst>
      <p:ext uri="{BB962C8B-B14F-4D97-AF65-F5344CB8AC3E}">
        <p14:creationId xmlns:p14="http://schemas.microsoft.com/office/powerpoint/2010/main" val="121643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0F6D1D-953F-45A9-8921-EF5D22F24DAC}" type="datetime1">
              <a:rPr lang="en-IN" smtClean="0"/>
              <a:t>25-06-2020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6" name="Picture 5">
            <a:extLst>
              <a:ext uri="{FF2B5EF4-FFF2-40B4-BE49-F238E27FC236}">
                <a16:creationId xmlns:a16="http://schemas.microsoft.com/office/drawing/2014/main" id="{2166B83A-C3B0-402F-BCDF-A4F5D6637E6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extLst>
      <p:ext uri="{BB962C8B-B14F-4D97-AF65-F5344CB8AC3E}">
        <p14:creationId xmlns:p14="http://schemas.microsoft.com/office/powerpoint/2010/main" val="61399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364B7-1A75-4E12-BCCB-505A97DECB55}" type="datetime1">
              <a:rPr lang="en-IN" smtClean="0"/>
              <a:t>25-06-2020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5" name="Picture 4">
            <a:extLst>
              <a:ext uri="{FF2B5EF4-FFF2-40B4-BE49-F238E27FC236}">
                <a16:creationId xmlns:a16="http://schemas.microsoft.com/office/drawing/2014/main" id="{C943960E-B929-42EF-81CC-2352142F8DA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custDataLst>
      <p:tags r:id="rId1"/>
    </p:custDataLst>
    <p:extLst>
      <p:ext uri="{BB962C8B-B14F-4D97-AF65-F5344CB8AC3E}">
        <p14:creationId xmlns:p14="http://schemas.microsoft.com/office/powerpoint/2010/main" val="227436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CCBD71-54C7-457C-8FB5-37A2517FADA5}" type="datetime1">
              <a:rPr lang="en-IN" smtClean="0"/>
              <a:t>25-06-2020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8" name="Picture 7">
            <a:extLst>
              <a:ext uri="{FF2B5EF4-FFF2-40B4-BE49-F238E27FC236}">
                <a16:creationId xmlns:a16="http://schemas.microsoft.com/office/drawing/2014/main" id="{1B722D6B-ECA8-4C46-A3DB-18937ADDD4B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custDataLst>
      <p:tags r:id="rId1"/>
    </p:custDataLst>
    <p:extLst>
      <p:ext uri="{BB962C8B-B14F-4D97-AF65-F5344CB8AC3E}">
        <p14:creationId xmlns:p14="http://schemas.microsoft.com/office/powerpoint/2010/main" val="4162063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3F6F6E-1B7A-434E-AC74-EDA380B2D951}" type="datetime1">
              <a:rPr lang="en-IN" smtClean="0"/>
              <a:t>25-06-2020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8" name="Picture 7">
            <a:extLst>
              <a:ext uri="{FF2B5EF4-FFF2-40B4-BE49-F238E27FC236}">
                <a16:creationId xmlns:a16="http://schemas.microsoft.com/office/drawing/2014/main" id="{35A2604D-FCA3-4175-8984-EDDE4B9EED3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extLst>
      <p:ext uri="{BB962C8B-B14F-4D97-AF65-F5344CB8AC3E}">
        <p14:creationId xmlns:p14="http://schemas.microsoft.com/office/powerpoint/2010/main" val="2952830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794A1-126C-40E2-B162-BCEB48D5C8F3}" type="datetime1">
              <a:rPr lang="en-IN" smtClean="0"/>
              <a:t>25-06-2020</a:t>
            </a:fld>
            <a:endParaRPr lang="en-IN"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8" name="Rectangle 7">
            <a:extLst>
              <a:ext uri="{FF2B5EF4-FFF2-40B4-BE49-F238E27FC236}">
                <a16:creationId xmlns:a16="http://schemas.microsoft.com/office/drawing/2014/main" id="{D93B6CFC-6186-4BDE-9639-C38BC8D72908}"/>
              </a:ext>
            </a:extLst>
          </p:cNvPr>
          <p:cNvSpPr/>
          <p:nvPr userDrawn="1"/>
        </p:nvSpPr>
        <p:spPr>
          <a:xfrm>
            <a:off x="0" y="0"/>
            <a:ext cx="9144000" cy="565608"/>
          </a:xfrm>
          <a:prstGeom prst="rect">
            <a:avLst/>
          </a:prstGeom>
          <a:solidFill>
            <a:srgbClr val="017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latin typeface="Galaxie Polaris Medium" panose="020B0504030301020103" pitchFamily="34" charset="0"/>
              <a:ea typeface="Galaxie Polaris Medium" panose="020B0504030301020103" pitchFamily="34" charset="0"/>
            </a:endParaRPr>
          </a:p>
        </p:txBody>
      </p:sp>
      <p:pic>
        <p:nvPicPr>
          <p:cNvPr id="16" name="Picture 15">
            <a:extLst>
              <a:ext uri="{FF2B5EF4-FFF2-40B4-BE49-F238E27FC236}">
                <a16:creationId xmlns:a16="http://schemas.microsoft.com/office/drawing/2014/main" id="{4C455E82-9486-4974-94D4-772A46B6B68E}"/>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4200" y="70537"/>
            <a:ext cx="2008498" cy="447449"/>
          </a:xfrm>
          <a:prstGeom prst="rect">
            <a:avLst/>
          </a:prstGeom>
        </p:spPr>
      </p:pic>
      <p:pic>
        <p:nvPicPr>
          <p:cNvPr id="17" name="Picture 16">
            <a:extLst>
              <a:ext uri="{FF2B5EF4-FFF2-40B4-BE49-F238E27FC236}">
                <a16:creationId xmlns:a16="http://schemas.microsoft.com/office/drawing/2014/main" id="{B8A725CB-4A44-4037-B172-9FD13E20C993}"/>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custDataLst>
      <p:tags r:id="rId14"/>
    </p:custDataLst>
    <p:extLst>
      <p:ext uri="{BB962C8B-B14F-4D97-AF65-F5344CB8AC3E}">
        <p14:creationId xmlns:p14="http://schemas.microsoft.com/office/powerpoint/2010/main" val="3937224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4EA84-9182-4CAD-83A6-794C017E7509}"/>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2B3273-7457-4DB4-9FEE-6B7CC8C3E78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FCC4FB-0C6C-4DB6-BA13-B248E876C13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974D5-AED1-44D2-BB61-6F3A9F718200}" type="datetime1">
              <a:rPr lang="en-IN" smtClean="0"/>
              <a:t>25-06-2020</a:t>
            </a:fld>
            <a:endParaRPr lang="en-US" dirty="0"/>
          </a:p>
        </p:txBody>
      </p:sp>
      <p:sp>
        <p:nvSpPr>
          <p:cNvPr id="5" name="Footer Placeholder 4">
            <a:extLst>
              <a:ext uri="{FF2B5EF4-FFF2-40B4-BE49-F238E27FC236}">
                <a16:creationId xmlns:a16="http://schemas.microsoft.com/office/drawing/2014/main" id="{BA53A210-2676-4110-BF96-1E16EB9DD476}"/>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14C4232-3318-4EB9-94BE-393179CE521F}"/>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1B36D3-EA44-4393-A7D7-317BD47A33E3}" type="slidenum">
              <a:rPr lang="en-US" smtClean="0"/>
              <a:t>‹#›</a:t>
            </a:fld>
            <a:endParaRPr lang="en-US" dirty="0"/>
          </a:p>
        </p:txBody>
      </p:sp>
      <p:pic>
        <p:nvPicPr>
          <p:cNvPr id="7" name="Picture 6">
            <a:extLst>
              <a:ext uri="{FF2B5EF4-FFF2-40B4-BE49-F238E27FC236}">
                <a16:creationId xmlns:a16="http://schemas.microsoft.com/office/drawing/2014/main" id="{5D317B03-3675-4950-AE98-3C31E96DD47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4325" y="569520"/>
            <a:ext cx="4989250" cy="458386"/>
          </a:xfrm>
          <a:prstGeom prst="rect">
            <a:avLst/>
          </a:prstGeom>
        </p:spPr>
      </p:pic>
      <p:sp>
        <p:nvSpPr>
          <p:cNvPr id="8" name="Rectangle 7">
            <a:extLst>
              <a:ext uri="{FF2B5EF4-FFF2-40B4-BE49-F238E27FC236}">
                <a16:creationId xmlns:a16="http://schemas.microsoft.com/office/drawing/2014/main" id="{770EA8C4-0751-4431-9F13-67E870531589}"/>
              </a:ext>
            </a:extLst>
          </p:cNvPr>
          <p:cNvSpPr/>
          <p:nvPr userDrawn="1"/>
        </p:nvSpPr>
        <p:spPr>
          <a:xfrm>
            <a:off x="0" y="0"/>
            <a:ext cx="9144000" cy="437322"/>
          </a:xfrm>
          <a:prstGeom prst="rect">
            <a:avLst/>
          </a:prstGeom>
          <a:solidFill>
            <a:srgbClr val="008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latin typeface="Galaxie Polaris Medium" panose="020B0504030301020103" pitchFamily="34" charset="0"/>
              <a:ea typeface="Galaxie Polaris Medium" panose="020B0504030301020103" pitchFamily="34" charset="0"/>
            </a:endParaRPr>
          </a:p>
        </p:txBody>
      </p:sp>
      <p:sp>
        <p:nvSpPr>
          <p:cNvPr id="9" name="Rectangle 8">
            <a:extLst>
              <a:ext uri="{FF2B5EF4-FFF2-40B4-BE49-F238E27FC236}">
                <a16:creationId xmlns:a16="http://schemas.microsoft.com/office/drawing/2014/main" id="{55D25274-67E0-4460-B113-C4D6ECD11657}"/>
              </a:ext>
            </a:extLst>
          </p:cNvPr>
          <p:cNvSpPr/>
          <p:nvPr userDrawn="1"/>
        </p:nvSpPr>
        <p:spPr>
          <a:xfrm>
            <a:off x="2458073" y="1072"/>
            <a:ext cx="3999877" cy="369332"/>
          </a:xfrm>
          <a:prstGeom prst="rect">
            <a:avLst/>
          </a:prstGeom>
        </p:spPr>
        <p:txBody>
          <a:bodyPr wrap="none">
            <a:spAutoFit/>
          </a:bodyPr>
          <a:lstStyle/>
          <a:p>
            <a:pPr algn="ctr">
              <a:lnSpc>
                <a:spcPct val="100000"/>
              </a:lnSpc>
            </a:pPr>
            <a:r>
              <a:rPr lang="en-US" sz="1800" b="0" i="0" kern="1200" dirty="0">
                <a:solidFill>
                  <a:schemeClr val="bg1"/>
                </a:solidFill>
                <a:effectLst/>
                <a:latin typeface="+mn-lt"/>
                <a:ea typeface="+mn-ea"/>
                <a:cs typeface="+mn-cs"/>
              </a:rPr>
              <a:t>Blockchain in Business: Beyond the Hype</a:t>
            </a:r>
            <a:endParaRPr lang="en-IN" sz="2000" dirty="0">
              <a:solidFill>
                <a:schemeClr val="bg1"/>
              </a:solidFill>
              <a:latin typeface="Galaxie Polaris Medium" panose="020B0504030301020103" pitchFamily="34" charset="0"/>
              <a:ea typeface="Galaxie Polaris Medium" panose="020B0504030301020103" pitchFamily="34" charset="0"/>
              <a:cs typeface="Calibri"/>
            </a:endParaRPr>
          </a:p>
        </p:txBody>
      </p:sp>
    </p:spTree>
    <p:extLst>
      <p:ext uri="{BB962C8B-B14F-4D97-AF65-F5344CB8AC3E}">
        <p14:creationId xmlns:p14="http://schemas.microsoft.com/office/powerpoint/2010/main" val="505202637"/>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6.xml"/><Relationship Id="rId5" Type="http://schemas.openxmlformats.org/officeDocument/2006/relationships/image" Target="../media/image5.jpeg"/><Relationship Id="rId4" Type="http://schemas.openxmlformats.org/officeDocument/2006/relationships/hyperlink" Target="https://www.fool.com/investing/2020/04/28/heres-the-impact-of-covid-19-on-the-average-americ.aspx"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3" Type="http://schemas.openxmlformats.org/officeDocument/2006/relationships/hyperlink" Target="https://data.sca.isr.umich.edu/" TargetMode="External"/><Relationship Id="rId2" Type="http://schemas.openxmlformats.org/officeDocument/2006/relationships/slideLayout" Target="../slideLayouts/slideLayout2.xml"/><Relationship Id="rId1" Type="http://schemas.openxmlformats.org/officeDocument/2006/relationships/tags" Target="../tags/tag36.xml"/><Relationship Id="rId5" Type="http://schemas.openxmlformats.org/officeDocument/2006/relationships/hyperlink" Target="https://data.humdata.org/dataset/novel-coronavirus-2019-ncov-cases" TargetMode="External"/><Relationship Id="rId4" Type="http://schemas.openxmlformats.org/officeDocument/2006/relationships/hyperlink" Target="https://research.stlouisfed.org/ssi/search.php?q=personal%20consumption%20expenditure%20monthly" TargetMode="Externa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65338"/>
            <a:ext cx="7772400" cy="2387600"/>
          </a:xfrm>
        </p:spPr>
        <p:txBody>
          <a:bodyPr/>
          <a:lstStyle/>
          <a:p>
            <a:r>
              <a:rPr lang="en-IN" b="0" dirty="0">
                <a:solidFill>
                  <a:srgbClr val="01703B"/>
                </a:solidFill>
                <a:latin typeface="Georgia" panose="02040502050405020303" pitchFamily="18" charset="0"/>
              </a:rPr>
              <a:t>Module 10:</a:t>
            </a:r>
            <a:br>
              <a:rPr lang="en-IN" b="0" dirty="0">
                <a:solidFill>
                  <a:srgbClr val="01703B"/>
                </a:solidFill>
                <a:latin typeface="Georgia" panose="02040502050405020303" pitchFamily="18" charset="0"/>
              </a:rPr>
            </a:br>
            <a:r>
              <a:rPr lang="en-IN" b="0" dirty="0">
                <a:solidFill>
                  <a:srgbClr val="01703B"/>
                </a:solidFill>
                <a:latin typeface="Georgia" panose="02040502050405020303" pitchFamily="18" charset="0"/>
              </a:rPr>
              <a:t>Final Project Template</a:t>
            </a:r>
          </a:p>
        </p:txBody>
      </p:sp>
      <p:sp>
        <p:nvSpPr>
          <p:cNvPr id="3" name="Text Placeholder 2">
            <a:extLst>
              <a:ext uri="{FF2B5EF4-FFF2-40B4-BE49-F238E27FC236}">
                <a16:creationId xmlns:a16="http://schemas.microsoft.com/office/drawing/2014/main" id="{E5D2CE08-5B3F-4206-874F-7DF62998E93C}"/>
              </a:ext>
            </a:extLst>
          </p:cNvPr>
          <p:cNvSpPr txBox="1">
            <a:spLocks/>
          </p:cNvSpPr>
          <p:nvPr/>
        </p:nvSpPr>
        <p:spPr>
          <a:xfrm>
            <a:off x="623888" y="4589465"/>
            <a:ext cx="7886700" cy="1249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Name: </a:t>
            </a:r>
            <a:r>
              <a:rPr lang="en-US" i="1" dirty="0"/>
              <a:t>Matt Diamond</a:t>
            </a:r>
          </a:p>
        </p:txBody>
      </p:sp>
    </p:spTree>
    <p:custDataLst>
      <p:tags r:id="rId1"/>
    </p:custDataLst>
    <p:extLst>
      <p:ext uri="{BB962C8B-B14F-4D97-AF65-F5344CB8AC3E}">
        <p14:creationId xmlns:p14="http://schemas.microsoft.com/office/powerpoint/2010/main" val="1694827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Proposed Title of the Project</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10</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947801"/>
            <a:ext cx="7931316" cy="4148196"/>
          </a:xfrm>
        </p:spPr>
        <p:txBody>
          <a:bodyPr>
            <a:normAutofit/>
          </a:bodyPr>
          <a:lstStyle/>
          <a:p>
            <a:pPr marL="0" indent="0" fontAlgn="base">
              <a:lnSpc>
                <a:spcPct val="110000"/>
              </a:lnSpc>
              <a:spcBef>
                <a:spcPts val="0"/>
              </a:spcBef>
              <a:spcAft>
                <a:spcPts val="1200"/>
              </a:spcAft>
              <a:buNone/>
            </a:pPr>
            <a:r>
              <a:rPr lang="en-US" sz="1800" i="1" dirty="0"/>
              <a:t>Equity Markets Amid COVID-19: How Can Consumer Discretionary Stock Prices be Predicted During a Pandemic?</a:t>
            </a:r>
            <a:endParaRPr lang="en-IN" sz="1800" i="1" dirty="0"/>
          </a:p>
        </p:txBody>
      </p:sp>
      <p:sp>
        <p:nvSpPr>
          <p:cNvPr id="7" name="Content Placeholder 5">
            <a:extLst>
              <a:ext uri="{FF2B5EF4-FFF2-40B4-BE49-F238E27FC236}">
                <a16:creationId xmlns:a16="http://schemas.microsoft.com/office/drawing/2014/main" id="{5414A939-66F8-46BC-B094-C3B189EF8C7D}"/>
              </a:ext>
            </a:extLst>
          </p:cNvPr>
          <p:cNvSpPr txBox="1">
            <a:spLocks/>
          </p:cNvSpPr>
          <p:nvPr/>
        </p:nvSpPr>
        <p:spPr>
          <a:xfrm>
            <a:off x="667252" y="985277"/>
            <a:ext cx="7931316" cy="537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10000"/>
              </a:lnSpc>
              <a:spcBef>
                <a:spcPts val="0"/>
              </a:spcBef>
              <a:spcAft>
                <a:spcPts val="1200"/>
              </a:spcAft>
              <a:buFont typeface="Arial" panose="020B0604020202020204" pitchFamily="34" charset="0"/>
              <a:buNone/>
            </a:pPr>
            <a:r>
              <a:rPr lang="en-US" sz="1800" dirty="0"/>
              <a:t>Enter the proposed title of your project in the field below.</a:t>
            </a:r>
          </a:p>
        </p:txBody>
      </p:sp>
      <p:sp>
        <p:nvSpPr>
          <p:cNvPr id="8" name="Rectangle 7">
            <a:extLst>
              <a:ext uri="{FF2B5EF4-FFF2-40B4-BE49-F238E27FC236}">
                <a16:creationId xmlns:a16="http://schemas.microsoft.com/office/drawing/2014/main" id="{4FE6D1CD-3803-4570-BAB8-A919D8FB1C93}"/>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Tree>
    <p:custDataLst>
      <p:tags r:id="rId1"/>
    </p:custDataLst>
    <p:extLst>
      <p:ext uri="{BB962C8B-B14F-4D97-AF65-F5344CB8AC3E}">
        <p14:creationId xmlns:p14="http://schemas.microsoft.com/office/powerpoint/2010/main" val="3724929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Outline of the Project</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11</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947801"/>
            <a:ext cx="7931316" cy="4148196"/>
          </a:xfrm>
        </p:spPr>
        <p:txBody>
          <a:bodyPr>
            <a:normAutofit/>
          </a:bodyPr>
          <a:lstStyle/>
          <a:p>
            <a:pPr marL="0" indent="0" fontAlgn="base">
              <a:lnSpc>
                <a:spcPct val="110000"/>
              </a:lnSpc>
              <a:spcBef>
                <a:spcPts val="0"/>
              </a:spcBef>
              <a:spcAft>
                <a:spcPts val="1200"/>
              </a:spcAft>
              <a:buNone/>
            </a:pPr>
            <a:r>
              <a:rPr lang="en-US" sz="1800" i="1" dirty="0"/>
              <a:t>My project’s goal is to apply data science in order to predict the trajectory of consumer discretionary stocks amid COVID-19.</a:t>
            </a:r>
          </a:p>
          <a:p>
            <a:pPr marL="0" indent="0" fontAlgn="base">
              <a:lnSpc>
                <a:spcPct val="110000"/>
              </a:lnSpc>
              <a:spcBef>
                <a:spcPts val="0"/>
              </a:spcBef>
              <a:spcAft>
                <a:spcPts val="1200"/>
              </a:spcAft>
              <a:buNone/>
            </a:pPr>
            <a:endParaRPr lang="en-US" sz="1800" i="1" dirty="0"/>
          </a:p>
          <a:p>
            <a:pPr marL="0" indent="0" fontAlgn="base">
              <a:lnSpc>
                <a:spcPct val="110000"/>
              </a:lnSpc>
              <a:spcBef>
                <a:spcPts val="0"/>
              </a:spcBef>
              <a:spcAft>
                <a:spcPts val="1200"/>
              </a:spcAft>
              <a:buNone/>
            </a:pPr>
            <a:r>
              <a:rPr lang="en-US" sz="1800" i="1" dirty="0"/>
              <a:t>I plan to approach the problem with a two-pronged approach: 1) measure the relationship between both consumer spending behavior based on publicly available consumer sentiment and consumer spending data and consumer discretionary stock price movements, and 2) measure the same relationship between payment card spending data and the aforementioned stock price movements.</a:t>
            </a:r>
          </a:p>
        </p:txBody>
      </p:sp>
      <p:sp>
        <p:nvSpPr>
          <p:cNvPr id="7" name="Content Placeholder 5">
            <a:extLst>
              <a:ext uri="{FF2B5EF4-FFF2-40B4-BE49-F238E27FC236}">
                <a16:creationId xmlns:a16="http://schemas.microsoft.com/office/drawing/2014/main" id="{5414A939-66F8-46BC-B094-C3B189EF8C7D}"/>
              </a:ext>
            </a:extLst>
          </p:cNvPr>
          <p:cNvSpPr txBox="1">
            <a:spLocks/>
          </p:cNvSpPr>
          <p:nvPr/>
        </p:nvSpPr>
        <p:spPr>
          <a:xfrm>
            <a:off x="667252" y="985276"/>
            <a:ext cx="7931316" cy="8435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10000"/>
              </a:lnSpc>
              <a:spcBef>
                <a:spcPts val="0"/>
              </a:spcBef>
              <a:spcAft>
                <a:spcPts val="1200"/>
              </a:spcAft>
              <a:buFont typeface="Arial" panose="020B0604020202020204" pitchFamily="34" charset="0"/>
              <a:buNone/>
            </a:pPr>
            <a:r>
              <a:rPr lang="en-US" sz="1800" dirty="0"/>
              <a:t>Outline your project in the field below. Define the data science problem you want to solve and the approach you will use to solve it.</a:t>
            </a:r>
          </a:p>
        </p:txBody>
      </p:sp>
      <p:sp>
        <p:nvSpPr>
          <p:cNvPr id="8" name="Rectangle 7">
            <a:extLst>
              <a:ext uri="{FF2B5EF4-FFF2-40B4-BE49-F238E27FC236}">
                <a16:creationId xmlns:a16="http://schemas.microsoft.com/office/drawing/2014/main" id="{6E5D0BE1-0741-433E-8EE7-2C9FA3E8250A}"/>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Tree>
    <p:custDataLst>
      <p:tags r:id="rId1"/>
    </p:custDataLst>
    <p:extLst>
      <p:ext uri="{BB962C8B-B14F-4D97-AF65-F5344CB8AC3E}">
        <p14:creationId xmlns:p14="http://schemas.microsoft.com/office/powerpoint/2010/main" val="4017393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Justification of the Project</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12</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947801"/>
            <a:ext cx="7931316" cy="4148196"/>
          </a:xfrm>
        </p:spPr>
        <p:txBody>
          <a:bodyPr>
            <a:normAutofit/>
          </a:bodyPr>
          <a:lstStyle/>
          <a:p>
            <a:pPr marL="0" indent="0" fontAlgn="base">
              <a:lnSpc>
                <a:spcPct val="110000"/>
              </a:lnSpc>
              <a:spcBef>
                <a:spcPts val="0"/>
              </a:spcBef>
              <a:spcAft>
                <a:spcPts val="1200"/>
              </a:spcAft>
              <a:buNone/>
            </a:pPr>
            <a:r>
              <a:rPr lang="en-US" sz="1800" i="1" dirty="0"/>
              <a:t>The project holds weight with me because I’d like to improve the accuracy of equity market forecasts available to individual investors. Despite a raft of computing technology, unstructured data and liquidity, many retail (i.e., non-institutional, non-professional) investors lack the insight to make intuitively actionable &amp; sensible investment decisions; I’d like to help solve this problem and decrease the inherent uncertainty of equity investment.</a:t>
            </a:r>
          </a:p>
          <a:p>
            <a:pPr marL="0" indent="0" fontAlgn="base">
              <a:lnSpc>
                <a:spcPct val="110000"/>
              </a:lnSpc>
              <a:spcBef>
                <a:spcPts val="0"/>
              </a:spcBef>
              <a:spcAft>
                <a:spcPts val="1200"/>
              </a:spcAft>
              <a:buNone/>
            </a:pPr>
            <a:endParaRPr lang="en-US" sz="1800" i="1" dirty="0"/>
          </a:p>
          <a:p>
            <a:pPr marL="0" indent="0" fontAlgn="base">
              <a:lnSpc>
                <a:spcPct val="110000"/>
              </a:lnSpc>
              <a:spcBef>
                <a:spcPts val="0"/>
              </a:spcBef>
              <a:spcAft>
                <a:spcPts val="1200"/>
              </a:spcAft>
              <a:buNone/>
            </a:pPr>
            <a:endParaRPr lang="en-US" sz="1800" i="1" dirty="0"/>
          </a:p>
        </p:txBody>
      </p:sp>
      <p:sp>
        <p:nvSpPr>
          <p:cNvPr id="7" name="Content Placeholder 5">
            <a:extLst>
              <a:ext uri="{FF2B5EF4-FFF2-40B4-BE49-F238E27FC236}">
                <a16:creationId xmlns:a16="http://schemas.microsoft.com/office/drawing/2014/main" id="{5414A939-66F8-46BC-B094-C3B189EF8C7D}"/>
              </a:ext>
            </a:extLst>
          </p:cNvPr>
          <p:cNvSpPr txBox="1">
            <a:spLocks/>
          </p:cNvSpPr>
          <p:nvPr/>
        </p:nvSpPr>
        <p:spPr>
          <a:xfrm>
            <a:off x="667252" y="985277"/>
            <a:ext cx="7931316" cy="53732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10000"/>
              </a:lnSpc>
              <a:spcBef>
                <a:spcPts val="0"/>
              </a:spcBef>
              <a:spcAft>
                <a:spcPts val="1200"/>
              </a:spcAft>
              <a:buNone/>
            </a:pPr>
            <a:r>
              <a:rPr lang="en-US" sz="1800" dirty="0"/>
              <a:t>Describe why the project is important to you, your company, or society.</a:t>
            </a:r>
          </a:p>
        </p:txBody>
      </p:sp>
      <p:sp>
        <p:nvSpPr>
          <p:cNvPr id="8" name="Rectangle 7">
            <a:extLst>
              <a:ext uri="{FF2B5EF4-FFF2-40B4-BE49-F238E27FC236}">
                <a16:creationId xmlns:a16="http://schemas.microsoft.com/office/drawing/2014/main" id="{542EADAC-889F-4FC9-B52A-5C930B7A6293}"/>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Tree>
    <p:custDataLst>
      <p:tags r:id="rId1"/>
    </p:custDataLst>
    <p:extLst>
      <p:ext uri="{BB962C8B-B14F-4D97-AF65-F5344CB8AC3E}">
        <p14:creationId xmlns:p14="http://schemas.microsoft.com/office/powerpoint/2010/main" val="4101387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Datasets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13</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947801"/>
            <a:ext cx="7931316" cy="4148196"/>
          </a:xfrm>
        </p:spPr>
        <p:txBody>
          <a:bodyPr>
            <a:normAutofit/>
          </a:bodyPr>
          <a:lstStyle/>
          <a:p>
            <a:pPr marL="0" indent="0" fontAlgn="base">
              <a:lnSpc>
                <a:spcPct val="110000"/>
              </a:lnSpc>
              <a:spcBef>
                <a:spcPts val="0"/>
              </a:spcBef>
              <a:spcAft>
                <a:spcPts val="1200"/>
              </a:spcAft>
              <a:buNone/>
            </a:pPr>
            <a:r>
              <a:rPr lang="en-US" sz="1800" i="1" dirty="0"/>
              <a:t>I plan to use the datasets available to financial market professionals</a:t>
            </a:r>
          </a:p>
          <a:p>
            <a:pPr fontAlgn="base">
              <a:lnSpc>
                <a:spcPct val="110000"/>
              </a:lnSpc>
              <a:spcBef>
                <a:spcPts val="0"/>
              </a:spcBef>
              <a:spcAft>
                <a:spcPts val="1200"/>
              </a:spcAft>
            </a:pPr>
            <a:r>
              <a:rPr lang="en-US" sz="1800" i="1" dirty="0"/>
              <a:t>World Health Organization (COVID-19 cases; publicly available)</a:t>
            </a:r>
          </a:p>
          <a:p>
            <a:pPr fontAlgn="base">
              <a:lnSpc>
                <a:spcPct val="110000"/>
              </a:lnSpc>
              <a:spcBef>
                <a:spcPts val="0"/>
              </a:spcBef>
              <a:spcAft>
                <a:spcPts val="1200"/>
              </a:spcAft>
            </a:pPr>
            <a:r>
              <a:rPr lang="en-US" sz="1800" i="1" dirty="0"/>
              <a:t>Bloomberg (permission will be granted by JPMorgan, my employer)</a:t>
            </a:r>
          </a:p>
          <a:p>
            <a:pPr fontAlgn="base">
              <a:lnSpc>
                <a:spcPct val="110000"/>
              </a:lnSpc>
              <a:spcBef>
                <a:spcPts val="0"/>
              </a:spcBef>
              <a:spcAft>
                <a:spcPts val="1200"/>
              </a:spcAft>
            </a:pPr>
            <a:r>
              <a:rPr lang="en-US" sz="1800" i="1" dirty="0"/>
              <a:t>University of Michigan Consumer Sentiment (publicly available)</a:t>
            </a:r>
          </a:p>
          <a:p>
            <a:pPr fontAlgn="base">
              <a:lnSpc>
                <a:spcPct val="110000"/>
              </a:lnSpc>
              <a:spcBef>
                <a:spcPts val="0"/>
              </a:spcBef>
              <a:spcAft>
                <a:spcPts val="1200"/>
              </a:spcAft>
            </a:pPr>
            <a:r>
              <a:rPr lang="en-US" sz="1800" i="1" dirty="0"/>
              <a:t>Federal Reserve Bank of St. Louis Consumer Spending Data  (publicly available)</a:t>
            </a:r>
          </a:p>
          <a:p>
            <a:pPr fontAlgn="base">
              <a:lnSpc>
                <a:spcPct val="110000"/>
              </a:lnSpc>
              <a:spcBef>
                <a:spcPts val="0"/>
              </a:spcBef>
              <a:spcAft>
                <a:spcPts val="1200"/>
              </a:spcAft>
            </a:pPr>
            <a:endParaRPr lang="en-US" sz="1800" i="1" dirty="0"/>
          </a:p>
        </p:txBody>
      </p:sp>
      <p:sp>
        <p:nvSpPr>
          <p:cNvPr id="7" name="Content Placeholder 5">
            <a:extLst>
              <a:ext uri="{FF2B5EF4-FFF2-40B4-BE49-F238E27FC236}">
                <a16:creationId xmlns:a16="http://schemas.microsoft.com/office/drawing/2014/main" id="{5414A939-66F8-46BC-B094-C3B189EF8C7D}"/>
              </a:ext>
            </a:extLst>
          </p:cNvPr>
          <p:cNvSpPr txBox="1">
            <a:spLocks/>
          </p:cNvSpPr>
          <p:nvPr/>
        </p:nvSpPr>
        <p:spPr>
          <a:xfrm>
            <a:off x="667252" y="985277"/>
            <a:ext cx="7931316" cy="537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10000"/>
              </a:lnSpc>
              <a:spcBef>
                <a:spcPts val="0"/>
              </a:spcBef>
              <a:spcAft>
                <a:spcPts val="1200"/>
              </a:spcAft>
              <a:buFont typeface="Arial" panose="020B0604020202020204" pitchFamily="34" charset="0"/>
              <a:buNone/>
            </a:pPr>
            <a:r>
              <a:rPr lang="en-US" sz="1800" dirty="0"/>
              <a:t>What datasets will you use? Do you have the permission to use them?</a:t>
            </a:r>
          </a:p>
        </p:txBody>
      </p:sp>
      <p:sp>
        <p:nvSpPr>
          <p:cNvPr id="8" name="Rectangle 7">
            <a:extLst>
              <a:ext uri="{FF2B5EF4-FFF2-40B4-BE49-F238E27FC236}">
                <a16:creationId xmlns:a16="http://schemas.microsoft.com/office/drawing/2014/main" id="{A5C7CE4A-0A4A-460D-BFEC-8D87DB73E4BA}"/>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Tree>
    <p:custDataLst>
      <p:tags r:id="rId1"/>
    </p:custDataLst>
    <p:extLst>
      <p:ext uri="{BB962C8B-B14F-4D97-AF65-F5344CB8AC3E}">
        <p14:creationId xmlns:p14="http://schemas.microsoft.com/office/powerpoint/2010/main" val="1109427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Desired Outcomes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14</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947801"/>
            <a:ext cx="7931316" cy="4148196"/>
          </a:xfrm>
        </p:spPr>
        <p:txBody>
          <a:bodyPr>
            <a:normAutofit/>
          </a:bodyPr>
          <a:lstStyle/>
          <a:p>
            <a:pPr marL="0" indent="0" fontAlgn="base">
              <a:lnSpc>
                <a:spcPct val="110000"/>
              </a:lnSpc>
              <a:spcBef>
                <a:spcPts val="0"/>
              </a:spcBef>
              <a:spcAft>
                <a:spcPts val="1200"/>
              </a:spcAft>
              <a:buNone/>
            </a:pPr>
            <a:r>
              <a:rPr lang="en-US" sz="1800" i="1" dirty="0"/>
              <a:t>I would like to establish an intuitively actionable, data-driven foundation to predict consumer spending behavior and forecast justifiable equity market performance based on my fundamental analysis. Put more simply, I’d like to use data science to more easily separate signal from noise in the equity market.</a:t>
            </a:r>
          </a:p>
        </p:txBody>
      </p:sp>
      <p:sp>
        <p:nvSpPr>
          <p:cNvPr id="7" name="Content Placeholder 5">
            <a:extLst>
              <a:ext uri="{FF2B5EF4-FFF2-40B4-BE49-F238E27FC236}">
                <a16:creationId xmlns:a16="http://schemas.microsoft.com/office/drawing/2014/main" id="{5414A939-66F8-46BC-B094-C3B189EF8C7D}"/>
              </a:ext>
            </a:extLst>
          </p:cNvPr>
          <p:cNvSpPr txBox="1">
            <a:spLocks/>
          </p:cNvSpPr>
          <p:nvPr/>
        </p:nvSpPr>
        <p:spPr>
          <a:xfrm>
            <a:off x="667252" y="985277"/>
            <a:ext cx="7931316" cy="53732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10000"/>
              </a:lnSpc>
              <a:spcBef>
                <a:spcPts val="0"/>
              </a:spcBef>
              <a:spcAft>
                <a:spcPts val="1200"/>
              </a:spcAft>
              <a:buFont typeface="Arial" panose="020B0604020202020204" pitchFamily="34" charset="0"/>
              <a:buNone/>
            </a:pPr>
            <a:r>
              <a:rPr lang="en-US" sz="1800" dirty="0"/>
              <a:t>What are </a:t>
            </a:r>
            <a:r>
              <a:rPr lang="en-US" sz="1800" i="1" dirty="0"/>
              <a:t>your </a:t>
            </a:r>
            <a:r>
              <a:rPr lang="en-US" sz="1800" dirty="0"/>
              <a:t>desired outcomes from the project?</a:t>
            </a:r>
          </a:p>
        </p:txBody>
      </p:sp>
      <p:sp>
        <p:nvSpPr>
          <p:cNvPr id="8" name="Rectangle 7">
            <a:extLst>
              <a:ext uri="{FF2B5EF4-FFF2-40B4-BE49-F238E27FC236}">
                <a16:creationId xmlns:a16="http://schemas.microsoft.com/office/drawing/2014/main" id="{6B4989DF-6FFD-4027-B64C-3A1892476088}"/>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Tree>
    <p:custDataLst>
      <p:tags r:id="rId1"/>
    </p:custDataLst>
    <p:extLst>
      <p:ext uri="{BB962C8B-B14F-4D97-AF65-F5344CB8AC3E}">
        <p14:creationId xmlns:p14="http://schemas.microsoft.com/office/powerpoint/2010/main" val="2913620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D03AB-91A8-484F-AA0C-32963EE9D788}"/>
              </a:ext>
            </a:extLst>
          </p:cNvPr>
          <p:cNvSpPr>
            <a:spLocks noGrp="1"/>
          </p:cNvSpPr>
          <p:nvPr>
            <p:ph type="title"/>
          </p:nvPr>
        </p:nvSpPr>
        <p:spPr/>
        <p:txBody>
          <a:bodyPr/>
          <a:lstStyle/>
          <a:p>
            <a:r>
              <a:rPr lang="en-US" dirty="0"/>
              <a:t>Project Outline: </a:t>
            </a:r>
            <a:br>
              <a:rPr lang="en-US" dirty="0"/>
            </a:br>
            <a:r>
              <a:rPr lang="en-US" dirty="0"/>
              <a:t>Check-in </a:t>
            </a:r>
            <a:endParaRPr lang="en-IN" dirty="0"/>
          </a:p>
        </p:txBody>
      </p:sp>
      <p:sp>
        <p:nvSpPr>
          <p:cNvPr id="4" name="Slide Number Placeholder 3">
            <a:extLst>
              <a:ext uri="{FF2B5EF4-FFF2-40B4-BE49-F238E27FC236}">
                <a16:creationId xmlns:a16="http://schemas.microsoft.com/office/drawing/2014/main" id="{0988162F-5C11-44D9-A7DA-30CD077583B7}"/>
              </a:ext>
            </a:extLst>
          </p:cNvPr>
          <p:cNvSpPr>
            <a:spLocks noGrp="1"/>
          </p:cNvSpPr>
          <p:nvPr>
            <p:ph type="sldNum" sz="quarter" idx="12"/>
          </p:nvPr>
        </p:nvSpPr>
        <p:spPr/>
        <p:txBody>
          <a:bodyPr/>
          <a:lstStyle/>
          <a:p>
            <a:fld id="{DFFA20B0-317F-4F40-B69D-D979D3744506}" type="slidenum">
              <a:rPr lang="en-IN" smtClean="0"/>
              <a:t>15</a:t>
            </a:fld>
            <a:endParaRPr lang="en-IN" dirty="0"/>
          </a:p>
        </p:txBody>
      </p:sp>
    </p:spTree>
    <p:custDataLst>
      <p:tags r:id="rId1"/>
    </p:custDataLst>
    <p:extLst>
      <p:ext uri="{BB962C8B-B14F-4D97-AF65-F5344CB8AC3E}">
        <p14:creationId xmlns:p14="http://schemas.microsoft.com/office/powerpoint/2010/main" val="105093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Outline: Check-in</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16</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28650" y="2599350"/>
            <a:ext cx="7886700" cy="1659300"/>
          </a:xfrm>
        </p:spPr>
        <p:txBody>
          <a:bodyPr>
            <a:normAutofit/>
          </a:bodyPr>
          <a:lstStyle/>
          <a:p>
            <a:pPr marL="0" indent="0">
              <a:lnSpc>
                <a:spcPct val="110000"/>
              </a:lnSpc>
              <a:spcBef>
                <a:spcPts val="0"/>
              </a:spcBef>
              <a:spcAft>
                <a:spcPts val="1000"/>
              </a:spcAft>
              <a:buNone/>
            </a:pPr>
            <a:r>
              <a:rPr lang="en-US" sz="1800" dirty="0"/>
              <a:t>Hopefully, you have identified the data science problem you want to solve and made some progress on your project outline by now.</a:t>
            </a:r>
          </a:p>
          <a:p>
            <a:pPr marL="0" indent="0">
              <a:lnSpc>
                <a:spcPct val="110000"/>
              </a:lnSpc>
              <a:spcBef>
                <a:spcPts val="0"/>
              </a:spcBef>
              <a:spcAft>
                <a:spcPts val="1000"/>
              </a:spcAft>
              <a:buNone/>
            </a:pPr>
            <a:r>
              <a:rPr lang="en-US" sz="1800" dirty="0"/>
              <a:t>If you have any questions about the final project, please reach out to your Learning Facilitator during your next office hours session.</a:t>
            </a:r>
            <a:endParaRPr lang="en-IN" sz="1800" dirty="0"/>
          </a:p>
        </p:txBody>
      </p:sp>
    </p:spTree>
    <p:custDataLst>
      <p:tags r:id="rId1"/>
    </p:custDataLst>
    <p:extLst>
      <p:ext uri="{BB962C8B-B14F-4D97-AF65-F5344CB8AC3E}">
        <p14:creationId xmlns:p14="http://schemas.microsoft.com/office/powerpoint/2010/main" val="4071313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Outline Check-in</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17</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947801"/>
            <a:ext cx="7931316" cy="4148196"/>
          </a:xfrm>
        </p:spPr>
        <p:txBody>
          <a:bodyPr>
            <a:normAutofit/>
          </a:bodyPr>
          <a:lstStyle/>
          <a:p>
            <a:pPr fontAlgn="base">
              <a:lnSpc>
                <a:spcPct val="110000"/>
              </a:lnSpc>
              <a:spcBef>
                <a:spcPts val="0"/>
              </a:spcBef>
              <a:spcAft>
                <a:spcPts val="1200"/>
              </a:spcAft>
            </a:pPr>
            <a:r>
              <a:rPr lang="en-US" sz="1800" i="1" dirty="0"/>
              <a:t>Identified data sources and migrated to </a:t>
            </a:r>
            <a:r>
              <a:rPr lang="en-US" sz="1800" i="1" dirty="0" err="1"/>
              <a:t>Jupyter</a:t>
            </a:r>
            <a:r>
              <a:rPr lang="en-US" sz="1800" i="1" dirty="0"/>
              <a:t> notebook for EDA</a:t>
            </a:r>
          </a:p>
          <a:p>
            <a:pPr fontAlgn="base">
              <a:lnSpc>
                <a:spcPct val="110000"/>
              </a:lnSpc>
              <a:spcBef>
                <a:spcPts val="0"/>
              </a:spcBef>
              <a:spcAft>
                <a:spcPts val="1200"/>
              </a:spcAft>
            </a:pPr>
            <a:r>
              <a:rPr lang="en-US" sz="1800" i="1" dirty="0"/>
              <a:t>Performed EDA on initial datasets</a:t>
            </a:r>
          </a:p>
          <a:p>
            <a:pPr fontAlgn="base">
              <a:lnSpc>
                <a:spcPct val="110000"/>
              </a:lnSpc>
              <a:spcBef>
                <a:spcPts val="0"/>
              </a:spcBef>
              <a:spcAft>
                <a:spcPts val="1200"/>
              </a:spcAft>
            </a:pPr>
            <a:r>
              <a:rPr lang="en-US" sz="1800" i="1" dirty="0"/>
              <a:t>Narrowed timeframe of consideration for examining equity valuations and consumer behavior (2010 – 2020) on which my model’s predictions will be based </a:t>
            </a:r>
          </a:p>
          <a:p>
            <a:pPr fontAlgn="base">
              <a:lnSpc>
                <a:spcPct val="110000"/>
              </a:lnSpc>
              <a:spcBef>
                <a:spcPts val="0"/>
              </a:spcBef>
              <a:spcAft>
                <a:spcPts val="1200"/>
              </a:spcAft>
            </a:pPr>
            <a:r>
              <a:rPr lang="en-US" sz="1800" i="1" dirty="0"/>
              <a:t>I plan to perform initial statistical analyses on datasets this coming weekend and develop an initial iteration of </a:t>
            </a:r>
            <a:r>
              <a:rPr lang="en-US" sz="1800" i="1"/>
              <a:t>my predictive model</a:t>
            </a:r>
            <a:endParaRPr lang="en-US" sz="1800" i="1" dirty="0"/>
          </a:p>
        </p:txBody>
      </p:sp>
      <p:sp>
        <p:nvSpPr>
          <p:cNvPr id="7" name="Content Placeholder 5">
            <a:extLst>
              <a:ext uri="{FF2B5EF4-FFF2-40B4-BE49-F238E27FC236}">
                <a16:creationId xmlns:a16="http://schemas.microsoft.com/office/drawing/2014/main" id="{5414A939-66F8-46BC-B094-C3B189EF8C7D}"/>
              </a:ext>
            </a:extLst>
          </p:cNvPr>
          <p:cNvSpPr txBox="1">
            <a:spLocks/>
          </p:cNvSpPr>
          <p:nvPr/>
        </p:nvSpPr>
        <p:spPr>
          <a:xfrm>
            <a:off x="667252" y="985277"/>
            <a:ext cx="7931316" cy="537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10000"/>
              </a:lnSpc>
              <a:spcBef>
                <a:spcPts val="0"/>
              </a:spcBef>
              <a:spcAft>
                <a:spcPts val="1200"/>
              </a:spcAft>
              <a:buFont typeface="Arial" panose="020B0604020202020204" pitchFamily="34" charset="0"/>
              <a:buNone/>
            </a:pPr>
            <a:r>
              <a:rPr lang="en-US" sz="1800" dirty="0"/>
              <a:t>In the field below, list all the items you have completed so far.</a:t>
            </a:r>
          </a:p>
        </p:txBody>
      </p:sp>
      <p:sp>
        <p:nvSpPr>
          <p:cNvPr id="8" name="Rectangle 7">
            <a:extLst>
              <a:ext uri="{FF2B5EF4-FFF2-40B4-BE49-F238E27FC236}">
                <a16:creationId xmlns:a16="http://schemas.microsoft.com/office/drawing/2014/main" id="{2512444F-F192-4BE1-AF07-D082E30DB5C3}"/>
              </a:ext>
            </a:extLst>
          </p:cNvPr>
          <p:cNvSpPr/>
          <p:nvPr/>
        </p:nvSpPr>
        <p:spPr>
          <a:xfrm>
            <a:off x="667252" y="634456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Tree>
    <p:custDataLst>
      <p:tags r:id="rId1"/>
    </p:custDataLst>
    <p:extLst>
      <p:ext uri="{BB962C8B-B14F-4D97-AF65-F5344CB8AC3E}">
        <p14:creationId xmlns:p14="http://schemas.microsoft.com/office/powerpoint/2010/main" val="806471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D03AB-91A8-484F-AA0C-32963EE9D788}"/>
              </a:ext>
            </a:extLst>
          </p:cNvPr>
          <p:cNvSpPr>
            <a:spLocks noGrp="1"/>
          </p:cNvSpPr>
          <p:nvPr>
            <p:ph type="title"/>
          </p:nvPr>
        </p:nvSpPr>
        <p:spPr/>
        <p:txBody>
          <a:bodyPr/>
          <a:lstStyle/>
          <a:p>
            <a:r>
              <a:rPr lang="en-US" dirty="0"/>
              <a:t>Final Project Part 2: Project Presentation</a:t>
            </a:r>
            <a:endParaRPr lang="en-IN" dirty="0"/>
          </a:p>
        </p:txBody>
      </p:sp>
      <p:sp>
        <p:nvSpPr>
          <p:cNvPr id="3" name="Text Placeholder 2">
            <a:extLst>
              <a:ext uri="{FF2B5EF4-FFF2-40B4-BE49-F238E27FC236}">
                <a16:creationId xmlns:a16="http://schemas.microsoft.com/office/drawing/2014/main" id="{20E38634-2341-409E-81BC-1E8371E9DA12}"/>
              </a:ext>
            </a:extLst>
          </p:cNvPr>
          <p:cNvSpPr>
            <a:spLocks noGrp="1"/>
          </p:cNvSpPr>
          <p:nvPr>
            <p:ph type="body" idx="1"/>
          </p:nvPr>
        </p:nvSpPr>
        <p:spPr/>
        <p:txBody>
          <a:bodyPr/>
          <a:lstStyle/>
          <a:p>
            <a:pPr fontAlgn="base">
              <a:lnSpc>
                <a:spcPct val="110000"/>
              </a:lnSpc>
              <a:spcBef>
                <a:spcPts val="0"/>
              </a:spcBef>
              <a:spcAft>
                <a:spcPts val="1200"/>
              </a:spcAft>
            </a:pPr>
            <a:r>
              <a:rPr lang="en-US" i="1" dirty="0"/>
              <a:t>Equity Market Rationality Amid COVID-19: Can Consumer Discretionary Stocks be Priced Predictably During a Pandemic?</a:t>
            </a:r>
            <a:endParaRPr lang="en-IN" i="1" dirty="0"/>
          </a:p>
        </p:txBody>
      </p:sp>
      <p:sp>
        <p:nvSpPr>
          <p:cNvPr id="4" name="Slide Number Placeholder 3">
            <a:extLst>
              <a:ext uri="{FF2B5EF4-FFF2-40B4-BE49-F238E27FC236}">
                <a16:creationId xmlns:a16="http://schemas.microsoft.com/office/drawing/2014/main" id="{0988162F-5C11-44D9-A7DA-30CD077583B7}"/>
              </a:ext>
            </a:extLst>
          </p:cNvPr>
          <p:cNvSpPr>
            <a:spLocks noGrp="1"/>
          </p:cNvSpPr>
          <p:nvPr>
            <p:ph type="sldNum" sz="quarter" idx="12"/>
          </p:nvPr>
        </p:nvSpPr>
        <p:spPr/>
        <p:txBody>
          <a:bodyPr/>
          <a:lstStyle/>
          <a:p>
            <a:fld id="{DFFA20B0-317F-4F40-B69D-D979D3744506}" type="slidenum">
              <a:rPr lang="en-IN" smtClean="0"/>
              <a:t>18</a:t>
            </a:fld>
            <a:endParaRPr lang="en-IN" dirty="0"/>
          </a:p>
        </p:txBody>
      </p:sp>
    </p:spTree>
    <p:custDataLst>
      <p:tags r:id="rId1"/>
    </p:custDataLst>
    <p:extLst>
      <p:ext uri="{BB962C8B-B14F-4D97-AF65-F5344CB8AC3E}">
        <p14:creationId xmlns:p14="http://schemas.microsoft.com/office/powerpoint/2010/main" val="1838860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5A95F-F747-4142-A50D-7C19C505D35F}"/>
              </a:ext>
            </a:extLst>
          </p:cNvPr>
          <p:cNvSpPr>
            <a:spLocks noGrp="1"/>
          </p:cNvSpPr>
          <p:nvPr>
            <p:ph type="title"/>
          </p:nvPr>
        </p:nvSpPr>
        <p:spPr/>
        <p:txBody>
          <a:bodyPr/>
          <a:lstStyle/>
          <a:p>
            <a:r>
              <a:rPr lang="en-US" dirty="0"/>
              <a:t>Abstract</a:t>
            </a:r>
          </a:p>
        </p:txBody>
      </p:sp>
      <p:sp>
        <p:nvSpPr>
          <p:cNvPr id="4" name="Slide Number Placeholder 3">
            <a:extLst>
              <a:ext uri="{FF2B5EF4-FFF2-40B4-BE49-F238E27FC236}">
                <a16:creationId xmlns:a16="http://schemas.microsoft.com/office/drawing/2014/main" id="{16805222-51EA-463B-AAA8-5EBC1F897B6B}"/>
              </a:ext>
            </a:extLst>
          </p:cNvPr>
          <p:cNvSpPr>
            <a:spLocks noGrp="1"/>
          </p:cNvSpPr>
          <p:nvPr>
            <p:ph type="sldNum" sz="quarter" idx="12"/>
          </p:nvPr>
        </p:nvSpPr>
        <p:spPr/>
        <p:txBody>
          <a:bodyPr/>
          <a:lstStyle/>
          <a:p>
            <a:fld id="{DFFA20B0-317F-4F40-B69D-D979D3744506}" type="slidenum">
              <a:rPr lang="en-IN" smtClean="0"/>
              <a:pPr/>
              <a:t>19</a:t>
            </a:fld>
            <a:endParaRPr lang="en-IN" dirty="0"/>
          </a:p>
        </p:txBody>
      </p:sp>
      <p:sp>
        <p:nvSpPr>
          <p:cNvPr id="12" name="Rounded Rectangle 4">
            <a:extLst>
              <a:ext uri="{FF2B5EF4-FFF2-40B4-BE49-F238E27FC236}">
                <a16:creationId xmlns:a16="http://schemas.microsoft.com/office/drawing/2014/main" id="{C2F20C75-1239-43A2-97FC-6E09DD23F7BF}"/>
              </a:ext>
            </a:extLst>
          </p:cNvPr>
          <p:cNvSpPr/>
          <p:nvPr/>
        </p:nvSpPr>
        <p:spPr>
          <a:xfrm>
            <a:off x="387626" y="1020257"/>
            <a:ext cx="2201030" cy="1463040"/>
          </a:xfrm>
          <a:prstGeom prst="roundRect">
            <a:avLst/>
          </a:prstGeom>
          <a:solidFill>
            <a:srgbClr val="1E623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200" b="1" dirty="0">
                <a:solidFill>
                  <a:schemeClr val="bg1"/>
                </a:solidFill>
                <a:latin typeface="Arial" panose="020B0604020202020204" pitchFamily="34" charset="0"/>
                <a:cs typeface="Arial" panose="020B0604020202020204" pitchFamily="34" charset="0"/>
              </a:rPr>
              <a:t>Introduction &amp; Methodology</a:t>
            </a:r>
          </a:p>
        </p:txBody>
      </p:sp>
      <p:sp>
        <p:nvSpPr>
          <p:cNvPr id="13" name="TextBox 9">
            <a:extLst>
              <a:ext uri="{FF2B5EF4-FFF2-40B4-BE49-F238E27FC236}">
                <a16:creationId xmlns:a16="http://schemas.microsoft.com/office/drawing/2014/main" id="{33E001E1-ABBA-4E00-9B03-8194CB69ED36}"/>
              </a:ext>
            </a:extLst>
          </p:cNvPr>
          <p:cNvSpPr txBox="1"/>
          <p:nvPr/>
        </p:nvSpPr>
        <p:spPr>
          <a:xfrm>
            <a:off x="2740907" y="1084743"/>
            <a:ext cx="6006353" cy="1255059"/>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4625" indent="-174625">
              <a:spcAft>
                <a:spcPts val="600"/>
              </a:spcAft>
              <a:buFont typeface="Wingdings" panose="05000000000000000000" pitchFamily="2" charset="2"/>
              <a:buChar char="§"/>
            </a:pPr>
            <a:r>
              <a:rPr lang="en-US" sz="1300" dirty="0">
                <a:latin typeface="Arial" charset="0"/>
                <a:ea typeface="Arial" charset="0"/>
                <a:cs typeface="Arial" charset="0"/>
              </a:rPr>
              <a:t>I determined the best data series to explain movements in consumer discretionary equities as COVID-19 took hold in the US</a:t>
            </a:r>
          </a:p>
          <a:p>
            <a:pPr marL="174625" indent="-174625">
              <a:spcAft>
                <a:spcPts val="600"/>
              </a:spcAft>
              <a:buFont typeface="Wingdings" panose="05000000000000000000" pitchFamily="2" charset="2"/>
              <a:buChar char="§"/>
            </a:pPr>
            <a:r>
              <a:rPr lang="en-US" sz="1300" dirty="0">
                <a:latin typeface="Arial" panose="020B0604020202020204" pitchFamily="34" charset="0"/>
                <a:ea typeface="Arial" charset="0"/>
                <a:cs typeface="Arial" panose="020B0604020202020204" pitchFamily="34" charset="0"/>
              </a:rPr>
              <a:t>I used a linear regression approach to synthesize data and to generate predictions</a:t>
            </a:r>
          </a:p>
        </p:txBody>
      </p:sp>
      <p:sp>
        <p:nvSpPr>
          <p:cNvPr id="10" name="Rounded Rectangle 5">
            <a:extLst>
              <a:ext uri="{FF2B5EF4-FFF2-40B4-BE49-F238E27FC236}">
                <a16:creationId xmlns:a16="http://schemas.microsoft.com/office/drawing/2014/main" id="{DF33A9C7-E03D-4E79-83EE-150C45E8D24C}"/>
              </a:ext>
            </a:extLst>
          </p:cNvPr>
          <p:cNvSpPr/>
          <p:nvPr/>
        </p:nvSpPr>
        <p:spPr>
          <a:xfrm>
            <a:off x="387626" y="2697487"/>
            <a:ext cx="2201030" cy="1463042"/>
          </a:xfrm>
          <a:prstGeom prst="roundRect">
            <a:avLst/>
          </a:prstGeom>
          <a:solidFill>
            <a:srgbClr val="1E623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200" b="1" dirty="0">
                <a:solidFill>
                  <a:schemeClr val="bg1"/>
                </a:solidFill>
                <a:latin typeface="Arial" panose="020B0604020202020204" pitchFamily="34" charset="0"/>
                <a:cs typeface="Arial" panose="020B0604020202020204" pitchFamily="34" charset="0"/>
              </a:rPr>
              <a:t>Data Collection &amp; Analysis</a:t>
            </a:r>
          </a:p>
        </p:txBody>
      </p:sp>
      <p:sp>
        <p:nvSpPr>
          <p:cNvPr id="11" name="TextBox 10">
            <a:extLst>
              <a:ext uri="{FF2B5EF4-FFF2-40B4-BE49-F238E27FC236}">
                <a16:creationId xmlns:a16="http://schemas.microsoft.com/office/drawing/2014/main" id="{E809715B-E76E-4DC3-B180-662B9AE146E9}"/>
              </a:ext>
            </a:extLst>
          </p:cNvPr>
          <p:cNvSpPr txBox="1"/>
          <p:nvPr/>
        </p:nvSpPr>
        <p:spPr>
          <a:xfrm>
            <a:off x="2750021" y="2690355"/>
            <a:ext cx="6006353" cy="1463042"/>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4625" indent="-174625">
              <a:spcAft>
                <a:spcPts val="600"/>
              </a:spcAft>
              <a:buFont typeface="Wingdings" panose="05000000000000000000" pitchFamily="2" charset="2"/>
              <a:buChar char="§"/>
            </a:pPr>
            <a:r>
              <a:rPr lang="en-US" sz="1300" dirty="0">
                <a:latin typeface="Arial" panose="020B0604020202020204" pitchFamily="34" charset="0"/>
                <a:cs typeface="Arial" panose="020B0604020202020204" pitchFamily="34" charset="0"/>
              </a:rPr>
              <a:t>Information from multiple sources formed a five-fold dataset: Consumer Sentiment, Personal Consumption, COVID-19 Case Counts, Payment Card Spending Growth, and Stock Price Movements</a:t>
            </a:r>
          </a:p>
          <a:p>
            <a:pPr marL="174625" indent="-174625">
              <a:spcAft>
                <a:spcPts val="600"/>
              </a:spcAft>
              <a:buFont typeface="Wingdings" panose="05000000000000000000" pitchFamily="2" charset="2"/>
              <a:buChar char="§"/>
            </a:pPr>
            <a:r>
              <a:rPr lang="en-US" sz="1300" dirty="0">
                <a:latin typeface="Arial" panose="020B0604020202020204" pitchFamily="34" charset="0"/>
                <a:ea typeface="Arial" charset="0"/>
                <a:cs typeface="Arial" panose="020B0604020202020204" pitchFamily="34" charset="0"/>
              </a:rPr>
              <a:t>Data cleaning and linear interpolation played an integral role in model creation</a:t>
            </a:r>
          </a:p>
          <a:p>
            <a:pPr marL="174625" indent="-174625">
              <a:spcAft>
                <a:spcPts val="600"/>
              </a:spcAft>
              <a:buFont typeface="Wingdings" panose="05000000000000000000" pitchFamily="2" charset="2"/>
              <a:buChar char="§"/>
            </a:pPr>
            <a:r>
              <a:rPr lang="en-US" sz="1300" dirty="0">
                <a:latin typeface="Arial" panose="020B0604020202020204" pitchFamily="34" charset="0"/>
                <a:ea typeface="Arial" charset="0"/>
                <a:cs typeface="Arial" panose="020B0604020202020204" pitchFamily="34" charset="0"/>
              </a:rPr>
              <a:t>Recursive Feature Elimination determined the best explanatory factors for stock price movements</a:t>
            </a:r>
          </a:p>
        </p:txBody>
      </p:sp>
      <p:sp>
        <p:nvSpPr>
          <p:cNvPr id="8" name="Rounded Rectangle 6">
            <a:extLst>
              <a:ext uri="{FF2B5EF4-FFF2-40B4-BE49-F238E27FC236}">
                <a16:creationId xmlns:a16="http://schemas.microsoft.com/office/drawing/2014/main" id="{761706CD-8E34-4769-95DE-A75060389881}"/>
              </a:ext>
            </a:extLst>
          </p:cNvPr>
          <p:cNvSpPr/>
          <p:nvPr/>
        </p:nvSpPr>
        <p:spPr>
          <a:xfrm>
            <a:off x="387626" y="4374711"/>
            <a:ext cx="2201030" cy="1463036"/>
          </a:xfrm>
          <a:prstGeom prst="roundRect">
            <a:avLst/>
          </a:prstGeom>
          <a:solidFill>
            <a:srgbClr val="1E623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200" b="1" dirty="0">
                <a:solidFill>
                  <a:schemeClr val="bg1"/>
                </a:solidFill>
                <a:latin typeface="Arial" panose="020B0604020202020204" pitchFamily="34" charset="0"/>
                <a:cs typeface="Arial" panose="020B0604020202020204" pitchFamily="34" charset="0"/>
              </a:rPr>
              <a:t>Results &amp; </a:t>
            </a:r>
          </a:p>
          <a:p>
            <a:pPr algn="ctr"/>
            <a:r>
              <a:rPr lang="en-US" sz="2200" b="1" dirty="0">
                <a:solidFill>
                  <a:schemeClr val="bg1"/>
                </a:solidFill>
                <a:latin typeface="Arial" panose="020B0604020202020204" pitchFamily="34" charset="0"/>
                <a:cs typeface="Arial" panose="020B0604020202020204" pitchFamily="34" charset="0"/>
              </a:rPr>
              <a:t>Conclusions</a:t>
            </a:r>
          </a:p>
        </p:txBody>
      </p:sp>
      <p:sp>
        <p:nvSpPr>
          <p:cNvPr id="9" name="TextBox 11">
            <a:extLst>
              <a:ext uri="{FF2B5EF4-FFF2-40B4-BE49-F238E27FC236}">
                <a16:creationId xmlns:a16="http://schemas.microsoft.com/office/drawing/2014/main" id="{185390C5-70DA-4B07-93A3-CAAFFDFB16A3}"/>
              </a:ext>
            </a:extLst>
          </p:cNvPr>
          <p:cNvSpPr txBox="1"/>
          <p:nvPr/>
        </p:nvSpPr>
        <p:spPr>
          <a:xfrm>
            <a:off x="2750021" y="4344022"/>
            <a:ext cx="6006353" cy="1463036"/>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4625" indent="-174625">
              <a:spcAft>
                <a:spcPts val="600"/>
              </a:spcAft>
              <a:buFont typeface="Wingdings" panose="05000000000000000000" pitchFamily="2" charset="2"/>
              <a:buChar char="§"/>
            </a:pPr>
            <a:r>
              <a:rPr lang="en-US" sz="1300" dirty="0">
                <a:latin typeface="Arial" charset="0"/>
                <a:ea typeface="Arial" charset="0"/>
                <a:cs typeface="Arial" charset="0"/>
              </a:rPr>
              <a:t>Consumer discretionary stock prices are best explained by payment card data, albeit to an indeterminate degree</a:t>
            </a:r>
          </a:p>
          <a:p>
            <a:pPr marL="174625" indent="-174625">
              <a:spcAft>
                <a:spcPts val="600"/>
              </a:spcAft>
              <a:buFont typeface="Wingdings" panose="05000000000000000000" pitchFamily="2" charset="2"/>
              <a:buChar char="§"/>
            </a:pPr>
            <a:r>
              <a:rPr lang="en-US" sz="1300" dirty="0">
                <a:latin typeface="Arial" charset="0"/>
                <a:ea typeface="Arial" charset="0"/>
                <a:cs typeface="Arial" charset="0"/>
              </a:rPr>
              <a:t>The model’s utility could improve in upcoming months as more recent sentiment and consumption data are made available</a:t>
            </a:r>
            <a:endParaRPr lang="en-US" sz="1300" dirty="0">
              <a:latin typeface="Arial" panose="020B0604020202020204" pitchFamily="34" charset="0"/>
              <a:ea typeface="Arial" charset="0"/>
              <a:cs typeface="Arial" panose="020B0604020202020204" pitchFamily="34" charset="0"/>
            </a:endParaRPr>
          </a:p>
        </p:txBody>
      </p:sp>
    </p:spTree>
    <p:extLst>
      <p:ext uri="{BB962C8B-B14F-4D97-AF65-F5344CB8AC3E}">
        <p14:creationId xmlns:p14="http://schemas.microsoft.com/office/powerpoint/2010/main" val="2712390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Introduction</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2</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28650" y="1593565"/>
            <a:ext cx="7886700" cy="3670870"/>
          </a:xfrm>
        </p:spPr>
        <p:txBody>
          <a:bodyPr vert="horz" lIns="91440" tIns="45720" rIns="91440" bIns="45720" rtlCol="0" anchor="t">
            <a:normAutofit/>
          </a:bodyPr>
          <a:lstStyle/>
          <a:p>
            <a:pPr marL="0" indent="0">
              <a:lnSpc>
                <a:spcPct val="110000"/>
              </a:lnSpc>
              <a:spcBef>
                <a:spcPts val="0"/>
              </a:spcBef>
              <a:spcAft>
                <a:spcPts val="1000"/>
              </a:spcAft>
              <a:buNone/>
            </a:pPr>
            <a:r>
              <a:rPr lang="en-US" sz="1800" dirty="0"/>
              <a:t>As part of the final project in Module 10, you are asked to solve a data science problem using all the knowledge and techniques you learned through the program. </a:t>
            </a:r>
          </a:p>
          <a:p>
            <a:pPr marL="0" indent="0">
              <a:lnSpc>
                <a:spcPct val="110000"/>
              </a:lnSpc>
              <a:spcBef>
                <a:spcPts val="0"/>
              </a:spcBef>
              <a:spcAft>
                <a:spcPts val="1000"/>
              </a:spcAft>
              <a:buNone/>
            </a:pPr>
            <a:endParaRPr lang="en-US" sz="1800" dirty="0"/>
          </a:p>
          <a:p>
            <a:pPr marL="0" indent="0">
              <a:lnSpc>
                <a:spcPct val="110000"/>
              </a:lnSpc>
              <a:spcBef>
                <a:spcPts val="0"/>
              </a:spcBef>
              <a:spcAft>
                <a:spcPts val="1000"/>
              </a:spcAft>
              <a:buNone/>
            </a:pPr>
            <a:r>
              <a:rPr lang="en-US" sz="1800" dirty="0"/>
              <a:t>You must select a problem you desire to and are able to solve during a period of four weeks. You can use private or public data to solve it. </a:t>
            </a:r>
            <a:endParaRPr lang="en-IN" sz="1800" dirty="0"/>
          </a:p>
        </p:txBody>
      </p:sp>
    </p:spTree>
    <p:custDataLst>
      <p:tags r:id="rId1"/>
    </p:custDataLst>
    <p:extLst>
      <p:ext uri="{BB962C8B-B14F-4D97-AF65-F5344CB8AC3E}">
        <p14:creationId xmlns:p14="http://schemas.microsoft.com/office/powerpoint/2010/main" val="568614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Introduction</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20</a:t>
            </a:fld>
            <a:endParaRPr lang="en-IN" dirty="0"/>
          </a:p>
        </p:txBody>
      </p:sp>
      <p:sp>
        <p:nvSpPr>
          <p:cNvPr id="8" name="Rounded Rectangle 4">
            <a:extLst>
              <a:ext uri="{FF2B5EF4-FFF2-40B4-BE49-F238E27FC236}">
                <a16:creationId xmlns:a16="http://schemas.microsoft.com/office/drawing/2014/main" id="{9E027451-7AD7-402B-A155-9843490A5CD1}"/>
              </a:ext>
            </a:extLst>
          </p:cNvPr>
          <p:cNvSpPr/>
          <p:nvPr/>
        </p:nvSpPr>
        <p:spPr>
          <a:xfrm>
            <a:off x="387626" y="1020257"/>
            <a:ext cx="2201030" cy="1463040"/>
          </a:xfrm>
          <a:prstGeom prst="roundRect">
            <a:avLst/>
          </a:prstGeom>
          <a:solidFill>
            <a:schemeClr val="bg1"/>
          </a:solidFill>
          <a:ln>
            <a:solidFill>
              <a:srgbClr val="1E623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200" b="1" dirty="0">
                <a:solidFill>
                  <a:srgbClr val="01703B"/>
                </a:solidFill>
                <a:latin typeface="Arial" panose="020B0604020202020204" pitchFamily="34" charset="0"/>
                <a:cs typeface="Arial" panose="020B0604020202020204" pitchFamily="34" charset="0"/>
              </a:rPr>
              <a:t>Problem-Solving Framework</a:t>
            </a:r>
          </a:p>
        </p:txBody>
      </p:sp>
      <p:sp>
        <p:nvSpPr>
          <p:cNvPr id="9" name="TextBox 9">
            <a:extLst>
              <a:ext uri="{FF2B5EF4-FFF2-40B4-BE49-F238E27FC236}">
                <a16:creationId xmlns:a16="http://schemas.microsoft.com/office/drawing/2014/main" id="{AE3D649A-420D-4FD2-8E0D-41B4995CE436}"/>
              </a:ext>
            </a:extLst>
          </p:cNvPr>
          <p:cNvSpPr txBox="1"/>
          <p:nvPr/>
        </p:nvSpPr>
        <p:spPr>
          <a:xfrm>
            <a:off x="2740907" y="1084743"/>
            <a:ext cx="6006353" cy="1255059"/>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4625" indent="-174625">
              <a:spcAft>
                <a:spcPts val="600"/>
              </a:spcAft>
              <a:buFont typeface="Wingdings" panose="05000000000000000000" pitchFamily="2" charset="2"/>
              <a:buChar char="§"/>
            </a:pPr>
            <a:r>
              <a:rPr lang="en-US" sz="1300" dirty="0">
                <a:latin typeface="Arial" charset="0"/>
                <a:ea typeface="Arial" charset="0"/>
                <a:cs typeface="Arial" charset="0"/>
              </a:rPr>
              <a:t>Consumer discretionary stock price movements were predicted using payment card transaction data, consumer sentiment &amp; personal consumption info and COVID-19 case data</a:t>
            </a:r>
          </a:p>
          <a:p>
            <a:pPr marL="174625" indent="-174625">
              <a:spcAft>
                <a:spcPts val="600"/>
              </a:spcAft>
              <a:buFont typeface="Wingdings" panose="05000000000000000000" pitchFamily="2" charset="2"/>
              <a:buChar char="§"/>
            </a:pPr>
            <a:r>
              <a:rPr lang="en-US" sz="1300" dirty="0">
                <a:latin typeface="Arial" charset="0"/>
                <a:ea typeface="Arial" charset="0"/>
                <a:cs typeface="Arial" charset="0"/>
              </a:rPr>
              <a:t>Linear regression and coefficients of determination were used to construct a predictive model of stock price movements</a:t>
            </a:r>
          </a:p>
          <a:p>
            <a:pPr marL="174625" indent="-174625">
              <a:spcAft>
                <a:spcPts val="600"/>
              </a:spcAft>
              <a:buFont typeface="Wingdings" panose="05000000000000000000" pitchFamily="2" charset="2"/>
              <a:buChar char="§"/>
            </a:pPr>
            <a:r>
              <a:rPr lang="en-US" sz="1300" dirty="0">
                <a:latin typeface="Arial" charset="0"/>
                <a:ea typeface="Arial" charset="0"/>
                <a:cs typeface="Arial" charset="0"/>
              </a:rPr>
              <a:t>Data were collected from public and private databases  </a:t>
            </a:r>
          </a:p>
        </p:txBody>
      </p:sp>
      <p:sp>
        <p:nvSpPr>
          <p:cNvPr id="11" name="Rounded Rectangle 5">
            <a:extLst>
              <a:ext uri="{FF2B5EF4-FFF2-40B4-BE49-F238E27FC236}">
                <a16:creationId xmlns:a16="http://schemas.microsoft.com/office/drawing/2014/main" id="{DA7E949C-EA9B-4066-B7C8-43F4C2FF8275}"/>
              </a:ext>
            </a:extLst>
          </p:cNvPr>
          <p:cNvSpPr/>
          <p:nvPr/>
        </p:nvSpPr>
        <p:spPr>
          <a:xfrm>
            <a:off x="387626" y="2697487"/>
            <a:ext cx="2201030" cy="1463042"/>
          </a:xfrm>
          <a:prstGeom prst="roundRect">
            <a:avLst/>
          </a:prstGeom>
          <a:solidFill>
            <a:schemeClr val="bg1"/>
          </a:solidFill>
          <a:ln>
            <a:solidFill>
              <a:srgbClr val="1E623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200" b="1" dirty="0">
                <a:solidFill>
                  <a:srgbClr val="01703B"/>
                </a:solidFill>
                <a:latin typeface="Arial" panose="020B0604020202020204" pitchFamily="34" charset="0"/>
                <a:cs typeface="Arial" panose="020B0604020202020204" pitchFamily="34" charset="0"/>
              </a:rPr>
              <a:t>Workflow Model</a:t>
            </a:r>
          </a:p>
        </p:txBody>
      </p:sp>
      <p:sp>
        <p:nvSpPr>
          <p:cNvPr id="12" name="TextBox 11">
            <a:extLst>
              <a:ext uri="{FF2B5EF4-FFF2-40B4-BE49-F238E27FC236}">
                <a16:creationId xmlns:a16="http://schemas.microsoft.com/office/drawing/2014/main" id="{CE9DADD2-1AD1-467E-B36A-FB8289D84A78}"/>
              </a:ext>
            </a:extLst>
          </p:cNvPr>
          <p:cNvSpPr txBox="1"/>
          <p:nvPr/>
        </p:nvSpPr>
        <p:spPr>
          <a:xfrm>
            <a:off x="2750021" y="2672381"/>
            <a:ext cx="6006353" cy="1463042"/>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4625" indent="-174625">
              <a:spcAft>
                <a:spcPts val="600"/>
              </a:spcAft>
              <a:buFont typeface="Wingdings" panose="05000000000000000000" pitchFamily="2" charset="2"/>
              <a:buChar char="§"/>
            </a:pPr>
            <a:r>
              <a:rPr lang="en-US" sz="1300" dirty="0">
                <a:latin typeface="Arial" charset="0"/>
                <a:ea typeface="Arial" charset="0"/>
                <a:cs typeface="Arial" charset="0"/>
              </a:rPr>
              <a:t>Stock price, consumer sentiment and consumption, payment card spending and COVID-19 case information were aggregated</a:t>
            </a:r>
          </a:p>
          <a:p>
            <a:pPr marL="174625" indent="-174625">
              <a:spcAft>
                <a:spcPts val="600"/>
              </a:spcAft>
              <a:buFont typeface="Wingdings" panose="05000000000000000000" pitchFamily="2" charset="2"/>
              <a:buChar char="§"/>
            </a:pPr>
            <a:r>
              <a:rPr lang="en-US" sz="1300" dirty="0">
                <a:latin typeface="Arial" charset="0"/>
                <a:ea typeface="Arial" charset="0"/>
                <a:cs typeface="Arial" charset="0"/>
              </a:rPr>
              <a:t>A suitable metric was the difference between predicted and actual stock prices in April 2020</a:t>
            </a:r>
          </a:p>
          <a:p>
            <a:pPr marL="174625" indent="-174625">
              <a:spcAft>
                <a:spcPts val="600"/>
              </a:spcAft>
              <a:buFont typeface="Wingdings" panose="05000000000000000000" pitchFamily="2" charset="2"/>
              <a:buChar char="§"/>
            </a:pPr>
            <a:r>
              <a:rPr lang="en-US" sz="1300" dirty="0">
                <a:latin typeface="Arial" charset="0"/>
                <a:ea typeface="Arial" charset="0"/>
                <a:cs typeface="Arial" charset="0"/>
              </a:rPr>
              <a:t>Modeling tools included linear regression and recursive feature elimination</a:t>
            </a:r>
          </a:p>
        </p:txBody>
      </p:sp>
      <p:sp>
        <p:nvSpPr>
          <p:cNvPr id="14" name="Rounded Rectangle 6">
            <a:extLst>
              <a:ext uri="{FF2B5EF4-FFF2-40B4-BE49-F238E27FC236}">
                <a16:creationId xmlns:a16="http://schemas.microsoft.com/office/drawing/2014/main" id="{13C13366-FE77-4486-A770-510ED683C36B}"/>
              </a:ext>
            </a:extLst>
          </p:cNvPr>
          <p:cNvSpPr/>
          <p:nvPr/>
        </p:nvSpPr>
        <p:spPr>
          <a:xfrm>
            <a:off x="387626" y="4374711"/>
            <a:ext cx="2201030" cy="1463036"/>
          </a:xfrm>
          <a:prstGeom prst="roundRect">
            <a:avLst/>
          </a:prstGeom>
          <a:solidFill>
            <a:schemeClr val="bg1"/>
          </a:solidFill>
          <a:ln>
            <a:solidFill>
              <a:srgbClr val="1E623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200" b="1" dirty="0">
                <a:solidFill>
                  <a:srgbClr val="01703B"/>
                </a:solidFill>
                <a:latin typeface="Arial" panose="020B0604020202020204" pitchFamily="34" charset="0"/>
                <a:cs typeface="Arial" panose="020B0604020202020204" pitchFamily="34" charset="0"/>
              </a:rPr>
              <a:t>Processes Used to Solve Problem</a:t>
            </a:r>
          </a:p>
        </p:txBody>
      </p:sp>
      <p:sp>
        <p:nvSpPr>
          <p:cNvPr id="15" name="TextBox 11">
            <a:extLst>
              <a:ext uri="{FF2B5EF4-FFF2-40B4-BE49-F238E27FC236}">
                <a16:creationId xmlns:a16="http://schemas.microsoft.com/office/drawing/2014/main" id="{A40D2591-4FF3-45B9-8451-85D02A710887}"/>
              </a:ext>
            </a:extLst>
          </p:cNvPr>
          <p:cNvSpPr txBox="1"/>
          <p:nvPr/>
        </p:nvSpPr>
        <p:spPr>
          <a:xfrm>
            <a:off x="2755997" y="4344022"/>
            <a:ext cx="6006353" cy="1463036"/>
          </a:xfrm>
          <a:prstGeom prst="rect">
            <a:avLst/>
          </a:prstGeom>
          <a:noFill/>
        </p:spPr>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4625" indent="-174625">
              <a:spcAft>
                <a:spcPts val="600"/>
              </a:spcAft>
              <a:buFont typeface="Wingdings" panose="05000000000000000000" pitchFamily="2" charset="2"/>
              <a:buChar char="§"/>
            </a:pPr>
            <a:r>
              <a:rPr lang="en-US" sz="1300" dirty="0">
                <a:latin typeface="Arial" charset="0"/>
                <a:ea typeface="Arial" charset="0"/>
                <a:cs typeface="Arial" charset="0"/>
              </a:rPr>
              <a:t>A RFE-suggested linear regression model was implemented to predict stock price movements</a:t>
            </a:r>
          </a:p>
          <a:p>
            <a:pPr marL="174625" indent="-174625">
              <a:spcAft>
                <a:spcPts val="600"/>
              </a:spcAft>
              <a:buFont typeface="Wingdings" panose="05000000000000000000" pitchFamily="2" charset="2"/>
              <a:buChar char="§"/>
            </a:pPr>
            <a:r>
              <a:rPr lang="en-US" sz="1300" dirty="0">
                <a:latin typeface="Arial" charset="0"/>
                <a:ea typeface="Arial" charset="0"/>
                <a:cs typeface="Arial" charset="0"/>
              </a:rPr>
              <a:t>Linear regression models separately featuring consumer sentiment and personal consumption, payment card spending data and COVID-19 cases were used to compare coefficients of determination among the three variable groups.</a:t>
            </a:r>
            <a:endParaRPr lang="en-US" sz="1300" dirty="0">
              <a:latin typeface="Arial" panose="020B0604020202020204" pitchFamily="34" charset="0"/>
              <a:ea typeface="Arial" charset="0"/>
              <a:cs typeface="Arial" panose="020B0604020202020204" pitchFamily="34" charset="0"/>
            </a:endParaRPr>
          </a:p>
        </p:txBody>
      </p:sp>
    </p:spTree>
    <p:custDataLst>
      <p:tags r:id="rId1"/>
    </p:custDataLst>
    <p:extLst>
      <p:ext uri="{BB962C8B-B14F-4D97-AF65-F5344CB8AC3E}">
        <p14:creationId xmlns:p14="http://schemas.microsoft.com/office/powerpoint/2010/main" val="2782320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The Problem (Context)</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21</a:t>
            </a:fld>
            <a:endParaRPr lang="en-IN" dirty="0"/>
          </a:p>
        </p:txBody>
      </p:sp>
      <p:sp>
        <p:nvSpPr>
          <p:cNvPr id="7" name="Content Placeholder 2">
            <a:extLst>
              <a:ext uri="{FF2B5EF4-FFF2-40B4-BE49-F238E27FC236}">
                <a16:creationId xmlns:a16="http://schemas.microsoft.com/office/drawing/2014/main" id="{C07813B6-060C-4C5C-A0EC-40A466B3B35D}"/>
              </a:ext>
            </a:extLst>
          </p:cNvPr>
          <p:cNvSpPr txBox="1">
            <a:spLocks/>
          </p:cNvSpPr>
          <p:nvPr/>
        </p:nvSpPr>
        <p:spPr>
          <a:xfrm>
            <a:off x="430751" y="920699"/>
            <a:ext cx="8282497" cy="435133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Arial" panose="020B0604020202020204" pitchFamily="34" charset="0"/>
                <a:cs typeface="Arial" panose="020B0604020202020204" pitchFamily="34" charset="0"/>
              </a:rPr>
              <a:t>Retail (non-professional) investors lack tools and sophistication of investment professionals, leading to sub-optimal investment returns during COVID-19</a:t>
            </a:r>
          </a:p>
          <a:p>
            <a:pPr lvl="1"/>
            <a:r>
              <a:rPr lang="en-US" sz="1400" dirty="0">
                <a:latin typeface="Arial" panose="020B0604020202020204" pitchFamily="34" charset="0"/>
                <a:cs typeface="Arial" panose="020B0604020202020204" pitchFamily="34" charset="0"/>
              </a:rPr>
              <a:t>Average 401(k) balance down -19% in through April 2020*</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 used data science to offer a predictable guide to price movements in consumer discretionary stocks amidst the COVID-19 pandemic</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Individual investors could have a clearer understanding of stock price movements during COVID-19, potentially reducing the inherent uncertainty of equity investment</a:t>
            </a:r>
          </a:p>
          <a:p>
            <a:pPr lvl="1"/>
            <a:endParaRPr lang="en-US" sz="18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7F97330A-DE17-4437-AB59-5C490F4067D1}"/>
              </a:ext>
            </a:extLst>
          </p:cNvPr>
          <p:cNvSpPr txBox="1"/>
          <p:nvPr/>
        </p:nvSpPr>
        <p:spPr>
          <a:xfrm>
            <a:off x="369167" y="6184979"/>
            <a:ext cx="6366723" cy="215444"/>
          </a:xfrm>
          <a:prstGeom prst="rect">
            <a:avLst/>
          </a:prstGeom>
          <a:noFill/>
        </p:spPr>
        <p:txBody>
          <a:bodyPr wrap="square" rtlCol="0">
            <a:spAutoFit/>
          </a:bodyPr>
          <a:lstStyle/>
          <a:p>
            <a:r>
              <a:rPr lang="en-US" sz="800" dirty="0">
                <a:latin typeface="Arial" panose="020B0604020202020204" pitchFamily="34" charset="0"/>
                <a:cs typeface="Arial" panose="020B0604020202020204" pitchFamily="34" charset="0"/>
              </a:rPr>
              <a:t>*Source: Fidelity Investments (</a:t>
            </a:r>
            <a:r>
              <a:rPr lang="en-US" sz="800" dirty="0">
                <a:latin typeface="Arial" panose="020B0604020202020204" pitchFamily="34" charset="0"/>
                <a:cs typeface="Arial" panose="020B0604020202020204" pitchFamily="34" charset="0"/>
                <a:hlinkClick r:id="rId4"/>
              </a:rPr>
              <a:t>https://www.fool.com/investing/2020/04/28/heres-the-impact-of-covid-19-on-the-average-americ.aspx</a:t>
            </a:r>
            <a:r>
              <a:rPr lang="en-US" sz="800" dirty="0">
                <a:latin typeface="Arial" panose="020B0604020202020204" pitchFamily="34" charset="0"/>
                <a:cs typeface="Arial" panose="020B0604020202020204" pitchFamily="34" charset="0"/>
              </a:rPr>
              <a:t>)</a:t>
            </a:r>
          </a:p>
        </p:txBody>
      </p:sp>
      <p:pic>
        <p:nvPicPr>
          <p:cNvPr id="6148" name="Picture 4" descr="Image result for happy investor">
            <a:extLst>
              <a:ext uri="{FF2B5EF4-FFF2-40B4-BE49-F238E27FC236}">
                <a16:creationId xmlns:a16="http://schemas.microsoft.com/office/drawing/2014/main" id="{114BD6F1-C290-432F-80D3-7E23CA5847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5900" y="3743666"/>
            <a:ext cx="5399719" cy="21936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53642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Purpose of the Study</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22</a:t>
            </a:fld>
            <a:endParaRPr lang="en-IN" dirty="0"/>
          </a:p>
        </p:txBody>
      </p:sp>
      <p:sp>
        <p:nvSpPr>
          <p:cNvPr id="8" name="Content Placeholder 2">
            <a:extLst>
              <a:ext uri="{FF2B5EF4-FFF2-40B4-BE49-F238E27FC236}">
                <a16:creationId xmlns:a16="http://schemas.microsoft.com/office/drawing/2014/main" id="{543EB638-DA4E-43D9-AA66-352B7690AB93}"/>
              </a:ext>
            </a:extLst>
          </p:cNvPr>
          <p:cNvSpPr>
            <a:spLocks noGrp="1"/>
          </p:cNvSpPr>
          <p:nvPr>
            <p:ph idx="1"/>
          </p:nvPr>
        </p:nvSpPr>
        <p:spPr>
          <a:xfrm>
            <a:off x="430751" y="920699"/>
            <a:ext cx="8282497" cy="1135281"/>
          </a:xfrm>
        </p:spPr>
        <p:txBody>
          <a:bodyPr vert="horz" lIns="91440" tIns="45720" rIns="91440" bIns="45720" rtlCol="0" anchor="t">
            <a:noAutofit/>
          </a:bodyPr>
          <a:lstStyle/>
          <a:p>
            <a:r>
              <a:rPr lang="en-US" sz="1600" dirty="0">
                <a:latin typeface="Arial" panose="020B0604020202020204" pitchFamily="34" charset="0"/>
                <a:cs typeface="Arial" panose="020B0604020202020204" pitchFamily="34" charset="0"/>
              </a:rPr>
              <a:t>What I hoped to achieve from analysis: make the little guy smarter</a:t>
            </a:r>
          </a:p>
          <a:p>
            <a:pPr lvl="1"/>
            <a:r>
              <a:rPr lang="en-US" sz="1400" dirty="0">
                <a:latin typeface="Arial" panose="020B0604020202020204" pitchFamily="34" charset="0"/>
                <a:cs typeface="Arial" panose="020B0604020202020204" pitchFamily="34" charset="0"/>
              </a:rPr>
              <a:t>Simply put, I wanted to provide individual, non-professional investors with a predictive measure of consumer discretionary stocks as the US economy emerges from a COVID-19-induced lockdown</a:t>
            </a:r>
          </a:p>
        </p:txBody>
      </p:sp>
      <p:pic>
        <p:nvPicPr>
          <p:cNvPr id="8196" name="Picture 4" descr="Image result for smart invsetor">
            <a:extLst>
              <a:ext uri="{FF2B5EF4-FFF2-40B4-BE49-F238E27FC236}">
                <a16:creationId xmlns:a16="http://schemas.microsoft.com/office/drawing/2014/main" id="{E655A63F-3465-43F1-B338-847067D33E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60" y="2567543"/>
            <a:ext cx="7485735" cy="308817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80720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Hypothesis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23</a:t>
            </a:fld>
            <a:endParaRPr lang="en-IN" dirty="0"/>
          </a:p>
        </p:txBody>
      </p:sp>
      <p:sp>
        <p:nvSpPr>
          <p:cNvPr id="5" name="Rectangle 4">
            <a:extLst>
              <a:ext uri="{FF2B5EF4-FFF2-40B4-BE49-F238E27FC236}">
                <a16:creationId xmlns:a16="http://schemas.microsoft.com/office/drawing/2014/main" id="{DC70A7F9-8A35-49CB-B209-6672969C206D}"/>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
        <p:nvSpPr>
          <p:cNvPr id="10" name="AutoShape 8" descr="Image result for jetblue logo">
            <a:extLst>
              <a:ext uri="{FF2B5EF4-FFF2-40B4-BE49-F238E27FC236}">
                <a16:creationId xmlns:a16="http://schemas.microsoft.com/office/drawing/2014/main" id="{BE66C9BB-B5BA-4C68-8918-998CAD97394C}"/>
              </a:ext>
            </a:extLst>
          </p:cNvPr>
          <p:cNvSpPr>
            <a:spLocks noChangeAspect="1" noChangeArrowheads="1"/>
          </p:cNvSpPr>
          <p:nvPr/>
        </p:nvSpPr>
        <p:spPr bwMode="auto">
          <a:xfrm>
            <a:off x="4428188" y="3039596"/>
            <a:ext cx="1822174" cy="18221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TextBox 15">
            <a:extLst>
              <a:ext uri="{FF2B5EF4-FFF2-40B4-BE49-F238E27FC236}">
                <a16:creationId xmlns:a16="http://schemas.microsoft.com/office/drawing/2014/main" id="{286C200A-FFBE-45F1-ADEF-8F74DE7BD048}"/>
              </a:ext>
            </a:extLst>
          </p:cNvPr>
          <p:cNvSpPr txBox="1"/>
          <p:nvPr/>
        </p:nvSpPr>
        <p:spPr>
          <a:xfrm>
            <a:off x="104232" y="728746"/>
            <a:ext cx="8802877" cy="1200329"/>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Arial" charset="0"/>
                <a:ea typeface="Arial" charset="0"/>
                <a:cs typeface="Arial" charset="0"/>
              </a:rPr>
              <a:t>Are Consumer Discretionary Stocks Best Predicted by Sentiment and General Consumption, by Payment Card Transactions, or by COVID-19 cases?</a:t>
            </a:r>
            <a:endParaRPr lang="en-US" b="1"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i="1" dirty="0">
                <a:latin typeface="Arial" panose="020B0604020202020204" pitchFamily="34" charset="0"/>
                <a:cs typeface="Arial" panose="020B0604020202020204" pitchFamily="34" charset="0"/>
              </a:rPr>
              <a:t>To answer this question, I collected data from five different sources:</a:t>
            </a:r>
          </a:p>
        </p:txBody>
      </p:sp>
      <p:pic>
        <p:nvPicPr>
          <p:cNvPr id="3" name="Picture 2">
            <a:extLst>
              <a:ext uri="{FF2B5EF4-FFF2-40B4-BE49-F238E27FC236}">
                <a16:creationId xmlns:a16="http://schemas.microsoft.com/office/drawing/2014/main" id="{FF435E24-0FD1-41F9-B3CA-D876338630B7}"/>
              </a:ext>
            </a:extLst>
          </p:cNvPr>
          <p:cNvPicPr>
            <a:picLocks noChangeAspect="1"/>
          </p:cNvPicPr>
          <p:nvPr/>
        </p:nvPicPr>
        <p:blipFill>
          <a:blip r:embed="rId3"/>
          <a:stretch>
            <a:fillRect/>
          </a:stretch>
        </p:blipFill>
        <p:spPr>
          <a:xfrm>
            <a:off x="1096682" y="2189696"/>
            <a:ext cx="2648691" cy="370740"/>
          </a:xfrm>
          <a:prstGeom prst="rect">
            <a:avLst/>
          </a:prstGeom>
        </p:spPr>
      </p:pic>
      <p:pic>
        <p:nvPicPr>
          <p:cNvPr id="15" name="Picture 14">
            <a:extLst>
              <a:ext uri="{FF2B5EF4-FFF2-40B4-BE49-F238E27FC236}">
                <a16:creationId xmlns:a16="http://schemas.microsoft.com/office/drawing/2014/main" id="{0C320FE4-0A30-4168-82D1-AD0C20F2C6E6}"/>
              </a:ext>
            </a:extLst>
          </p:cNvPr>
          <p:cNvPicPr>
            <a:picLocks noChangeAspect="1"/>
          </p:cNvPicPr>
          <p:nvPr/>
        </p:nvPicPr>
        <p:blipFill>
          <a:blip r:embed="rId4"/>
          <a:stretch>
            <a:fillRect/>
          </a:stretch>
        </p:blipFill>
        <p:spPr>
          <a:xfrm>
            <a:off x="5223327" y="2214351"/>
            <a:ext cx="2648691" cy="321431"/>
          </a:xfrm>
          <a:prstGeom prst="rect">
            <a:avLst/>
          </a:prstGeom>
        </p:spPr>
      </p:pic>
      <p:pic>
        <p:nvPicPr>
          <p:cNvPr id="1026" name="Picture 2" descr="See the source image">
            <a:extLst>
              <a:ext uri="{FF2B5EF4-FFF2-40B4-BE49-F238E27FC236}">
                <a16:creationId xmlns:a16="http://schemas.microsoft.com/office/drawing/2014/main" id="{379BE768-99DC-4FCD-9240-9265869FC8C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08943" y="3231886"/>
            <a:ext cx="1824168" cy="3648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8D4D5CB-85BD-4FC1-890F-D40BE5E012D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23327" y="3230596"/>
            <a:ext cx="2648691" cy="3674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8104805A-ECC8-4138-B3E7-2761638AD94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14235" y="2696978"/>
            <a:ext cx="1809092" cy="53361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5">
            <a:extLst>
              <a:ext uri="{FF2B5EF4-FFF2-40B4-BE49-F238E27FC236}">
                <a16:creationId xmlns:a16="http://schemas.microsoft.com/office/drawing/2014/main" id="{C2DC8FEA-D05E-4F3B-9674-4ADD88D194CD}"/>
              </a:ext>
            </a:extLst>
          </p:cNvPr>
          <p:cNvSpPr txBox="1"/>
          <p:nvPr/>
        </p:nvSpPr>
        <p:spPr>
          <a:xfrm>
            <a:off x="95545" y="4102854"/>
            <a:ext cx="8802877" cy="369332"/>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Arial" charset="0"/>
                <a:ea typeface="Arial" charset="0"/>
                <a:cs typeface="Arial" charset="0"/>
              </a:rPr>
              <a:t>I hypothesized the following relationships among these data sources:</a:t>
            </a:r>
            <a:endParaRPr lang="en-US"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5E097D1-60E8-4226-B36F-921FE1A737C8}"/>
              </a:ext>
            </a:extLst>
          </p:cNvPr>
          <p:cNvPicPr>
            <a:picLocks noChangeAspect="1"/>
          </p:cNvPicPr>
          <p:nvPr/>
        </p:nvPicPr>
        <p:blipFill>
          <a:blip r:embed="rId8"/>
          <a:stretch>
            <a:fillRect/>
          </a:stretch>
        </p:blipFill>
        <p:spPr>
          <a:xfrm>
            <a:off x="409661" y="4659098"/>
            <a:ext cx="8312727" cy="934424"/>
          </a:xfrm>
          <a:prstGeom prst="rect">
            <a:avLst/>
          </a:prstGeom>
        </p:spPr>
      </p:pic>
    </p:spTree>
    <p:custDataLst>
      <p:tags r:id="rId1"/>
    </p:custDataLst>
    <p:extLst>
      <p:ext uri="{BB962C8B-B14F-4D97-AF65-F5344CB8AC3E}">
        <p14:creationId xmlns:p14="http://schemas.microsoft.com/office/powerpoint/2010/main" val="4013445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5">
            <a:extLst>
              <a:ext uri="{FF2B5EF4-FFF2-40B4-BE49-F238E27FC236}">
                <a16:creationId xmlns:a16="http://schemas.microsoft.com/office/drawing/2014/main" id="{D9ACC12F-7549-4450-8B7D-E2C95F38FDD3}"/>
              </a:ext>
            </a:extLst>
          </p:cNvPr>
          <p:cNvSpPr txBox="1">
            <a:spLocks/>
          </p:cNvSpPr>
          <p:nvPr/>
        </p:nvSpPr>
        <p:spPr>
          <a:xfrm>
            <a:off x="4778476" y="1690068"/>
            <a:ext cx="3975409" cy="2637713"/>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a:latin typeface="Arial" panose="020B0604020202020204" pitchFamily="34" charset="0"/>
                <a:cs typeface="Arial" panose="020B0604020202020204" pitchFamily="34" charset="0"/>
              </a:rPr>
              <a:t>Linear Regression</a:t>
            </a:r>
          </a:p>
          <a:p>
            <a:pPr marL="0" indent="0" algn="ctr">
              <a:buFont typeface="Arial" panose="020B0604020202020204" pitchFamily="34" charset="0"/>
              <a:buNone/>
            </a:pPr>
            <a:endParaRPr lang="en-US" b="1" dirty="0">
              <a:latin typeface="Arial" panose="020B0604020202020204" pitchFamily="34" charset="0"/>
              <a:cs typeface="Arial" panose="020B0604020202020204" pitchFamily="34" charset="0"/>
            </a:endParaRPr>
          </a:p>
          <a:p>
            <a:pPr marL="0" indent="0" algn="ctr">
              <a:buFont typeface="Arial" panose="020B0604020202020204" pitchFamily="34" charset="0"/>
              <a:buNone/>
            </a:pPr>
            <a:endParaRPr lang="en-US" b="1" dirty="0">
              <a:latin typeface="Arial" panose="020B0604020202020204" pitchFamily="34" charset="0"/>
              <a:cs typeface="Arial" panose="020B0604020202020204" pitchFamily="34" charset="0"/>
            </a:endParaRPr>
          </a:p>
          <a:p>
            <a:pPr marL="0" indent="0" algn="ctr">
              <a:buFont typeface="Arial" panose="020B0604020202020204" pitchFamily="34" charset="0"/>
              <a:buNone/>
            </a:pPr>
            <a:endParaRPr lang="en-US" b="1" dirty="0">
              <a:latin typeface="Arial" panose="020B0604020202020204" pitchFamily="34" charset="0"/>
              <a:cs typeface="Arial" panose="020B0604020202020204" pitchFamily="34" charset="0"/>
            </a:endParaRPr>
          </a:p>
          <a:p>
            <a:pPr marL="0" indent="0" algn="ctr">
              <a:buFont typeface="Arial" panose="020B0604020202020204" pitchFamily="34" charset="0"/>
              <a:buNone/>
            </a:pPr>
            <a:endParaRPr lang="en-US" b="1" dirty="0">
              <a:latin typeface="Arial" panose="020B0604020202020204" pitchFamily="34" charset="0"/>
              <a:cs typeface="Arial" panose="020B0604020202020204" pitchFamily="34" charset="0"/>
            </a:endParaRPr>
          </a:p>
          <a:p>
            <a:pPr marL="0" indent="0" algn="ctr">
              <a:buFont typeface="Arial" panose="020B0604020202020204" pitchFamily="34" charset="0"/>
              <a:buNone/>
            </a:pPr>
            <a:r>
              <a:rPr lang="en-US" b="1"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172720" indent="-172720"/>
            <a:endParaRPr lang="en-US" dirty="0">
              <a:latin typeface="Arial" panose="020B0604020202020204" pitchFamily="34" charset="0"/>
              <a:cs typeface="Arial" panose="020B0604020202020204" pitchFamily="34" charset="0"/>
            </a:endParaRPr>
          </a:p>
          <a:p>
            <a:pPr marL="172720" indent="-172720"/>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Workflow</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24</a:t>
            </a:fld>
            <a:endParaRPr lang="en-IN" dirty="0"/>
          </a:p>
        </p:txBody>
      </p:sp>
      <p:sp>
        <p:nvSpPr>
          <p:cNvPr id="7" name="Text Placeholder 4">
            <a:extLst>
              <a:ext uri="{FF2B5EF4-FFF2-40B4-BE49-F238E27FC236}">
                <a16:creationId xmlns:a16="http://schemas.microsoft.com/office/drawing/2014/main" id="{EBD026CC-1D99-40DD-BCDA-554D3027446C}"/>
              </a:ext>
            </a:extLst>
          </p:cNvPr>
          <p:cNvSpPr>
            <a:spLocks noGrp="1"/>
          </p:cNvSpPr>
          <p:nvPr/>
        </p:nvSpPr>
        <p:spPr>
          <a:xfrm>
            <a:off x="391908" y="1794239"/>
            <a:ext cx="3986213" cy="3853602"/>
          </a:xfrm>
          <a:prstGeom prst="rect">
            <a:avLst/>
          </a:prstGeom>
        </p:spPr>
        <p:txBody>
          <a:bodyPr anchor="t"/>
          <a:lstStyle>
            <a:lvl1pPr marL="173038" indent="-173038" algn="l" defTabSz="914400" rtl="0" eaLnBrk="1" latinLnBrk="0" hangingPunct="1">
              <a:lnSpc>
                <a:spcPct val="100000"/>
              </a:lnSpc>
              <a:spcBef>
                <a:spcPts val="0"/>
              </a:spcBef>
              <a:spcAft>
                <a:spcPts val="600"/>
              </a:spcAft>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1pPr>
            <a:lvl2pPr marL="517525" indent="-1651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862013" marR="0" indent="-173038" algn="l" defTabSz="914400" rtl="0" eaLnBrk="1" fontAlgn="auto" latinLnBrk="0" hangingPunct="1">
              <a:lnSpc>
                <a:spcPct val="100000"/>
              </a:lnSpc>
              <a:spcBef>
                <a:spcPts val="0"/>
              </a:spcBef>
              <a:spcAft>
                <a:spcPts val="600"/>
              </a:spcAft>
              <a:buClrTx/>
              <a:buSzTx/>
              <a:buFont typeface="Courier New" panose="02070309020205020404" pitchFamily="49" charset="0"/>
              <a:buChar char="o"/>
              <a:tabLst/>
              <a:defRPr lang="en-US" sz="1400" kern="1200" dirty="0" smtClean="0">
                <a:solidFill>
                  <a:schemeClr val="tx1"/>
                </a:solidFill>
                <a:latin typeface="Arial" panose="020B0604020202020204" pitchFamily="34" charset="0"/>
                <a:ea typeface="+mn-ea"/>
                <a:cs typeface="Arial" panose="020B0604020202020204" pitchFamily="34" charset="0"/>
              </a:defRPr>
            </a:lvl3pPr>
            <a:lvl4pPr marL="1311275" marR="0" indent="-173038"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400" kern="1200" dirty="0" smtClean="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1. University of Michigan Consumer Sentiment Index</a:t>
            </a:r>
          </a:p>
          <a:p>
            <a:pPr marL="0" indent="0">
              <a:buNone/>
            </a:pPr>
            <a:endParaRPr lang="en-US" b="1" dirty="0"/>
          </a:p>
          <a:p>
            <a:pPr marL="0" indent="0">
              <a:buNone/>
            </a:pPr>
            <a:r>
              <a:rPr lang="en-US" b="1" dirty="0"/>
              <a:t>2. Personal Consumption Expenditure (excluding food &amp; energy)</a:t>
            </a:r>
          </a:p>
          <a:p>
            <a:pPr marL="0" indent="0">
              <a:buNone/>
            </a:pPr>
            <a:endParaRPr lang="en-US" b="1" dirty="0"/>
          </a:p>
          <a:p>
            <a:pPr marL="0" indent="0">
              <a:buNone/>
            </a:pPr>
            <a:r>
              <a:rPr lang="en-US" b="1" dirty="0"/>
              <a:t>3. Year-on-year payment card spending growth </a:t>
            </a:r>
          </a:p>
          <a:p>
            <a:pPr marL="0" indent="0">
              <a:buNone/>
            </a:pPr>
            <a:endParaRPr lang="en-US" b="1" dirty="0"/>
          </a:p>
          <a:p>
            <a:pPr marL="0" indent="0">
              <a:buNone/>
            </a:pPr>
            <a:r>
              <a:rPr lang="en-US" b="1" dirty="0"/>
              <a:t>4. United States COVID-19 case counts</a:t>
            </a:r>
          </a:p>
          <a:p>
            <a:pPr marL="0" indent="0">
              <a:buNone/>
            </a:pPr>
            <a:endParaRPr lang="en-US" b="1" dirty="0"/>
          </a:p>
          <a:p>
            <a:pPr marL="0" indent="0">
              <a:buNone/>
            </a:pPr>
            <a:r>
              <a:rPr lang="en-US" b="1" dirty="0"/>
              <a:t>5. XLY (consumer discretionary stock) equity price movement</a:t>
            </a:r>
            <a:endParaRPr lang="en-US" dirty="0"/>
          </a:p>
        </p:txBody>
      </p:sp>
      <p:sp>
        <p:nvSpPr>
          <p:cNvPr id="8" name="Rectangle 7">
            <a:extLst>
              <a:ext uri="{FF2B5EF4-FFF2-40B4-BE49-F238E27FC236}">
                <a16:creationId xmlns:a16="http://schemas.microsoft.com/office/drawing/2014/main" id="{58E32A0B-99A3-4242-9679-4F06EED19209}"/>
              </a:ext>
            </a:extLst>
          </p:cNvPr>
          <p:cNvSpPr/>
          <p:nvPr/>
        </p:nvSpPr>
        <p:spPr>
          <a:xfrm>
            <a:off x="391907" y="1086973"/>
            <a:ext cx="3986571" cy="548640"/>
          </a:xfrm>
          <a:prstGeom prst="rect">
            <a:avLst/>
          </a:prstGeom>
          <a:solidFill>
            <a:srgbClr val="1E62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solidFill>
                  <a:schemeClr val="bg1"/>
                </a:solidFill>
                <a:latin typeface="Arial" panose="020B0604020202020204" pitchFamily="34" charset="0"/>
                <a:cs typeface="Arial" panose="020B0604020202020204" pitchFamily="34" charset="0"/>
              </a:rPr>
              <a:t>What data did I focus on?</a:t>
            </a:r>
          </a:p>
        </p:txBody>
      </p:sp>
      <p:sp>
        <p:nvSpPr>
          <p:cNvPr id="9" name="Rectangle 8">
            <a:extLst>
              <a:ext uri="{FF2B5EF4-FFF2-40B4-BE49-F238E27FC236}">
                <a16:creationId xmlns:a16="http://schemas.microsoft.com/office/drawing/2014/main" id="{1A25459E-49B9-40F7-923D-91BA0B2DA363}"/>
              </a:ext>
            </a:extLst>
          </p:cNvPr>
          <p:cNvSpPr/>
          <p:nvPr/>
        </p:nvSpPr>
        <p:spPr>
          <a:xfrm>
            <a:off x="4776685" y="1086973"/>
            <a:ext cx="3975409" cy="548640"/>
          </a:xfrm>
          <a:prstGeom prst="rect">
            <a:avLst/>
          </a:prstGeom>
          <a:solidFill>
            <a:srgbClr val="1E62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solidFill>
                  <a:schemeClr val="bg1"/>
                </a:solidFill>
                <a:latin typeface="Arial" panose="020B0604020202020204" pitchFamily="34" charset="0"/>
                <a:cs typeface="Arial" panose="020B0604020202020204" pitchFamily="34" charset="0"/>
              </a:rPr>
              <a:t>What analysis did I run?</a:t>
            </a:r>
          </a:p>
        </p:txBody>
      </p:sp>
      <p:pic>
        <p:nvPicPr>
          <p:cNvPr id="13" name="Picture 2" descr="Image result for linear regression">
            <a:extLst>
              <a:ext uri="{FF2B5EF4-FFF2-40B4-BE49-F238E27FC236}">
                <a16:creationId xmlns:a16="http://schemas.microsoft.com/office/drawing/2014/main" id="{16FB8486-186B-4828-B636-A817DE533D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5412" y="2378864"/>
            <a:ext cx="3597954" cy="252414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8288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Workflow</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25</a:t>
            </a:fld>
            <a:endParaRPr lang="en-IN" dirty="0"/>
          </a:p>
        </p:txBody>
      </p:sp>
      <p:sp>
        <p:nvSpPr>
          <p:cNvPr id="7" name="Text Placeholder 4">
            <a:extLst>
              <a:ext uri="{FF2B5EF4-FFF2-40B4-BE49-F238E27FC236}">
                <a16:creationId xmlns:a16="http://schemas.microsoft.com/office/drawing/2014/main" id="{254C000C-E8EC-4191-AC43-BCDA3A6FEC7B}"/>
              </a:ext>
            </a:extLst>
          </p:cNvPr>
          <p:cNvSpPr txBox="1">
            <a:spLocks/>
          </p:cNvSpPr>
          <p:nvPr/>
        </p:nvSpPr>
        <p:spPr>
          <a:xfrm>
            <a:off x="1202881" y="865286"/>
            <a:ext cx="1563521" cy="296954"/>
          </a:xfrm>
          <a:prstGeom prst="rect">
            <a:avLst/>
          </a:prstGeom>
        </p:spPr>
        <p:txBody>
          <a:bodyPr/>
          <a:lstStyle>
            <a:defPPr>
              <a:defRPr lang="en-US"/>
            </a:defPPr>
            <a:lvl1pPr marL="0" algn="ctr" defTabSz="914400" rtl="0" eaLnBrk="1" latinLnBrk="0" hangingPunct="1">
              <a:defRPr sz="1800" kern="1200">
                <a:solidFill>
                  <a:schemeClr val="tx1"/>
                </a:solidFill>
                <a:latin typeface="Georgia" panose="0204050205040502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latin typeface="Arial" panose="020B0604020202020204" pitchFamily="34" charset="0"/>
                <a:cs typeface="Arial" panose="020B0604020202020204" pitchFamily="34" charset="0"/>
              </a:rPr>
              <a:t>Consumer Sentiment Data</a:t>
            </a:r>
          </a:p>
          <a:p>
            <a:r>
              <a:rPr lang="en-US" sz="1200" dirty="0">
                <a:latin typeface="Arial" panose="020B0604020202020204" pitchFamily="34" charset="0"/>
                <a:cs typeface="Arial" panose="020B0604020202020204" pitchFamily="34" charset="0"/>
              </a:rPr>
              <a:t>`</a:t>
            </a:r>
          </a:p>
        </p:txBody>
      </p:sp>
      <p:sp>
        <p:nvSpPr>
          <p:cNvPr id="8" name="Text Placeholder 4">
            <a:extLst>
              <a:ext uri="{FF2B5EF4-FFF2-40B4-BE49-F238E27FC236}">
                <a16:creationId xmlns:a16="http://schemas.microsoft.com/office/drawing/2014/main" id="{B127F493-2931-4B52-B46D-9C6F3E71DAD8}"/>
              </a:ext>
            </a:extLst>
          </p:cNvPr>
          <p:cNvSpPr txBox="1">
            <a:spLocks/>
          </p:cNvSpPr>
          <p:nvPr/>
        </p:nvSpPr>
        <p:spPr>
          <a:xfrm>
            <a:off x="2690412" y="865286"/>
            <a:ext cx="1624993" cy="171649"/>
          </a:xfrm>
          <a:prstGeom prst="rect">
            <a:avLst/>
          </a:prstGeom>
        </p:spPr>
        <p:txBody>
          <a:bodyPr/>
          <a:lstStyle>
            <a:lvl1pPr marL="173038" indent="-173038" algn="l" defTabSz="914400" rtl="0" eaLnBrk="1" latinLnBrk="0" hangingPunct="1">
              <a:lnSpc>
                <a:spcPct val="100000"/>
              </a:lnSpc>
              <a:spcBef>
                <a:spcPts val="0"/>
              </a:spcBef>
              <a:spcAft>
                <a:spcPts val="600"/>
              </a:spcAft>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1pPr>
            <a:lvl2pPr marL="517525" indent="-1651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862013" indent="-173038" algn="l" defTabSz="914400" rtl="0" eaLnBrk="1" latinLnBrk="0" hangingPunct="1">
              <a:lnSpc>
                <a:spcPct val="100000"/>
              </a:lnSpc>
              <a:spcBef>
                <a:spcPts val="0"/>
              </a:spcBef>
              <a:spcAft>
                <a:spcPts val="600"/>
              </a:spcAft>
              <a:buFont typeface="Courier New" panose="02070309020205020404" pitchFamily="49" charset="0"/>
              <a:buChar char="o"/>
              <a:defRPr sz="1400" kern="1200">
                <a:solidFill>
                  <a:schemeClr val="tx1"/>
                </a:solidFill>
                <a:latin typeface="Arial" panose="020B0604020202020204" pitchFamily="34" charset="0"/>
                <a:ea typeface="+mn-ea"/>
                <a:cs typeface="Arial" panose="020B0604020202020204" pitchFamily="34" charset="0"/>
              </a:defRPr>
            </a:lvl3pPr>
            <a:lvl4pPr marL="1311275" indent="-161925" algn="l" defTabSz="914400" rtl="0" eaLnBrk="1" latinLnBrk="0" hangingPunct="1">
              <a:lnSpc>
                <a:spcPct val="100000"/>
              </a:lnSpc>
              <a:spcBef>
                <a:spcPts val="0"/>
              </a:spcBef>
              <a:spcAft>
                <a:spcPts val="600"/>
              </a:spcAft>
              <a:buFont typeface="Arial" panose="020B0604020202020204" pitchFamily="34" charset="0"/>
              <a:buChar char="•"/>
              <a:defRPr sz="1400" kern="1200" baseline="0">
                <a:solidFill>
                  <a:schemeClr val="tx1"/>
                </a:solidFill>
                <a:latin typeface="Arial" panose="020B0604020202020204" pitchFamily="34" charset="0"/>
                <a:ea typeface="+mn-ea"/>
                <a:cs typeface="Arial" panose="020B0604020202020204" pitchFamily="34" charset="0"/>
              </a:defRPr>
            </a:lvl4pPr>
            <a:lvl5pPr marL="1776413" indent="-173038"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b="1" dirty="0">
                <a:solidFill>
                  <a:prstClr val="black"/>
                </a:solidFill>
              </a:rPr>
              <a:t>Personal Consumption Data</a:t>
            </a:r>
          </a:p>
          <a:p>
            <a:pPr marL="0" indent="0" algn="ctr">
              <a:buNone/>
            </a:pPr>
            <a:endParaRPr lang="en-US" sz="1200" dirty="0">
              <a:solidFill>
                <a:prstClr val="black"/>
              </a:solidFill>
            </a:endParaRPr>
          </a:p>
        </p:txBody>
      </p:sp>
      <p:sp>
        <p:nvSpPr>
          <p:cNvPr id="9" name="Text Placeholder 4">
            <a:extLst>
              <a:ext uri="{FF2B5EF4-FFF2-40B4-BE49-F238E27FC236}">
                <a16:creationId xmlns:a16="http://schemas.microsoft.com/office/drawing/2014/main" id="{E51DE0C3-3FA2-4593-8D66-679222DABF37}"/>
              </a:ext>
            </a:extLst>
          </p:cNvPr>
          <p:cNvSpPr txBox="1">
            <a:spLocks/>
          </p:cNvSpPr>
          <p:nvPr/>
        </p:nvSpPr>
        <p:spPr>
          <a:xfrm>
            <a:off x="4220688" y="865286"/>
            <a:ext cx="1259272" cy="296954"/>
          </a:xfrm>
          <a:prstGeom prst="rect">
            <a:avLst/>
          </a:prstGeom>
        </p:spPr>
        <p:txBody>
          <a:bodyPr/>
          <a:lstStyle>
            <a:lvl1pPr marL="173038" indent="-173038" algn="l" defTabSz="914400" rtl="0" eaLnBrk="1" latinLnBrk="0" hangingPunct="1">
              <a:lnSpc>
                <a:spcPct val="100000"/>
              </a:lnSpc>
              <a:spcBef>
                <a:spcPts val="0"/>
              </a:spcBef>
              <a:spcAft>
                <a:spcPts val="600"/>
              </a:spcAft>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1pPr>
            <a:lvl2pPr marL="517525" indent="-1651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862013" indent="-173038" algn="l" defTabSz="914400" rtl="0" eaLnBrk="1" latinLnBrk="0" hangingPunct="1">
              <a:lnSpc>
                <a:spcPct val="100000"/>
              </a:lnSpc>
              <a:spcBef>
                <a:spcPts val="0"/>
              </a:spcBef>
              <a:spcAft>
                <a:spcPts val="600"/>
              </a:spcAft>
              <a:buFont typeface="Courier New" panose="02070309020205020404" pitchFamily="49" charset="0"/>
              <a:buChar char="o"/>
              <a:defRPr sz="1400" kern="1200">
                <a:solidFill>
                  <a:schemeClr val="tx1"/>
                </a:solidFill>
                <a:latin typeface="Arial" panose="020B0604020202020204" pitchFamily="34" charset="0"/>
                <a:ea typeface="+mn-ea"/>
                <a:cs typeface="Arial" panose="020B0604020202020204" pitchFamily="34" charset="0"/>
              </a:defRPr>
            </a:lvl3pPr>
            <a:lvl4pPr marL="1311275" indent="-161925" algn="l" defTabSz="914400" rtl="0" eaLnBrk="1" latinLnBrk="0" hangingPunct="1">
              <a:lnSpc>
                <a:spcPct val="100000"/>
              </a:lnSpc>
              <a:spcBef>
                <a:spcPts val="0"/>
              </a:spcBef>
              <a:spcAft>
                <a:spcPts val="600"/>
              </a:spcAft>
              <a:buFont typeface="Arial" panose="020B0604020202020204" pitchFamily="34" charset="0"/>
              <a:buChar char="•"/>
              <a:defRPr sz="1400" kern="1200" baseline="0">
                <a:solidFill>
                  <a:schemeClr val="tx1"/>
                </a:solidFill>
                <a:latin typeface="Arial" panose="020B0604020202020204" pitchFamily="34" charset="0"/>
                <a:ea typeface="+mn-ea"/>
                <a:cs typeface="Arial" panose="020B0604020202020204" pitchFamily="34" charset="0"/>
              </a:defRPr>
            </a:lvl4pPr>
            <a:lvl5pPr marL="1776413" indent="-173038"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b="1" dirty="0">
                <a:solidFill>
                  <a:prstClr val="black"/>
                </a:solidFill>
              </a:rPr>
              <a:t>Payment Card Spending Data</a:t>
            </a:r>
          </a:p>
          <a:p>
            <a:pPr marL="0" indent="0" algn="ctr">
              <a:buNone/>
            </a:pPr>
            <a:endParaRPr lang="en-US" sz="1200" dirty="0">
              <a:solidFill>
                <a:prstClr val="black"/>
              </a:solidFill>
            </a:endParaRPr>
          </a:p>
        </p:txBody>
      </p:sp>
      <p:graphicFrame>
        <p:nvGraphicFramePr>
          <p:cNvPr id="12" name="Table 11">
            <a:extLst>
              <a:ext uri="{FF2B5EF4-FFF2-40B4-BE49-F238E27FC236}">
                <a16:creationId xmlns:a16="http://schemas.microsoft.com/office/drawing/2014/main" id="{18755343-8B7F-4A33-8F7A-E2CA77DCB024}"/>
              </a:ext>
            </a:extLst>
          </p:cNvPr>
          <p:cNvGraphicFramePr>
            <a:graphicFrameLocks noGrp="1"/>
          </p:cNvGraphicFramePr>
          <p:nvPr>
            <p:extLst>
              <p:ext uri="{D42A27DB-BD31-4B8C-83A1-F6EECF244321}">
                <p14:modId xmlns:p14="http://schemas.microsoft.com/office/powerpoint/2010/main" val="3717994441"/>
              </p:ext>
            </p:extLst>
          </p:nvPr>
        </p:nvGraphicFramePr>
        <p:xfrm>
          <a:off x="184776" y="2488667"/>
          <a:ext cx="8546617" cy="3497580"/>
        </p:xfrm>
        <a:graphic>
          <a:graphicData uri="http://schemas.openxmlformats.org/drawingml/2006/table">
            <a:tbl>
              <a:tblPr firstCol="1" bandRow="1">
                <a:effectLst>
                  <a:outerShdw blurRad="50800" dist="38100" dir="2700000" algn="tl" rotWithShape="0">
                    <a:prstClr val="black">
                      <a:alpha val="40000"/>
                    </a:prstClr>
                  </a:outerShdw>
                </a:effectLst>
                <a:tableStyleId>{93296810-A885-4BE3-A3E7-6D5BEEA58F35}</a:tableStyleId>
              </a:tblPr>
              <a:tblGrid>
                <a:gridCol w="1023369">
                  <a:extLst>
                    <a:ext uri="{9D8B030D-6E8A-4147-A177-3AD203B41FA5}">
                      <a16:colId xmlns:a16="http://schemas.microsoft.com/office/drawing/2014/main" val="1281906672"/>
                    </a:ext>
                  </a:extLst>
                </a:gridCol>
                <a:gridCol w="1378535">
                  <a:extLst>
                    <a:ext uri="{9D8B030D-6E8A-4147-A177-3AD203B41FA5}">
                      <a16:colId xmlns:a16="http://schemas.microsoft.com/office/drawing/2014/main" val="419073024"/>
                    </a:ext>
                  </a:extLst>
                </a:gridCol>
                <a:gridCol w="1539924">
                  <a:extLst>
                    <a:ext uri="{9D8B030D-6E8A-4147-A177-3AD203B41FA5}">
                      <a16:colId xmlns:a16="http://schemas.microsoft.com/office/drawing/2014/main" val="3411180470"/>
                    </a:ext>
                  </a:extLst>
                </a:gridCol>
                <a:gridCol w="1618225">
                  <a:extLst>
                    <a:ext uri="{9D8B030D-6E8A-4147-A177-3AD203B41FA5}">
                      <a16:colId xmlns:a16="http://schemas.microsoft.com/office/drawing/2014/main" val="2849336351"/>
                    </a:ext>
                  </a:extLst>
                </a:gridCol>
                <a:gridCol w="1493282">
                  <a:extLst>
                    <a:ext uri="{9D8B030D-6E8A-4147-A177-3AD203B41FA5}">
                      <a16:colId xmlns:a16="http://schemas.microsoft.com/office/drawing/2014/main" val="464372144"/>
                    </a:ext>
                  </a:extLst>
                </a:gridCol>
                <a:gridCol w="1493282">
                  <a:extLst>
                    <a:ext uri="{9D8B030D-6E8A-4147-A177-3AD203B41FA5}">
                      <a16:colId xmlns:a16="http://schemas.microsoft.com/office/drawing/2014/main" val="4227400088"/>
                    </a:ext>
                  </a:extLst>
                </a:gridCol>
              </a:tblGrid>
              <a:tr h="342900">
                <a:tc>
                  <a:txBody>
                    <a:bodyPr/>
                    <a:lstStyle/>
                    <a:p>
                      <a:r>
                        <a:rPr lang="en-US" sz="1200" dirty="0">
                          <a:latin typeface="Arial" panose="020B0604020202020204" pitchFamily="34" charset="0"/>
                          <a:cs typeface="Arial" panose="020B0604020202020204" pitchFamily="34" charset="0"/>
                        </a:rPr>
                        <a:t>Data Source</a:t>
                      </a:r>
                    </a:p>
                  </a:txBody>
                  <a:tcPr marL="68580" marR="68580" marT="34290" marB="34290" anchor="ctr">
                    <a:solidFill>
                      <a:srgbClr val="1E6237"/>
                    </a:solidFill>
                  </a:tcPr>
                </a:tc>
                <a:tc>
                  <a:txBody>
                    <a:bodyPr/>
                    <a:lstStyle/>
                    <a:p>
                      <a:pPr algn="l"/>
                      <a:r>
                        <a:rPr lang="en-US" sz="1200" dirty="0">
                          <a:latin typeface="Arial" panose="020B0604020202020204" pitchFamily="34" charset="0"/>
                          <a:cs typeface="Arial" panose="020B0604020202020204" pitchFamily="34" charset="0"/>
                        </a:rPr>
                        <a:t>University of Michigan Consumer Sentiment Index</a:t>
                      </a:r>
                      <a:endParaRPr lang="en-US" sz="1200" b="1" dirty="0">
                        <a:solidFill>
                          <a:prstClr val="black"/>
                        </a:solidFill>
                        <a:latin typeface="Arial" panose="020B0604020202020204" pitchFamily="34" charset="0"/>
                        <a:cs typeface="Arial" panose="020B0604020202020204" pitchFamily="34" charset="0"/>
                      </a:endParaRPr>
                    </a:p>
                  </a:txBody>
                  <a:tcPr marL="68580" marR="68580" marT="34290" marB="34290" anchor="ct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Federal Reserve Bank of St. Louis</a:t>
                      </a:r>
                    </a:p>
                    <a:p>
                      <a:pPr algn="l"/>
                      <a:endParaRPr lang="en-US" sz="1200" dirty="0">
                        <a:latin typeface="Arial" panose="020B0604020202020204" pitchFamily="34" charset="0"/>
                        <a:cs typeface="Arial" panose="020B0604020202020204" pitchFamily="34" charset="0"/>
                      </a:endParaRPr>
                    </a:p>
                  </a:txBody>
                  <a:tcPr marL="68580" marR="68580" marT="34290" marB="34290" anchor="ctr">
                    <a:solidFill>
                      <a:schemeClr val="accent6">
                        <a:lumMod val="40000"/>
                        <a:lumOff val="60000"/>
                      </a:schemeClr>
                    </a:solidFill>
                  </a:tcPr>
                </a:tc>
                <a:tc>
                  <a:txBody>
                    <a:bodyPr/>
                    <a:lstStyle/>
                    <a:p>
                      <a:pPr algn="l"/>
                      <a:r>
                        <a:rPr lang="en-US" sz="1200" dirty="0">
                          <a:latin typeface="Arial" panose="020B0604020202020204" pitchFamily="34" charset="0"/>
                          <a:cs typeface="Arial" panose="020B0604020202020204" pitchFamily="34" charset="0"/>
                        </a:rPr>
                        <a:t>Bloomberg</a:t>
                      </a:r>
                    </a:p>
                    <a:p>
                      <a:pPr algn="l"/>
                      <a:endParaRPr lang="en-US" sz="1200" dirty="0">
                        <a:latin typeface="Arial" panose="020B0604020202020204" pitchFamily="34" charset="0"/>
                        <a:cs typeface="Arial" panose="020B0604020202020204" pitchFamily="34" charset="0"/>
                      </a:endParaRPr>
                    </a:p>
                  </a:txBody>
                  <a:tcPr marL="68580" marR="68580" marT="34290" marB="34290" anchor="ct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World Health Organization Database</a:t>
                      </a:r>
                    </a:p>
                    <a:p>
                      <a:pPr algn="l"/>
                      <a:endParaRPr lang="en-US" sz="1200" dirty="0">
                        <a:latin typeface="Arial" panose="020B0604020202020204" pitchFamily="34" charset="0"/>
                        <a:cs typeface="Arial" panose="020B0604020202020204" pitchFamily="34" charset="0"/>
                      </a:endParaRPr>
                    </a:p>
                  </a:txBody>
                  <a:tcPr marL="68580" marR="68580" marT="34290" marB="34290" anchor="ctr">
                    <a:solidFill>
                      <a:schemeClr val="accent6">
                        <a:lumMod val="40000"/>
                        <a:lumOff val="60000"/>
                      </a:schemeClr>
                    </a:solidFill>
                  </a:tcPr>
                </a:tc>
                <a:tc>
                  <a:txBody>
                    <a:bodyPr/>
                    <a:lstStyle/>
                    <a:p>
                      <a:pPr algn="l"/>
                      <a:r>
                        <a:rPr lang="en-US" sz="1200" dirty="0">
                          <a:latin typeface="Arial" panose="020B0604020202020204" pitchFamily="34" charset="0"/>
                          <a:cs typeface="Arial" panose="020B0604020202020204" pitchFamily="34" charset="0"/>
                        </a:rPr>
                        <a:t>Wall Street Journal Markets</a:t>
                      </a:r>
                    </a:p>
                  </a:txBody>
                  <a:tcPr marL="68580" marR="68580" marT="34290" marB="34290" anchor="ctr">
                    <a:solidFill>
                      <a:schemeClr val="accent6">
                        <a:lumMod val="40000"/>
                        <a:lumOff val="60000"/>
                      </a:schemeClr>
                    </a:solidFill>
                  </a:tcPr>
                </a:tc>
                <a:extLst>
                  <a:ext uri="{0D108BD9-81ED-4DB2-BD59-A6C34878D82A}">
                    <a16:rowId xmlns:a16="http://schemas.microsoft.com/office/drawing/2014/main" val="1656399900"/>
                  </a:ext>
                </a:extLst>
              </a:tr>
              <a:tr h="617220">
                <a:tc>
                  <a:txBody>
                    <a:bodyPr/>
                    <a:lstStyle/>
                    <a:p>
                      <a:r>
                        <a:rPr lang="en-US" sz="1200" dirty="0">
                          <a:latin typeface="Arial" panose="020B0604020202020204" pitchFamily="34" charset="0"/>
                          <a:cs typeface="Arial" panose="020B0604020202020204" pitchFamily="34" charset="0"/>
                        </a:rPr>
                        <a:t>Key Attributes</a:t>
                      </a:r>
                    </a:p>
                  </a:txBody>
                  <a:tcPr marL="68580" marR="68580" marT="34290" marB="34290" anchor="ctr">
                    <a:solidFill>
                      <a:srgbClr val="1E6237"/>
                    </a:solidFill>
                  </a:tcPr>
                </a:tc>
                <a:tc>
                  <a:txBody>
                    <a:bodyPr/>
                    <a:lstStyle/>
                    <a:p>
                      <a:pPr marL="171450" indent="-171450" algn="l">
                        <a:buFont typeface="Arial" panose="020B0604020202020204" pitchFamily="34" charset="0"/>
                        <a:buChar char="•"/>
                      </a:pPr>
                      <a:r>
                        <a:rPr lang="en-US" sz="1200" dirty="0">
                          <a:latin typeface="Arial" panose="020B0604020202020204" pitchFamily="34" charset="0"/>
                          <a:cs typeface="Arial" panose="020B0604020202020204" pitchFamily="34" charset="0"/>
                        </a:rPr>
                        <a:t>Monthly index</a:t>
                      </a:r>
                    </a:p>
                    <a:p>
                      <a:pPr marL="171450" indent="-171450" algn="l">
                        <a:buFont typeface="Arial" panose="020B0604020202020204" pitchFamily="34" charset="0"/>
                        <a:buChar char="•"/>
                      </a:pPr>
                      <a:r>
                        <a:rPr lang="en-US" sz="1200" dirty="0">
                          <a:latin typeface="Arial" panose="020B0604020202020204" pitchFamily="34" charset="0"/>
                          <a:cs typeface="Arial" panose="020B0604020202020204" pitchFamily="34" charset="0"/>
                        </a:rPr>
                        <a:t>Aggregate score of 50 questions</a:t>
                      </a:r>
                    </a:p>
                  </a:txBody>
                  <a:tcPr marL="68580" marR="68580" marT="34290" marB="34290">
                    <a:solidFill>
                      <a:schemeClr val="accent6">
                        <a:lumMod val="40000"/>
                        <a:lumOff val="60000"/>
                      </a:schemeClr>
                    </a:solidFill>
                  </a:tcPr>
                </a:tc>
                <a:tc>
                  <a:txBody>
                    <a:bodyPr/>
                    <a:lstStyle/>
                    <a:p>
                      <a:pPr marL="171450" indent="-171450" algn="l">
                        <a:buFont typeface="Arial" panose="020B0604020202020204" pitchFamily="34" charset="0"/>
                        <a:buChar char="•"/>
                      </a:pPr>
                      <a:r>
                        <a:rPr lang="en-US" sz="1200" dirty="0">
                          <a:latin typeface="Arial" panose="020B0604020202020204" pitchFamily="34" charset="0"/>
                          <a:cs typeface="Arial" panose="020B0604020202020204" pitchFamily="34" charset="0"/>
                        </a:rPr>
                        <a:t>Monthly entry</a:t>
                      </a:r>
                    </a:p>
                    <a:p>
                      <a:pPr marL="171450" indent="-171450" algn="l">
                        <a:buFont typeface="Arial" panose="020B0604020202020204" pitchFamily="34" charset="0"/>
                        <a:buChar char="•"/>
                      </a:pPr>
                      <a:r>
                        <a:rPr lang="en-US" sz="1200" dirty="0">
                          <a:latin typeface="Arial" panose="020B0604020202020204" pitchFamily="34" charset="0"/>
                          <a:cs typeface="Arial" panose="020B0604020202020204" pitchFamily="34" charset="0"/>
                        </a:rPr>
                        <a:t>Specifies consumption of goods and of all goods &amp; services excluding food &amp; energy</a:t>
                      </a:r>
                      <a:endParaRPr lang="en-US" sz="1200" dirty="0">
                        <a:solidFill>
                          <a:prstClr val="black"/>
                        </a:solidFill>
                        <a:latin typeface="Arial" panose="020B0604020202020204" pitchFamily="34" charset="0"/>
                        <a:cs typeface="Arial" panose="020B0604020202020204" pitchFamily="34" charset="0"/>
                      </a:endParaRPr>
                    </a:p>
                  </a:txBody>
                  <a:tcPr marL="68580" marR="68580" marT="34290" marB="34290">
                    <a:solidFill>
                      <a:schemeClr val="accent6">
                        <a:lumMod val="40000"/>
                        <a:lumOff val="60000"/>
                      </a:schemeClr>
                    </a:solidFill>
                  </a:tcPr>
                </a:tc>
                <a:tc>
                  <a:txBody>
                    <a:bodyPr/>
                    <a:lstStyle/>
                    <a:p>
                      <a:pPr marL="171450" indent="-171450" algn="l">
                        <a:buFont typeface="Arial" panose="020B0604020202020204" pitchFamily="34" charset="0"/>
                        <a:buChar char="•"/>
                      </a:pPr>
                      <a:r>
                        <a:rPr lang="en-US" sz="1200" dirty="0">
                          <a:latin typeface="Arial" panose="020B0604020202020204" pitchFamily="34" charset="0"/>
                          <a:cs typeface="Arial" panose="020B0604020202020204" pitchFamily="34" charset="0"/>
                        </a:rPr>
                        <a:t>Monthly entry</a:t>
                      </a:r>
                    </a:p>
                    <a:p>
                      <a:pPr marL="171450" indent="-171450" algn="l">
                        <a:buFont typeface="Arial" panose="020B0604020202020204" pitchFamily="34" charset="0"/>
                        <a:buChar char="•"/>
                      </a:pPr>
                      <a:r>
                        <a:rPr lang="en-US" sz="1200" dirty="0">
                          <a:latin typeface="Arial" panose="020B0604020202020204" pitchFamily="34" charset="0"/>
                          <a:cs typeface="Arial" panose="020B0604020202020204" pitchFamily="34" charset="0"/>
                        </a:rPr>
                        <a:t>Year-on-year spending growth in disparate consumer categories (e.g., clothing, restaurants)</a:t>
                      </a:r>
                    </a:p>
                  </a:txBody>
                  <a:tcPr marL="68580" marR="68580" marT="34290" marB="34290">
                    <a:solidFill>
                      <a:schemeClr val="accent6">
                        <a:lumMod val="40000"/>
                        <a:lumOff val="60000"/>
                      </a:schemeClr>
                    </a:solidFill>
                  </a:tcPr>
                </a:tc>
                <a:tc>
                  <a:txBody>
                    <a:bodyPr/>
                    <a:lstStyle/>
                    <a:p>
                      <a:pPr marL="171450" indent="-171450" algn="l">
                        <a:buFont typeface="Arial" panose="020B0604020202020204" pitchFamily="34" charset="0"/>
                        <a:buChar char="•"/>
                      </a:pPr>
                      <a:r>
                        <a:rPr lang="en-US" sz="1200" dirty="0">
                          <a:latin typeface="Arial" panose="020B0604020202020204" pitchFamily="34" charset="0"/>
                          <a:cs typeface="Arial" panose="020B0604020202020204" pitchFamily="34" charset="0"/>
                        </a:rPr>
                        <a:t>Daily entry</a:t>
                      </a:r>
                    </a:p>
                    <a:p>
                      <a:pPr marL="171450" indent="-171450" algn="l">
                        <a:buFont typeface="Arial" panose="020B0604020202020204" pitchFamily="34" charset="0"/>
                        <a:buChar char="•"/>
                      </a:pPr>
                      <a:r>
                        <a:rPr lang="en-US" sz="1200" dirty="0">
                          <a:latin typeface="Arial" panose="020B0604020202020204" pitchFamily="34" charset="0"/>
                          <a:cs typeface="Arial" panose="020B0604020202020204" pitchFamily="34" charset="0"/>
                        </a:rPr>
                        <a:t>Daily and cumulative case counts in the United States</a:t>
                      </a:r>
                    </a:p>
                  </a:txBody>
                  <a:tcPr marL="68580" marR="68580" marT="34290" marB="34290">
                    <a:solidFill>
                      <a:schemeClr val="accent6">
                        <a:lumMod val="40000"/>
                        <a:lumOff val="60000"/>
                      </a:schemeClr>
                    </a:solidFill>
                  </a:tcPr>
                </a:tc>
                <a:tc>
                  <a:txBody>
                    <a:bodyPr/>
                    <a:lstStyle/>
                    <a:p>
                      <a:pPr marL="171450" indent="-171450" algn="l">
                        <a:buFont typeface="Arial" panose="020B0604020202020204" pitchFamily="34" charset="0"/>
                        <a:buChar char="•"/>
                      </a:pPr>
                      <a:r>
                        <a:rPr lang="en-US" sz="1200" dirty="0">
                          <a:latin typeface="Arial" panose="020B0604020202020204" pitchFamily="34" charset="0"/>
                          <a:cs typeface="Arial" panose="020B0604020202020204" pitchFamily="34" charset="0"/>
                        </a:rPr>
                        <a:t>Daily closing prices</a:t>
                      </a:r>
                    </a:p>
                  </a:txBody>
                  <a:tcPr marL="68580" marR="68580" marT="34290" marB="34290">
                    <a:solidFill>
                      <a:schemeClr val="accent6">
                        <a:lumMod val="40000"/>
                        <a:lumOff val="60000"/>
                      </a:schemeClr>
                    </a:solidFill>
                  </a:tcPr>
                </a:tc>
                <a:extLst>
                  <a:ext uri="{0D108BD9-81ED-4DB2-BD59-A6C34878D82A}">
                    <a16:rowId xmlns:a16="http://schemas.microsoft.com/office/drawing/2014/main" val="2683313395"/>
                  </a:ext>
                </a:extLst>
              </a:tr>
              <a:tr h="617220">
                <a:tc>
                  <a:txBody>
                    <a:bodyPr/>
                    <a:lstStyle/>
                    <a:p>
                      <a:r>
                        <a:rPr lang="en-US" sz="1200" dirty="0">
                          <a:latin typeface="Arial" panose="020B0604020202020204" pitchFamily="34" charset="0"/>
                          <a:cs typeface="Arial" panose="020B0604020202020204" pitchFamily="34" charset="0"/>
                        </a:rPr>
                        <a:t>Cleaning</a:t>
                      </a:r>
                    </a:p>
                  </a:txBody>
                  <a:tcPr marL="68580" marR="68580" marT="34290" marB="34290" anchor="ctr">
                    <a:solidFill>
                      <a:srgbClr val="1E6237"/>
                    </a:solidFill>
                  </a:tcPr>
                </a:tc>
                <a:tc>
                  <a:txBody>
                    <a:bodyPr/>
                    <a:lstStyle/>
                    <a:p>
                      <a:pPr marL="171450" indent="-171450" algn="l">
                        <a:buFont typeface="Arial" panose="020B0604020202020204" pitchFamily="34" charset="0"/>
                        <a:buChar char="•"/>
                      </a:pPr>
                      <a:r>
                        <a:rPr lang="en-US" sz="1200" dirty="0">
                          <a:latin typeface="Arial" panose="020B0604020202020204" pitchFamily="34" charset="0"/>
                          <a:cs typeface="Arial" panose="020B0604020202020204" pitchFamily="34" charset="0"/>
                        </a:rPr>
                        <a:t>Reformat dates to datetimes</a:t>
                      </a:r>
                    </a:p>
                    <a:p>
                      <a:pPr marL="171450" indent="-171450" algn="l">
                        <a:buFont typeface="Arial" panose="020B0604020202020204" pitchFamily="34" charset="0"/>
                        <a:buChar char="•"/>
                      </a:pPr>
                      <a:r>
                        <a:rPr lang="en-US" sz="1200" dirty="0">
                          <a:latin typeface="Arial" panose="020B0604020202020204" pitchFamily="34" charset="0"/>
                          <a:cs typeface="Arial" panose="020B0604020202020204" pitchFamily="34" charset="0"/>
                        </a:rPr>
                        <a:t>Linear interpolation of monthly data to daily values</a:t>
                      </a:r>
                    </a:p>
                  </a:txBody>
                  <a:tcPr marL="68580" marR="68580" marT="34290" marB="34290">
                    <a:solidFill>
                      <a:schemeClr val="accent6">
                        <a:lumMod val="40000"/>
                        <a:lumOff val="60000"/>
                      </a:schemeClr>
                    </a:solidFill>
                  </a:tcPr>
                </a:tc>
                <a:tc>
                  <a:txBody>
                    <a:bodyPr/>
                    <a:lstStyle/>
                    <a:p>
                      <a:pPr marL="171450" indent="-171450" algn="l">
                        <a:buFont typeface="Arial" panose="020B0604020202020204" pitchFamily="34" charset="0"/>
                        <a:buChar char="•"/>
                      </a:pPr>
                      <a:r>
                        <a:rPr lang="en-US" sz="1200" dirty="0">
                          <a:latin typeface="Arial" panose="020B0604020202020204" pitchFamily="34" charset="0"/>
                          <a:cs typeface="Arial" panose="020B0604020202020204" pitchFamily="34" charset="0"/>
                        </a:rPr>
                        <a:t>Reformat dates to date times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Arial" panose="020B0604020202020204" pitchFamily="34" charset="0"/>
                          <a:cs typeface="Arial" panose="020B0604020202020204" pitchFamily="34" charset="0"/>
                        </a:rPr>
                        <a:t>Linear interpolation of monthly data to daily values</a:t>
                      </a:r>
                    </a:p>
                  </a:txBody>
                  <a:tcPr marL="68580" marR="68580" marT="34290" marB="34290">
                    <a:solidFill>
                      <a:schemeClr val="accent6">
                        <a:lumMod val="40000"/>
                        <a:lumOff val="60000"/>
                      </a:schemeClr>
                    </a:solidFill>
                  </a:tcPr>
                </a:tc>
                <a:tc>
                  <a:txBody>
                    <a:bodyPr/>
                    <a:lstStyle/>
                    <a:p>
                      <a:pPr marL="171450" indent="-171450" algn="l">
                        <a:buFont typeface="Arial" panose="020B0604020202020204" pitchFamily="34" charset="0"/>
                        <a:buChar char="•"/>
                      </a:pPr>
                      <a:r>
                        <a:rPr lang="en-US" sz="1200" dirty="0">
                          <a:latin typeface="Arial" panose="020B0604020202020204" pitchFamily="34" charset="0"/>
                          <a:cs typeface="Arial" panose="020B0604020202020204" pitchFamily="34" charset="0"/>
                        </a:rPr>
                        <a:t>Transposition of </a:t>
                      </a:r>
                      <a:r>
                        <a:rPr lang="en-US" sz="1200" dirty="0" err="1">
                          <a:latin typeface="Arial" panose="020B0604020202020204" pitchFamily="34" charset="0"/>
                          <a:cs typeface="Arial" panose="020B0604020202020204" pitchFamily="34" charset="0"/>
                        </a:rPr>
                        <a:t>dataframe</a:t>
                      </a:r>
                      <a:endParaRPr lang="en-US" sz="1200" dirty="0">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Arial" panose="020B0604020202020204" pitchFamily="34" charset="0"/>
                          <a:cs typeface="Arial" panose="020B0604020202020204" pitchFamily="34" charset="0"/>
                        </a:rPr>
                        <a:t>Linear interpolation of monthly data to daily values</a:t>
                      </a:r>
                    </a:p>
                  </a:txBody>
                  <a:tcPr marL="68580" marR="68580" marT="34290" marB="34290">
                    <a:solidFill>
                      <a:schemeClr val="accent6">
                        <a:lumMod val="40000"/>
                        <a:lumOff val="60000"/>
                      </a:schemeClr>
                    </a:solidFill>
                  </a:tcPr>
                </a:tc>
                <a:tc>
                  <a:txBody>
                    <a:bodyPr/>
                    <a:lstStyle/>
                    <a:p>
                      <a:pPr marL="171450" indent="-171450" algn="l">
                        <a:buFont typeface="Arial" panose="020B0604020202020204" pitchFamily="34" charset="0"/>
                        <a:buChar char="•"/>
                      </a:pPr>
                      <a:r>
                        <a:rPr lang="en-US" sz="1200" dirty="0">
                          <a:latin typeface="Arial" panose="020B0604020202020204" pitchFamily="34" charset="0"/>
                          <a:cs typeface="Arial" panose="020B0604020202020204" pitchFamily="34" charset="0"/>
                        </a:rPr>
                        <a:t>Filtering for United States cases</a:t>
                      </a:r>
                    </a:p>
                  </a:txBody>
                  <a:tcPr marL="68580" marR="68580" marT="34290" marB="34290">
                    <a:solidFill>
                      <a:schemeClr val="accent6">
                        <a:lumMod val="40000"/>
                        <a:lumOff val="60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Arial" panose="020B0604020202020204" pitchFamily="34" charset="0"/>
                          <a:cs typeface="Arial" panose="020B0604020202020204" pitchFamily="34" charset="0"/>
                        </a:rPr>
                        <a:t>Reformat dates to date times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latin typeface="Arial" panose="020B0604020202020204" pitchFamily="34" charset="0"/>
                        <a:cs typeface="Arial" panose="020B0604020202020204" pitchFamily="34" charset="0"/>
                      </a:endParaRPr>
                    </a:p>
                    <a:p>
                      <a:pPr marL="171450" indent="-171450" algn="l">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txBody>
                  <a:tcPr marL="68580" marR="68580" marT="34290" marB="34290">
                    <a:solidFill>
                      <a:schemeClr val="accent6">
                        <a:lumMod val="40000"/>
                        <a:lumOff val="60000"/>
                      </a:schemeClr>
                    </a:solidFill>
                  </a:tcPr>
                </a:tc>
                <a:extLst>
                  <a:ext uri="{0D108BD9-81ED-4DB2-BD59-A6C34878D82A}">
                    <a16:rowId xmlns:a16="http://schemas.microsoft.com/office/drawing/2014/main" val="3421767444"/>
                  </a:ext>
                </a:extLst>
              </a:tr>
            </a:tbl>
          </a:graphicData>
        </a:graphic>
      </p:graphicFrame>
      <p:sp>
        <p:nvSpPr>
          <p:cNvPr id="13" name="Text Placeholder 4">
            <a:extLst>
              <a:ext uri="{FF2B5EF4-FFF2-40B4-BE49-F238E27FC236}">
                <a16:creationId xmlns:a16="http://schemas.microsoft.com/office/drawing/2014/main" id="{6CABD9E0-EC8C-46C5-9F17-554A264C9DDA}"/>
              </a:ext>
            </a:extLst>
          </p:cNvPr>
          <p:cNvSpPr txBox="1">
            <a:spLocks/>
          </p:cNvSpPr>
          <p:nvPr/>
        </p:nvSpPr>
        <p:spPr>
          <a:xfrm>
            <a:off x="5834755" y="865286"/>
            <a:ext cx="1259272" cy="296954"/>
          </a:xfrm>
          <a:prstGeom prst="rect">
            <a:avLst/>
          </a:prstGeom>
        </p:spPr>
        <p:txBody>
          <a:bodyPr/>
          <a:lstStyle>
            <a:lvl1pPr marL="173038" indent="-173038" algn="l" defTabSz="914400" rtl="0" eaLnBrk="1" latinLnBrk="0" hangingPunct="1">
              <a:lnSpc>
                <a:spcPct val="100000"/>
              </a:lnSpc>
              <a:spcBef>
                <a:spcPts val="0"/>
              </a:spcBef>
              <a:spcAft>
                <a:spcPts val="600"/>
              </a:spcAft>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1pPr>
            <a:lvl2pPr marL="517525" indent="-1651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862013" indent="-173038" algn="l" defTabSz="914400" rtl="0" eaLnBrk="1" latinLnBrk="0" hangingPunct="1">
              <a:lnSpc>
                <a:spcPct val="100000"/>
              </a:lnSpc>
              <a:spcBef>
                <a:spcPts val="0"/>
              </a:spcBef>
              <a:spcAft>
                <a:spcPts val="600"/>
              </a:spcAft>
              <a:buFont typeface="Courier New" panose="02070309020205020404" pitchFamily="49" charset="0"/>
              <a:buChar char="o"/>
              <a:defRPr sz="1400" kern="1200">
                <a:solidFill>
                  <a:schemeClr val="tx1"/>
                </a:solidFill>
                <a:latin typeface="Arial" panose="020B0604020202020204" pitchFamily="34" charset="0"/>
                <a:ea typeface="+mn-ea"/>
                <a:cs typeface="Arial" panose="020B0604020202020204" pitchFamily="34" charset="0"/>
              </a:defRPr>
            </a:lvl3pPr>
            <a:lvl4pPr marL="1311275" indent="-161925" algn="l" defTabSz="914400" rtl="0" eaLnBrk="1" latinLnBrk="0" hangingPunct="1">
              <a:lnSpc>
                <a:spcPct val="100000"/>
              </a:lnSpc>
              <a:spcBef>
                <a:spcPts val="0"/>
              </a:spcBef>
              <a:spcAft>
                <a:spcPts val="600"/>
              </a:spcAft>
              <a:buFont typeface="Arial" panose="020B0604020202020204" pitchFamily="34" charset="0"/>
              <a:buChar char="•"/>
              <a:defRPr sz="1400" kern="1200" baseline="0">
                <a:solidFill>
                  <a:schemeClr val="tx1"/>
                </a:solidFill>
                <a:latin typeface="Arial" panose="020B0604020202020204" pitchFamily="34" charset="0"/>
                <a:ea typeface="+mn-ea"/>
                <a:cs typeface="Arial" panose="020B0604020202020204" pitchFamily="34" charset="0"/>
              </a:defRPr>
            </a:lvl4pPr>
            <a:lvl5pPr marL="1776413" indent="-173038"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b="1" dirty="0">
                <a:solidFill>
                  <a:prstClr val="black"/>
                </a:solidFill>
              </a:rPr>
              <a:t>COVID-19 Case Data</a:t>
            </a:r>
          </a:p>
          <a:p>
            <a:pPr marL="0" indent="0" algn="ctr">
              <a:buNone/>
            </a:pPr>
            <a:endParaRPr lang="en-US" sz="1200" dirty="0">
              <a:solidFill>
                <a:prstClr val="black"/>
              </a:solidFill>
            </a:endParaRPr>
          </a:p>
        </p:txBody>
      </p:sp>
      <p:sp>
        <p:nvSpPr>
          <p:cNvPr id="30" name="Text Placeholder 4">
            <a:extLst>
              <a:ext uri="{FF2B5EF4-FFF2-40B4-BE49-F238E27FC236}">
                <a16:creationId xmlns:a16="http://schemas.microsoft.com/office/drawing/2014/main" id="{1574B96A-FBDA-4FC2-B312-88A0D0093107}"/>
              </a:ext>
            </a:extLst>
          </p:cNvPr>
          <p:cNvSpPr txBox="1">
            <a:spLocks/>
          </p:cNvSpPr>
          <p:nvPr/>
        </p:nvSpPr>
        <p:spPr>
          <a:xfrm>
            <a:off x="7265870" y="865286"/>
            <a:ext cx="1603765" cy="125938"/>
          </a:xfrm>
          <a:prstGeom prst="rect">
            <a:avLst/>
          </a:prstGeom>
        </p:spPr>
        <p:txBody>
          <a:bodyPr/>
          <a:lstStyle>
            <a:lvl1pPr marL="173038" indent="-173038" algn="l" defTabSz="914400" rtl="0" eaLnBrk="1" latinLnBrk="0" hangingPunct="1">
              <a:lnSpc>
                <a:spcPct val="100000"/>
              </a:lnSpc>
              <a:spcBef>
                <a:spcPts val="0"/>
              </a:spcBef>
              <a:spcAft>
                <a:spcPts val="600"/>
              </a:spcAft>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1pPr>
            <a:lvl2pPr marL="517525" indent="-1651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862013" indent="-173038" algn="l" defTabSz="914400" rtl="0" eaLnBrk="1" latinLnBrk="0" hangingPunct="1">
              <a:lnSpc>
                <a:spcPct val="100000"/>
              </a:lnSpc>
              <a:spcBef>
                <a:spcPts val="0"/>
              </a:spcBef>
              <a:spcAft>
                <a:spcPts val="600"/>
              </a:spcAft>
              <a:buFont typeface="Courier New" panose="02070309020205020404" pitchFamily="49" charset="0"/>
              <a:buChar char="o"/>
              <a:defRPr sz="1400" kern="1200">
                <a:solidFill>
                  <a:schemeClr val="tx1"/>
                </a:solidFill>
                <a:latin typeface="Arial" panose="020B0604020202020204" pitchFamily="34" charset="0"/>
                <a:ea typeface="+mn-ea"/>
                <a:cs typeface="Arial" panose="020B0604020202020204" pitchFamily="34" charset="0"/>
              </a:defRPr>
            </a:lvl3pPr>
            <a:lvl4pPr marL="1311275" indent="-161925" algn="l" defTabSz="914400" rtl="0" eaLnBrk="1" latinLnBrk="0" hangingPunct="1">
              <a:lnSpc>
                <a:spcPct val="100000"/>
              </a:lnSpc>
              <a:spcBef>
                <a:spcPts val="0"/>
              </a:spcBef>
              <a:spcAft>
                <a:spcPts val="600"/>
              </a:spcAft>
              <a:buFont typeface="Arial" panose="020B0604020202020204" pitchFamily="34" charset="0"/>
              <a:buChar char="•"/>
              <a:defRPr sz="1400" kern="1200" baseline="0">
                <a:solidFill>
                  <a:schemeClr val="tx1"/>
                </a:solidFill>
                <a:latin typeface="Arial" panose="020B0604020202020204" pitchFamily="34" charset="0"/>
                <a:ea typeface="+mn-ea"/>
                <a:cs typeface="Arial" panose="020B0604020202020204" pitchFamily="34" charset="0"/>
              </a:defRPr>
            </a:lvl4pPr>
            <a:lvl5pPr marL="1776413" indent="-173038"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b="1" dirty="0">
                <a:solidFill>
                  <a:prstClr val="black"/>
                </a:solidFill>
              </a:rPr>
              <a:t>Consumer Discretionary Stock Price Data</a:t>
            </a:r>
          </a:p>
          <a:p>
            <a:pPr marL="0" indent="0" algn="ctr">
              <a:buNone/>
            </a:pPr>
            <a:endParaRPr lang="en-US" sz="1200" dirty="0">
              <a:solidFill>
                <a:prstClr val="black"/>
              </a:solidFill>
            </a:endParaRPr>
          </a:p>
        </p:txBody>
      </p:sp>
      <p:pic>
        <p:nvPicPr>
          <p:cNvPr id="3074" name="Picture 2" descr="Sentiment Icon #114946 - Free Icons Library">
            <a:extLst>
              <a:ext uri="{FF2B5EF4-FFF2-40B4-BE49-F238E27FC236}">
                <a16:creationId xmlns:a16="http://schemas.microsoft.com/office/drawing/2014/main" id="{4F109373-5022-4B49-B34A-C3BDDB302DC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6134" y="1616810"/>
            <a:ext cx="1167467" cy="7296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6" name="Picture 4" descr="Personal Consumption Expenditures: Definition">
            <a:extLst>
              <a:ext uri="{FF2B5EF4-FFF2-40B4-BE49-F238E27FC236}">
                <a16:creationId xmlns:a16="http://schemas.microsoft.com/office/drawing/2014/main" id="{288E63A2-FA5E-4E0F-B06A-37066AAF81B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5826" y="1610006"/>
            <a:ext cx="1110870" cy="7432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8" name="Picture 6" descr="Card payments: Introduction and the main players | Paiementor">
            <a:extLst>
              <a:ext uri="{FF2B5EF4-FFF2-40B4-BE49-F238E27FC236}">
                <a16:creationId xmlns:a16="http://schemas.microsoft.com/office/drawing/2014/main" id="{C96AFF9C-4B62-4D45-B816-3BAC3C588A2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96582" y="1684738"/>
            <a:ext cx="1397677" cy="5938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80" name="Picture 8" descr="Coronavirus Disease (COVID-19) pandemic - PAHO/WHO | Pan American ...">
            <a:extLst>
              <a:ext uri="{FF2B5EF4-FFF2-40B4-BE49-F238E27FC236}">
                <a16:creationId xmlns:a16="http://schemas.microsoft.com/office/drawing/2014/main" id="{A81FBC1F-99AF-4566-951A-EDEAA8BAB95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23531" y="1672619"/>
            <a:ext cx="1333045" cy="6180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82" name="Picture 10" descr="What are charts? - Fidelity">
            <a:extLst>
              <a:ext uri="{FF2B5EF4-FFF2-40B4-BE49-F238E27FC236}">
                <a16:creationId xmlns:a16="http://schemas.microsoft.com/office/drawing/2014/main" id="{4513291D-1475-4A21-AB29-2B3D9F77320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03712" y="1624065"/>
            <a:ext cx="1254115" cy="71515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707432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A2D131A-26F2-441E-BE97-0DDA3C6DB28E}"/>
              </a:ext>
            </a:extLst>
          </p:cNvPr>
          <p:cNvGrpSpPr/>
          <p:nvPr/>
        </p:nvGrpSpPr>
        <p:grpSpPr>
          <a:xfrm>
            <a:off x="839604" y="2328405"/>
            <a:ext cx="7566827" cy="3734716"/>
            <a:chOff x="654333" y="2495743"/>
            <a:chExt cx="7566827" cy="3734716"/>
          </a:xfrm>
        </p:grpSpPr>
        <p:pic>
          <p:nvPicPr>
            <p:cNvPr id="5" name="Picture 4">
              <a:extLst>
                <a:ext uri="{FF2B5EF4-FFF2-40B4-BE49-F238E27FC236}">
                  <a16:creationId xmlns:a16="http://schemas.microsoft.com/office/drawing/2014/main" id="{089540D3-62AC-4EA1-82AB-01BBF36CB71C}"/>
                </a:ext>
              </a:extLst>
            </p:cNvPr>
            <p:cNvPicPr>
              <a:picLocks noChangeAspect="1"/>
            </p:cNvPicPr>
            <p:nvPr/>
          </p:nvPicPr>
          <p:blipFill>
            <a:blip r:embed="rId3"/>
            <a:stretch>
              <a:fillRect/>
            </a:stretch>
          </p:blipFill>
          <p:spPr>
            <a:xfrm>
              <a:off x="7527577" y="2687270"/>
              <a:ext cx="693583" cy="3543189"/>
            </a:xfrm>
            <a:prstGeom prst="rect">
              <a:avLst/>
            </a:prstGeom>
          </p:spPr>
        </p:pic>
        <p:pic>
          <p:nvPicPr>
            <p:cNvPr id="6" name="Picture 5">
              <a:extLst>
                <a:ext uri="{FF2B5EF4-FFF2-40B4-BE49-F238E27FC236}">
                  <a16:creationId xmlns:a16="http://schemas.microsoft.com/office/drawing/2014/main" id="{513BA9A8-6E7B-4B83-9C0A-4C0CB8F36E69}"/>
                </a:ext>
              </a:extLst>
            </p:cNvPr>
            <p:cNvPicPr>
              <a:picLocks noChangeAspect="1"/>
            </p:cNvPicPr>
            <p:nvPr/>
          </p:nvPicPr>
          <p:blipFill>
            <a:blip r:embed="rId4"/>
            <a:stretch>
              <a:fillRect/>
            </a:stretch>
          </p:blipFill>
          <p:spPr>
            <a:xfrm>
              <a:off x="654333" y="2495743"/>
              <a:ext cx="6870023" cy="3718145"/>
            </a:xfrm>
            <a:prstGeom prst="rect">
              <a:avLst/>
            </a:prstGeom>
          </p:spPr>
        </p:pic>
      </p:grpSp>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Workflow</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26</a:t>
            </a:fld>
            <a:endParaRPr lang="en-IN" dirty="0"/>
          </a:p>
        </p:txBody>
      </p:sp>
      <p:sp>
        <p:nvSpPr>
          <p:cNvPr id="7" name="Text Placeholder 4">
            <a:extLst>
              <a:ext uri="{FF2B5EF4-FFF2-40B4-BE49-F238E27FC236}">
                <a16:creationId xmlns:a16="http://schemas.microsoft.com/office/drawing/2014/main" id="{254C000C-E8EC-4191-AC43-BCDA3A6FEC7B}"/>
              </a:ext>
            </a:extLst>
          </p:cNvPr>
          <p:cNvSpPr txBox="1">
            <a:spLocks/>
          </p:cNvSpPr>
          <p:nvPr/>
        </p:nvSpPr>
        <p:spPr>
          <a:xfrm>
            <a:off x="1097560" y="1899829"/>
            <a:ext cx="830838" cy="296954"/>
          </a:xfrm>
          <a:prstGeom prst="rect">
            <a:avLst/>
          </a:prstGeom>
        </p:spPr>
        <p:txBody>
          <a:bodyPr/>
          <a:lstStyle>
            <a:defPPr>
              <a:defRPr lang="en-US"/>
            </a:defPPr>
            <a:lvl1pPr marL="0" algn="ctr" defTabSz="914400" rtl="0" eaLnBrk="1" latinLnBrk="0" hangingPunct="1">
              <a:defRPr sz="1800" kern="1200">
                <a:solidFill>
                  <a:schemeClr val="tx1"/>
                </a:solidFill>
                <a:latin typeface="Georgia" panose="0204050205040502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a:solidFill>
                  <a:schemeClr val="accent5"/>
                </a:solidFill>
                <a:latin typeface="Arial" panose="020B0604020202020204" pitchFamily="34" charset="0"/>
                <a:cs typeface="Arial" panose="020B0604020202020204" pitchFamily="34" charset="0"/>
              </a:rPr>
              <a:t>Consumer Sentiment </a:t>
            </a:r>
            <a:r>
              <a:rPr lang="en-US" sz="1000" b="1" u="sng" dirty="0">
                <a:solidFill>
                  <a:schemeClr val="accent5"/>
                </a:solidFill>
                <a:latin typeface="Arial" panose="020B0604020202020204" pitchFamily="34" charset="0"/>
                <a:cs typeface="Arial" panose="020B0604020202020204" pitchFamily="34" charset="0"/>
              </a:rPr>
              <a:t>Index Data</a:t>
            </a:r>
          </a:p>
          <a:p>
            <a:r>
              <a:rPr lang="en-US" sz="1000" dirty="0">
                <a:solidFill>
                  <a:schemeClr val="accent5"/>
                </a:solidFill>
                <a:latin typeface="Arial" panose="020B0604020202020204" pitchFamily="34" charset="0"/>
                <a:cs typeface="Arial" panose="020B0604020202020204" pitchFamily="34" charset="0"/>
              </a:rPr>
              <a:t>`</a:t>
            </a:r>
          </a:p>
        </p:txBody>
      </p:sp>
      <p:sp>
        <p:nvSpPr>
          <p:cNvPr id="8" name="Text Placeholder 4">
            <a:extLst>
              <a:ext uri="{FF2B5EF4-FFF2-40B4-BE49-F238E27FC236}">
                <a16:creationId xmlns:a16="http://schemas.microsoft.com/office/drawing/2014/main" id="{B127F493-2931-4B52-B46D-9C6F3E71DAD8}"/>
              </a:ext>
            </a:extLst>
          </p:cNvPr>
          <p:cNvSpPr txBox="1">
            <a:spLocks/>
          </p:cNvSpPr>
          <p:nvPr/>
        </p:nvSpPr>
        <p:spPr>
          <a:xfrm>
            <a:off x="1835780" y="1899829"/>
            <a:ext cx="1360888" cy="125938"/>
          </a:xfrm>
          <a:prstGeom prst="rect">
            <a:avLst/>
          </a:prstGeom>
        </p:spPr>
        <p:txBody>
          <a:bodyPr/>
          <a:lstStyle>
            <a:lvl1pPr marL="173038" indent="-173038" algn="l" defTabSz="914400" rtl="0" eaLnBrk="1" latinLnBrk="0" hangingPunct="1">
              <a:lnSpc>
                <a:spcPct val="100000"/>
              </a:lnSpc>
              <a:spcBef>
                <a:spcPts val="0"/>
              </a:spcBef>
              <a:spcAft>
                <a:spcPts val="600"/>
              </a:spcAft>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1pPr>
            <a:lvl2pPr marL="517525" indent="-1651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862013" indent="-173038" algn="l" defTabSz="914400" rtl="0" eaLnBrk="1" latinLnBrk="0" hangingPunct="1">
              <a:lnSpc>
                <a:spcPct val="100000"/>
              </a:lnSpc>
              <a:spcBef>
                <a:spcPts val="0"/>
              </a:spcBef>
              <a:spcAft>
                <a:spcPts val="600"/>
              </a:spcAft>
              <a:buFont typeface="Courier New" panose="02070309020205020404" pitchFamily="49" charset="0"/>
              <a:buChar char="o"/>
              <a:defRPr sz="1400" kern="1200">
                <a:solidFill>
                  <a:schemeClr val="tx1"/>
                </a:solidFill>
                <a:latin typeface="Arial" panose="020B0604020202020204" pitchFamily="34" charset="0"/>
                <a:ea typeface="+mn-ea"/>
                <a:cs typeface="Arial" panose="020B0604020202020204" pitchFamily="34" charset="0"/>
              </a:defRPr>
            </a:lvl3pPr>
            <a:lvl4pPr marL="1311275" indent="-161925" algn="l" defTabSz="914400" rtl="0" eaLnBrk="1" latinLnBrk="0" hangingPunct="1">
              <a:lnSpc>
                <a:spcPct val="100000"/>
              </a:lnSpc>
              <a:spcBef>
                <a:spcPts val="0"/>
              </a:spcBef>
              <a:spcAft>
                <a:spcPts val="600"/>
              </a:spcAft>
              <a:buFont typeface="Arial" panose="020B0604020202020204" pitchFamily="34" charset="0"/>
              <a:buChar char="•"/>
              <a:defRPr sz="1400" kern="1200" baseline="0">
                <a:solidFill>
                  <a:schemeClr val="tx1"/>
                </a:solidFill>
                <a:latin typeface="Arial" panose="020B0604020202020204" pitchFamily="34" charset="0"/>
                <a:ea typeface="+mn-ea"/>
                <a:cs typeface="Arial" panose="020B0604020202020204" pitchFamily="34" charset="0"/>
              </a:defRPr>
            </a:lvl4pPr>
            <a:lvl5pPr marL="1776413" indent="-173038"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b="1" dirty="0">
                <a:solidFill>
                  <a:srgbClr val="00B050"/>
                </a:solidFill>
              </a:rPr>
              <a:t>Personal </a:t>
            </a:r>
            <a:r>
              <a:rPr lang="en-US" sz="1000" b="1" u="sng" dirty="0">
                <a:solidFill>
                  <a:srgbClr val="00B050"/>
                </a:solidFill>
              </a:rPr>
              <a:t>Consumption Data</a:t>
            </a:r>
          </a:p>
          <a:p>
            <a:pPr marL="0" indent="0" algn="ctr">
              <a:buNone/>
            </a:pPr>
            <a:endParaRPr lang="en-US" sz="1000" dirty="0">
              <a:solidFill>
                <a:srgbClr val="00B050"/>
              </a:solidFill>
            </a:endParaRPr>
          </a:p>
        </p:txBody>
      </p:sp>
      <p:sp>
        <p:nvSpPr>
          <p:cNvPr id="9" name="Text Placeholder 4">
            <a:extLst>
              <a:ext uri="{FF2B5EF4-FFF2-40B4-BE49-F238E27FC236}">
                <a16:creationId xmlns:a16="http://schemas.microsoft.com/office/drawing/2014/main" id="{E51DE0C3-3FA2-4593-8D66-679222DABF37}"/>
              </a:ext>
            </a:extLst>
          </p:cNvPr>
          <p:cNvSpPr txBox="1">
            <a:spLocks/>
          </p:cNvSpPr>
          <p:nvPr/>
        </p:nvSpPr>
        <p:spPr>
          <a:xfrm>
            <a:off x="6131143" y="1899829"/>
            <a:ext cx="1259272" cy="296954"/>
          </a:xfrm>
          <a:prstGeom prst="rect">
            <a:avLst/>
          </a:prstGeom>
        </p:spPr>
        <p:txBody>
          <a:bodyPr/>
          <a:lstStyle>
            <a:lvl1pPr marL="173038" indent="-173038" algn="l" defTabSz="914400" rtl="0" eaLnBrk="1" latinLnBrk="0" hangingPunct="1">
              <a:lnSpc>
                <a:spcPct val="100000"/>
              </a:lnSpc>
              <a:spcBef>
                <a:spcPts val="0"/>
              </a:spcBef>
              <a:spcAft>
                <a:spcPts val="600"/>
              </a:spcAft>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1pPr>
            <a:lvl2pPr marL="517525" indent="-1651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862013" indent="-173038" algn="l" defTabSz="914400" rtl="0" eaLnBrk="1" latinLnBrk="0" hangingPunct="1">
              <a:lnSpc>
                <a:spcPct val="100000"/>
              </a:lnSpc>
              <a:spcBef>
                <a:spcPts val="0"/>
              </a:spcBef>
              <a:spcAft>
                <a:spcPts val="600"/>
              </a:spcAft>
              <a:buFont typeface="Courier New" panose="02070309020205020404" pitchFamily="49" charset="0"/>
              <a:buChar char="o"/>
              <a:defRPr sz="1400" kern="1200">
                <a:solidFill>
                  <a:schemeClr val="tx1"/>
                </a:solidFill>
                <a:latin typeface="Arial" panose="020B0604020202020204" pitchFamily="34" charset="0"/>
                <a:ea typeface="+mn-ea"/>
                <a:cs typeface="Arial" panose="020B0604020202020204" pitchFamily="34" charset="0"/>
              </a:defRPr>
            </a:lvl3pPr>
            <a:lvl4pPr marL="1311275" indent="-161925" algn="l" defTabSz="914400" rtl="0" eaLnBrk="1" latinLnBrk="0" hangingPunct="1">
              <a:lnSpc>
                <a:spcPct val="100000"/>
              </a:lnSpc>
              <a:spcBef>
                <a:spcPts val="0"/>
              </a:spcBef>
              <a:spcAft>
                <a:spcPts val="600"/>
              </a:spcAft>
              <a:buFont typeface="Arial" panose="020B0604020202020204" pitchFamily="34" charset="0"/>
              <a:buChar char="•"/>
              <a:defRPr sz="1400" kern="1200" baseline="0">
                <a:solidFill>
                  <a:schemeClr val="tx1"/>
                </a:solidFill>
                <a:latin typeface="Arial" panose="020B0604020202020204" pitchFamily="34" charset="0"/>
                <a:ea typeface="+mn-ea"/>
                <a:cs typeface="Arial" panose="020B0604020202020204" pitchFamily="34" charset="0"/>
              </a:defRPr>
            </a:lvl4pPr>
            <a:lvl5pPr marL="1776413" indent="-173038"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b="1" dirty="0">
                <a:solidFill>
                  <a:srgbClr val="00B050"/>
                </a:solidFill>
              </a:rPr>
              <a:t>Payment Card </a:t>
            </a:r>
            <a:r>
              <a:rPr lang="en-US" sz="1000" b="1" u="sng" dirty="0">
                <a:solidFill>
                  <a:srgbClr val="00B050"/>
                </a:solidFill>
              </a:rPr>
              <a:t>Spending Data</a:t>
            </a:r>
          </a:p>
          <a:p>
            <a:pPr marL="0" indent="0" algn="ctr">
              <a:buNone/>
            </a:pPr>
            <a:endParaRPr lang="en-US" sz="1000" dirty="0">
              <a:solidFill>
                <a:srgbClr val="00B050"/>
              </a:solidFill>
            </a:endParaRPr>
          </a:p>
        </p:txBody>
      </p:sp>
      <p:sp>
        <p:nvSpPr>
          <p:cNvPr id="13" name="Text Placeholder 4">
            <a:extLst>
              <a:ext uri="{FF2B5EF4-FFF2-40B4-BE49-F238E27FC236}">
                <a16:creationId xmlns:a16="http://schemas.microsoft.com/office/drawing/2014/main" id="{6CABD9E0-EC8C-46C5-9F17-554A264C9DDA}"/>
              </a:ext>
            </a:extLst>
          </p:cNvPr>
          <p:cNvSpPr txBox="1">
            <a:spLocks/>
          </p:cNvSpPr>
          <p:nvPr/>
        </p:nvSpPr>
        <p:spPr>
          <a:xfrm>
            <a:off x="3652764" y="2061194"/>
            <a:ext cx="1947936" cy="296954"/>
          </a:xfrm>
          <a:prstGeom prst="rect">
            <a:avLst/>
          </a:prstGeom>
        </p:spPr>
        <p:txBody>
          <a:bodyPr/>
          <a:lstStyle>
            <a:lvl1pPr marL="173038" indent="-173038" algn="l" defTabSz="914400" rtl="0" eaLnBrk="1" latinLnBrk="0" hangingPunct="1">
              <a:lnSpc>
                <a:spcPct val="100000"/>
              </a:lnSpc>
              <a:spcBef>
                <a:spcPts val="0"/>
              </a:spcBef>
              <a:spcAft>
                <a:spcPts val="600"/>
              </a:spcAft>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1pPr>
            <a:lvl2pPr marL="517525" indent="-1651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862013" indent="-173038" algn="l" defTabSz="914400" rtl="0" eaLnBrk="1" latinLnBrk="0" hangingPunct="1">
              <a:lnSpc>
                <a:spcPct val="100000"/>
              </a:lnSpc>
              <a:spcBef>
                <a:spcPts val="0"/>
              </a:spcBef>
              <a:spcAft>
                <a:spcPts val="600"/>
              </a:spcAft>
              <a:buFont typeface="Courier New" panose="02070309020205020404" pitchFamily="49" charset="0"/>
              <a:buChar char="o"/>
              <a:defRPr sz="1400" kern="1200">
                <a:solidFill>
                  <a:schemeClr val="tx1"/>
                </a:solidFill>
                <a:latin typeface="Arial" panose="020B0604020202020204" pitchFamily="34" charset="0"/>
                <a:ea typeface="+mn-ea"/>
                <a:cs typeface="Arial" panose="020B0604020202020204" pitchFamily="34" charset="0"/>
              </a:defRPr>
            </a:lvl3pPr>
            <a:lvl4pPr marL="1311275" indent="-161925" algn="l" defTabSz="914400" rtl="0" eaLnBrk="1" latinLnBrk="0" hangingPunct="1">
              <a:lnSpc>
                <a:spcPct val="100000"/>
              </a:lnSpc>
              <a:spcBef>
                <a:spcPts val="0"/>
              </a:spcBef>
              <a:spcAft>
                <a:spcPts val="600"/>
              </a:spcAft>
              <a:buFont typeface="Arial" panose="020B0604020202020204" pitchFamily="34" charset="0"/>
              <a:buChar char="•"/>
              <a:defRPr sz="1400" kern="1200" baseline="0">
                <a:solidFill>
                  <a:schemeClr val="tx1"/>
                </a:solidFill>
                <a:latin typeface="Arial" panose="020B0604020202020204" pitchFamily="34" charset="0"/>
                <a:ea typeface="+mn-ea"/>
                <a:cs typeface="Arial" panose="020B0604020202020204" pitchFamily="34" charset="0"/>
              </a:defRPr>
            </a:lvl4pPr>
            <a:lvl5pPr marL="1776413" indent="-173038"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b="1" u="sng" dirty="0">
                <a:solidFill>
                  <a:srgbClr val="FF0000"/>
                </a:solidFill>
              </a:rPr>
              <a:t>COVID-19 Case Data</a:t>
            </a:r>
          </a:p>
          <a:p>
            <a:pPr marL="0" indent="0" algn="ctr">
              <a:buNone/>
            </a:pPr>
            <a:endParaRPr lang="en-US" sz="1000" dirty="0">
              <a:solidFill>
                <a:srgbClr val="FF0000"/>
              </a:solidFill>
            </a:endParaRPr>
          </a:p>
        </p:txBody>
      </p:sp>
      <p:sp>
        <p:nvSpPr>
          <p:cNvPr id="30" name="Text Placeholder 4">
            <a:extLst>
              <a:ext uri="{FF2B5EF4-FFF2-40B4-BE49-F238E27FC236}">
                <a16:creationId xmlns:a16="http://schemas.microsoft.com/office/drawing/2014/main" id="{1574B96A-FBDA-4FC2-B312-88A0D0093107}"/>
              </a:ext>
            </a:extLst>
          </p:cNvPr>
          <p:cNvSpPr txBox="1">
            <a:spLocks/>
          </p:cNvSpPr>
          <p:nvPr/>
        </p:nvSpPr>
        <p:spPr>
          <a:xfrm>
            <a:off x="7409305" y="1899829"/>
            <a:ext cx="1603765" cy="125938"/>
          </a:xfrm>
          <a:prstGeom prst="rect">
            <a:avLst/>
          </a:prstGeom>
        </p:spPr>
        <p:txBody>
          <a:bodyPr/>
          <a:lstStyle>
            <a:lvl1pPr marL="173038" indent="-173038" algn="l" defTabSz="914400" rtl="0" eaLnBrk="1" latinLnBrk="0" hangingPunct="1">
              <a:lnSpc>
                <a:spcPct val="100000"/>
              </a:lnSpc>
              <a:spcBef>
                <a:spcPts val="0"/>
              </a:spcBef>
              <a:spcAft>
                <a:spcPts val="600"/>
              </a:spcAft>
              <a:buFont typeface="Wingdings" panose="05000000000000000000" pitchFamily="2" charset="2"/>
              <a:buChar char="§"/>
              <a:defRPr sz="1600" kern="1200" baseline="0">
                <a:solidFill>
                  <a:schemeClr val="tx1"/>
                </a:solidFill>
                <a:latin typeface="Arial" panose="020B0604020202020204" pitchFamily="34" charset="0"/>
                <a:ea typeface="+mn-ea"/>
                <a:cs typeface="Arial" panose="020B0604020202020204" pitchFamily="34" charset="0"/>
              </a:defRPr>
            </a:lvl1pPr>
            <a:lvl2pPr marL="517525" indent="-1651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862013" indent="-173038" algn="l" defTabSz="914400" rtl="0" eaLnBrk="1" latinLnBrk="0" hangingPunct="1">
              <a:lnSpc>
                <a:spcPct val="100000"/>
              </a:lnSpc>
              <a:spcBef>
                <a:spcPts val="0"/>
              </a:spcBef>
              <a:spcAft>
                <a:spcPts val="600"/>
              </a:spcAft>
              <a:buFont typeface="Courier New" panose="02070309020205020404" pitchFamily="49" charset="0"/>
              <a:buChar char="o"/>
              <a:defRPr sz="1400" kern="1200">
                <a:solidFill>
                  <a:schemeClr val="tx1"/>
                </a:solidFill>
                <a:latin typeface="Arial" panose="020B0604020202020204" pitchFamily="34" charset="0"/>
                <a:ea typeface="+mn-ea"/>
                <a:cs typeface="Arial" panose="020B0604020202020204" pitchFamily="34" charset="0"/>
              </a:defRPr>
            </a:lvl3pPr>
            <a:lvl4pPr marL="1311275" indent="-161925" algn="l" defTabSz="914400" rtl="0" eaLnBrk="1" latinLnBrk="0" hangingPunct="1">
              <a:lnSpc>
                <a:spcPct val="100000"/>
              </a:lnSpc>
              <a:spcBef>
                <a:spcPts val="0"/>
              </a:spcBef>
              <a:spcAft>
                <a:spcPts val="600"/>
              </a:spcAft>
              <a:buFont typeface="Arial" panose="020B0604020202020204" pitchFamily="34" charset="0"/>
              <a:buChar char="•"/>
              <a:defRPr sz="1400" kern="1200" baseline="0">
                <a:solidFill>
                  <a:schemeClr val="tx1"/>
                </a:solidFill>
                <a:latin typeface="Arial" panose="020B0604020202020204" pitchFamily="34" charset="0"/>
                <a:ea typeface="+mn-ea"/>
                <a:cs typeface="Arial" panose="020B0604020202020204" pitchFamily="34" charset="0"/>
              </a:defRPr>
            </a:lvl4pPr>
            <a:lvl5pPr marL="1776413" indent="-173038"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b="1" dirty="0">
                <a:solidFill>
                  <a:schemeClr val="accent5"/>
                </a:solidFill>
              </a:rPr>
              <a:t>Consumer Discretionary Stock </a:t>
            </a:r>
            <a:r>
              <a:rPr lang="en-US" sz="1000" b="1" u="sng" dirty="0">
                <a:solidFill>
                  <a:schemeClr val="accent5"/>
                </a:solidFill>
              </a:rPr>
              <a:t>Price Data</a:t>
            </a:r>
          </a:p>
          <a:p>
            <a:pPr marL="0" indent="0" algn="ctr">
              <a:buNone/>
            </a:pPr>
            <a:endParaRPr lang="en-US" sz="1000" dirty="0">
              <a:solidFill>
                <a:schemeClr val="accent5"/>
              </a:solidFill>
            </a:endParaRPr>
          </a:p>
        </p:txBody>
      </p:sp>
      <p:cxnSp>
        <p:nvCxnSpPr>
          <p:cNvPr id="14" name="Straight Connector 13">
            <a:extLst>
              <a:ext uri="{FF2B5EF4-FFF2-40B4-BE49-F238E27FC236}">
                <a16:creationId xmlns:a16="http://schemas.microsoft.com/office/drawing/2014/main" id="{3BFF88E1-9038-449A-A508-6B91FA42259B}"/>
              </a:ext>
            </a:extLst>
          </p:cNvPr>
          <p:cNvCxnSpPr>
            <a:cxnSpLocks/>
          </p:cNvCxnSpPr>
          <p:nvPr/>
        </p:nvCxnSpPr>
        <p:spPr>
          <a:xfrm>
            <a:off x="1787370" y="2789468"/>
            <a:ext cx="0" cy="3161447"/>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3BDA7F-B25E-4362-A968-A26CF297D441}"/>
              </a:ext>
            </a:extLst>
          </p:cNvPr>
          <p:cNvCxnSpPr>
            <a:cxnSpLocks/>
          </p:cNvCxnSpPr>
          <p:nvPr/>
        </p:nvCxnSpPr>
        <p:spPr>
          <a:xfrm>
            <a:off x="1282961" y="2789468"/>
            <a:ext cx="0" cy="316144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7E24C0F-943A-4A88-9580-B1F1643E49BB}"/>
              </a:ext>
            </a:extLst>
          </p:cNvPr>
          <p:cNvCxnSpPr>
            <a:cxnSpLocks/>
          </p:cNvCxnSpPr>
          <p:nvPr/>
        </p:nvCxnSpPr>
        <p:spPr>
          <a:xfrm>
            <a:off x="3130890" y="2789468"/>
            <a:ext cx="0" cy="3161447"/>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E09313C-DD56-40E6-9E60-569D29BA2D91}"/>
              </a:ext>
            </a:extLst>
          </p:cNvPr>
          <p:cNvCxnSpPr>
            <a:cxnSpLocks/>
          </p:cNvCxnSpPr>
          <p:nvPr/>
        </p:nvCxnSpPr>
        <p:spPr>
          <a:xfrm>
            <a:off x="6024101" y="2789468"/>
            <a:ext cx="0" cy="3161447"/>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6D120D9-F6D9-4024-8E63-A3786F22C992}"/>
              </a:ext>
            </a:extLst>
          </p:cNvPr>
          <p:cNvCxnSpPr>
            <a:cxnSpLocks/>
          </p:cNvCxnSpPr>
          <p:nvPr/>
        </p:nvCxnSpPr>
        <p:spPr>
          <a:xfrm>
            <a:off x="7725009" y="2789468"/>
            <a:ext cx="0" cy="3161447"/>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119F15F-8B53-4DE7-A900-CB1C7212C839}"/>
              </a:ext>
            </a:extLst>
          </p:cNvPr>
          <p:cNvCxnSpPr>
            <a:cxnSpLocks/>
          </p:cNvCxnSpPr>
          <p:nvPr/>
        </p:nvCxnSpPr>
        <p:spPr>
          <a:xfrm>
            <a:off x="8406431" y="2789468"/>
            <a:ext cx="0" cy="316144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C6D68CA-2EAE-43A3-9215-6A9ED8B77029}"/>
              </a:ext>
            </a:extLst>
          </p:cNvPr>
          <p:cNvSpPr txBox="1"/>
          <p:nvPr/>
        </p:nvSpPr>
        <p:spPr>
          <a:xfrm>
            <a:off x="3625467" y="1352296"/>
            <a:ext cx="1893066"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Data Overview</a:t>
            </a:r>
          </a:p>
        </p:txBody>
      </p:sp>
    </p:spTree>
    <p:custDataLst>
      <p:tags r:id="rId1"/>
    </p:custDataLst>
    <p:extLst>
      <p:ext uri="{BB962C8B-B14F-4D97-AF65-F5344CB8AC3E}">
        <p14:creationId xmlns:p14="http://schemas.microsoft.com/office/powerpoint/2010/main" val="816636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2796D4-2001-4D6C-9D83-9AE9652162C0}"/>
              </a:ext>
            </a:extLst>
          </p:cNvPr>
          <p:cNvSpPr>
            <a:spLocks noGrp="1"/>
          </p:cNvSpPr>
          <p:nvPr>
            <p:ph type="sldNum" sz="quarter" idx="12"/>
          </p:nvPr>
        </p:nvSpPr>
        <p:spPr/>
        <p:txBody>
          <a:bodyPr/>
          <a:lstStyle/>
          <a:p>
            <a:fld id="{DFFA20B0-317F-4F40-B69D-D979D3744506}" type="slidenum">
              <a:rPr lang="en-IN" smtClean="0"/>
              <a:pPr/>
              <a:t>27</a:t>
            </a:fld>
            <a:endParaRPr lang="en-IN" dirty="0"/>
          </a:p>
        </p:txBody>
      </p:sp>
      <p:sp>
        <p:nvSpPr>
          <p:cNvPr id="5" name="Rectangle: Rounded Corners 4">
            <a:extLst>
              <a:ext uri="{FF2B5EF4-FFF2-40B4-BE49-F238E27FC236}">
                <a16:creationId xmlns:a16="http://schemas.microsoft.com/office/drawing/2014/main" id="{679CC23B-A358-46B9-BE4C-555DB151FFE7}"/>
              </a:ext>
            </a:extLst>
          </p:cNvPr>
          <p:cNvSpPr/>
          <p:nvPr/>
        </p:nvSpPr>
        <p:spPr>
          <a:xfrm>
            <a:off x="733025" y="1168588"/>
            <a:ext cx="7690649" cy="981012"/>
          </a:xfrm>
          <a:prstGeom prst="roundRect">
            <a:avLst/>
          </a:prstGeom>
          <a:solidFill>
            <a:srgbClr val="1E62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Decide on regression model</a:t>
            </a:r>
          </a:p>
        </p:txBody>
      </p:sp>
      <p:sp>
        <p:nvSpPr>
          <p:cNvPr id="6" name="Arrow: Down 5">
            <a:extLst>
              <a:ext uri="{FF2B5EF4-FFF2-40B4-BE49-F238E27FC236}">
                <a16:creationId xmlns:a16="http://schemas.microsoft.com/office/drawing/2014/main" id="{B9820F7A-B8F3-4330-B4BF-0E9E80D93756}"/>
              </a:ext>
            </a:extLst>
          </p:cNvPr>
          <p:cNvSpPr/>
          <p:nvPr/>
        </p:nvSpPr>
        <p:spPr>
          <a:xfrm>
            <a:off x="1832121" y="2149600"/>
            <a:ext cx="5492456" cy="738787"/>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Linear Regression</a:t>
            </a:r>
          </a:p>
        </p:txBody>
      </p:sp>
      <p:sp>
        <p:nvSpPr>
          <p:cNvPr id="7" name="Rectangle: Rounded Corners 6">
            <a:extLst>
              <a:ext uri="{FF2B5EF4-FFF2-40B4-BE49-F238E27FC236}">
                <a16:creationId xmlns:a16="http://schemas.microsoft.com/office/drawing/2014/main" id="{A1A11475-6069-4404-B6D4-65080390A9D2}"/>
              </a:ext>
            </a:extLst>
          </p:cNvPr>
          <p:cNvSpPr/>
          <p:nvPr/>
        </p:nvSpPr>
        <p:spPr>
          <a:xfrm>
            <a:off x="733025" y="3366558"/>
            <a:ext cx="7690649" cy="981012"/>
          </a:xfrm>
          <a:prstGeom prst="roundRect">
            <a:avLst/>
          </a:prstGeom>
          <a:solidFill>
            <a:srgbClr val="1E62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What type of learning?</a:t>
            </a:r>
          </a:p>
        </p:txBody>
      </p:sp>
      <p:sp>
        <p:nvSpPr>
          <p:cNvPr id="8" name="Arrow: Down 7">
            <a:extLst>
              <a:ext uri="{FF2B5EF4-FFF2-40B4-BE49-F238E27FC236}">
                <a16:creationId xmlns:a16="http://schemas.microsoft.com/office/drawing/2014/main" id="{44A8BD7B-5018-49A1-8FE4-4EE75A8961F3}"/>
              </a:ext>
            </a:extLst>
          </p:cNvPr>
          <p:cNvSpPr/>
          <p:nvPr/>
        </p:nvSpPr>
        <p:spPr>
          <a:xfrm>
            <a:off x="1832121" y="4347570"/>
            <a:ext cx="5492456" cy="738787"/>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Recursive Feature Elimination</a:t>
            </a:r>
          </a:p>
        </p:txBody>
      </p:sp>
      <p:sp>
        <p:nvSpPr>
          <p:cNvPr id="12" name="Title 1">
            <a:extLst>
              <a:ext uri="{FF2B5EF4-FFF2-40B4-BE49-F238E27FC236}">
                <a16:creationId xmlns:a16="http://schemas.microsoft.com/office/drawing/2014/main" id="{DFAB6A20-48A0-4383-AE4D-9E5BB2EFCEAC}"/>
              </a:ext>
            </a:extLst>
          </p:cNvPr>
          <p:cNvSpPr>
            <a:spLocks noGrp="1"/>
          </p:cNvSpPr>
          <p:nvPr>
            <p:ph type="title"/>
          </p:nvPr>
        </p:nvSpPr>
        <p:spPr>
          <a:xfrm>
            <a:off x="2130425" y="9525"/>
            <a:ext cx="7013575" cy="536575"/>
          </a:xfrm>
        </p:spPr>
        <p:txBody>
          <a:bodyPr/>
          <a:lstStyle/>
          <a:p>
            <a:r>
              <a:rPr lang="en-US" dirty="0"/>
              <a:t>Project Description: Workflow</a:t>
            </a:r>
            <a:endParaRPr lang="en-IN" dirty="0"/>
          </a:p>
        </p:txBody>
      </p:sp>
    </p:spTree>
    <p:extLst>
      <p:ext uri="{BB962C8B-B14F-4D97-AF65-F5344CB8AC3E}">
        <p14:creationId xmlns:p14="http://schemas.microsoft.com/office/powerpoint/2010/main" val="767273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2796D4-2001-4D6C-9D83-9AE9652162C0}"/>
              </a:ext>
            </a:extLst>
          </p:cNvPr>
          <p:cNvSpPr>
            <a:spLocks noGrp="1"/>
          </p:cNvSpPr>
          <p:nvPr>
            <p:ph type="sldNum" sz="quarter" idx="12"/>
          </p:nvPr>
        </p:nvSpPr>
        <p:spPr/>
        <p:txBody>
          <a:bodyPr/>
          <a:lstStyle/>
          <a:p>
            <a:fld id="{DFFA20B0-317F-4F40-B69D-D979D3744506}" type="slidenum">
              <a:rPr lang="en-IN" smtClean="0"/>
              <a:pPr/>
              <a:t>28</a:t>
            </a:fld>
            <a:endParaRPr lang="en-IN" dirty="0"/>
          </a:p>
        </p:txBody>
      </p:sp>
      <p:sp>
        <p:nvSpPr>
          <p:cNvPr id="12" name="Title 1">
            <a:extLst>
              <a:ext uri="{FF2B5EF4-FFF2-40B4-BE49-F238E27FC236}">
                <a16:creationId xmlns:a16="http://schemas.microsoft.com/office/drawing/2014/main" id="{DFAB6A20-48A0-4383-AE4D-9E5BB2EFCEAC}"/>
              </a:ext>
            </a:extLst>
          </p:cNvPr>
          <p:cNvSpPr>
            <a:spLocks noGrp="1"/>
          </p:cNvSpPr>
          <p:nvPr>
            <p:ph type="title"/>
          </p:nvPr>
        </p:nvSpPr>
        <p:spPr>
          <a:xfrm>
            <a:off x="2130425" y="9525"/>
            <a:ext cx="7013575" cy="536575"/>
          </a:xfrm>
        </p:spPr>
        <p:txBody>
          <a:bodyPr/>
          <a:lstStyle/>
          <a:p>
            <a:r>
              <a:rPr lang="en-US" dirty="0"/>
              <a:t>Project Description: Workflow</a:t>
            </a:r>
            <a:endParaRPr lang="en-IN" dirty="0"/>
          </a:p>
        </p:txBody>
      </p:sp>
      <p:sp>
        <p:nvSpPr>
          <p:cNvPr id="9" name="Shape 182">
            <a:extLst>
              <a:ext uri="{FF2B5EF4-FFF2-40B4-BE49-F238E27FC236}">
                <a16:creationId xmlns:a16="http://schemas.microsoft.com/office/drawing/2014/main" id="{E501E55C-0098-4E7B-AB6C-1CB8F3824A9E}"/>
              </a:ext>
            </a:extLst>
          </p:cNvPr>
          <p:cNvSpPr txBox="1">
            <a:spLocks/>
          </p:cNvSpPr>
          <p:nvPr/>
        </p:nvSpPr>
        <p:spPr>
          <a:xfrm>
            <a:off x="311700" y="1139834"/>
            <a:ext cx="8520600" cy="426588"/>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2000" b="0" kern="1200">
                <a:solidFill>
                  <a:schemeClr val="bg1"/>
                </a:solidFill>
                <a:latin typeface="Georgia" panose="02040502050405020303" pitchFamily="18" charset="0"/>
                <a:ea typeface="+mj-ea"/>
                <a:cs typeface="+mj-cs"/>
              </a:defRPr>
            </a:lvl1pPr>
          </a:lstStyle>
          <a:p>
            <a:pPr>
              <a:spcBef>
                <a:spcPts val="0"/>
              </a:spcBef>
            </a:pPr>
            <a:r>
              <a:rPr lang="en-US" b="1" dirty="0">
                <a:solidFill>
                  <a:schemeClr val="tx1"/>
                </a:solidFill>
                <a:latin typeface="Arial" panose="020B0604020202020204" pitchFamily="34" charset="0"/>
                <a:cs typeface="Arial" panose="020B0604020202020204" pitchFamily="34" charset="0"/>
              </a:rPr>
              <a:t>Models</a:t>
            </a:r>
          </a:p>
        </p:txBody>
      </p:sp>
      <p:sp>
        <p:nvSpPr>
          <p:cNvPr id="10" name="Shape 183">
            <a:extLst>
              <a:ext uri="{FF2B5EF4-FFF2-40B4-BE49-F238E27FC236}">
                <a16:creationId xmlns:a16="http://schemas.microsoft.com/office/drawing/2014/main" id="{D80CE7E8-1BF6-4362-B8D7-D8EB0CEFA819}"/>
              </a:ext>
            </a:extLst>
          </p:cNvPr>
          <p:cNvSpPr txBox="1">
            <a:spLocks/>
          </p:cNvSpPr>
          <p:nvPr/>
        </p:nvSpPr>
        <p:spPr>
          <a:xfrm>
            <a:off x="311700" y="1846777"/>
            <a:ext cx="8520600" cy="3424469"/>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2000" i="1" dirty="0">
                <a:latin typeface="Arial" panose="020B0604020202020204" pitchFamily="34" charset="0"/>
                <a:cs typeface="Arial" panose="020B0604020202020204" pitchFamily="34" charset="0"/>
              </a:rPr>
              <a:t>Prep</a:t>
            </a:r>
          </a:p>
          <a:p>
            <a:pPr marL="457200" indent="-342900">
              <a:spcBef>
                <a:spcPts val="1600"/>
              </a:spcBef>
              <a:buSzPts val="1800"/>
              <a:buFont typeface="Arial" panose="020B0604020202020204" pitchFamily="34" charset="0"/>
              <a:buChar char="●"/>
            </a:pPr>
            <a:r>
              <a:rPr lang="en-US" sz="2000" dirty="0">
                <a:latin typeface="Arial" panose="020B0604020202020204" pitchFamily="34" charset="0"/>
                <a:cs typeface="Arial" panose="020B0604020202020204" pitchFamily="34" charset="0"/>
              </a:rPr>
              <a:t>Split data into training and test sets (80% training, 20% test)</a:t>
            </a:r>
          </a:p>
          <a:p>
            <a:pPr marL="457200" indent="-342900">
              <a:spcBef>
                <a:spcPts val="1600"/>
              </a:spcBef>
              <a:buSzPts val="1800"/>
              <a:buFont typeface="Arial" panose="020B0604020202020204" pitchFamily="34" charset="0"/>
              <a:buChar char="●"/>
            </a:pPr>
            <a:r>
              <a:rPr lang="en-US" sz="2000" dirty="0">
                <a:latin typeface="Arial" panose="020B0604020202020204" pitchFamily="34" charset="0"/>
                <a:cs typeface="Arial" panose="020B0604020202020204" pitchFamily="34" charset="0"/>
              </a:rPr>
              <a:t>Done using fixed seed</a:t>
            </a:r>
          </a:p>
          <a:p>
            <a:pPr marL="0" indent="0">
              <a:spcBef>
                <a:spcPts val="1600"/>
              </a:spcBef>
              <a:buFont typeface="Arial" panose="020B0604020202020204" pitchFamily="34" charset="0"/>
              <a:buNone/>
            </a:pPr>
            <a:endParaRPr lang="en-US" sz="2000" dirty="0">
              <a:latin typeface="Arial" panose="020B0604020202020204" pitchFamily="34" charset="0"/>
              <a:cs typeface="Arial" panose="020B0604020202020204" pitchFamily="34" charset="0"/>
            </a:endParaRPr>
          </a:p>
          <a:p>
            <a:pPr marL="0" indent="0">
              <a:spcBef>
                <a:spcPts val="1600"/>
              </a:spcBef>
              <a:buFont typeface="Arial" panose="020B0604020202020204" pitchFamily="34" charset="0"/>
              <a:buNone/>
            </a:pPr>
            <a:r>
              <a:rPr lang="en-US" sz="2000" i="1" dirty="0">
                <a:latin typeface="Arial" panose="020B0604020202020204" pitchFamily="34" charset="0"/>
                <a:cs typeface="Arial" panose="020B0604020202020204" pitchFamily="34" charset="0"/>
              </a:rPr>
              <a:t>Model used</a:t>
            </a:r>
          </a:p>
          <a:p>
            <a:pPr marL="457200" indent="-342900">
              <a:spcBef>
                <a:spcPts val="1600"/>
              </a:spcBef>
              <a:buSzPts val="1800"/>
              <a:buFont typeface="Arial" panose="020B0604020202020204" pitchFamily="34" charset="0"/>
              <a:buChar char="●"/>
            </a:pPr>
            <a:r>
              <a:rPr lang="en-US" sz="2000" dirty="0">
                <a:latin typeface="Arial" panose="020B0604020202020204" pitchFamily="34" charset="0"/>
                <a:cs typeface="Arial" panose="020B0604020202020204" pitchFamily="34" charset="0"/>
              </a:rPr>
              <a:t>Linear Regression</a:t>
            </a:r>
          </a:p>
          <a:p>
            <a:pPr marL="457200" indent="-342900">
              <a:spcBef>
                <a:spcPts val="1600"/>
              </a:spcBef>
              <a:buSzPts val="1800"/>
              <a:buFont typeface="Arial" panose="020B0604020202020204" pitchFamily="34" charset="0"/>
              <a:buChar char="●"/>
            </a:pPr>
            <a:r>
              <a:rPr lang="en-US" sz="2000" dirty="0">
                <a:latin typeface="Arial" panose="020B0604020202020204" pitchFamily="34" charset="0"/>
                <a:cs typeface="Arial" panose="020B0604020202020204" pitchFamily="34" charset="0"/>
              </a:rPr>
              <a:t>Machine Learning models not feasible for use given continuous data (e.g., stock prices)</a:t>
            </a:r>
            <a:endParaRPr lang="en-US" dirty="0">
              <a:latin typeface="Arial" panose="020B0604020202020204" pitchFamily="34" charset="0"/>
              <a:cs typeface="Arial" panose="020B0604020202020204" pitchFamily="34" charset="0"/>
            </a:endParaRPr>
          </a:p>
          <a:p>
            <a:pPr marL="0" indent="0">
              <a:spcBef>
                <a:spcPts val="1600"/>
              </a:spcBef>
              <a:spcAft>
                <a:spcPts val="1600"/>
              </a:spcAft>
              <a:buFont typeface="Arial" panose="020B0604020202020204" pitchFamily="34" charse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5997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Methods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29</a:t>
            </a:fld>
            <a:endParaRPr lang="en-IN" dirty="0"/>
          </a:p>
        </p:txBody>
      </p:sp>
      <p:pic>
        <p:nvPicPr>
          <p:cNvPr id="4098" name="Picture 2" descr="Image result for MAE equation">
            <a:extLst>
              <a:ext uri="{FF2B5EF4-FFF2-40B4-BE49-F238E27FC236}">
                <a16:creationId xmlns:a16="http://schemas.microsoft.com/office/drawing/2014/main" id="{DF1226F1-5FE5-456B-A4CD-D58C4036E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9253" y="1267988"/>
            <a:ext cx="3804635" cy="44469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891A001-E31A-41D2-9D59-8DC4943BC58D}"/>
              </a:ext>
            </a:extLst>
          </p:cNvPr>
          <p:cNvSpPr txBox="1"/>
          <p:nvPr/>
        </p:nvSpPr>
        <p:spPr>
          <a:xfrm>
            <a:off x="295333" y="1520431"/>
            <a:ext cx="4390256"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R-squared was used in conjunction with Mean Absolute Error (MAE), Mean Squared Error (MSE), and Root Mean Squared Error (RMSE) to determine the model’s effectiveness</a:t>
            </a:r>
          </a:p>
        </p:txBody>
      </p:sp>
      <p:pic>
        <p:nvPicPr>
          <p:cNvPr id="4100" name="Picture 4" descr="Image result for r-squared model">
            <a:extLst>
              <a:ext uri="{FF2B5EF4-FFF2-40B4-BE49-F238E27FC236}">
                <a16:creationId xmlns:a16="http://schemas.microsoft.com/office/drawing/2014/main" id="{057F69E4-E062-42FE-881A-A948EBEFF5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293" y="3274436"/>
            <a:ext cx="3865707" cy="276122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27893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Final Project Milestones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3</a:t>
            </a:fld>
            <a:endParaRPr lang="en-IN" dirty="0"/>
          </a:p>
        </p:txBody>
      </p:sp>
      <p:graphicFrame>
        <p:nvGraphicFramePr>
          <p:cNvPr id="7" name="Table 7">
            <a:extLst>
              <a:ext uri="{FF2B5EF4-FFF2-40B4-BE49-F238E27FC236}">
                <a16:creationId xmlns:a16="http://schemas.microsoft.com/office/drawing/2014/main" id="{6CF164F9-8CA2-45AC-A8E5-E3C18541EBD1}"/>
              </a:ext>
            </a:extLst>
          </p:cNvPr>
          <p:cNvGraphicFramePr>
            <a:graphicFrameLocks noGrp="1"/>
          </p:cNvGraphicFramePr>
          <p:nvPr>
            <p:ph idx="1"/>
            <p:extLst>
              <p:ext uri="{D42A27DB-BD31-4B8C-83A1-F6EECF244321}">
                <p14:modId xmlns:p14="http://schemas.microsoft.com/office/powerpoint/2010/main" val="3943160772"/>
              </p:ext>
            </p:extLst>
          </p:nvPr>
        </p:nvGraphicFramePr>
        <p:xfrm>
          <a:off x="264990" y="847033"/>
          <a:ext cx="8699127" cy="4940009"/>
        </p:xfrm>
        <a:graphic>
          <a:graphicData uri="http://schemas.openxmlformats.org/drawingml/2006/table">
            <a:tbl>
              <a:tblPr firstRow="1" bandRow="1">
                <a:tableStyleId>{5C22544A-7EE6-4342-B048-85BDC9FD1C3A}</a:tableStyleId>
              </a:tblPr>
              <a:tblGrid>
                <a:gridCol w="1539495">
                  <a:extLst>
                    <a:ext uri="{9D8B030D-6E8A-4147-A177-3AD203B41FA5}">
                      <a16:colId xmlns:a16="http://schemas.microsoft.com/office/drawing/2014/main" val="768401334"/>
                    </a:ext>
                  </a:extLst>
                </a:gridCol>
                <a:gridCol w="2173653">
                  <a:extLst>
                    <a:ext uri="{9D8B030D-6E8A-4147-A177-3AD203B41FA5}">
                      <a16:colId xmlns:a16="http://schemas.microsoft.com/office/drawing/2014/main" val="2169360195"/>
                    </a:ext>
                  </a:extLst>
                </a:gridCol>
                <a:gridCol w="4985979">
                  <a:extLst>
                    <a:ext uri="{9D8B030D-6E8A-4147-A177-3AD203B41FA5}">
                      <a16:colId xmlns:a16="http://schemas.microsoft.com/office/drawing/2014/main" val="271362443"/>
                    </a:ext>
                  </a:extLst>
                </a:gridCol>
              </a:tblGrid>
              <a:tr h="362616">
                <a:tc>
                  <a:txBody>
                    <a:bodyPr/>
                    <a:lstStyle/>
                    <a:p>
                      <a:pPr>
                        <a:spcAft>
                          <a:spcPts val="600"/>
                        </a:spcAft>
                      </a:pPr>
                      <a:r>
                        <a:rPr lang="en-US" sz="1800" dirty="0"/>
                        <a:t>Module</a:t>
                      </a:r>
                      <a:endParaRPr lang="en-IN" sz="1800" dirty="0"/>
                    </a:p>
                  </a:txBody>
                  <a:tcPr>
                    <a:solidFill>
                      <a:srgbClr val="01703B"/>
                    </a:solidFill>
                  </a:tcPr>
                </a:tc>
                <a:tc>
                  <a:txBody>
                    <a:bodyPr/>
                    <a:lstStyle/>
                    <a:p>
                      <a:pPr>
                        <a:spcAft>
                          <a:spcPts val="600"/>
                        </a:spcAft>
                      </a:pPr>
                      <a:r>
                        <a:rPr lang="en-US" sz="1800" dirty="0"/>
                        <a:t>Milestone</a:t>
                      </a:r>
                      <a:endParaRPr lang="en-IN" sz="1800" dirty="0"/>
                    </a:p>
                  </a:txBody>
                  <a:tcPr>
                    <a:solidFill>
                      <a:srgbClr val="01703B"/>
                    </a:solidFill>
                  </a:tcPr>
                </a:tc>
                <a:tc>
                  <a:txBody>
                    <a:bodyPr/>
                    <a:lstStyle/>
                    <a:p>
                      <a:pPr>
                        <a:spcAft>
                          <a:spcPts val="600"/>
                        </a:spcAft>
                      </a:pPr>
                      <a:r>
                        <a:rPr lang="en-US" sz="1800" dirty="0"/>
                        <a:t>Task</a:t>
                      </a:r>
                      <a:endParaRPr lang="en-IN" sz="1800" dirty="0"/>
                    </a:p>
                  </a:txBody>
                  <a:tcPr>
                    <a:solidFill>
                      <a:srgbClr val="01703B"/>
                    </a:solidFill>
                  </a:tcPr>
                </a:tc>
                <a:extLst>
                  <a:ext uri="{0D108BD9-81ED-4DB2-BD59-A6C34878D82A}">
                    <a16:rowId xmlns:a16="http://schemas.microsoft.com/office/drawing/2014/main" val="2556588720"/>
                  </a:ext>
                </a:extLst>
              </a:tr>
              <a:tr h="1770248">
                <a:tc>
                  <a:txBody>
                    <a:bodyPr/>
                    <a:lstStyle/>
                    <a:p>
                      <a:pPr>
                        <a:spcAft>
                          <a:spcPts val="600"/>
                        </a:spcAft>
                      </a:pPr>
                      <a:r>
                        <a:rPr lang="en-US" sz="1600" dirty="0"/>
                        <a:t>Modules 5-8</a:t>
                      </a:r>
                      <a:endParaRPr lang="en-IN" sz="1600" dirty="0"/>
                    </a:p>
                  </a:txBody>
                  <a:tcPr>
                    <a:solidFill>
                      <a:srgbClr val="CCE1D8"/>
                    </a:solidFill>
                  </a:tcPr>
                </a:tc>
                <a:tc>
                  <a:txBody>
                    <a:bodyPr/>
                    <a:lstStyle/>
                    <a:p>
                      <a:pPr>
                        <a:spcAft>
                          <a:spcPts val="600"/>
                        </a:spcAft>
                      </a:pPr>
                      <a:r>
                        <a:rPr lang="en-US" sz="1600" dirty="0"/>
                        <a:t>Part 1: Outline Your Project</a:t>
                      </a:r>
                      <a:endParaRPr lang="en-IN" sz="1600" dirty="0"/>
                    </a:p>
                  </a:txBody>
                  <a:tcPr>
                    <a:solidFill>
                      <a:srgbClr val="CCE1D8"/>
                    </a:solidFill>
                  </a:tcPr>
                </a:tc>
                <a:tc>
                  <a:txBody>
                    <a:bodyPr/>
                    <a:lstStyle/>
                    <a:p>
                      <a:pPr>
                        <a:spcAft>
                          <a:spcPts val="600"/>
                        </a:spcAft>
                      </a:pPr>
                      <a:r>
                        <a:rPr lang="en-US" sz="1600" dirty="0"/>
                        <a:t>Prepare a project outline where you:</a:t>
                      </a:r>
                    </a:p>
                    <a:p>
                      <a:pPr marL="285750" indent="-285750">
                        <a:spcAft>
                          <a:spcPts val="600"/>
                        </a:spcAft>
                        <a:buFont typeface="Arial" panose="020B0604020202020204" pitchFamily="34" charset="0"/>
                        <a:buChar char="•"/>
                      </a:pPr>
                      <a:r>
                        <a:rPr lang="en-US" sz="1600" dirty="0"/>
                        <a:t>Define the data science problem you want to solve </a:t>
                      </a:r>
                    </a:p>
                    <a:p>
                      <a:pPr marL="285750" indent="-285750">
                        <a:spcAft>
                          <a:spcPts val="600"/>
                        </a:spcAft>
                        <a:buFont typeface="Arial" panose="020B0604020202020204" pitchFamily="34" charset="0"/>
                        <a:buChar char="•"/>
                      </a:pPr>
                      <a:r>
                        <a:rPr lang="en-US" sz="1600" dirty="0"/>
                        <a:t>Identify the datasets you plan to use</a:t>
                      </a:r>
                    </a:p>
                    <a:p>
                      <a:pPr marL="285750" indent="-285750">
                        <a:spcAft>
                          <a:spcPts val="600"/>
                        </a:spcAft>
                        <a:buFont typeface="Arial" panose="020B0604020202020204" pitchFamily="34" charset="0"/>
                        <a:buChar char="•"/>
                      </a:pPr>
                      <a:r>
                        <a:rPr lang="en-US" sz="1600" dirty="0"/>
                        <a:t>Describe the desired outcomes of the project</a:t>
                      </a:r>
                    </a:p>
                    <a:p>
                      <a:pPr marL="0" indent="0">
                        <a:spcAft>
                          <a:spcPts val="600"/>
                        </a:spcAft>
                        <a:buFont typeface="Arial" panose="020B0604020202020204" pitchFamily="34" charset="0"/>
                        <a:buNone/>
                      </a:pPr>
                      <a:r>
                        <a:rPr lang="en-US" sz="1400" i="1" dirty="0"/>
                        <a:t>Please note that you will submit a status of your progress in Module 7</a:t>
                      </a:r>
                      <a:endParaRPr lang="en-IN" sz="1400" i="1" dirty="0"/>
                    </a:p>
                  </a:txBody>
                  <a:tcPr>
                    <a:solidFill>
                      <a:srgbClr val="CCE1D8"/>
                    </a:solidFill>
                  </a:tcPr>
                </a:tc>
                <a:extLst>
                  <a:ext uri="{0D108BD9-81ED-4DB2-BD59-A6C34878D82A}">
                    <a16:rowId xmlns:a16="http://schemas.microsoft.com/office/drawing/2014/main" val="1251228601"/>
                  </a:ext>
                </a:extLst>
              </a:tr>
              <a:tr h="1693889">
                <a:tc>
                  <a:txBody>
                    <a:bodyPr/>
                    <a:lstStyle/>
                    <a:p>
                      <a:pPr>
                        <a:spcAft>
                          <a:spcPts val="600"/>
                        </a:spcAft>
                      </a:pPr>
                      <a:r>
                        <a:rPr lang="en-US" sz="1600" dirty="0"/>
                        <a:t>Module 10</a:t>
                      </a:r>
                    </a:p>
                    <a:p>
                      <a:pPr>
                        <a:spcAft>
                          <a:spcPts val="600"/>
                        </a:spcAft>
                      </a:pPr>
                      <a:r>
                        <a:rPr lang="en-US" sz="1600" dirty="0"/>
                        <a:t>(Weeks 1-3)</a:t>
                      </a:r>
                      <a:endParaRPr lang="en-IN" sz="1600" dirty="0"/>
                    </a:p>
                  </a:txBody>
                  <a:tcPr>
                    <a:solidFill>
                      <a:srgbClr val="E2E2E2"/>
                    </a:solidFill>
                  </a:tcPr>
                </a:tc>
                <a:tc>
                  <a:txBody>
                    <a:bodyPr/>
                    <a:lstStyle/>
                    <a:p>
                      <a:pPr>
                        <a:spcAft>
                          <a:spcPts val="600"/>
                        </a:spcAft>
                      </a:pPr>
                      <a:r>
                        <a:rPr lang="en-US" sz="1600" dirty="0"/>
                        <a:t>Part 2: Submit Your Project</a:t>
                      </a:r>
                      <a:endParaRPr lang="en-IN" sz="1600" dirty="0"/>
                    </a:p>
                  </a:txBody>
                  <a:tcPr>
                    <a:solidFill>
                      <a:srgbClr val="E2E2E2"/>
                    </a:solidFill>
                  </a:tcPr>
                </a:tc>
                <a:tc>
                  <a:txBody>
                    <a:bodyPr/>
                    <a:lstStyle/>
                    <a:p>
                      <a:pPr>
                        <a:spcAft>
                          <a:spcPts val="600"/>
                        </a:spcAft>
                      </a:pPr>
                      <a:r>
                        <a:rPr lang="en-US" sz="1600" dirty="0"/>
                        <a:t>Work on the approved project outline and submit:</a:t>
                      </a:r>
                    </a:p>
                    <a:p>
                      <a:pPr marL="285750" indent="-285750">
                        <a:spcAft>
                          <a:spcPts val="600"/>
                        </a:spcAft>
                        <a:buFont typeface="Arial" panose="020B0604020202020204" pitchFamily="34" charset="0"/>
                        <a:buChar char="•"/>
                      </a:pPr>
                      <a:r>
                        <a:rPr lang="en-US" sz="1600" dirty="0"/>
                        <a:t>Your code</a:t>
                      </a:r>
                    </a:p>
                    <a:p>
                      <a:pPr marL="285750" indent="-285750">
                        <a:spcAft>
                          <a:spcPts val="600"/>
                        </a:spcAft>
                        <a:buFont typeface="Arial" panose="020B0604020202020204" pitchFamily="34" charset="0"/>
                        <a:buChar char="•"/>
                      </a:pPr>
                      <a:r>
                        <a:rPr lang="en-US" sz="1600" dirty="0"/>
                        <a:t>A presentation on your project</a:t>
                      </a:r>
                    </a:p>
                    <a:p>
                      <a:pPr marL="0" indent="0">
                        <a:spcAft>
                          <a:spcPts val="600"/>
                        </a:spcAft>
                        <a:buFont typeface="Arial" panose="020B0604020202020204" pitchFamily="34" charset="0"/>
                        <a:buNone/>
                      </a:pPr>
                      <a:r>
                        <a:rPr lang="en-IN" sz="1400" i="1" dirty="0"/>
                        <a:t>As you will be required to present your project in Module 10 Week 4, no extensions will be available for final project submission</a:t>
                      </a:r>
                    </a:p>
                  </a:txBody>
                  <a:tcPr>
                    <a:solidFill>
                      <a:srgbClr val="E2E2E2"/>
                    </a:solidFill>
                  </a:tcPr>
                </a:tc>
                <a:extLst>
                  <a:ext uri="{0D108BD9-81ED-4DB2-BD59-A6C34878D82A}">
                    <a16:rowId xmlns:a16="http://schemas.microsoft.com/office/drawing/2014/main" val="2689465622"/>
                  </a:ext>
                </a:extLst>
              </a:tr>
              <a:tr h="736900">
                <a:tc>
                  <a:txBody>
                    <a:bodyPr/>
                    <a:lstStyle/>
                    <a:p>
                      <a:pPr>
                        <a:spcAft>
                          <a:spcPts val="600"/>
                        </a:spcAft>
                      </a:pPr>
                      <a:r>
                        <a:rPr lang="en-US" sz="1600" dirty="0"/>
                        <a:t>Module 10 </a:t>
                      </a:r>
                      <a:br>
                        <a:rPr lang="en-US" sz="1600" dirty="0"/>
                      </a:br>
                      <a:r>
                        <a:rPr lang="en-US" sz="1600" dirty="0"/>
                        <a:t>Week 4</a:t>
                      </a:r>
                      <a:endParaRPr lang="en-IN" sz="1600" dirty="0"/>
                    </a:p>
                  </a:txBody>
                  <a:tcPr>
                    <a:solidFill>
                      <a:srgbClr val="CCE1D8"/>
                    </a:solidFill>
                  </a:tcPr>
                </a:tc>
                <a:tc>
                  <a:txBody>
                    <a:bodyPr/>
                    <a:lstStyle/>
                    <a:p>
                      <a:pPr>
                        <a:spcAft>
                          <a:spcPts val="600"/>
                        </a:spcAft>
                      </a:pPr>
                      <a:r>
                        <a:rPr lang="en-US" sz="1600" dirty="0"/>
                        <a:t>Part 3: Present Your Project</a:t>
                      </a:r>
                      <a:endParaRPr lang="en-IN" sz="1600" dirty="0"/>
                    </a:p>
                  </a:txBody>
                  <a:tcPr>
                    <a:solidFill>
                      <a:srgbClr val="CCE1D8"/>
                    </a:solidFill>
                  </a:tcPr>
                </a:tc>
                <a:tc>
                  <a:txBody>
                    <a:bodyPr/>
                    <a:lstStyle/>
                    <a:p>
                      <a:pPr>
                        <a:spcAft>
                          <a:spcPts val="600"/>
                        </a:spcAft>
                      </a:pPr>
                      <a:r>
                        <a:rPr lang="en-US" sz="1600" dirty="0"/>
                        <a:t>Present your final project to your Learning Facilitator and Mentor</a:t>
                      </a:r>
                    </a:p>
                    <a:p>
                      <a:pPr>
                        <a:spcAft>
                          <a:spcPts val="600"/>
                        </a:spcAft>
                      </a:pPr>
                      <a:r>
                        <a:rPr lang="en-IN" sz="1400" i="1" dirty="0"/>
                        <a:t>Please note that 50 points will be deducted from your Final Project – Part 2 if you don’t complete your presentation</a:t>
                      </a:r>
                    </a:p>
                  </a:txBody>
                  <a:tcPr>
                    <a:solidFill>
                      <a:srgbClr val="CCE1D8"/>
                    </a:solidFill>
                  </a:tcPr>
                </a:tc>
                <a:extLst>
                  <a:ext uri="{0D108BD9-81ED-4DB2-BD59-A6C34878D82A}">
                    <a16:rowId xmlns:a16="http://schemas.microsoft.com/office/drawing/2014/main" val="3791229162"/>
                  </a:ext>
                </a:extLst>
              </a:tr>
            </a:tbl>
          </a:graphicData>
        </a:graphic>
      </p:graphicFrame>
      <p:sp>
        <p:nvSpPr>
          <p:cNvPr id="5" name="Content Placeholder 5">
            <a:extLst>
              <a:ext uri="{FF2B5EF4-FFF2-40B4-BE49-F238E27FC236}">
                <a16:creationId xmlns:a16="http://schemas.microsoft.com/office/drawing/2014/main" id="{3BAB92E5-F693-41FC-8D6D-140E48F705AE}"/>
              </a:ext>
            </a:extLst>
          </p:cNvPr>
          <p:cNvSpPr txBox="1">
            <a:spLocks/>
          </p:cNvSpPr>
          <p:nvPr/>
        </p:nvSpPr>
        <p:spPr>
          <a:xfrm>
            <a:off x="264990" y="5848052"/>
            <a:ext cx="8699127" cy="806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10000"/>
              </a:lnSpc>
              <a:spcBef>
                <a:spcPts val="0"/>
              </a:spcBef>
              <a:spcAft>
                <a:spcPts val="1200"/>
              </a:spcAft>
              <a:buFont typeface="Arial" panose="020B0604020202020204" pitchFamily="34" charset="0"/>
              <a:buNone/>
            </a:pPr>
            <a:r>
              <a:rPr lang="en-US" sz="1600" dirty="0"/>
              <a:t>Your Learning Facilitator will guide you, review your submissions, and provide feedback throughout this time. </a:t>
            </a:r>
          </a:p>
        </p:txBody>
      </p:sp>
    </p:spTree>
    <p:custDataLst>
      <p:tags r:id="rId1"/>
    </p:custDataLst>
    <p:extLst>
      <p:ext uri="{BB962C8B-B14F-4D97-AF65-F5344CB8AC3E}">
        <p14:creationId xmlns:p14="http://schemas.microsoft.com/office/powerpoint/2010/main" val="3490635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Analysis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30</a:t>
            </a:fld>
            <a:endParaRPr lang="en-IN" dirty="0"/>
          </a:p>
        </p:txBody>
      </p:sp>
      <p:sp>
        <p:nvSpPr>
          <p:cNvPr id="8" name="Text Placeholder 4">
            <a:extLst>
              <a:ext uri="{FF2B5EF4-FFF2-40B4-BE49-F238E27FC236}">
                <a16:creationId xmlns:a16="http://schemas.microsoft.com/office/drawing/2014/main" id="{998611F2-3E03-4216-9108-239BF6000060}"/>
              </a:ext>
            </a:extLst>
          </p:cNvPr>
          <p:cNvSpPr txBox="1">
            <a:spLocks/>
          </p:cNvSpPr>
          <p:nvPr/>
        </p:nvSpPr>
        <p:spPr>
          <a:xfrm>
            <a:off x="308419" y="1403340"/>
            <a:ext cx="8369300" cy="4736880"/>
          </a:xfrm>
          <a:prstGeom prst="rect">
            <a:avLst/>
          </a:prstGeom>
        </p:spPr>
        <p:txBody>
          <a:bodyPr/>
          <a:lstStyle>
            <a:defPPr>
              <a:defRPr lang="en-US"/>
            </a:defPPr>
            <a:lvl1pPr marL="0" algn="ctr" defTabSz="914400" rtl="0" eaLnBrk="1" latinLnBrk="0" hangingPunct="1">
              <a:defRPr sz="1800" kern="1200">
                <a:solidFill>
                  <a:schemeClr val="tx1"/>
                </a:solidFill>
                <a:latin typeface="Georgia" panose="0204050205040502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Wingdings" panose="05000000000000000000" pitchFamily="2" charset="2"/>
              <a:buChar char="§"/>
            </a:pPr>
            <a:r>
              <a:rPr lang="en-US" b="1" dirty="0">
                <a:latin typeface="Arial" panose="020B0604020202020204" pitchFamily="34" charset="0"/>
                <a:cs typeface="Arial" panose="020B0604020202020204" pitchFamily="34" charset="0"/>
              </a:rPr>
              <a:t>In Python, the RFE module performs this process</a:t>
            </a:r>
          </a:p>
          <a:p>
            <a:pPr marL="285750" indent="-285750" algn="l">
              <a:buFont typeface="Wingdings" panose="05000000000000000000" pitchFamily="2" charset="2"/>
              <a:buChar char="§"/>
            </a:pPr>
            <a:endParaRPr lang="en-US" b="1"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endParaRPr lang="en-US" b="1"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endParaRPr lang="en-US" b="1"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endParaRPr lang="en-US" b="1"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endParaRPr lang="en-US" b="1"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endParaRPr lang="en-US" b="1"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endParaRPr lang="en-US" b="1"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endParaRPr lang="en-US" b="1"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endParaRPr lang="en-US" b="1"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endParaRPr lang="en-US" b="1"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endParaRPr lang="en-US" b="1"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1" dirty="0">
                <a:latin typeface="Arial" panose="020B0604020202020204" pitchFamily="34" charset="0"/>
                <a:cs typeface="Arial" panose="020B0604020202020204" pitchFamily="34" charset="0"/>
              </a:rPr>
              <a:t>I generated multiple sets of parameters, starting with 10 and ultimately narrowing to five to maximize R</a:t>
            </a:r>
            <a:r>
              <a:rPr lang="en-US" b="1" baseline="30000" dirty="0">
                <a:latin typeface="Arial" panose="020B0604020202020204" pitchFamily="34" charset="0"/>
                <a:cs typeface="Arial" panose="020B0604020202020204" pitchFamily="34" charset="0"/>
              </a:rPr>
              <a:t>2</a:t>
            </a:r>
          </a:p>
          <a:p>
            <a:pPr marL="285750" indent="-285750"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9" name="Title 3">
            <a:extLst>
              <a:ext uri="{FF2B5EF4-FFF2-40B4-BE49-F238E27FC236}">
                <a16:creationId xmlns:a16="http://schemas.microsoft.com/office/drawing/2014/main" id="{6448F84E-A6A0-4F2A-97A3-5031D08AD7E6}"/>
              </a:ext>
            </a:extLst>
          </p:cNvPr>
          <p:cNvSpPr txBox="1">
            <a:spLocks/>
          </p:cNvSpPr>
          <p:nvPr/>
        </p:nvSpPr>
        <p:spPr>
          <a:xfrm>
            <a:off x="165652" y="605922"/>
            <a:ext cx="8368748" cy="6602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b="0" kern="1200">
                <a:solidFill>
                  <a:schemeClr val="bg1"/>
                </a:solidFill>
                <a:latin typeface="Georgia" panose="02040502050405020303" pitchFamily="18" charset="0"/>
                <a:ea typeface="+mj-ea"/>
                <a:cs typeface="+mj-cs"/>
              </a:defRPr>
            </a:lvl1pPr>
          </a:lstStyle>
          <a:p>
            <a:pPr>
              <a:spcAft>
                <a:spcPts val="600"/>
              </a:spcAft>
            </a:pPr>
            <a:r>
              <a:rPr lang="en-US" dirty="0">
                <a:solidFill>
                  <a:schemeClr val="tx1"/>
                </a:solidFill>
                <a:latin typeface="Arial" charset="0"/>
                <a:ea typeface="Arial" charset="0"/>
                <a:cs typeface="Arial" charset="0"/>
              </a:rPr>
              <a:t>Using Recursive Feature Elimination (RFE)</a:t>
            </a:r>
          </a:p>
        </p:txBody>
      </p:sp>
      <p:pic>
        <p:nvPicPr>
          <p:cNvPr id="10" name="Picture 9">
            <a:extLst>
              <a:ext uri="{FF2B5EF4-FFF2-40B4-BE49-F238E27FC236}">
                <a16:creationId xmlns:a16="http://schemas.microsoft.com/office/drawing/2014/main" id="{AC65616C-0D6E-4788-B07F-09D0CFE9F1C6}"/>
              </a:ext>
            </a:extLst>
          </p:cNvPr>
          <p:cNvPicPr>
            <a:picLocks noChangeAspect="1"/>
          </p:cNvPicPr>
          <p:nvPr/>
        </p:nvPicPr>
        <p:blipFill>
          <a:blip r:embed="rId3"/>
          <a:stretch>
            <a:fillRect/>
          </a:stretch>
        </p:blipFill>
        <p:spPr>
          <a:xfrm>
            <a:off x="699225" y="1925675"/>
            <a:ext cx="6221534" cy="2644285"/>
          </a:xfrm>
          <a:prstGeom prst="rect">
            <a:avLst/>
          </a:prstGeom>
        </p:spPr>
      </p:pic>
    </p:spTree>
    <p:custDataLst>
      <p:tags r:id="rId1"/>
    </p:custDataLst>
    <p:extLst>
      <p:ext uri="{BB962C8B-B14F-4D97-AF65-F5344CB8AC3E}">
        <p14:creationId xmlns:p14="http://schemas.microsoft.com/office/powerpoint/2010/main" val="3685107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 Results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31</a:t>
            </a:fld>
            <a:endParaRPr lang="en-IN" dirty="0"/>
          </a:p>
        </p:txBody>
      </p:sp>
      <p:graphicFrame>
        <p:nvGraphicFramePr>
          <p:cNvPr id="8" name="Table 7">
            <a:extLst>
              <a:ext uri="{FF2B5EF4-FFF2-40B4-BE49-F238E27FC236}">
                <a16:creationId xmlns:a16="http://schemas.microsoft.com/office/drawing/2014/main" id="{BC62B572-5B50-43E0-B494-CCA21BA04F33}"/>
              </a:ext>
            </a:extLst>
          </p:cNvPr>
          <p:cNvGraphicFramePr>
            <a:graphicFrameLocks noGrp="1"/>
          </p:cNvGraphicFramePr>
          <p:nvPr>
            <p:extLst>
              <p:ext uri="{D42A27DB-BD31-4B8C-83A1-F6EECF244321}">
                <p14:modId xmlns:p14="http://schemas.microsoft.com/office/powerpoint/2010/main" val="2202581923"/>
              </p:ext>
            </p:extLst>
          </p:nvPr>
        </p:nvGraphicFramePr>
        <p:xfrm>
          <a:off x="424176" y="900033"/>
          <a:ext cx="7350595" cy="2272345"/>
        </p:xfrm>
        <a:graphic>
          <a:graphicData uri="http://schemas.openxmlformats.org/drawingml/2006/table">
            <a:tbl>
              <a:tblPr firstRow="1" firstCol="1" bandRow="1">
                <a:tableStyleId>{16D9F66E-5EB9-4882-86FB-DCBF35E3C3E4}</a:tableStyleId>
              </a:tblPr>
              <a:tblGrid>
                <a:gridCol w="1470119">
                  <a:extLst>
                    <a:ext uri="{9D8B030D-6E8A-4147-A177-3AD203B41FA5}">
                      <a16:colId xmlns:a16="http://schemas.microsoft.com/office/drawing/2014/main" val="2914165088"/>
                    </a:ext>
                  </a:extLst>
                </a:gridCol>
                <a:gridCol w="1470119">
                  <a:extLst>
                    <a:ext uri="{9D8B030D-6E8A-4147-A177-3AD203B41FA5}">
                      <a16:colId xmlns:a16="http://schemas.microsoft.com/office/drawing/2014/main" val="3956376646"/>
                    </a:ext>
                  </a:extLst>
                </a:gridCol>
                <a:gridCol w="1470119">
                  <a:extLst>
                    <a:ext uri="{9D8B030D-6E8A-4147-A177-3AD203B41FA5}">
                      <a16:colId xmlns:a16="http://schemas.microsoft.com/office/drawing/2014/main" val="2902131916"/>
                    </a:ext>
                  </a:extLst>
                </a:gridCol>
                <a:gridCol w="1470119">
                  <a:extLst>
                    <a:ext uri="{9D8B030D-6E8A-4147-A177-3AD203B41FA5}">
                      <a16:colId xmlns:a16="http://schemas.microsoft.com/office/drawing/2014/main" val="1236539486"/>
                    </a:ext>
                  </a:extLst>
                </a:gridCol>
                <a:gridCol w="1470119">
                  <a:extLst>
                    <a:ext uri="{9D8B030D-6E8A-4147-A177-3AD203B41FA5}">
                      <a16:colId xmlns:a16="http://schemas.microsoft.com/office/drawing/2014/main" val="3785778016"/>
                    </a:ext>
                  </a:extLst>
                </a:gridCol>
              </a:tblGrid>
              <a:tr h="565465">
                <a:tc>
                  <a:txBody>
                    <a:bodyPr/>
                    <a:lstStyle/>
                    <a:p>
                      <a:pPr algn="ctr">
                        <a:spcAft>
                          <a:spcPts val="0"/>
                        </a:spcAft>
                      </a:pPr>
                      <a:r>
                        <a:rPr lang="en-CA" sz="1200" dirty="0">
                          <a:effectLst/>
                          <a:latin typeface="Arial" panose="020B0604020202020204" pitchFamily="34" charset="0"/>
                          <a:ea typeface="DengXian" panose="02010600030101010101" pitchFamily="2" charset="-122"/>
                          <a:cs typeface="Arial" panose="020B0604020202020204" pitchFamily="34" charset="0"/>
                        </a:rPr>
                        <a:t>Independent Variables</a:t>
                      </a:r>
                    </a:p>
                  </a:txBody>
                  <a:tcPr marL="68580" marR="68580" marT="0" marB="0" anchor="ctr"/>
                </a:tc>
                <a:tc>
                  <a:txBody>
                    <a:bodyPr/>
                    <a:lstStyle/>
                    <a:p>
                      <a:pPr algn="ctr">
                        <a:spcAft>
                          <a:spcPts val="0"/>
                        </a:spcAft>
                      </a:pPr>
                      <a:r>
                        <a:rPr lang="en-CA" sz="1200" dirty="0">
                          <a:effectLst/>
                          <a:latin typeface="Arial" panose="020B0604020202020204" pitchFamily="34" charset="0"/>
                          <a:ea typeface="DengXian" panose="02010600030101010101" pitchFamily="2" charset="-122"/>
                          <a:cs typeface="Arial" panose="020B0604020202020204" pitchFamily="34" charset="0"/>
                        </a:rPr>
                        <a:t>R</a:t>
                      </a:r>
                      <a:r>
                        <a:rPr lang="en-CA" sz="1200" baseline="30000" dirty="0">
                          <a:effectLst/>
                          <a:latin typeface="Arial" panose="020B0604020202020204" pitchFamily="34" charset="0"/>
                          <a:ea typeface="DengXian" panose="02010600030101010101" pitchFamily="2" charset="-122"/>
                          <a:cs typeface="Arial" panose="020B0604020202020204" pitchFamily="34" charset="0"/>
                        </a:rPr>
                        <a:t>2</a:t>
                      </a:r>
                    </a:p>
                  </a:txBody>
                  <a:tcPr marL="68580" marR="68580" marT="0" marB="0" anchor="ctr"/>
                </a:tc>
                <a:tc>
                  <a:txBody>
                    <a:bodyPr/>
                    <a:lstStyle/>
                    <a:p>
                      <a:pPr algn="ctr">
                        <a:spcAft>
                          <a:spcPts val="0"/>
                        </a:spcAft>
                      </a:pPr>
                      <a:r>
                        <a:rPr lang="en-CA" sz="1200" dirty="0">
                          <a:effectLst/>
                          <a:latin typeface="Arial" panose="020B0604020202020204" pitchFamily="34" charset="0"/>
                          <a:ea typeface="DengXian" panose="02010600030101010101" pitchFamily="2" charset="-122"/>
                          <a:cs typeface="Arial" panose="020B0604020202020204" pitchFamily="34" charset="0"/>
                        </a:rPr>
                        <a:t>Mean Absolute Error (MAE)</a:t>
                      </a:r>
                    </a:p>
                  </a:txBody>
                  <a:tcPr marL="68580" marR="68580" marT="0" marB="0" anchor="ctr"/>
                </a:tc>
                <a:tc>
                  <a:txBody>
                    <a:bodyPr/>
                    <a:lstStyle/>
                    <a:p>
                      <a:pPr algn="ctr">
                        <a:spcAft>
                          <a:spcPts val="0"/>
                        </a:spcAft>
                      </a:pPr>
                      <a:r>
                        <a:rPr lang="en-CA" sz="1200" dirty="0">
                          <a:effectLst/>
                          <a:latin typeface="Arial" panose="020B0604020202020204" pitchFamily="34" charset="0"/>
                          <a:ea typeface="DengXian" panose="02010600030101010101" pitchFamily="2" charset="-122"/>
                          <a:cs typeface="Arial" panose="020B0604020202020204" pitchFamily="34" charset="0"/>
                        </a:rPr>
                        <a:t>Mean Squared Error (MSE)</a:t>
                      </a:r>
                    </a:p>
                  </a:txBody>
                  <a:tcPr marL="68580" marR="68580" marT="0" marB="0" anchor="ctr"/>
                </a:tc>
                <a:tc>
                  <a:txBody>
                    <a:bodyPr/>
                    <a:lstStyle/>
                    <a:p>
                      <a:pPr algn="ctr">
                        <a:spcAft>
                          <a:spcPts val="0"/>
                        </a:spcAft>
                      </a:pPr>
                      <a:r>
                        <a:rPr lang="en-CA" sz="1200" dirty="0">
                          <a:effectLst/>
                          <a:latin typeface="Arial" panose="020B0604020202020204" pitchFamily="34" charset="0"/>
                          <a:ea typeface="DengXian" panose="02010600030101010101" pitchFamily="2" charset="-122"/>
                          <a:cs typeface="Arial" panose="020B0604020202020204" pitchFamily="34" charset="0"/>
                        </a:rPr>
                        <a:t>Root Mean Squared Error (RMSE)</a:t>
                      </a:r>
                    </a:p>
                  </a:txBody>
                  <a:tcPr marL="68580" marR="68580" marT="0" marB="0" anchor="ctr"/>
                </a:tc>
                <a:extLst>
                  <a:ext uri="{0D108BD9-81ED-4DB2-BD59-A6C34878D82A}">
                    <a16:rowId xmlns:a16="http://schemas.microsoft.com/office/drawing/2014/main" val="2393039906"/>
                  </a:ext>
                </a:extLst>
              </a:tr>
              <a:tr h="333453">
                <a:tc>
                  <a:txBody>
                    <a:bodyPr/>
                    <a:lstStyle/>
                    <a:p>
                      <a:pPr algn="l">
                        <a:spcAft>
                          <a:spcPts val="0"/>
                        </a:spcAft>
                      </a:pPr>
                      <a:r>
                        <a:rPr lang="en-CA" sz="1400" b="0" dirty="0">
                          <a:effectLst/>
                          <a:latin typeface="Arial" panose="020B0604020202020204" pitchFamily="34" charset="0"/>
                          <a:ea typeface="DengXian" panose="02010600030101010101" pitchFamily="2" charset="-122"/>
                          <a:cs typeface="Arial" panose="020B0604020202020204" pitchFamily="34" charset="0"/>
                        </a:rPr>
                        <a:t>Consumer Sentiment, Personal Consumption </a:t>
                      </a:r>
                    </a:p>
                  </a:txBody>
                  <a:tcPr marL="68580" marR="68580" marT="0" marB="0" anchor="ctr"/>
                </a:tc>
                <a:tc>
                  <a:txBody>
                    <a:bodyPr/>
                    <a:lstStyle/>
                    <a:p>
                      <a:pPr algn="ctr">
                        <a:spcAft>
                          <a:spcPts val="0"/>
                        </a:spcAft>
                      </a:pPr>
                      <a:r>
                        <a:rPr lang="en-CA" sz="1400" b="0" dirty="0">
                          <a:effectLst/>
                          <a:latin typeface="Arial" panose="020B0604020202020204" pitchFamily="34" charset="0"/>
                          <a:ea typeface="DengXian" panose="02010600030101010101" pitchFamily="2" charset="-122"/>
                          <a:cs typeface="Arial" panose="020B0604020202020204" pitchFamily="34" charset="0"/>
                        </a:rPr>
                        <a:t>0.83</a:t>
                      </a:r>
                    </a:p>
                  </a:txBody>
                  <a:tcPr marL="68580" marR="68580" marT="0" marB="0" anchor="ctr"/>
                </a:tc>
                <a:tc>
                  <a:txBody>
                    <a:bodyPr/>
                    <a:lstStyle/>
                    <a:p>
                      <a:pPr algn="ctr">
                        <a:spcAft>
                          <a:spcPts val="0"/>
                        </a:spcAft>
                      </a:pPr>
                      <a:r>
                        <a:rPr lang="en-CA" sz="1400" b="0" dirty="0">
                          <a:effectLst/>
                          <a:latin typeface="Arial" panose="020B0604020202020204" pitchFamily="34" charset="0"/>
                          <a:ea typeface="DengXian" panose="02010600030101010101" pitchFamily="2" charset="-122"/>
                          <a:cs typeface="Arial" panose="020B0604020202020204" pitchFamily="34" charset="0"/>
                        </a:rPr>
                        <a:t>5.45</a:t>
                      </a:r>
                    </a:p>
                  </a:txBody>
                  <a:tcPr marL="68580" marR="68580" marT="0" marB="0" anchor="ctr"/>
                </a:tc>
                <a:tc>
                  <a:txBody>
                    <a:bodyPr/>
                    <a:lstStyle/>
                    <a:p>
                      <a:pPr algn="ctr">
                        <a:spcAft>
                          <a:spcPts val="0"/>
                        </a:spcAft>
                      </a:pPr>
                      <a:r>
                        <a:rPr lang="en-CA" sz="1400" b="0" dirty="0">
                          <a:effectLst/>
                          <a:latin typeface="Arial" panose="020B0604020202020204" pitchFamily="34" charset="0"/>
                          <a:ea typeface="DengXian" panose="02010600030101010101" pitchFamily="2" charset="-122"/>
                          <a:cs typeface="Arial" panose="020B0604020202020204" pitchFamily="34" charset="0"/>
                        </a:rPr>
                        <a:t>39.43</a:t>
                      </a:r>
                    </a:p>
                  </a:txBody>
                  <a:tcPr marL="68580" marR="68580" marT="0" marB="0" anchor="ctr"/>
                </a:tc>
                <a:tc>
                  <a:txBody>
                    <a:bodyPr/>
                    <a:lstStyle/>
                    <a:p>
                      <a:pPr algn="ctr">
                        <a:spcAft>
                          <a:spcPts val="0"/>
                        </a:spcAft>
                      </a:pPr>
                      <a:r>
                        <a:rPr lang="en-CA" sz="1400" b="0" dirty="0">
                          <a:effectLst/>
                          <a:latin typeface="Arial" panose="020B0604020202020204" pitchFamily="34" charset="0"/>
                          <a:ea typeface="DengXian" panose="02010600030101010101" pitchFamily="2" charset="-122"/>
                          <a:cs typeface="Arial" panose="020B0604020202020204" pitchFamily="34" charset="0"/>
                        </a:rPr>
                        <a:t>6.27</a:t>
                      </a:r>
                    </a:p>
                  </a:txBody>
                  <a:tcPr marL="68580" marR="68580" marT="0" marB="0" anchor="ctr"/>
                </a:tc>
                <a:extLst>
                  <a:ext uri="{0D108BD9-81ED-4DB2-BD59-A6C34878D82A}">
                    <a16:rowId xmlns:a16="http://schemas.microsoft.com/office/drawing/2014/main" val="1782383795"/>
                  </a:ext>
                </a:extLst>
              </a:tr>
              <a:tr h="332301">
                <a:tc>
                  <a:txBody>
                    <a:bodyPr/>
                    <a:lstStyle/>
                    <a:p>
                      <a:pPr algn="l">
                        <a:spcAft>
                          <a:spcPts val="0"/>
                        </a:spcAft>
                      </a:pPr>
                      <a:r>
                        <a:rPr lang="en-CA" sz="1400" b="0" dirty="0">
                          <a:solidFill>
                            <a:schemeClr val="accent6"/>
                          </a:solidFill>
                          <a:effectLst/>
                          <a:latin typeface="Arial" panose="020B0604020202020204" pitchFamily="34" charset="0"/>
                          <a:cs typeface="Arial" panose="020B0604020202020204" pitchFamily="34" charset="0"/>
                        </a:rPr>
                        <a:t>Payment Card Spending                  </a:t>
                      </a:r>
                      <a:endParaRPr lang="en-CA" sz="1400" b="0" dirty="0">
                        <a:solidFill>
                          <a:schemeClr val="accent6"/>
                        </a:solidFill>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tc>
                <a:tc>
                  <a:txBody>
                    <a:bodyPr/>
                    <a:lstStyle/>
                    <a:p>
                      <a:pPr algn="ctr">
                        <a:spcAft>
                          <a:spcPts val="0"/>
                        </a:spcAft>
                      </a:pPr>
                      <a:r>
                        <a:rPr lang="en-CA" sz="1400" b="0" dirty="0">
                          <a:solidFill>
                            <a:schemeClr val="accent6"/>
                          </a:solidFill>
                          <a:effectLst/>
                          <a:latin typeface="Arial" panose="020B0604020202020204" pitchFamily="34" charset="0"/>
                          <a:ea typeface="DengXian" panose="02010600030101010101" pitchFamily="2" charset="-122"/>
                          <a:cs typeface="Arial" panose="020B0604020202020204" pitchFamily="34" charset="0"/>
                        </a:rPr>
                        <a:t>0.90</a:t>
                      </a:r>
                    </a:p>
                  </a:txBody>
                  <a:tcPr marL="68580" marR="68580" marT="0" marB="0" anchor="ctr"/>
                </a:tc>
                <a:tc>
                  <a:txBody>
                    <a:bodyPr/>
                    <a:lstStyle/>
                    <a:p>
                      <a:pPr algn="ctr">
                        <a:spcAft>
                          <a:spcPts val="0"/>
                        </a:spcAft>
                      </a:pPr>
                      <a:r>
                        <a:rPr lang="en-CA" sz="1400" b="0" dirty="0">
                          <a:solidFill>
                            <a:schemeClr val="accent6"/>
                          </a:solidFill>
                          <a:effectLst/>
                          <a:latin typeface="Arial" panose="020B0604020202020204" pitchFamily="34" charset="0"/>
                          <a:ea typeface="DengXian" panose="02010600030101010101" pitchFamily="2" charset="-122"/>
                          <a:cs typeface="Arial" panose="020B0604020202020204" pitchFamily="34" charset="0"/>
                        </a:rPr>
                        <a:t>3.64</a:t>
                      </a:r>
                    </a:p>
                  </a:txBody>
                  <a:tcPr marL="68580" marR="68580" marT="0" marB="0" anchor="ctr"/>
                </a:tc>
                <a:tc>
                  <a:txBody>
                    <a:bodyPr/>
                    <a:lstStyle/>
                    <a:p>
                      <a:pPr algn="ctr">
                        <a:spcAft>
                          <a:spcPts val="0"/>
                        </a:spcAft>
                      </a:pPr>
                      <a:r>
                        <a:rPr lang="en-CA" sz="1400" b="0" dirty="0">
                          <a:solidFill>
                            <a:schemeClr val="accent6"/>
                          </a:solidFill>
                          <a:effectLst/>
                          <a:latin typeface="Arial" panose="020B0604020202020204" pitchFamily="34" charset="0"/>
                          <a:ea typeface="DengXian" panose="02010600030101010101" pitchFamily="2" charset="-122"/>
                          <a:cs typeface="Arial" panose="020B0604020202020204" pitchFamily="34" charset="0"/>
                        </a:rPr>
                        <a:t>22.13</a:t>
                      </a:r>
                    </a:p>
                  </a:txBody>
                  <a:tcPr marL="68580" marR="68580" marT="0" marB="0" anchor="ctr"/>
                </a:tc>
                <a:tc>
                  <a:txBody>
                    <a:bodyPr/>
                    <a:lstStyle/>
                    <a:p>
                      <a:pPr algn="ctr">
                        <a:spcAft>
                          <a:spcPts val="0"/>
                        </a:spcAft>
                      </a:pPr>
                      <a:r>
                        <a:rPr lang="en-CA" sz="1400" b="0" dirty="0">
                          <a:solidFill>
                            <a:schemeClr val="accent6"/>
                          </a:solidFill>
                          <a:effectLst/>
                          <a:latin typeface="Arial" panose="020B0604020202020204" pitchFamily="34" charset="0"/>
                          <a:ea typeface="DengXian" panose="02010600030101010101" pitchFamily="2" charset="-122"/>
                          <a:cs typeface="Arial" panose="020B0604020202020204" pitchFamily="34" charset="0"/>
                        </a:rPr>
                        <a:t>4.70</a:t>
                      </a:r>
                    </a:p>
                  </a:txBody>
                  <a:tcPr marL="68580" marR="68580" marT="0" marB="0" anchor="ctr"/>
                </a:tc>
                <a:extLst>
                  <a:ext uri="{0D108BD9-81ED-4DB2-BD59-A6C34878D82A}">
                    <a16:rowId xmlns:a16="http://schemas.microsoft.com/office/drawing/2014/main" val="1964471575"/>
                  </a:ext>
                </a:extLst>
              </a:tr>
              <a:tr h="332301">
                <a:tc>
                  <a:txBody>
                    <a:bodyPr/>
                    <a:lstStyle/>
                    <a:p>
                      <a:pPr algn="l">
                        <a:spcAft>
                          <a:spcPts val="0"/>
                        </a:spcAft>
                      </a:pPr>
                      <a:r>
                        <a:rPr lang="en-CA" sz="1400" b="0" dirty="0">
                          <a:effectLst/>
                          <a:latin typeface="Arial" panose="020B0604020202020204" pitchFamily="34" charset="0"/>
                          <a:cs typeface="Arial" panose="020B0604020202020204" pitchFamily="34" charset="0"/>
                        </a:rPr>
                        <a:t>COVID-19 Cases</a:t>
                      </a:r>
                      <a:endParaRPr lang="en-CA" sz="1400" b="0" dirty="0">
                        <a:effectLst/>
                        <a:latin typeface="Arial" panose="020B0604020202020204" pitchFamily="34" charset="0"/>
                        <a:ea typeface="DengXian" panose="02010600030101010101" pitchFamily="2" charset="-122"/>
                        <a:cs typeface="Arial" panose="020B0604020202020204" pitchFamily="34" charset="0"/>
                      </a:endParaRPr>
                    </a:p>
                  </a:txBody>
                  <a:tcPr marL="68580" marR="68580" marT="0" marB="0" anchor="ctr"/>
                </a:tc>
                <a:tc>
                  <a:txBody>
                    <a:bodyPr/>
                    <a:lstStyle/>
                    <a:p>
                      <a:pPr algn="ctr">
                        <a:spcAft>
                          <a:spcPts val="0"/>
                        </a:spcAft>
                      </a:pPr>
                      <a:r>
                        <a:rPr lang="en-CA" sz="1400" b="0" dirty="0">
                          <a:effectLst/>
                          <a:latin typeface="Arial" panose="020B0604020202020204" pitchFamily="34" charset="0"/>
                          <a:ea typeface="DengXian" panose="02010600030101010101" pitchFamily="2" charset="-122"/>
                          <a:cs typeface="Arial" panose="020B0604020202020204" pitchFamily="34" charset="0"/>
                        </a:rPr>
                        <a:t>0.84</a:t>
                      </a:r>
                    </a:p>
                  </a:txBody>
                  <a:tcPr marL="68580" marR="68580" marT="0" marB="0" anchor="ctr"/>
                </a:tc>
                <a:tc>
                  <a:txBody>
                    <a:bodyPr/>
                    <a:lstStyle/>
                    <a:p>
                      <a:pPr algn="ctr">
                        <a:spcAft>
                          <a:spcPts val="0"/>
                        </a:spcAft>
                      </a:pPr>
                      <a:r>
                        <a:rPr lang="en-CA" sz="1400" b="0" dirty="0">
                          <a:effectLst/>
                          <a:latin typeface="Arial" panose="020B0604020202020204" pitchFamily="34" charset="0"/>
                          <a:ea typeface="DengXian" panose="02010600030101010101" pitchFamily="2" charset="-122"/>
                          <a:cs typeface="Arial" panose="020B0604020202020204" pitchFamily="34" charset="0"/>
                        </a:rPr>
                        <a:t>4.95</a:t>
                      </a:r>
                    </a:p>
                  </a:txBody>
                  <a:tcPr marL="68580" marR="68580" marT="0" marB="0" anchor="ctr"/>
                </a:tc>
                <a:tc>
                  <a:txBody>
                    <a:bodyPr/>
                    <a:lstStyle/>
                    <a:p>
                      <a:pPr algn="ctr">
                        <a:spcAft>
                          <a:spcPts val="0"/>
                        </a:spcAft>
                      </a:pPr>
                      <a:r>
                        <a:rPr lang="en-CA" sz="1400" b="0" dirty="0">
                          <a:effectLst/>
                          <a:latin typeface="Arial" panose="020B0604020202020204" pitchFamily="34" charset="0"/>
                          <a:ea typeface="DengXian" panose="02010600030101010101" pitchFamily="2" charset="-122"/>
                          <a:cs typeface="Arial" panose="020B0604020202020204" pitchFamily="34" charset="0"/>
                        </a:rPr>
                        <a:t>36.04</a:t>
                      </a:r>
                    </a:p>
                  </a:txBody>
                  <a:tcPr marL="68580" marR="68580" marT="0" marB="0" anchor="ctr"/>
                </a:tc>
                <a:tc>
                  <a:txBody>
                    <a:bodyPr/>
                    <a:lstStyle/>
                    <a:p>
                      <a:pPr algn="ctr">
                        <a:spcAft>
                          <a:spcPts val="0"/>
                        </a:spcAft>
                      </a:pPr>
                      <a:r>
                        <a:rPr lang="en-CA" sz="1400" b="0" dirty="0">
                          <a:effectLst/>
                          <a:latin typeface="Arial" panose="020B0604020202020204" pitchFamily="34" charset="0"/>
                          <a:ea typeface="DengXian" panose="02010600030101010101" pitchFamily="2" charset="-122"/>
                          <a:cs typeface="Arial" panose="020B0604020202020204" pitchFamily="34" charset="0"/>
                        </a:rPr>
                        <a:t>6.00</a:t>
                      </a:r>
                    </a:p>
                  </a:txBody>
                  <a:tcPr marL="68580" marR="68580" marT="0" marB="0" anchor="ctr"/>
                </a:tc>
                <a:extLst>
                  <a:ext uri="{0D108BD9-81ED-4DB2-BD59-A6C34878D82A}">
                    <a16:rowId xmlns:a16="http://schemas.microsoft.com/office/drawing/2014/main" val="2672642159"/>
                  </a:ext>
                </a:extLst>
              </a:tr>
            </a:tbl>
          </a:graphicData>
        </a:graphic>
      </p:graphicFrame>
      <p:sp>
        <p:nvSpPr>
          <p:cNvPr id="9" name="TextBox 8">
            <a:extLst>
              <a:ext uri="{FF2B5EF4-FFF2-40B4-BE49-F238E27FC236}">
                <a16:creationId xmlns:a16="http://schemas.microsoft.com/office/drawing/2014/main" id="{3E3D584C-F1A5-491F-85A0-7C38F329B3D9}"/>
              </a:ext>
            </a:extLst>
          </p:cNvPr>
          <p:cNvSpPr txBox="1"/>
          <p:nvPr/>
        </p:nvSpPr>
        <p:spPr>
          <a:xfrm>
            <a:off x="7869525" y="1915279"/>
            <a:ext cx="1037584" cy="120032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Payment Card Spending performed best across the board…</a:t>
            </a:r>
          </a:p>
        </p:txBody>
      </p:sp>
      <p:sp>
        <p:nvSpPr>
          <p:cNvPr id="12" name="Rectangle 11">
            <a:extLst>
              <a:ext uri="{FF2B5EF4-FFF2-40B4-BE49-F238E27FC236}">
                <a16:creationId xmlns:a16="http://schemas.microsoft.com/office/drawing/2014/main" id="{E7A4761D-E806-462A-8DA7-1335CBD5CA73}"/>
              </a:ext>
            </a:extLst>
          </p:cNvPr>
          <p:cNvSpPr/>
          <p:nvPr/>
        </p:nvSpPr>
        <p:spPr>
          <a:xfrm>
            <a:off x="424176" y="2306927"/>
            <a:ext cx="7350595" cy="4481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D4B5709-3670-4C72-A541-A6D93A01D6D8}"/>
              </a:ext>
            </a:extLst>
          </p:cNvPr>
          <p:cNvSpPr/>
          <p:nvPr/>
        </p:nvSpPr>
        <p:spPr>
          <a:xfrm>
            <a:off x="2130591" y="2350989"/>
            <a:ext cx="1024800" cy="8024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D13B7D0-276E-4AE0-9788-0B745DF0DFB5}"/>
              </a:ext>
            </a:extLst>
          </p:cNvPr>
          <p:cNvSpPr txBox="1"/>
          <p:nvPr/>
        </p:nvSpPr>
        <p:spPr>
          <a:xfrm>
            <a:off x="1576794" y="3216440"/>
            <a:ext cx="3187938" cy="461665"/>
          </a:xfrm>
          <a:prstGeom prst="rect">
            <a:avLst/>
          </a:prstGeom>
          <a:noFill/>
        </p:spPr>
        <p:txBody>
          <a:bodyPr wrap="square" rtlCol="0">
            <a:spAutoFit/>
          </a:bodyPr>
          <a:lstStyle/>
          <a:p>
            <a:r>
              <a:rPr lang="en-US" sz="1200" b="1" dirty="0">
                <a:solidFill>
                  <a:srgbClr val="41719C"/>
                </a:solidFill>
                <a:latin typeface="Arial" panose="020B0604020202020204" pitchFamily="34" charset="0"/>
                <a:cs typeface="Arial" panose="020B0604020202020204" pitchFamily="34" charset="0"/>
              </a:rPr>
              <a:t>….however, COVID-19 Cases’ R</a:t>
            </a:r>
            <a:r>
              <a:rPr lang="en-US" sz="1200" b="1" baseline="30000" dirty="0">
                <a:solidFill>
                  <a:srgbClr val="41719C"/>
                </a:solidFill>
                <a:latin typeface="Arial" panose="020B0604020202020204" pitchFamily="34" charset="0"/>
                <a:cs typeface="Arial" panose="020B0604020202020204" pitchFamily="34" charset="0"/>
              </a:rPr>
              <a:t>2</a:t>
            </a:r>
            <a:r>
              <a:rPr lang="en-US" sz="1200" b="1" dirty="0">
                <a:solidFill>
                  <a:srgbClr val="41719C"/>
                </a:solidFill>
                <a:latin typeface="Arial" panose="020B0604020202020204" pitchFamily="34" charset="0"/>
                <a:cs typeface="Arial" panose="020B0604020202020204" pitchFamily="34" charset="0"/>
              </a:rPr>
              <a:t> did not exceed that of Payment Card Spending</a:t>
            </a:r>
          </a:p>
        </p:txBody>
      </p:sp>
      <p:sp>
        <p:nvSpPr>
          <p:cNvPr id="17" name="TextBox 16">
            <a:extLst>
              <a:ext uri="{FF2B5EF4-FFF2-40B4-BE49-F238E27FC236}">
                <a16:creationId xmlns:a16="http://schemas.microsoft.com/office/drawing/2014/main" id="{81FC4009-D8D2-46E8-A287-E0657CAA8AC8}"/>
              </a:ext>
            </a:extLst>
          </p:cNvPr>
          <p:cNvSpPr txBox="1"/>
          <p:nvPr/>
        </p:nvSpPr>
        <p:spPr>
          <a:xfrm>
            <a:off x="458709" y="4362739"/>
            <a:ext cx="1177035" cy="307777"/>
          </a:xfrm>
          <a:prstGeom prst="rect">
            <a:avLst/>
          </a:prstGeom>
          <a:noFill/>
        </p:spPr>
        <p:txBody>
          <a:bodyPr wrap="square" rtlCol="0">
            <a:spAutoFit/>
          </a:bodyPr>
          <a:lstStyle/>
          <a:p>
            <a:r>
              <a:rPr lang="en-US" sz="1400" b="1" dirty="0">
                <a:solidFill>
                  <a:schemeClr val="accent6"/>
                </a:solidFill>
                <a:latin typeface="Arial" panose="020B0604020202020204" pitchFamily="34" charset="0"/>
                <a:cs typeface="Arial" panose="020B0604020202020204" pitchFamily="34" charset="0"/>
              </a:rPr>
              <a:t>Affirmed</a:t>
            </a:r>
            <a:r>
              <a:rPr lang="en-US" sz="1400" b="1" dirty="0">
                <a:solidFill>
                  <a:srgbClr val="92D050"/>
                </a:solidFill>
                <a:latin typeface="Arial" panose="020B0604020202020204" pitchFamily="34" charset="0"/>
                <a:cs typeface="Arial" panose="020B0604020202020204" pitchFamily="34" charset="0"/>
              </a:rPr>
              <a:t>:</a:t>
            </a:r>
          </a:p>
        </p:txBody>
      </p:sp>
      <p:sp>
        <p:nvSpPr>
          <p:cNvPr id="18" name="TextBox 17">
            <a:extLst>
              <a:ext uri="{FF2B5EF4-FFF2-40B4-BE49-F238E27FC236}">
                <a16:creationId xmlns:a16="http://schemas.microsoft.com/office/drawing/2014/main" id="{20074398-4B75-4AFD-A4C2-F0BC9F7CF314}"/>
              </a:ext>
            </a:extLst>
          </p:cNvPr>
          <p:cNvSpPr txBox="1"/>
          <p:nvPr/>
        </p:nvSpPr>
        <p:spPr>
          <a:xfrm>
            <a:off x="1548788" y="4733474"/>
            <a:ext cx="1013602" cy="307777"/>
          </a:xfrm>
          <a:prstGeom prst="rect">
            <a:avLst/>
          </a:prstGeom>
          <a:noFill/>
        </p:spPr>
        <p:txBody>
          <a:bodyPr wrap="square" rtlCol="0">
            <a:spAutoFit/>
          </a:bodyPr>
          <a:lstStyle/>
          <a:p>
            <a:r>
              <a:rPr lang="en-US" sz="1400" b="1" dirty="0">
                <a:solidFill>
                  <a:srgbClr val="FF0000"/>
                </a:solidFill>
                <a:latin typeface="Arial" panose="020B0604020202020204" pitchFamily="34" charset="0"/>
                <a:cs typeface="Arial" panose="020B0604020202020204" pitchFamily="34" charset="0"/>
              </a:rPr>
              <a:t>Rejected:</a:t>
            </a:r>
          </a:p>
        </p:txBody>
      </p:sp>
      <p:sp>
        <p:nvSpPr>
          <p:cNvPr id="20" name="TextBox 19">
            <a:extLst>
              <a:ext uri="{FF2B5EF4-FFF2-40B4-BE49-F238E27FC236}">
                <a16:creationId xmlns:a16="http://schemas.microsoft.com/office/drawing/2014/main" id="{3979079C-C9F1-4F4A-A9A4-C96EF70C7382}"/>
              </a:ext>
            </a:extLst>
          </p:cNvPr>
          <p:cNvSpPr txBox="1"/>
          <p:nvPr/>
        </p:nvSpPr>
        <p:spPr>
          <a:xfrm>
            <a:off x="3313159" y="3937998"/>
            <a:ext cx="2091276"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Hypotheses Affirmed</a:t>
            </a:r>
          </a:p>
        </p:txBody>
      </p:sp>
      <p:sp>
        <p:nvSpPr>
          <p:cNvPr id="3" name="TextBox 2">
            <a:extLst>
              <a:ext uri="{FF2B5EF4-FFF2-40B4-BE49-F238E27FC236}">
                <a16:creationId xmlns:a16="http://schemas.microsoft.com/office/drawing/2014/main" id="{56C0E2BC-17DA-4311-A4D8-07D2EB7F492A}"/>
              </a:ext>
            </a:extLst>
          </p:cNvPr>
          <p:cNvSpPr txBox="1"/>
          <p:nvPr/>
        </p:nvSpPr>
        <p:spPr>
          <a:xfrm>
            <a:off x="537882" y="5366871"/>
            <a:ext cx="7978589"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Model validation still needed with more recent Consumer Sentiment, Personal Consumption and Payment Card Spending data</a:t>
            </a:r>
          </a:p>
        </p:txBody>
      </p:sp>
      <p:pic>
        <p:nvPicPr>
          <p:cNvPr id="5" name="Picture 4">
            <a:extLst>
              <a:ext uri="{FF2B5EF4-FFF2-40B4-BE49-F238E27FC236}">
                <a16:creationId xmlns:a16="http://schemas.microsoft.com/office/drawing/2014/main" id="{F57331C7-CB1C-40F0-ACC8-0875BE5216DE}"/>
              </a:ext>
            </a:extLst>
          </p:cNvPr>
          <p:cNvPicPr>
            <a:picLocks noChangeAspect="1"/>
          </p:cNvPicPr>
          <p:nvPr/>
        </p:nvPicPr>
        <p:blipFill>
          <a:blip r:embed="rId3"/>
          <a:stretch>
            <a:fillRect/>
          </a:stretch>
        </p:blipFill>
        <p:spPr>
          <a:xfrm>
            <a:off x="1136989" y="4303903"/>
            <a:ext cx="6870023" cy="772251"/>
          </a:xfrm>
          <a:prstGeom prst="rect">
            <a:avLst/>
          </a:prstGeom>
        </p:spPr>
      </p:pic>
    </p:spTree>
    <p:custDataLst>
      <p:tags r:id="rId1"/>
    </p:custDataLst>
    <p:extLst>
      <p:ext uri="{BB962C8B-B14F-4D97-AF65-F5344CB8AC3E}">
        <p14:creationId xmlns:p14="http://schemas.microsoft.com/office/powerpoint/2010/main" val="2021865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Conclusion</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32</a:t>
            </a:fld>
            <a:endParaRPr lang="en-IN" dirty="0"/>
          </a:p>
        </p:txBody>
      </p:sp>
      <p:sp>
        <p:nvSpPr>
          <p:cNvPr id="7" name="Text Placeholder 7">
            <a:extLst>
              <a:ext uri="{FF2B5EF4-FFF2-40B4-BE49-F238E27FC236}">
                <a16:creationId xmlns:a16="http://schemas.microsoft.com/office/drawing/2014/main" id="{4551729A-17EF-4701-BEE9-70AB5598777E}"/>
              </a:ext>
            </a:extLst>
          </p:cNvPr>
          <p:cNvSpPr txBox="1">
            <a:spLocks/>
          </p:cNvSpPr>
          <p:nvPr/>
        </p:nvSpPr>
        <p:spPr>
          <a:xfrm>
            <a:off x="393700" y="990600"/>
            <a:ext cx="8369300" cy="2064973"/>
          </a:xfrm>
          <a:prstGeom prst="rect">
            <a:avLst/>
          </a:prstGeom>
        </p:spPr>
        <p:txBody>
          <a:bodyPr/>
          <a:lstStyle>
            <a:defPPr>
              <a:defRPr lang="en-US"/>
            </a:defPPr>
            <a:lvl1pPr marL="0" algn="ctr" defTabSz="914400" rtl="0" eaLnBrk="1" latinLnBrk="0" hangingPunct="1">
              <a:defRPr sz="1800" kern="1200">
                <a:solidFill>
                  <a:schemeClr val="tx1"/>
                </a:solidFill>
                <a:latin typeface="Georgia" panose="0204050205040502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Payment card spending data better predict stock prices than do consumer sentiment and personal consumption measures provided to the general public</a:t>
            </a:r>
          </a:p>
          <a:p>
            <a:pPr marL="285750" indent="-28575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Model validation with more recent data awaits</a:t>
            </a:r>
          </a:p>
          <a:p>
            <a:pPr algn="l"/>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Next steps: refine model with more robust spending data (e.g., credit card transactions from JPMorgan Chase), incorporate more recent economic and spending data when available</a:t>
            </a:r>
          </a:p>
          <a:p>
            <a:pPr marL="550069"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FB8B80B3-BDE1-4F43-B6E3-E558B7D336D0}"/>
              </a:ext>
            </a:extLst>
          </p:cNvPr>
          <p:cNvSpPr/>
          <p:nvPr/>
        </p:nvSpPr>
        <p:spPr>
          <a:xfrm>
            <a:off x="578500" y="3666780"/>
            <a:ext cx="3688700" cy="901177"/>
          </a:xfrm>
          <a:prstGeom prst="rect">
            <a:avLst/>
          </a:prstGeom>
          <a:solidFill>
            <a:srgbClr val="1E62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Data</a:t>
            </a:r>
          </a:p>
        </p:txBody>
      </p:sp>
      <p:sp>
        <p:nvSpPr>
          <p:cNvPr id="9" name="Rectangle 8">
            <a:extLst>
              <a:ext uri="{FF2B5EF4-FFF2-40B4-BE49-F238E27FC236}">
                <a16:creationId xmlns:a16="http://schemas.microsoft.com/office/drawing/2014/main" id="{5559F438-C79F-4610-B159-D292D4370FC6}"/>
              </a:ext>
            </a:extLst>
          </p:cNvPr>
          <p:cNvSpPr/>
          <p:nvPr/>
        </p:nvSpPr>
        <p:spPr>
          <a:xfrm>
            <a:off x="4898572" y="3666780"/>
            <a:ext cx="3689285" cy="901177"/>
          </a:xfrm>
          <a:prstGeom prst="rect">
            <a:avLst/>
          </a:prstGeom>
          <a:solidFill>
            <a:srgbClr val="1E62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Model</a:t>
            </a:r>
          </a:p>
        </p:txBody>
      </p:sp>
      <p:sp>
        <p:nvSpPr>
          <p:cNvPr id="10" name="Oval 9">
            <a:extLst>
              <a:ext uri="{FF2B5EF4-FFF2-40B4-BE49-F238E27FC236}">
                <a16:creationId xmlns:a16="http://schemas.microsoft.com/office/drawing/2014/main" id="{E4CCDF77-7ADE-4944-8D57-E2A7742A3297}"/>
              </a:ext>
            </a:extLst>
          </p:cNvPr>
          <p:cNvSpPr/>
          <p:nvPr/>
        </p:nvSpPr>
        <p:spPr>
          <a:xfrm>
            <a:off x="3470985" y="3219727"/>
            <a:ext cx="2155371" cy="88757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Potential Improvements</a:t>
            </a:r>
          </a:p>
        </p:txBody>
      </p:sp>
      <p:graphicFrame>
        <p:nvGraphicFramePr>
          <p:cNvPr id="11" name="Table 10">
            <a:extLst>
              <a:ext uri="{FF2B5EF4-FFF2-40B4-BE49-F238E27FC236}">
                <a16:creationId xmlns:a16="http://schemas.microsoft.com/office/drawing/2014/main" id="{1045D003-F27F-4EB8-ABE2-01574D2C2355}"/>
              </a:ext>
            </a:extLst>
          </p:cNvPr>
          <p:cNvGraphicFramePr>
            <a:graphicFrameLocks noGrp="1"/>
          </p:cNvGraphicFramePr>
          <p:nvPr>
            <p:extLst>
              <p:ext uri="{D42A27DB-BD31-4B8C-83A1-F6EECF244321}">
                <p14:modId xmlns:p14="http://schemas.microsoft.com/office/powerpoint/2010/main" val="2332511609"/>
              </p:ext>
            </p:extLst>
          </p:nvPr>
        </p:nvGraphicFramePr>
        <p:xfrm>
          <a:off x="567200" y="4574281"/>
          <a:ext cx="3700587" cy="1623060"/>
        </p:xfrm>
        <a:graphic>
          <a:graphicData uri="http://schemas.openxmlformats.org/drawingml/2006/table">
            <a:tbl>
              <a:tblPr bandRow="1">
                <a:tableStyleId>{5C22544A-7EE6-4342-B048-85BDC9FD1C3A}</a:tableStyleId>
              </a:tblPr>
              <a:tblGrid>
                <a:gridCol w="3700587">
                  <a:extLst>
                    <a:ext uri="{9D8B030D-6E8A-4147-A177-3AD203B41FA5}">
                      <a16:colId xmlns:a16="http://schemas.microsoft.com/office/drawing/2014/main" val="2020739322"/>
                    </a:ext>
                  </a:extLst>
                </a:gridCol>
              </a:tblGrid>
              <a:tr h="370840">
                <a:tc>
                  <a:txBody>
                    <a:bodyPr/>
                    <a:lstStyle/>
                    <a:p>
                      <a:pPr marL="285750" indent="-285750">
                        <a:spcAft>
                          <a:spcPts val="0"/>
                        </a:spcAft>
                        <a:buFont typeface="Arial" panose="020B0604020202020204" pitchFamily="34" charset="0"/>
                        <a:buChar char="•"/>
                      </a:pPr>
                      <a:r>
                        <a:rPr lang="en-US" sz="1400" dirty="0">
                          <a:latin typeface="Arial" panose="020B0604020202020204" pitchFamily="34" charset="0"/>
                          <a:cs typeface="Arial" panose="020B0604020202020204" pitchFamily="34" charset="0"/>
                        </a:rPr>
                        <a:t>Detailed measures of consumer sentiment (</a:t>
                      </a:r>
                      <a:r>
                        <a:rPr lang="en-US" sz="1400" dirty="0" err="1">
                          <a:latin typeface="Arial" panose="020B0604020202020204" pitchFamily="34" charset="0"/>
                          <a:cs typeface="Arial" panose="020B0604020202020204" pitchFamily="34" charset="0"/>
                        </a:rPr>
                        <a:t>e.g</a:t>
                      </a:r>
                      <a:r>
                        <a:rPr lang="en-US" sz="1400" dirty="0">
                          <a:latin typeface="Arial" panose="020B0604020202020204" pitchFamily="34" charset="0"/>
                          <a:cs typeface="Arial" panose="020B0604020202020204" pitchFamily="34" charset="0"/>
                        </a:rPr>
                        <a:t>, concerning personal financial situations)</a:t>
                      </a:r>
                    </a:p>
                    <a:p>
                      <a:pPr marL="285750" indent="-285750">
                        <a:spcBef>
                          <a:spcPts val="300"/>
                        </a:spcBef>
                        <a:spcAft>
                          <a:spcPts val="0"/>
                        </a:spcAft>
                        <a:buFont typeface="Arial" panose="020B0604020202020204" pitchFamily="34" charset="0"/>
                        <a:buChar char="•"/>
                      </a:pPr>
                      <a:r>
                        <a:rPr lang="en-US" sz="1400" dirty="0">
                          <a:latin typeface="Arial" panose="020B0604020202020204" pitchFamily="34" charset="0"/>
                          <a:cs typeface="Arial" panose="020B0604020202020204" pitchFamily="34" charset="0"/>
                        </a:rPr>
                        <a:t>More robust payment card spending data (e.g., daily transactions—eliminating the need for linear interpolation to capture intra-month changes)</a:t>
                      </a:r>
                    </a:p>
                  </a:txBody>
                  <a:tcPr/>
                </a:tc>
                <a:extLst>
                  <a:ext uri="{0D108BD9-81ED-4DB2-BD59-A6C34878D82A}">
                    <a16:rowId xmlns:a16="http://schemas.microsoft.com/office/drawing/2014/main" val="4150772057"/>
                  </a:ext>
                </a:extLst>
              </a:tr>
            </a:tbl>
          </a:graphicData>
        </a:graphic>
      </p:graphicFrame>
      <p:graphicFrame>
        <p:nvGraphicFramePr>
          <p:cNvPr id="12" name="Table 11">
            <a:extLst>
              <a:ext uri="{FF2B5EF4-FFF2-40B4-BE49-F238E27FC236}">
                <a16:creationId xmlns:a16="http://schemas.microsoft.com/office/drawing/2014/main" id="{60A2DAD2-1393-438A-96F0-2BBCAD2885A9}"/>
              </a:ext>
            </a:extLst>
          </p:cNvPr>
          <p:cNvGraphicFramePr>
            <a:graphicFrameLocks noGrp="1"/>
          </p:cNvGraphicFramePr>
          <p:nvPr>
            <p:extLst>
              <p:ext uri="{D42A27DB-BD31-4B8C-83A1-F6EECF244321}">
                <p14:modId xmlns:p14="http://schemas.microsoft.com/office/powerpoint/2010/main" val="3472940124"/>
              </p:ext>
            </p:extLst>
          </p:nvPr>
        </p:nvGraphicFramePr>
        <p:xfrm>
          <a:off x="4897985" y="4573023"/>
          <a:ext cx="3678815" cy="1584960"/>
        </p:xfrm>
        <a:graphic>
          <a:graphicData uri="http://schemas.openxmlformats.org/drawingml/2006/table">
            <a:tbl>
              <a:tblPr bandRow="1">
                <a:tableStyleId>{5C22544A-7EE6-4342-B048-85BDC9FD1C3A}</a:tableStyleId>
              </a:tblPr>
              <a:tblGrid>
                <a:gridCol w="3678815">
                  <a:extLst>
                    <a:ext uri="{9D8B030D-6E8A-4147-A177-3AD203B41FA5}">
                      <a16:colId xmlns:a16="http://schemas.microsoft.com/office/drawing/2014/main" val="2020739322"/>
                    </a:ext>
                  </a:extLst>
                </a:gridCol>
              </a:tblGrid>
              <a:tr h="1584960">
                <a:tc>
                  <a:txBody>
                    <a:bodyPr/>
                    <a:lstStyle/>
                    <a:p>
                      <a:pPr marL="285750" indent="-285750">
                        <a:spcAft>
                          <a:spcPts val="0"/>
                        </a:spcAft>
                        <a:buFont typeface="Arial" panose="020B0604020202020204" pitchFamily="34" charset="0"/>
                        <a:buChar char="•"/>
                      </a:pPr>
                      <a:r>
                        <a:rPr lang="en-US" sz="1400" dirty="0">
                          <a:latin typeface="Arial" panose="020B0604020202020204" pitchFamily="34" charset="0"/>
                          <a:cs typeface="Arial" panose="020B0604020202020204" pitchFamily="34" charset="0"/>
                        </a:rPr>
                        <a:t>Incorporating better data</a:t>
                      </a:r>
                    </a:p>
                    <a:p>
                      <a:pPr marL="285750" indent="-285750">
                        <a:spcBef>
                          <a:spcPts val="300"/>
                        </a:spcBef>
                        <a:spcAft>
                          <a:spcPts val="0"/>
                        </a:spcAft>
                        <a:buFont typeface="Arial" panose="020B0604020202020204" pitchFamily="34" charset="0"/>
                        <a:buChar char="•"/>
                      </a:pPr>
                      <a:r>
                        <a:rPr lang="en-US" sz="1400" dirty="0">
                          <a:latin typeface="Arial" panose="020B0604020202020204" pitchFamily="34" charset="0"/>
                          <a:cs typeface="Arial" panose="020B0604020202020204" pitchFamily="34" charset="0"/>
                        </a:rPr>
                        <a:t>RFE algorithm will select more predictive features with better data, longer time series</a:t>
                      </a:r>
                    </a:p>
                  </a:txBody>
                  <a:tcPr/>
                </a:tc>
                <a:extLst>
                  <a:ext uri="{0D108BD9-81ED-4DB2-BD59-A6C34878D82A}">
                    <a16:rowId xmlns:a16="http://schemas.microsoft.com/office/drawing/2014/main" val="4150772057"/>
                  </a:ext>
                </a:extLst>
              </a:tr>
            </a:tbl>
          </a:graphicData>
        </a:graphic>
      </p:graphicFrame>
    </p:spTree>
    <p:custDataLst>
      <p:tags r:id="rId1"/>
    </p:custDataLst>
    <p:extLst>
      <p:ext uri="{BB962C8B-B14F-4D97-AF65-F5344CB8AC3E}">
        <p14:creationId xmlns:p14="http://schemas.microsoft.com/office/powerpoint/2010/main" val="471356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Bibliography</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33</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370288"/>
            <a:ext cx="7931316" cy="4148196"/>
          </a:xfrm>
        </p:spPr>
        <p:txBody>
          <a:bodyPr>
            <a:normAutofit/>
          </a:bodyPr>
          <a:lstStyle/>
          <a:p>
            <a:pPr marL="0" indent="0" fontAlgn="base">
              <a:lnSpc>
                <a:spcPct val="110000"/>
              </a:lnSpc>
              <a:spcBef>
                <a:spcPts val="0"/>
              </a:spcBef>
              <a:spcAft>
                <a:spcPts val="1200"/>
              </a:spcAft>
              <a:buNone/>
            </a:pPr>
            <a:r>
              <a:rPr lang="en-US" sz="1600" i="1" dirty="0">
                <a:solidFill>
                  <a:schemeClr val="bg1">
                    <a:lumMod val="50000"/>
                  </a:schemeClr>
                </a:solidFill>
              </a:rPr>
              <a:t>University of Michigan Consumer Sentiment Index: </a:t>
            </a:r>
            <a:r>
              <a:rPr lang="en-US" sz="1600" dirty="0">
                <a:hlinkClick r:id="rId3"/>
              </a:rPr>
              <a:t>https://data.sca.isr.umich.edu/</a:t>
            </a:r>
            <a:endParaRPr lang="en-US" sz="1600" dirty="0"/>
          </a:p>
          <a:p>
            <a:pPr marL="0" indent="0" fontAlgn="base">
              <a:lnSpc>
                <a:spcPct val="110000"/>
              </a:lnSpc>
              <a:spcBef>
                <a:spcPts val="0"/>
              </a:spcBef>
              <a:spcAft>
                <a:spcPts val="1200"/>
              </a:spcAft>
              <a:buNone/>
            </a:pPr>
            <a:r>
              <a:rPr lang="en-US" sz="1600" i="1" dirty="0">
                <a:solidFill>
                  <a:schemeClr val="bg1">
                    <a:lumMod val="50000"/>
                  </a:schemeClr>
                </a:solidFill>
              </a:rPr>
              <a:t>Federal Reserve Bank of St. Louis: </a:t>
            </a:r>
            <a:r>
              <a:rPr lang="en-US" sz="1600" dirty="0">
                <a:hlinkClick r:id="rId4"/>
              </a:rPr>
              <a:t>https://research.stlouisfed.org/ssi/search.php?q=personal%20consumption%20expenditure%20monthly</a:t>
            </a:r>
            <a:endParaRPr lang="en-US" sz="1600" i="1" dirty="0">
              <a:solidFill>
                <a:schemeClr val="bg1">
                  <a:lumMod val="50000"/>
                </a:schemeClr>
              </a:solidFill>
            </a:endParaRPr>
          </a:p>
          <a:p>
            <a:pPr marL="0" indent="0" fontAlgn="base">
              <a:lnSpc>
                <a:spcPct val="110000"/>
              </a:lnSpc>
              <a:spcBef>
                <a:spcPts val="0"/>
              </a:spcBef>
              <a:spcAft>
                <a:spcPts val="1200"/>
              </a:spcAft>
              <a:buNone/>
            </a:pPr>
            <a:r>
              <a:rPr lang="en-US" sz="1600" i="1" dirty="0">
                <a:solidFill>
                  <a:schemeClr val="bg1">
                    <a:lumMod val="50000"/>
                  </a:schemeClr>
                </a:solidFill>
              </a:rPr>
              <a:t>COVID-19 Cases: </a:t>
            </a:r>
            <a:r>
              <a:rPr lang="en-US" sz="1600" dirty="0">
                <a:hlinkClick r:id="rId5"/>
              </a:rPr>
              <a:t>https://data.humdata.org/dataset/novel-coronavirus-2019-ncov-cases</a:t>
            </a:r>
            <a:endParaRPr lang="en-US" sz="1600" i="1" dirty="0">
              <a:solidFill>
                <a:schemeClr val="bg1">
                  <a:lumMod val="50000"/>
                </a:schemeClr>
              </a:solidFill>
            </a:endParaRPr>
          </a:p>
        </p:txBody>
      </p:sp>
      <p:sp>
        <p:nvSpPr>
          <p:cNvPr id="5" name="Rectangle 4">
            <a:extLst>
              <a:ext uri="{FF2B5EF4-FFF2-40B4-BE49-F238E27FC236}">
                <a16:creationId xmlns:a16="http://schemas.microsoft.com/office/drawing/2014/main" id="{DC70A7F9-8A35-49CB-B209-6672969C206D}"/>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Tree>
    <p:custDataLst>
      <p:tags r:id="rId1"/>
    </p:custDataLst>
    <p:extLst>
      <p:ext uri="{BB962C8B-B14F-4D97-AF65-F5344CB8AC3E}">
        <p14:creationId xmlns:p14="http://schemas.microsoft.com/office/powerpoint/2010/main" val="3762871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9EF374-B1B7-4F75-AC2C-9F659B307468}"/>
              </a:ext>
            </a:extLst>
          </p:cNvPr>
          <p:cNvSpPr>
            <a:spLocks noGrp="1"/>
          </p:cNvSpPr>
          <p:nvPr>
            <p:ph type="sldNum" sz="quarter" idx="4294967295"/>
          </p:nvPr>
        </p:nvSpPr>
        <p:spPr>
          <a:xfrm>
            <a:off x="3543300" y="6356350"/>
            <a:ext cx="2057400" cy="365125"/>
          </a:xfrm>
          <a:prstGeom prst="rect">
            <a:avLst/>
          </a:prstGeom>
        </p:spPr>
        <p:txBody>
          <a:bodyPr/>
          <a:lstStyle/>
          <a:p>
            <a:pPr algn="ctr"/>
            <a:fld id="{DFFA20B0-317F-4F40-B69D-D979D3744506}" type="slidenum">
              <a:rPr lang="en-IN" smtClean="0"/>
              <a:pPr algn="ctr"/>
              <a:t>34</a:t>
            </a:fld>
            <a:endParaRPr lang="en-IN" dirty="0"/>
          </a:p>
        </p:txBody>
      </p:sp>
    </p:spTree>
    <p:custDataLst>
      <p:tags r:id="rId1"/>
    </p:custDataLst>
    <p:extLst>
      <p:ext uri="{BB962C8B-B14F-4D97-AF65-F5344CB8AC3E}">
        <p14:creationId xmlns:p14="http://schemas.microsoft.com/office/powerpoint/2010/main" val="356021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3972-0707-467B-8114-DABFD89BD5EA}"/>
              </a:ext>
            </a:extLst>
          </p:cNvPr>
          <p:cNvSpPr>
            <a:spLocks noGrp="1"/>
          </p:cNvSpPr>
          <p:nvPr>
            <p:ph type="title"/>
          </p:nvPr>
        </p:nvSpPr>
        <p:spPr/>
        <p:txBody>
          <a:bodyPr/>
          <a:lstStyle/>
          <a:p>
            <a:r>
              <a:rPr lang="en-US" dirty="0"/>
              <a:t>Project Outline Instructions</a:t>
            </a:r>
            <a:endParaRPr lang="en-IN" dirty="0"/>
          </a:p>
        </p:txBody>
      </p:sp>
      <p:sp>
        <p:nvSpPr>
          <p:cNvPr id="4" name="Slide Number Placeholder 3">
            <a:extLst>
              <a:ext uri="{FF2B5EF4-FFF2-40B4-BE49-F238E27FC236}">
                <a16:creationId xmlns:a16="http://schemas.microsoft.com/office/drawing/2014/main" id="{8CD3F68B-612F-4E50-BF11-0D75F0CDABD6}"/>
              </a:ext>
            </a:extLst>
          </p:cNvPr>
          <p:cNvSpPr>
            <a:spLocks noGrp="1"/>
          </p:cNvSpPr>
          <p:nvPr>
            <p:ph type="sldNum" sz="quarter" idx="12"/>
          </p:nvPr>
        </p:nvSpPr>
        <p:spPr/>
        <p:txBody>
          <a:bodyPr/>
          <a:lstStyle/>
          <a:p>
            <a:fld id="{DFFA20B0-317F-4F40-B69D-D979D3744506}" type="slidenum">
              <a:rPr lang="en-IN" smtClean="0"/>
              <a:t>4</a:t>
            </a:fld>
            <a:endParaRPr lang="en-IN" dirty="0"/>
          </a:p>
        </p:txBody>
      </p:sp>
    </p:spTree>
    <p:custDataLst>
      <p:tags r:id="rId1"/>
    </p:custDataLst>
    <p:extLst>
      <p:ext uri="{BB962C8B-B14F-4D97-AF65-F5344CB8AC3E}">
        <p14:creationId xmlns:p14="http://schemas.microsoft.com/office/powerpoint/2010/main" val="1845801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Outline </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5</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28650" y="1593565"/>
            <a:ext cx="7886700" cy="3427614"/>
          </a:xfrm>
        </p:spPr>
        <p:txBody>
          <a:bodyPr vert="horz" lIns="91440" tIns="45720" rIns="91440" bIns="45720" rtlCol="0">
            <a:normAutofit/>
          </a:bodyPr>
          <a:lstStyle/>
          <a:p>
            <a:pPr marL="0" indent="0" fontAlgn="base">
              <a:lnSpc>
                <a:spcPct val="110000"/>
              </a:lnSpc>
              <a:spcBef>
                <a:spcPts val="0"/>
              </a:spcBef>
              <a:spcAft>
                <a:spcPts val="1200"/>
              </a:spcAft>
              <a:buNone/>
            </a:pPr>
            <a:r>
              <a:rPr lang="en-US" sz="1800" dirty="0"/>
              <a:t>Prepare a project outline where you:</a:t>
            </a:r>
          </a:p>
          <a:p>
            <a:pPr fontAlgn="base">
              <a:lnSpc>
                <a:spcPct val="110000"/>
              </a:lnSpc>
              <a:spcBef>
                <a:spcPts val="0"/>
              </a:spcBef>
              <a:spcAft>
                <a:spcPts val="1200"/>
              </a:spcAft>
            </a:pPr>
            <a:r>
              <a:rPr lang="en-US" sz="1800" dirty="0"/>
              <a:t>Define the data science problem you want to solve </a:t>
            </a:r>
          </a:p>
          <a:p>
            <a:pPr fontAlgn="base">
              <a:lnSpc>
                <a:spcPct val="110000"/>
              </a:lnSpc>
              <a:spcBef>
                <a:spcPts val="0"/>
              </a:spcBef>
              <a:spcAft>
                <a:spcPts val="1200"/>
              </a:spcAft>
            </a:pPr>
            <a:r>
              <a:rPr lang="en-US" sz="1800" dirty="0"/>
              <a:t>Identify the datasets you plan to use</a:t>
            </a:r>
          </a:p>
          <a:p>
            <a:pPr fontAlgn="base">
              <a:lnSpc>
                <a:spcPct val="110000"/>
              </a:lnSpc>
              <a:spcBef>
                <a:spcPts val="0"/>
              </a:spcBef>
              <a:spcAft>
                <a:spcPts val="1200"/>
              </a:spcAft>
            </a:pPr>
            <a:r>
              <a:rPr lang="en-US" sz="1800" dirty="0"/>
              <a:t>Describe the desired outcomes of the project</a:t>
            </a:r>
          </a:p>
          <a:p>
            <a:pPr marL="0" indent="0" fontAlgn="base">
              <a:lnSpc>
                <a:spcPct val="110000"/>
              </a:lnSpc>
              <a:spcBef>
                <a:spcPts val="0"/>
              </a:spcBef>
              <a:spcAft>
                <a:spcPts val="1200"/>
              </a:spcAft>
              <a:buNone/>
            </a:pPr>
            <a:endParaRPr lang="en-US" sz="1800" dirty="0"/>
          </a:p>
          <a:p>
            <a:pPr marL="0" indent="0" fontAlgn="base">
              <a:lnSpc>
                <a:spcPct val="110000"/>
              </a:lnSpc>
              <a:spcBef>
                <a:spcPts val="0"/>
              </a:spcBef>
              <a:spcAft>
                <a:spcPts val="1200"/>
              </a:spcAft>
              <a:buNone/>
            </a:pPr>
            <a:r>
              <a:rPr lang="en-US" sz="1800" dirty="0"/>
              <a:t>Your project outline will be reviewed by your Learning Facilitator.</a:t>
            </a:r>
            <a:endParaRPr lang="en-IN" sz="1800" dirty="0"/>
          </a:p>
        </p:txBody>
      </p:sp>
    </p:spTree>
    <p:custDataLst>
      <p:tags r:id="rId1"/>
    </p:custDataLst>
    <p:extLst>
      <p:ext uri="{BB962C8B-B14F-4D97-AF65-F5344CB8AC3E}">
        <p14:creationId xmlns:p14="http://schemas.microsoft.com/office/powerpoint/2010/main" val="1863517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Instructions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6</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370288"/>
            <a:ext cx="7931316" cy="4148196"/>
          </a:xfrm>
        </p:spPr>
        <p:txBody>
          <a:bodyPr vert="horz" lIns="91440" tIns="45720" rIns="91440" bIns="45720" rtlCol="0" anchor="t">
            <a:normAutofit/>
          </a:bodyPr>
          <a:lstStyle/>
          <a:p>
            <a:pPr marL="0" indent="0" fontAlgn="base">
              <a:lnSpc>
                <a:spcPct val="110000"/>
              </a:lnSpc>
              <a:spcBef>
                <a:spcPts val="0"/>
              </a:spcBef>
              <a:spcAft>
                <a:spcPts val="1200"/>
              </a:spcAft>
              <a:buNone/>
            </a:pPr>
            <a:r>
              <a:rPr lang="en-US" sz="1800" dirty="0"/>
              <a:t>Before you fill out the project outline template, make sure you:</a:t>
            </a:r>
          </a:p>
          <a:p>
            <a:pPr fontAlgn="base">
              <a:lnSpc>
                <a:spcPct val="110000"/>
              </a:lnSpc>
              <a:spcBef>
                <a:spcPts val="0"/>
              </a:spcBef>
              <a:spcAft>
                <a:spcPts val="1200"/>
              </a:spcAft>
            </a:pPr>
            <a:r>
              <a:rPr lang="en-US" sz="1800" dirty="0"/>
              <a:t>Read the instructions for the structure of the project</a:t>
            </a:r>
          </a:p>
          <a:p>
            <a:pPr fontAlgn="base">
              <a:lnSpc>
                <a:spcPct val="110000"/>
              </a:lnSpc>
              <a:spcBef>
                <a:spcPts val="0"/>
              </a:spcBef>
              <a:spcAft>
                <a:spcPts val="1200"/>
              </a:spcAft>
            </a:pPr>
            <a:r>
              <a:rPr lang="en-US" sz="1800" dirty="0"/>
              <a:t>Select a project that can be completed in a period of 4 weeks</a:t>
            </a:r>
          </a:p>
          <a:p>
            <a:pPr fontAlgn="base">
              <a:lnSpc>
                <a:spcPct val="110000"/>
              </a:lnSpc>
              <a:spcBef>
                <a:spcPts val="0"/>
              </a:spcBef>
              <a:spcAft>
                <a:spcPts val="1200"/>
              </a:spcAft>
            </a:pPr>
            <a:r>
              <a:rPr lang="en-US" sz="1800" dirty="0"/>
              <a:t>Have the permission to use the proposed dataset</a:t>
            </a:r>
          </a:p>
          <a:p>
            <a:pPr fontAlgn="base">
              <a:lnSpc>
                <a:spcPct val="110000"/>
              </a:lnSpc>
              <a:spcBef>
                <a:spcPts val="0"/>
              </a:spcBef>
              <a:spcAft>
                <a:spcPts val="1200"/>
              </a:spcAft>
            </a:pPr>
            <a:r>
              <a:rPr lang="en-US" sz="1800" dirty="0"/>
              <a:t>Have a clear understanding of what to do to solve the problem you are proposing and the results you want to find</a:t>
            </a:r>
          </a:p>
          <a:p>
            <a:pPr fontAlgn="base">
              <a:lnSpc>
                <a:spcPct val="110000"/>
              </a:lnSpc>
              <a:spcBef>
                <a:spcPts val="0"/>
              </a:spcBef>
              <a:spcAft>
                <a:spcPts val="1200"/>
              </a:spcAft>
            </a:pPr>
            <a:r>
              <a:rPr lang="en-US" sz="1800" dirty="0"/>
              <a:t>Will be applying the techniques explained in the program</a:t>
            </a:r>
            <a:br>
              <a:rPr lang="en-US" sz="1800" dirty="0"/>
            </a:br>
            <a:r>
              <a:rPr lang="en-US" sz="1800" i="1" dirty="0"/>
              <a:t>You can go further and use different models or methods, but you should be able to understand them and explain them both in the final document and the oral presentation.  </a:t>
            </a:r>
          </a:p>
        </p:txBody>
      </p:sp>
    </p:spTree>
    <p:custDataLst>
      <p:tags r:id="rId1"/>
    </p:custDataLst>
    <p:extLst>
      <p:ext uri="{BB962C8B-B14F-4D97-AF65-F5344CB8AC3E}">
        <p14:creationId xmlns:p14="http://schemas.microsoft.com/office/powerpoint/2010/main" val="330800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Basic Structure of the Project</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7</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545432" y="1006864"/>
            <a:ext cx="7931316" cy="537328"/>
          </a:xfrm>
        </p:spPr>
        <p:txBody>
          <a:bodyPr>
            <a:normAutofit/>
          </a:bodyPr>
          <a:lstStyle/>
          <a:p>
            <a:pPr marL="0" indent="0" fontAlgn="base">
              <a:lnSpc>
                <a:spcPct val="110000"/>
              </a:lnSpc>
              <a:spcBef>
                <a:spcPts val="0"/>
              </a:spcBef>
              <a:spcAft>
                <a:spcPts val="1200"/>
              </a:spcAft>
              <a:buNone/>
            </a:pPr>
            <a:r>
              <a:rPr lang="en-US" sz="1800" dirty="0"/>
              <a:t>You can use this structure to create your project presentation:</a:t>
            </a:r>
          </a:p>
        </p:txBody>
      </p:sp>
      <p:sp>
        <p:nvSpPr>
          <p:cNvPr id="5" name="Content Placeholder 5">
            <a:extLst>
              <a:ext uri="{FF2B5EF4-FFF2-40B4-BE49-F238E27FC236}">
                <a16:creationId xmlns:a16="http://schemas.microsoft.com/office/drawing/2014/main" id="{F237DEB7-AAC9-401A-A9D4-BDA2CFC49E54}"/>
              </a:ext>
            </a:extLst>
          </p:cNvPr>
          <p:cNvSpPr txBox="1">
            <a:spLocks/>
          </p:cNvSpPr>
          <p:nvPr/>
        </p:nvSpPr>
        <p:spPr>
          <a:xfrm>
            <a:off x="667252" y="1997265"/>
            <a:ext cx="3487653" cy="31843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lnSpc>
                <a:spcPct val="110000"/>
              </a:lnSpc>
              <a:spcBef>
                <a:spcPts val="0"/>
              </a:spcBef>
              <a:spcAft>
                <a:spcPts val="1200"/>
              </a:spcAft>
              <a:buFont typeface="+mj-lt"/>
              <a:buAutoNum type="arabicPeriod"/>
            </a:pPr>
            <a:endParaRPr lang="en-US" sz="1800" dirty="0"/>
          </a:p>
        </p:txBody>
      </p:sp>
      <p:graphicFrame>
        <p:nvGraphicFramePr>
          <p:cNvPr id="8" name="Diagram 7">
            <a:extLst>
              <a:ext uri="{FF2B5EF4-FFF2-40B4-BE49-F238E27FC236}">
                <a16:creationId xmlns:a16="http://schemas.microsoft.com/office/drawing/2014/main" id="{96987B8C-B8E2-4B0E-A88B-A1933DF90A5A}"/>
              </a:ext>
            </a:extLst>
          </p:cNvPr>
          <p:cNvGraphicFramePr/>
          <p:nvPr>
            <p:extLst>
              <p:ext uri="{D42A27DB-BD31-4B8C-83A1-F6EECF244321}">
                <p14:modId xmlns:p14="http://schemas.microsoft.com/office/powerpoint/2010/main" val="1282651774"/>
              </p:ext>
            </p:extLst>
          </p:nvPr>
        </p:nvGraphicFramePr>
        <p:xfrm>
          <a:off x="120316" y="1495589"/>
          <a:ext cx="8903368" cy="4860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4144297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Workflow Specification </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8</a:t>
            </a:fld>
            <a:endParaRPr lang="en-IN" dirty="0"/>
          </a:p>
        </p:txBody>
      </p:sp>
      <p:graphicFrame>
        <p:nvGraphicFramePr>
          <p:cNvPr id="3" name="Content Placeholder 2">
            <a:extLst>
              <a:ext uri="{FF2B5EF4-FFF2-40B4-BE49-F238E27FC236}">
                <a16:creationId xmlns:a16="http://schemas.microsoft.com/office/drawing/2014/main" id="{E1ECCB85-0C08-402A-875B-ABC8E721A0BC}"/>
              </a:ext>
            </a:extLst>
          </p:cNvPr>
          <p:cNvGraphicFramePr>
            <a:graphicFrameLocks noGrp="1"/>
          </p:cNvGraphicFramePr>
          <p:nvPr>
            <p:ph idx="1"/>
            <p:extLst>
              <p:ext uri="{D42A27DB-BD31-4B8C-83A1-F6EECF244321}">
                <p14:modId xmlns:p14="http://schemas.microsoft.com/office/powerpoint/2010/main" val="3543567914"/>
              </p:ext>
            </p:extLst>
          </p:nvPr>
        </p:nvGraphicFramePr>
        <p:xfrm>
          <a:off x="112295" y="2221369"/>
          <a:ext cx="8919410" cy="2415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5">
            <a:extLst>
              <a:ext uri="{FF2B5EF4-FFF2-40B4-BE49-F238E27FC236}">
                <a16:creationId xmlns:a16="http://schemas.microsoft.com/office/drawing/2014/main" id="{27284948-4510-406A-9431-C3B388ADBDAF}"/>
              </a:ext>
            </a:extLst>
          </p:cNvPr>
          <p:cNvSpPr txBox="1">
            <a:spLocks/>
          </p:cNvSpPr>
          <p:nvPr/>
        </p:nvSpPr>
        <p:spPr>
          <a:xfrm>
            <a:off x="112295" y="1568338"/>
            <a:ext cx="7931316" cy="537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10000"/>
              </a:lnSpc>
              <a:spcBef>
                <a:spcPts val="0"/>
              </a:spcBef>
              <a:spcAft>
                <a:spcPts val="1200"/>
              </a:spcAft>
              <a:buFont typeface="Arial" panose="020B0604020202020204" pitchFamily="34" charset="0"/>
              <a:buNone/>
            </a:pPr>
            <a:r>
              <a:rPr lang="en-US" sz="1800" dirty="0"/>
              <a:t>Here’s the workflow specification based on the problem-solving framework:</a:t>
            </a:r>
          </a:p>
        </p:txBody>
      </p:sp>
    </p:spTree>
    <p:custDataLst>
      <p:tags r:id="rId1"/>
    </p:custDataLst>
    <p:extLst>
      <p:ext uri="{BB962C8B-B14F-4D97-AF65-F5344CB8AC3E}">
        <p14:creationId xmlns:p14="http://schemas.microsoft.com/office/powerpoint/2010/main" val="2590468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D03AB-91A8-484F-AA0C-32963EE9D788}"/>
              </a:ext>
            </a:extLst>
          </p:cNvPr>
          <p:cNvSpPr>
            <a:spLocks noGrp="1"/>
          </p:cNvSpPr>
          <p:nvPr>
            <p:ph type="title"/>
          </p:nvPr>
        </p:nvSpPr>
        <p:spPr/>
        <p:txBody>
          <a:bodyPr/>
          <a:lstStyle/>
          <a:p>
            <a:r>
              <a:rPr lang="en-US" dirty="0"/>
              <a:t>Final Project Part 1:</a:t>
            </a:r>
            <a:br>
              <a:rPr lang="en-US" dirty="0"/>
            </a:br>
            <a:r>
              <a:rPr lang="en-US" dirty="0"/>
              <a:t>Outline Your Project</a:t>
            </a:r>
            <a:endParaRPr lang="en-IN" dirty="0"/>
          </a:p>
        </p:txBody>
      </p:sp>
      <p:sp>
        <p:nvSpPr>
          <p:cNvPr id="3" name="Text Placeholder 2">
            <a:extLst>
              <a:ext uri="{FF2B5EF4-FFF2-40B4-BE49-F238E27FC236}">
                <a16:creationId xmlns:a16="http://schemas.microsoft.com/office/drawing/2014/main" id="{20E38634-2341-409E-81BC-1E8371E9DA12}"/>
              </a:ext>
            </a:extLst>
          </p:cNvPr>
          <p:cNvSpPr>
            <a:spLocks noGrp="1"/>
          </p:cNvSpPr>
          <p:nvPr>
            <p:ph type="body" idx="1"/>
          </p:nvPr>
        </p:nvSpPr>
        <p:spPr>
          <a:xfrm>
            <a:off x="539889" y="4594202"/>
            <a:ext cx="8045223" cy="1500187"/>
          </a:xfrm>
        </p:spPr>
        <p:txBody>
          <a:bodyPr/>
          <a:lstStyle/>
          <a:p>
            <a:pPr fontAlgn="base">
              <a:lnSpc>
                <a:spcPct val="110000"/>
              </a:lnSpc>
              <a:spcBef>
                <a:spcPts val="0"/>
              </a:spcBef>
              <a:spcAft>
                <a:spcPts val="1200"/>
              </a:spcAft>
            </a:pPr>
            <a:r>
              <a:rPr lang="en-US" i="1" dirty="0"/>
              <a:t>Equity Markets Amid COVID-19: How Can Consumer Discretionary Stock Prices be Predicted During a Pandemic?</a:t>
            </a:r>
            <a:endParaRPr lang="en-IN" i="1" dirty="0"/>
          </a:p>
        </p:txBody>
      </p:sp>
      <p:sp>
        <p:nvSpPr>
          <p:cNvPr id="4" name="Slide Number Placeholder 3">
            <a:extLst>
              <a:ext uri="{FF2B5EF4-FFF2-40B4-BE49-F238E27FC236}">
                <a16:creationId xmlns:a16="http://schemas.microsoft.com/office/drawing/2014/main" id="{0988162F-5C11-44D9-A7DA-30CD077583B7}"/>
              </a:ext>
            </a:extLst>
          </p:cNvPr>
          <p:cNvSpPr>
            <a:spLocks noGrp="1"/>
          </p:cNvSpPr>
          <p:nvPr>
            <p:ph type="sldNum" sz="quarter" idx="12"/>
          </p:nvPr>
        </p:nvSpPr>
        <p:spPr/>
        <p:txBody>
          <a:bodyPr/>
          <a:lstStyle/>
          <a:p>
            <a:fld id="{DFFA20B0-317F-4F40-B69D-D979D3744506}" type="slidenum">
              <a:rPr lang="en-IN" smtClean="0"/>
              <a:t>9</a:t>
            </a:fld>
            <a:endParaRPr lang="en-IN" dirty="0"/>
          </a:p>
        </p:txBody>
      </p:sp>
    </p:spTree>
    <p:custDataLst>
      <p:tags r:id="rId1"/>
    </p:custDataLst>
    <p:extLst>
      <p:ext uri="{BB962C8B-B14F-4D97-AF65-F5344CB8AC3E}">
        <p14:creationId xmlns:p14="http://schemas.microsoft.com/office/powerpoint/2010/main" val="18298632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RjLWZd0a"/>
  <p:tag name="ARTICULATE_SLIDE_COUNT" val="3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3">
      <a:majorFont>
        <a:latin typeface="Georgia"/>
        <a:ea typeface=""/>
        <a:cs typeface=""/>
      </a:majorFont>
      <a:minorFont>
        <a:latin typeface="Georgi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B263F31426BAD46BE99CEC0C0042B64" ma:contentTypeVersion="11" ma:contentTypeDescription="Create a new document." ma:contentTypeScope="" ma:versionID="940baaafcadbb366e42d4bbaa58c4fa6">
  <xsd:schema xmlns:xsd="http://www.w3.org/2001/XMLSchema" xmlns:xs="http://www.w3.org/2001/XMLSchema" xmlns:p="http://schemas.microsoft.com/office/2006/metadata/properties" xmlns:ns2="d06a0118-68f5-4463-8237-32600725a6d5" xmlns:ns3="b3b4fd92-8071-43c9-a43b-07090be07b2a" targetNamespace="http://schemas.microsoft.com/office/2006/metadata/properties" ma:root="true" ma:fieldsID="a609afbac88b5f82c3c718a6ded9eec3" ns2:_="" ns3:_="">
    <xsd:import namespace="d06a0118-68f5-4463-8237-32600725a6d5"/>
    <xsd:import namespace="b3b4fd92-8071-43c9-a43b-07090be07b2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6a0118-68f5-4463-8237-32600725a6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b4fd92-8071-43c9-a43b-07090be07b2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2A185F-3E83-43E1-9632-38173F77193C}">
  <ds:schemaRefs>
    <ds:schemaRef ds:uri="http://schemas.microsoft.com/sharepoint/v3/contenttype/forms"/>
  </ds:schemaRefs>
</ds:datastoreItem>
</file>

<file path=customXml/itemProps2.xml><?xml version="1.0" encoding="utf-8"?>
<ds:datastoreItem xmlns:ds="http://schemas.openxmlformats.org/officeDocument/2006/customXml" ds:itemID="{D0452B7D-C1B4-44C2-BF8D-342415E9C4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6a0118-68f5-4463-8237-32600725a6d5"/>
    <ds:schemaRef ds:uri="b3b4fd92-8071-43c9-a43b-07090be07b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4BF029-38B2-4270-9749-F7623ED3F55A}">
  <ds:schemaRefs>
    <ds:schemaRef ds:uri="http://purl.org/dc/terms/"/>
    <ds:schemaRef ds:uri="http://schemas.microsoft.com/office/2006/documentManagement/types"/>
    <ds:schemaRef ds:uri="d06a0118-68f5-4463-8237-32600725a6d5"/>
    <ds:schemaRef ds:uri="http://purl.org/dc/dcmitype/"/>
    <ds:schemaRef ds:uri="b3b4fd92-8071-43c9-a43b-07090be07b2a"/>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2249</Words>
  <Application>Microsoft Office PowerPoint</Application>
  <PresentationFormat>On-screen Show (4:3)</PresentationFormat>
  <Paragraphs>321</Paragraphs>
  <Slides>34</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Arial</vt:lpstr>
      <vt:lpstr>Calibri</vt:lpstr>
      <vt:lpstr>Calibri Light</vt:lpstr>
      <vt:lpstr>Galaxie Polaris Medium</vt:lpstr>
      <vt:lpstr>Georgia</vt:lpstr>
      <vt:lpstr>Wingdings</vt:lpstr>
      <vt:lpstr>Office Theme</vt:lpstr>
      <vt:lpstr>Custom Design</vt:lpstr>
      <vt:lpstr>Module 10: Final Project Template</vt:lpstr>
      <vt:lpstr>Introduction</vt:lpstr>
      <vt:lpstr>Final Project Milestones</vt:lpstr>
      <vt:lpstr>Project Outline Instructions</vt:lpstr>
      <vt:lpstr>Project Outline </vt:lpstr>
      <vt:lpstr>Instructions</vt:lpstr>
      <vt:lpstr>Basic Structure of the Project</vt:lpstr>
      <vt:lpstr>Workflow Specification </vt:lpstr>
      <vt:lpstr>Final Project Part 1: Outline Your Project</vt:lpstr>
      <vt:lpstr>Proposed Title of the Project</vt:lpstr>
      <vt:lpstr>Outline of the Project</vt:lpstr>
      <vt:lpstr>Justification of the Project</vt:lpstr>
      <vt:lpstr>Datasets</vt:lpstr>
      <vt:lpstr>Desired Outcomes</vt:lpstr>
      <vt:lpstr>Project Outline:  Check-in </vt:lpstr>
      <vt:lpstr>Project Outline: Check-in</vt:lpstr>
      <vt:lpstr>Project Outline Check-in</vt:lpstr>
      <vt:lpstr>Final Project Part 2: Project Presentation</vt:lpstr>
      <vt:lpstr>Abstract</vt:lpstr>
      <vt:lpstr>Introduction</vt:lpstr>
      <vt:lpstr>The Problem (Context)</vt:lpstr>
      <vt:lpstr>Purpose of the Study</vt:lpstr>
      <vt:lpstr>Project Description: Hypothesis</vt:lpstr>
      <vt:lpstr>Project Description: Workflow</vt:lpstr>
      <vt:lpstr>Project Description: Workflow</vt:lpstr>
      <vt:lpstr>Project Description: Workflow</vt:lpstr>
      <vt:lpstr>Project Description: Workflow</vt:lpstr>
      <vt:lpstr>Project Description: Workflow</vt:lpstr>
      <vt:lpstr>Project Description: Methods</vt:lpstr>
      <vt:lpstr>Project Description: Analysis</vt:lpstr>
      <vt:lpstr>Project Description: Results</vt:lpstr>
      <vt:lpstr>Conclusion</vt:lpstr>
      <vt:lpstr>Bibliography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 Setia</dc:creator>
  <cp:lastModifiedBy>Matt Diamond</cp:lastModifiedBy>
  <cp:revision>91</cp:revision>
  <dcterms:created xsi:type="dcterms:W3CDTF">2018-05-02T06:36:22Z</dcterms:created>
  <dcterms:modified xsi:type="dcterms:W3CDTF">2020-06-25T16:28:32Z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0x0101006B263F31426BAD46BE99CEC0C0042B64</vt:lpwstr>
  </property>
  <property fmtid="{D5CDD505-2E9C-101B-9397-08002B2CF9AE}" pid="3" name="ArticulateGUID">
    <vt:lpwstr>7AE49B2D-E1FC-4777-8BD0-A849B95DF428</vt:lpwstr>
  </property>
  <property fmtid="{D5CDD505-2E9C-101B-9397-08002B2CF9AE}" pid="4" name="ArticulatePath">
    <vt:lpwstr>Dartmouth Thayer_Data Science_Module 10_Final Project Template</vt:lpwstr>
  </property>
</Properties>
</file>