
<file path=[Content_Types].xml><?xml version="1.0" encoding="utf-8"?>
<Types xmlns="http://schemas.openxmlformats.org/package/2006/content-types">
  <Default Extension="png" ContentType="image/png"/>
  <Default Extension="jpeg" ContentType="image/jpeg"/>
  <Default Extension="wmf" ContentType="image/x-wmf"/>
  <Default Extension="xls" ContentType="application/vnd.ms-excel"/>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0" r:id="rId18"/>
    <p:sldId id="273" r:id="rId1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2019/1/11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2019/1/11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2019/1/11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2019/1/11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2019/1/11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2019/1/11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5BBEAD13-0566-4C6C-97E7-55F17F24B09F}" type="datetimeFigureOut">
              <a:rPr lang="zh-TW" altLang="en-US" smtClean="0"/>
              <a:t>2019/1/11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5BBEAD13-0566-4C6C-97E7-55F17F24B09F}" type="datetimeFigureOut">
              <a:rPr lang="zh-TW" altLang="en-US" smtClean="0"/>
              <a:t>2019/1/11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BBEAD13-0566-4C6C-97E7-55F17F24B09F}" type="datetimeFigureOut">
              <a:rPr lang="zh-TW" altLang="en-US" smtClean="0"/>
              <a:t>2019/1/11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2019/1/11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2019/1/11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EAD13-0566-4C6C-97E7-55F17F24B09F}" type="datetimeFigureOut">
              <a:rPr lang="zh-TW" altLang="en-US" smtClean="0"/>
              <a:t>2019/1/11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0BB7-265A-403C-9275-D587AB510EDC}"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package" Target="../embeddings/Microsoft_Excel_Worksheet1.xlsx"/><Relationship Id="rId7"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Microsoft_Excel_97-2003_Worksheet2.xls"/><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package" Target="../embeddings/Microsoft_Excel_Worksheet3.xlsx"/></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7584" y="908720"/>
            <a:ext cx="7704856" cy="288032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smtClean="0">
                <a:solidFill>
                  <a:schemeClr val="tx1"/>
                </a:solidFill>
              </a:rPr>
              <a:t>FA for </a:t>
            </a:r>
            <a:r>
              <a:rPr lang="pl-PL" altLang="zh-TW" sz="4400" dirty="0">
                <a:solidFill>
                  <a:schemeClr val="tx1"/>
                </a:solidFill>
              </a:rPr>
              <a:t>Chicony PD 65W ADP </a:t>
            </a:r>
            <a:r>
              <a:rPr lang="en-US" altLang="zh-TW" sz="4400" dirty="0" smtClean="0">
                <a:solidFill>
                  <a:schemeClr val="tx1"/>
                </a:solidFill>
              </a:rPr>
              <a:t>A065R137(8)L </a:t>
            </a:r>
            <a:r>
              <a:rPr lang="pl-PL" altLang="zh-TW" sz="4400" dirty="0" smtClean="0">
                <a:solidFill>
                  <a:schemeClr val="tx1"/>
                </a:solidFill>
              </a:rPr>
              <a:t>with</a:t>
            </a:r>
            <a:r>
              <a:rPr lang="en-US" altLang="zh-TW" sz="4400" dirty="0" smtClean="0">
                <a:solidFill>
                  <a:schemeClr val="tx1"/>
                </a:solidFill>
              </a:rPr>
              <a:t> “X1” </a:t>
            </a:r>
          </a:p>
          <a:p>
            <a:pPr algn="ctr"/>
            <a:r>
              <a:rPr lang="en-US" altLang="zh-TW" sz="4400" dirty="0" smtClean="0">
                <a:solidFill>
                  <a:schemeClr val="tx1"/>
                </a:solidFill>
              </a:rPr>
              <a:t>sleep </a:t>
            </a:r>
            <a:r>
              <a:rPr lang="en-US" altLang="zh-TW" sz="4400" dirty="0">
                <a:solidFill>
                  <a:schemeClr val="tx1"/>
                </a:solidFill>
              </a:rPr>
              <a:t>mode noise issue</a:t>
            </a:r>
            <a:endParaRPr lang="zh-TW" altLang="en-US" sz="4400" dirty="0">
              <a:solidFill>
                <a:schemeClr val="tx1"/>
              </a:solidFill>
            </a:endParaRPr>
          </a:p>
        </p:txBody>
      </p:sp>
    </p:spTree>
    <p:extLst>
      <p:ext uri="{BB962C8B-B14F-4D97-AF65-F5344CB8AC3E}">
        <p14:creationId xmlns:p14="http://schemas.microsoft.com/office/powerpoint/2010/main" val="34593017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113774"/>
            <a:ext cx="5822812" cy="1077218"/>
          </a:xfrm>
          <a:prstGeom prst="rect">
            <a:avLst/>
          </a:prstGeom>
        </p:spPr>
        <p:txBody>
          <a:bodyPr wrap="none">
            <a:spAutoFit/>
          </a:bodyPr>
          <a:lstStyle/>
          <a:p>
            <a:r>
              <a:rPr lang="en-US" altLang="zh-TW" sz="3200" dirty="0" smtClean="0">
                <a:solidFill>
                  <a:srgbClr val="000000"/>
                </a:solidFill>
                <a:ea typeface="微軟正黑體"/>
              </a:rPr>
              <a:t>Improvement Proposal</a:t>
            </a:r>
            <a:r>
              <a:rPr lang="zh-TW" altLang="en-US" sz="3200" dirty="0" smtClean="0">
                <a:solidFill>
                  <a:srgbClr val="000000"/>
                </a:solidFill>
                <a:ea typeface="微軟正黑體"/>
              </a:rPr>
              <a:t> </a:t>
            </a:r>
            <a:r>
              <a:rPr lang="en-US" altLang="zh-TW" sz="3200" dirty="0" smtClean="0">
                <a:solidFill>
                  <a:srgbClr val="000000"/>
                </a:solidFill>
                <a:ea typeface="微軟正黑體"/>
              </a:rPr>
              <a:t>2 --- </a:t>
            </a:r>
            <a:r>
              <a:rPr lang="en-US" altLang="zh-CN" sz="3200" dirty="0" smtClean="0">
                <a:solidFill>
                  <a:srgbClr val="000000"/>
                </a:solidFill>
                <a:ea typeface="微軟正黑體"/>
              </a:rPr>
              <a:t>Verify</a:t>
            </a:r>
            <a:endParaRPr lang="en-US" altLang="zh-TW" sz="3200" dirty="0">
              <a:solidFill>
                <a:srgbClr val="000000"/>
              </a:solidFill>
              <a:ea typeface="微軟正黑體"/>
            </a:endParaRPr>
          </a:p>
          <a:p>
            <a:endParaRPr lang="en-US" altLang="zh-TW" sz="3200" dirty="0">
              <a:solidFill>
                <a:srgbClr val="000000"/>
              </a:solidFill>
              <a:ea typeface="微軟正黑體"/>
            </a:endParaRPr>
          </a:p>
        </p:txBody>
      </p:sp>
      <p:sp>
        <p:nvSpPr>
          <p:cNvPr id="5" name="矩形 4"/>
          <p:cNvSpPr/>
          <p:nvPr/>
        </p:nvSpPr>
        <p:spPr>
          <a:xfrm>
            <a:off x="683568" y="908720"/>
            <a:ext cx="7488832" cy="830997"/>
          </a:xfrm>
          <a:prstGeom prst="rect">
            <a:avLst/>
          </a:prstGeom>
        </p:spPr>
        <p:txBody>
          <a:bodyPr wrap="square">
            <a:spAutoFit/>
          </a:bodyPr>
          <a:lstStyle/>
          <a:p>
            <a:r>
              <a:rPr lang="en-US" altLang="zh-TW" sz="2400" dirty="0">
                <a:solidFill>
                  <a:srgbClr val="000000"/>
                </a:solidFill>
                <a:ea typeface="微軟正黑體"/>
              </a:rPr>
              <a:t>2</a:t>
            </a:r>
            <a:r>
              <a:rPr lang="en-US" altLang="zh-TW" sz="2400" dirty="0" smtClean="0">
                <a:solidFill>
                  <a:srgbClr val="000000"/>
                </a:solidFill>
                <a:ea typeface="微軟正黑體"/>
              </a:rPr>
              <a:t>.</a:t>
            </a:r>
            <a:r>
              <a:rPr lang="zh-TW" altLang="en-US" sz="2400" dirty="0">
                <a:ea typeface="微軟正黑體"/>
              </a:rPr>
              <a:t>更改</a:t>
            </a:r>
            <a:r>
              <a:rPr lang="en-US" altLang="zh-TW" sz="2400" dirty="0">
                <a:ea typeface="微軟正黑體"/>
              </a:rPr>
              <a:t>C54</a:t>
            </a:r>
            <a:r>
              <a:rPr lang="zh-TW" altLang="en-US" sz="2400" dirty="0">
                <a:ea typeface="微軟正黑體"/>
              </a:rPr>
              <a:t>電容材質</a:t>
            </a:r>
            <a:r>
              <a:rPr lang="en-US" altLang="zh-TW" sz="2000" dirty="0">
                <a:ea typeface="微軟正黑體"/>
              </a:rPr>
              <a:t>(</a:t>
            </a:r>
            <a:r>
              <a:rPr lang="zh-TW" altLang="en-US" sz="2000" dirty="0">
                <a:ea typeface="微軟正黑體"/>
              </a:rPr>
              <a:t>減少因與</a:t>
            </a:r>
            <a:r>
              <a:rPr lang="en-US" altLang="zh-TW" sz="2000" dirty="0">
                <a:ea typeface="微軟正黑體"/>
              </a:rPr>
              <a:t>PCB</a:t>
            </a:r>
            <a:r>
              <a:rPr lang="zh-TW" altLang="en-US" sz="2000" dirty="0">
                <a:ea typeface="微軟正黑體"/>
              </a:rPr>
              <a:t>震動所產生噪音效應 </a:t>
            </a:r>
            <a:r>
              <a:rPr lang="en-US" altLang="zh-TW" sz="2000" dirty="0">
                <a:ea typeface="微軟正黑體"/>
              </a:rPr>
              <a:t>)</a:t>
            </a:r>
            <a:endParaRPr lang="en-US" altLang="zh-TW" sz="2400" dirty="0">
              <a:ea typeface="微軟正黑體"/>
            </a:endParaRPr>
          </a:p>
          <a:p>
            <a:r>
              <a:rPr lang="en-US" altLang="zh-TW" sz="2400" dirty="0">
                <a:ea typeface="微軟正黑體"/>
              </a:rPr>
              <a:t>	-</a:t>
            </a:r>
            <a:r>
              <a:rPr lang="zh-TW" altLang="en-US" sz="2400" dirty="0">
                <a:ea typeface="微軟正黑體"/>
              </a:rPr>
              <a:t>使用軟端子</a:t>
            </a:r>
            <a:r>
              <a:rPr lang="en-US" altLang="zh-TW" sz="2400" dirty="0">
                <a:ea typeface="微軟正黑體"/>
              </a:rPr>
              <a:t>(Soft Termination)</a:t>
            </a:r>
          </a:p>
        </p:txBody>
      </p:sp>
      <p:pic>
        <p:nvPicPr>
          <p:cNvPr id="4101"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496" y="1916832"/>
            <a:ext cx="9097162" cy="104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群組 1"/>
          <p:cNvGrpSpPr/>
          <p:nvPr/>
        </p:nvGrpSpPr>
        <p:grpSpPr>
          <a:xfrm>
            <a:off x="3563888" y="3068960"/>
            <a:ext cx="2160240" cy="720080"/>
            <a:chOff x="3563888" y="2924944"/>
            <a:chExt cx="2160240" cy="720080"/>
          </a:xfrm>
        </p:grpSpPr>
        <p:sp>
          <p:nvSpPr>
            <p:cNvPr id="3" name="向下箭號 2"/>
            <p:cNvSpPr/>
            <p:nvPr/>
          </p:nvSpPr>
          <p:spPr>
            <a:xfrm>
              <a:off x="3563888" y="2924944"/>
              <a:ext cx="2160240" cy="72008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4139952" y="3140967"/>
              <a:ext cx="1493788" cy="369332"/>
            </a:xfrm>
            <a:prstGeom prst="rect">
              <a:avLst/>
            </a:prstGeom>
            <a:noFill/>
          </p:spPr>
          <p:txBody>
            <a:bodyPr wrap="square" rtlCol="0">
              <a:spAutoFit/>
            </a:bodyPr>
            <a:lstStyle/>
            <a:p>
              <a:r>
                <a:rPr lang="en-US" altLang="zh-TW" dirty="0" smtClean="0">
                  <a:solidFill>
                    <a:schemeClr val="bg1"/>
                  </a:solidFill>
                </a:rPr>
                <a:t>ST MLCC</a:t>
              </a:r>
              <a:endParaRPr lang="zh-TW" altLang="en-US" dirty="0">
                <a:solidFill>
                  <a:schemeClr val="bg1"/>
                </a:solidFill>
              </a:endParaRPr>
            </a:p>
          </p:txBody>
        </p:sp>
      </p:grpSp>
      <p:grpSp>
        <p:nvGrpSpPr>
          <p:cNvPr id="10" name="群組 9"/>
          <p:cNvGrpSpPr/>
          <p:nvPr/>
        </p:nvGrpSpPr>
        <p:grpSpPr>
          <a:xfrm>
            <a:off x="3275856" y="4581128"/>
            <a:ext cx="2736304" cy="1152128"/>
            <a:chOff x="2987824" y="4477762"/>
            <a:chExt cx="2736304" cy="1152128"/>
          </a:xfrm>
        </p:grpSpPr>
        <p:sp>
          <p:nvSpPr>
            <p:cNvPr id="9" name="六角星形 8"/>
            <p:cNvSpPr/>
            <p:nvPr/>
          </p:nvSpPr>
          <p:spPr>
            <a:xfrm>
              <a:off x="2987824" y="4477762"/>
              <a:ext cx="2736304" cy="1152128"/>
            </a:xfrm>
            <a:prstGeom prst="star6">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3419871" y="4869160"/>
              <a:ext cx="2206965" cy="369332"/>
            </a:xfrm>
            <a:prstGeom prst="rect">
              <a:avLst/>
            </a:prstGeom>
            <a:noFill/>
          </p:spPr>
          <p:txBody>
            <a:bodyPr wrap="square" rtlCol="0">
              <a:spAutoFit/>
            </a:bodyPr>
            <a:lstStyle/>
            <a:p>
              <a:r>
                <a:rPr lang="en-US" altLang="zh-TW" dirty="0" smtClean="0">
                  <a:solidFill>
                    <a:srgbClr val="0070C0"/>
                  </a:solidFill>
                  <a:latin typeface="新細明體"/>
                  <a:ea typeface="新細明體"/>
                </a:rPr>
                <a:t>※</a:t>
              </a:r>
              <a:r>
                <a:rPr lang="en-US" altLang="zh-TW" dirty="0" smtClean="0">
                  <a:solidFill>
                    <a:srgbClr val="0070C0"/>
                  </a:solidFill>
                </a:rPr>
                <a:t>Reduce 2~3dB</a:t>
              </a:r>
              <a:endParaRPr lang="zh-TW" altLang="en-US" dirty="0">
                <a:solidFill>
                  <a:srgbClr val="0070C0"/>
                </a:solidFill>
              </a:endParaRPr>
            </a:p>
          </p:txBody>
        </p:sp>
      </p:gr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27" y="3904346"/>
            <a:ext cx="9097162" cy="460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文字方塊 11"/>
          <p:cNvSpPr txBox="1"/>
          <p:nvPr/>
        </p:nvSpPr>
        <p:spPr>
          <a:xfrm>
            <a:off x="4139952" y="1682239"/>
            <a:ext cx="1116124" cy="400110"/>
          </a:xfrm>
          <a:prstGeom prst="rect">
            <a:avLst/>
          </a:prstGeom>
          <a:solidFill>
            <a:srgbClr val="92D050"/>
          </a:solidFill>
        </p:spPr>
        <p:txBody>
          <a:bodyPr wrap="square" rtlCol="0">
            <a:spAutoFit/>
          </a:bodyPr>
          <a:lstStyle/>
          <a:p>
            <a:r>
              <a:rPr lang="en-US" altLang="zh-TW" sz="2000" dirty="0" smtClean="0">
                <a:solidFill>
                  <a:schemeClr val="tx1">
                    <a:lumMod val="95000"/>
                    <a:lumOff val="5000"/>
                  </a:schemeClr>
                </a:solidFill>
              </a:rPr>
              <a:t>Original</a:t>
            </a:r>
          </a:p>
        </p:txBody>
      </p:sp>
    </p:spTree>
    <p:extLst>
      <p:ext uri="{BB962C8B-B14F-4D97-AF65-F5344CB8AC3E}">
        <p14:creationId xmlns:p14="http://schemas.microsoft.com/office/powerpoint/2010/main" val="4011718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113774"/>
            <a:ext cx="5822812" cy="1077218"/>
          </a:xfrm>
          <a:prstGeom prst="rect">
            <a:avLst/>
          </a:prstGeom>
        </p:spPr>
        <p:txBody>
          <a:bodyPr wrap="none">
            <a:spAutoFit/>
          </a:bodyPr>
          <a:lstStyle/>
          <a:p>
            <a:r>
              <a:rPr lang="en-US" altLang="zh-TW" sz="3200" dirty="0" smtClean="0">
                <a:solidFill>
                  <a:srgbClr val="000000"/>
                </a:solidFill>
                <a:ea typeface="微軟正黑體"/>
              </a:rPr>
              <a:t>Improvement Proposal</a:t>
            </a:r>
            <a:r>
              <a:rPr lang="zh-TW" altLang="en-US" sz="3200" dirty="0" smtClean="0">
                <a:solidFill>
                  <a:srgbClr val="000000"/>
                </a:solidFill>
                <a:ea typeface="微軟正黑體"/>
              </a:rPr>
              <a:t> </a:t>
            </a:r>
            <a:r>
              <a:rPr lang="en-US" altLang="zh-TW" sz="3200" dirty="0">
                <a:solidFill>
                  <a:srgbClr val="000000"/>
                </a:solidFill>
                <a:ea typeface="微軟正黑體"/>
              </a:rPr>
              <a:t>3</a:t>
            </a:r>
            <a:r>
              <a:rPr lang="en-US" altLang="zh-TW" sz="3200" dirty="0" smtClean="0">
                <a:solidFill>
                  <a:srgbClr val="000000"/>
                </a:solidFill>
                <a:ea typeface="微軟正黑體"/>
              </a:rPr>
              <a:t> --- </a:t>
            </a:r>
            <a:r>
              <a:rPr lang="en-US" altLang="zh-CN" sz="3200" dirty="0" smtClean="0">
                <a:solidFill>
                  <a:srgbClr val="000000"/>
                </a:solidFill>
                <a:ea typeface="微軟正黑體"/>
              </a:rPr>
              <a:t>Verify</a:t>
            </a:r>
            <a:endParaRPr lang="en-US" altLang="zh-TW" sz="3200" dirty="0">
              <a:solidFill>
                <a:srgbClr val="000000"/>
              </a:solidFill>
              <a:ea typeface="微軟正黑體"/>
            </a:endParaRPr>
          </a:p>
          <a:p>
            <a:endParaRPr lang="en-US" altLang="zh-TW" sz="3200" dirty="0">
              <a:solidFill>
                <a:srgbClr val="000000"/>
              </a:solidFill>
              <a:ea typeface="微軟正黑體"/>
            </a:endParaRPr>
          </a:p>
        </p:txBody>
      </p:sp>
      <p:sp>
        <p:nvSpPr>
          <p:cNvPr id="5" name="矩形 4"/>
          <p:cNvSpPr/>
          <p:nvPr/>
        </p:nvSpPr>
        <p:spPr>
          <a:xfrm>
            <a:off x="683568" y="692696"/>
            <a:ext cx="7488832" cy="1200329"/>
          </a:xfrm>
          <a:prstGeom prst="rect">
            <a:avLst/>
          </a:prstGeom>
        </p:spPr>
        <p:txBody>
          <a:bodyPr wrap="square">
            <a:spAutoFit/>
          </a:bodyPr>
          <a:lstStyle/>
          <a:p>
            <a:r>
              <a:rPr lang="en-US" altLang="zh-TW" sz="2400" dirty="0">
                <a:solidFill>
                  <a:srgbClr val="000000"/>
                </a:solidFill>
                <a:ea typeface="微軟正黑體"/>
              </a:rPr>
              <a:t>3</a:t>
            </a:r>
            <a:r>
              <a:rPr lang="en-US" altLang="zh-TW" sz="2400" dirty="0" smtClean="0">
                <a:solidFill>
                  <a:srgbClr val="000000"/>
                </a:solidFill>
                <a:ea typeface="微軟正黑體"/>
              </a:rPr>
              <a:t>.</a:t>
            </a:r>
            <a:r>
              <a:rPr lang="zh-TW" altLang="en-US" sz="2400" dirty="0">
                <a:ea typeface="微軟正黑體"/>
              </a:rPr>
              <a:t>更改</a:t>
            </a:r>
            <a:r>
              <a:rPr lang="en-US" altLang="zh-TW" sz="2400" dirty="0">
                <a:ea typeface="微軟正黑體"/>
              </a:rPr>
              <a:t>C54 &amp; C56</a:t>
            </a:r>
            <a:r>
              <a:rPr lang="zh-TW" altLang="en-US" sz="2400" dirty="0">
                <a:ea typeface="微軟正黑體"/>
              </a:rPr>
              <a:t>容值 </a:t>
            </a:r>
            <a:r>
              <a:rPr lang="en-US" altLang="zh-TW" sz="2400" dirty="0">
                <a:ea typeface="微軟正黑體"/>
              </a:rPr>
              <a:t>(</a:t>
            </a:r>
            <a:r>
              <a:rPr lang="zh-TW" altLang="en-US" sz="2000" dirty="0">
                <a:solidFill>
                  <a:srgbClr val="000000"/>
                </a:solidFill>
                <a:ea typeface="微軟正黑體"/>
              </a:rPr>
              <a:t>減少</a:t>
            </a:r>
            <a:r>
              <a:rPr lang="zh-TW" altLang="en-US" sz="2000" dirty="0" smtClean="0">
                <a:solidFill>
                  <a:srgbClr val="000000"/>
                </a:solidFill>
                <a:ea typeface="微軟正黑體"/>
              </a:rPr>
              <a:t>壓電效應</a:t>
            </a:r>
            <a:r>
              <a:rPr lang="en-US" altLang="zh-TW" sz="2400" dirty="0" smtClean="0">
                <a:ea typeface="微軟正黑體"/>
              </a:rPr>
              <a:t>)</a:t>
            </a:r>
            <a:endParaRPr lang="en-US" altLang="zh-TW" sz="2000" dirty="0">
              <a:ea typeface="微軟正黑體"/>
            </a:endParaRPr>
          </a:p>
          <a:p>
            <a:r>
              <a:rPr lang="en-US" altLang="zh-TW" sz="2400" dirty="0">
                <a:ea typeface="微軟正黑體"/>
              </a:rPr>
              <a:t>	-C54 </a:t>
            </a:r>
            <a:r>
              <a:rPr lang="en-US" altLang="zh-TW" sz="2400" dirty="0">
                <a:solidFill>
                  <a:srgbClr val="000000"/>
                </a:solidFill>
                <a:ea typeface="微軟正黑體"/>
              </a:rPr>
              <a:t>Form 0.1uF to 33nF</a:t>
            </a:r>
            <a:endParaRPr lang="en-US" altLang="zh-TW" sz="2400" dirty="0">
              <a:solidFill>
                <a:srgbClr val="FF0000"/>
              </a:solidFill>
              <a:ea typeface="微軟正黑體"/>
            </a:endParaRPr>
          </a:p>
          <a:p>
            <a:r>
              <a:rPr lang="en-US" altLang="zh-TW" sz="2400" dirty="0">
                <a:solidFill>
                  <a:srgbClr val="000000"/>
                </a:solidFill>
                <a:ea typeface="微軟正黑體"/>
              </a:rPr>
              <a:t>	-C56 Form 4.7uF to 1uF</a:t>
            </a:r>
            <a:endParaRPr lang="en-US" altLang="zh-TW" sz="2400" dirty="0">
              <a:solidFill>
                <a:srgbClr val="FF0000"/>
              </a:solidFill>
              <a:ea typeface="微軟正黑體"/>
            </a:endParaRPr>
          </a:p>
        </p:txBody>
      </p:sp>
      <p:pic>
        <p:nvPicPr>
          <p:cNvPr id="4101"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496" y="2070418"/>
            <a:ext cx="9097162" cy="104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群組 1"/>
          <p:cNvGrpSpPr/>
          <p:nvPr/>
        </p:nvGrpSpPr>
        <p:grpSpPr>
          <a:xfrm>
            <a:off x="3563888" y="3257084"/>
            <a:ext cx="2160240" cy="720080"/>
            <a:chOff x="3563888" y="2924944"/>
            <a:chExt cx="2160240" cy="720080"/>
          </a:xfrm>
        </p:grpSpPr>
        <p:sp>
          <p:nvSpPr>
            <p:cNvPr id="3" name="向下箭號 2"/>
            <p:cNvSpPr/>
            <p:nvPr/>
          </p:nvSpPr>
          <p:spPr>
            <a:xfrm>
              <a:off x="3563888" y="2924944"/>
              <a:ext cx="2160240" cy="72008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4158332" y="2924944"/>
              <a:ext cx="1493788" cy="646331"/>
            </a:xfrm>
            <a:prstGeom prst="rect">
              <a:avLst/>
            </a:prstGeom>
            <a:noFill/>
          </p:spPr>
          <p:txBody>
            <a:bodyPr wrap="square" rtlCol="0">
              <a:spAutoFit/>
            </a:bodyPr>
            <a:lstStyle/>
            <a:p>
              <a:r>
                <a:rPr lang="en-US" altLang="zh-TW" dirty="0" smtClean="0">
                  <a:solidFill>
                    <a:schemeClr val="bg1"/>
                  </a:solidFill>
                </a:rPr>
                <a:t>C54=33n</a:t>
              </a:r>
            </a:p>
            <a:p>
              <a:r>
                <a:rPr lang="en-US" altLang="zh-TW" dirty="0" smtClean="0">
                  <a:solidFill>
                    <a:schemeClr val="bg1"/>
                  </a:solidFill>
                </a:rPr>
                <a:t>C56=1u</a:t>
              </a:r>
              <a:endParaRPr lang="zh-TW" altLang="en-US" dirty="0">
                <a:solidFill>
                  <a:schemeClr val="bg1"/>
                </a:solidFill>
              </a:endParaRPr>
            </a:p>
          </p:txBody>
        </p:sp>
      </p:grpSp>
      <p:grpSp>
        <p:nvGrpSpPr>
          <p:cNvPr id="10" name="群組 9"/>
          <p:cNvGrpSpPr/>
          <p:nvPr/>
        </p:nvGrpSpPr>
        <p:grpSpPr>
          <a:xfrm>
            <a:off x="247058" y="5517232"/>
            <a:ext cx="4973014" cy="1152128"/>
            <a:chOff x="2987824" y="4477762"/>
            <a:chExt cx="2736304" cy="1152128"/>
          </a:xfrm>
        </p:grpSpPr>
        <p:sp>
          <p:nvSpPr>
            <p:cNvPr id="9" name="六角星形 8"/>
            <p:cNvSpPr/>
            <p:nvPr/>
          </p:nvSpPr>
          <p:spPr>
            <a:xfrm>
              <a:off x="2987824" y="4477762"/>
              <a:ext cx="2736304" cy="1152128"/>
            </a:xfrm>
            <a:prstGeom prst="star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3419871" y="4869160"/>
              <a:ext cx="2206965" cy="369332"/>
            </a:xfrm>
            <a:prstGeom prst="rect">
              <a:avLst/>
            </a:prstGeom>
            <a:noFill/>
          </p:spPr>
          <p:txBody>
            <a:bodyPr wrap="square" rtlCol="0">
              <a:spAutoFit/>
            </a:bodyPr>
            <a:lstStyle/>
            <a:p>
              <a:r>
                <a:rPr lang="en-US" altLang="zh-TW" dirty="0" smtClean="0">
                  <a:solidFill>
                    <a:srgbClr val="0070C0"/>
                  </a:solidFill>
                  <a:latin typeface="新細明體"/>
                  <a:ea typeface="新細明體"/>
                </a:rPr>
                <a:t>※</a:t>
              </a:r>
              <a:r>
                <a:rPr lang="en-US" altLang="zh-TW" dirty="0" smtClean="0">
                  <a:solidFill>
                    <a:srgbClr val="0070C0"/>
                  </a:solidFill>
                </a:rPr>
                <a:t>Reduce 7~8dB, Total: 10dB</a:t>
              </a:r>
              <a:endParaRPr lang="zh-TW" altLang="en-US" dirty="0">
                <a:solidFill>
                  <a:srgbClr val="0070C0"/>
                </a:solidFill>
              </a:endParaRPr>
            </a:p>
          </p:txBody>
        </p:sp>
      </p:gr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592" y="4110037"/>
            <a:ext cx="6903792" cy="1235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文字方塊 11"/>
          <p:cNvSpPr txBox="1"/>
          <p:nvPr/>
        </p:nvSpPr>
        <p:spPr>
          <a:xfrm>
            <a:off x="4139952" y="1876762"/>
            <a:ext cx="1116124" cy="400110"/>
          </a:xfrm>
          <a:prstGeom prst="rect">
            <a:avLst/>
          </a:prstGeom>
          <a:solidFill>
            <a:srgbClr val="92D050"/>
          </a:solidFill>
        </p:spPr>
        <p:txBody>
          <a:bodyPr wrap="square" rtlCol="0">
            <a:spAutoFit/>
          </a:bodyPr>
          <a:lstStyle/>
          <a:p>
            <a:r>
              <a:rPr lang="en-US" altLang="zh-TW" sz="2000" dirty="0" smtClean="0">
                <a:solidFill>
                  <a:schemeClr val="tx1">
                    <a:lumMod val="95000"/>
                    <a:lumOff val="5000"/>
                  </a:schemeClr>
                </a:solidFill>
              </a:rPr>
              <a:t>Original</a:t>
            </a:r>
          </a:p>
        </p:txBody>
      </p:sp>
    </p:spTree>
    <p:extLst>
      <p:ext uri="{BB962C8B-B14F-4D97-AF65-F5344CB8AC3E}">
        <p14:creationId xmlns:p14="http://schemas.microsoft.com/office/powerpoint/2010/main" val="943743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113774"/>
            <a:ext cx="7404976" cy="1077218"/>
          </a:xfrm>
          <a:prstGeom prst="rect">
            <a:avLst/>
          </a:prstGeom>
        </p:spPr>
        <p:txBody>
          <a:bodyPr wrap="none">
            <a:spAutoFit/>
          </a:bodyPr>
          <a:lstStyle/>
          <a:p>
            <a:r>
              <a:rPr lang="en-US" altLang="zh-TW" sz="3200" dirty="0" smtClean="0">
                <a:solidFill>
                  <a:srgbClr val="000000"/>
                </a:solidFill>
                <a:ea typeface="微軟正黑體"/>
              </a:rPr>
              <a:t>Improvement Proposal</a:t>
            </a:r>
            <a:r>
              <a:rPr lang="zh-TW" altLang="en-US" sz="3200" dirty="0" smtClean="0">
                <a:solidFill>
                  <a:srgbClr val="000000"/>
                </a:solidFill>
                <a:ea typeface="微軟正黑體"/>
              </a:rPr>
              <a:t> </a:t>
            </a:r>
            <a:r>
              <a:rPr lang="en-US" altLang="zh-TW" sz="3200" dirty="0">
                <a:solidFill>
                  <a:srgbClr val="000000"/>
                </a:solidFill>
                <a:ea typeface="微軟正黑體"/>
              </a:rPr>
              <a:t>3</a:t>
            </a:r>
            <a:r>
              <a:rPr lang="en-US" altLang="zh-TW" sz="3200" dirty="0" smtClean="0">
                <a:solidFill>
                  <a:srgbClr val="000000"/>
                </a:solidFill>
                <a:ea typeface="微軟正黑體"/>
              </a:rPr>
              <a:t> ---  Function </a:t>
            </a:r>
            <a:r>
              <a:rPr lang="en-US" altLang="zh-CN" sz="3200" dirty="0" smtClean="0">
                <a:solidFill>
                  <a:srgbClr val="000000"/>
                </a:solidFill>
                <a:ea typeface="微軟正黑體"/>
              </a:rPr>
              <a:t>Verify</a:t>
            </a:r>
            <a:endParaRPr lang="en-US" altLang="zh-TW" sz="3200" dirty="0">
              <a:solidFill>
                <a:srgbClr val="000000"/>
              </a:solidFill>
              <a:ea typeface="微軟正黑體"/>
            </a:endParaRPr>
          </a:p>
          <a:p>
            <a:endParaRPr lang="en-US" altLang="zh-TW" sz="3200" dirty="0">
              <a:solidFill>
                <a:srgbClr val="000000"/>
              </a:solidFill>
              <a:ea typeface="微軟正黑體"/>
            </a:endParaRPr>
          </a:p>
        </p:txBody>
      </p:sp>
      <p:pic>
        <p:nvPicPr>
          <p:cNvPr id="30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908720"/>
            <a:ext cx="8183986"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636912"/>
            <a:ext cx="7409267" cy="3345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向右箭號 10"/>
          <p:cNvSpPr/>
          <p:nvPr/>
        </p:nvSpPr>
        <p:spPr>
          <a:xfrm>
            <a:off x="4283968" y="1556792"/>
            <a:ext cx="360040" cy="43204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向右箭號 15"/>
          <p:cNvSpPr/>
          <p:nvPr/>
        </p:nvSpPr>
        <p:spPr>
          <a:xfrm>
            <a:off x="5076056" y="4181997"/>
            <a:ext cx="288032" cy="43204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1979712" y="2276872"/>
            <a:ext cx="864096" cy="338554"/>
          </a:xfrm>
          <a:prstGeom prst="rect">
            <a:avLst/>
          </a:prstGeom>
          <a:noFill/>
        </p:spPr>
        <p:txBody>
          <a:bodyPr wrap="square" rtlCol="0">
            <a:spAutoFit/>
          </a:bodyPr>
          <a:lstStyle/>
          <a:p>
            <a:r>
              <a:rPr lang="en-US" altLang="zh-TW" sz="1600" dirty="0" smtClean="0">
                <a:solidFill>
                  <a:srgbClr val="00B050"/>
                </a:solidFill>
              </a:rPr>
              <a:t>Before</a:t>
            </a:r>
          </a:p>
        </p:txBody>
      </p:sp>
      <p:sp>
        <p:nvSpPr>
          <p:cNvPr id="18" name="文字方塊 17"/>
          <p:cNvSpPr txBox="1"/>
          <p:nvPr/>
        </p:nvSpPr>
        <p:spPr>
          <a:xfrm>
            <a:off x="2267744" y="5910189"/>
            <a:ext cx="864096" cy="338554"/>
          </a:xfrm>
          <a:prstGeom prst="rect">
            <a:avLst/>
          </a:prstGeom>
          <a:noFill/>
        </p:spPr>
        <p:txBody>
          <a:bodyPr wrap="square" rtlCol="0">
            <a:spAutoFit/>
          </a:bodyPr>
          <a:lstStyle/>
          <a:p>
            <a:r>
              <a:rPr lang="en-US" altLang="zh-TW" sz="1600" dirty="0" smtClean="0">
                <a:solidFill>
                  <a:srgbClr val="00B050"/>
                </a:solidFill>
              </a:rPr>
              <a:t>Before</a:t>
            </a:r>
          </a:p>
        </p:txBody>
      </p:sp>
      <p:sp>
        <p:nvSpPr>
          <p:cNvPr id="19" name="文字方塊 18"/>
          <p:cNvSpPr txBox="1"/>
          <p:nvPr/>
        </p:nvSpPr>
        <p:spPr>
          <a:xfrm>
            <a:off x="6444208" y="2276872"/>
            <a:ext cx="648072" cy="338554"/>
          </a:xfrm>
          <a:prstGeom prst="rect">
            <a:avLst/>
          </a:prstGeom>
          <a:noFill/>
        </p:spPr>
        <p:txBody>
          <a:bodyPr wrap="square" rtlCol="0">
            <a:spAutoFit/>
          </a:bodyPr>
          <a:lstStyle/>
          <a:p>
            <a:r>
              <a:rPr lang="en-US" altLang="zh-TW" sz="1600" dirty="0" smtClean="0">
                <a:solidFill>
                  <a:srgbClr val="00B050"/>
                </a:solidFill>
              </a:rPr>
              <a:t>After</a:t>
            </a:r>
          </a:p>
        </p:txBody>
      </p:sp>
      <p:sp>
        <p:nvSpPr>
          <p:cNvPr id="20" name="文字方塊 19"/>
          <p:cNvSpPr txBox="1"/>
          <p:nvPr/>
        </p:nvSpPr>
        <p:spPr>
          <a:xfrm>
            <a:off x="6228184" y="5900525"/>
            <a:ext cx="648072" cy="338554"/>
          </a:xfrm>
          <a:prstGeom prst="rect">
            <a:avLst/>
          </a:prstGeom>
          <a:noFill/>
        </p:spPr>
        <p:txBody>
          <a:bodyPr wrap="square" rtlCol="0">
            <a:spAutoFit/>
          </a:bodyPr>
          <a:lstStyle/>
          <a:p>
            <a:r>
              <a:rPr lang="en-US" altLang="zh-TW" sz="1600" dirty="0" smtClean="0">
                <a:solidFill>
                  <a:srgbClr val="00B050"/>
                </a:solidFill>
              </a:rPr>
              <a:t>After</a:t>
            </a:r>
          </a:p>
        </p:txBody>
      </p:sp>
      <p:sp>
        <p:nvSpPr>
          <p:cNvPr id="21" name="矩形 1"/>
          <p:cNvSpPr>
            <a:spLocks noChangeArrowheads="1"/>
          </p:cNvSpPr>
          <p:nvPr/>
        </p:nvSpPr>
        <p:spPr bwMode="auto">
          <a:xfrm>
            <a:off x="2411760" y="6309320"/>
            <a:ext cx="4896544" cy="523220"/>
          </a:xfrm>
          <a:prstGeom prst="rect">
            <a:avLst/>
          </a:prstGeom>
          <a:noFill/>
          <a:ln w="19050">
            <a:solidFill>
              <a:schemeClr val="tx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b="1">
                <a:solidFill>
                  <a:schemeClr val="accent2"/>
                </a:solidFill>
                <a:latin typeface="Arial" charset="0"/>
                <a:ea typeface="新細明體" charset="-120"/>
              </a:defRPr>
            </a:lvl1pPr>
            <a:lvl2pPr marL="742950" indent="-285750" eaLnBrk="0" hangingPunct="0">
              <a:defRPr kumimoji="1" b="1">
                <a:solidFill>
                  <a:schemeClr val="accent2"/>
                </a:solidFill>
                <a:latin typeface="Arial" charset="0"/>
                <a:ea typeface="新細明體" charset="-120"/>
              </a:defRPr>
            </a:lvl2pPr>
            <a:lvl3pPr marL="1143000" indent="-228600" eaLnBrk="0" hangingPunct="0">
              <a:defRPr kumimoji="1" b="1">
                <a:solidFill>
                  <a:schemeClr val="accent2"/>
                </a:solidFill>
                <a:latin typeface="Arial" charset="0"/>
                <a:ea typeface="新細明體" charset="-120"/>
              </a:defRPr>
            </a:lvl3pPr>
            <a:lvl4pPr marL="1600200" indent="-228600" eaLnBrk="0" hangingPunct="0">
              <a:defRPr kumimoji="1" b="1">
                <a:solidFill>
                  <a:schemeClr val="accent2"/>
                </a:solidFill>
                <a:latin typeface="Arial" charset="0"/>
                <a:ea typeface="新細明體" charset="-120"/>
              </a:defRPr>
            </a:lvl4pPr>
            <a:lvl5pPr marL="2057400" indent="-228600" eaLnBrk="0" hangingPunct="0">
              <a:defRPr kumimoji="1" b="1">
                <a:solidFill>
                  <a:schemeClr val="accent2"/>
                </a:solidFill>
                <a:latin typeface="Arial" charset="0"/>
                <a:ea typeface="新細明體" charset="-120"/>
              </a:defRPr>
            </a:lvl5pPr>
            <a:lvl6pPr marL="2514600" indent="-228600" eaLnBrk="0" fontAlgn="base" hangingPunct="0">
              <a:spcBef>
                <a:spcPct val="0"/>
              </a:spcBef>
              <a:spcAft>
                <a:spcPct val="0"/>
              </a:spcAft>
              <a:defRPr kumimoji="1" b="1">
                <a:solidFill>
                  <a:schemeClr val="accent2"/>
                </a:solidFill>
                <a:latin typeface="Arial" charset="0"/>
                <a:ea typeface="新細明體" charset="-120"/>
              </a:defRPr>
            </a:lvl6pPr>
            <a:lvl7pPr marL="2971800" indent="-228600" eaLnBrk="0" fontAlgn="base" hangingPunct="0">
              <a:spcBef>
                <a:spcPct val="0"/>
              </a:spcBef>
              <a:spcAft>
                <a:spcPct val="0"/>
              </a:spcAft>
              <a:defRPr kumimoji="1" b="1">
                <a:solidFill>
                  <a:schemeClr val="accent2"/>
                </a:solidFill>
                <a:latin typeface="Arial" charset="0"/>
                <a:ea typeface="新細明體" charset="-120"/>
              </a:defRPr>
            </a:lvl7pPr>
            <a:lvl8pPr marL="3429000" indent="-228600" eaLnBrk="0" fontAlgn="base" hangingPunct="0">
              <a:spcBef>
                <a:spcPct val="0"/>
              </a:spcBef>
              <a:spcAft>
                <a:spcPct val="0"/>
              </a:spcAft>
              <a:defRPr kumimoji="1" b="1">
                <a:solidFill>
                  <a:schemeClr val="accent2"/>
                </a:solidFill>
                <a:latin typeface="Arial" charset="0"/>
                <a:ea typeface="新細明體" charset="-120"/>
              </a:defRPr>
            </a:lvl8pPr>
            <a:lvl9pPr marL="3886200" indent="-228600" eaLnBrk="0" fontAlgn="base" hangingPunct="0">
              <a:spcBef>
                <a:spcPct val="0"/>
              </a:spcBef>
              <a:spcAft>
                <a:spcPct val="0"/>
              </a:spcAft>
              <a:defRPr kumimoji="1" b="1">
                <a:solidFill>
                  <a:schemeClr val="accent2"/>
                </a:solidFill>
                <a:latin typeface="Arial" charset="0"/>
                <a:ea typeface="新細明體" charset="-120"/>
              </a:defRPr>
            </a:lvl9pPr>
          </a:lstStyle>
          <a:p>
            <a:pPr defTabSz="914400" eaLnBrk="1" fontAlgn="base" hangingPunct="1">
              <a:spcBef>
                <a:spcPct val="0"/>
              </a:spcBef>
              <a:spcAft>
                <a:spcPct val="0"/>
              </a:spcAft>
            </a:pPr>
            <a:r>
              <a:rPr lang="en-US" altLang="zh-TW" sz="2800" b="0" dirty="0" smtClean="0">
                <a:solidFill>
                  <a:srgbClr val="002060"/>
                </a:solidFill>
                <a:latin typeface="新細明體"/>
                <a:ea typeface="新細明體"/>
              </a:rPr>
              <a:t>※ </a:t>
            </a:r>
            <a:r>
              <a:rPr lang="en-US" altLang="zh-TW" sz="2800" b="0" dirty="0" smtClean="0">
                <a:solidFill>
                  <a:srgbClr val="002060"/>
                </a:solidFill>
              </a:rPr>
              <a:t>Function no </a:t>
            </a:r>
            <a:r>
              <a:rPr lang="en-US" altLang="zh-TW" sz="2800" b="0" dirty="0">
                <a:solidFill>
                  <a:srgbClr val="002060"/>
                </a:solidFill>
              </a:rPr>
              <a:t>any deviation</a:t>
            </a:r>
            <a:endParaRPr lang="en-US" altLang="zh-TW" sz="2800" b="0" dirty="0" smtClean="0">
              <a:solidFill>
                <a:srgbClr val="002060"/>
              </a:solidFill>
            </a:endParaRPr>
          </a:p>
        </p:txBody>
      </p:sp>
    </p:spTree>
    <p:extLst>
      <p:ext uri="{BB962C8B-B14F-4D97-AF65-F5344CB8AC3E}">
        <p14:creationId xmlns:p14="http://schemas.microsoft.com/office/powerpoint/2010/main" val="1947902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113774"/>
            <a:ext cx="6431954" cy="1077218"/>
          </a:xfrm>
          <a:prstGeom prst="rect">
            <a:avLst/>
          </a:prstGeom>
        </p:spPr>
        <p:txBody>
          <a:bodyPr wrap="none">
            <a:spAutoFit/>
          </a:bodyPr>
          <a:lstStyle/>
          <a:p>
            <a:r>
              <a:rPr lang="en-US" altLang="zh-TW" sz="3200" dirty="0" smtClean="0">
                <a:solidFill>
                  <a:srgbClr val="000000"/>
                </a:solidFill>
                <a:ea typeface="微軟正黑體"/>
              </a:rPr>
              <a:t>Improvement Proposal</a:t>
            </a:r>
            <a:r>
              <a:rPr lang="zh-TW" altLang="en-US" sz="3200" dirty="0" smtClean="0">
                <a:solidFill>
                  <a:srgbClr val="000000"/>
                </a:solidFill>
                <a:ea typeface="微軟正黑體"/>
              </a:rPr>
              <a:t> </a:t>
            </a:r>
            <a:r>
              <a:rPr lang="en-US" altLang="zh-TW" sz="3200" dirty="0">
                <a:solidFill>
                  <a:srgbClr val="000000"/>
                </a:solidFill>
                <a:ea typeface="微軟正黑體"/>
              </a:rPr>
              <a:t>3</a:t>
            </a:r>
            <a:r>
              <a:rPr lang="en-US" altLang="zh-TW" sz="3200" dirty="0" smtClean="0">
                <a:solidFill>
                  <a:srgbClr val="000000"/>
                </a:solidFill>
                <a:ea typeface="微軟正黑體"/>
              </a:rPr>
              <a:t> ---  RE </a:t>
            </a:r>
            <a:r>
              <a:rPr lang="en-US" altLang="zh-CN" sz="3200" dirty="0" smtClean="0">
                <a:solidFill>
                  <a:srgbClr val="000000"/>
                </a:solidFill>
                <a:ea typeface="微軟正黑體"/>
              </a:rPr>
              <a:t>Verify</a:t>
            </a:r>
            <a:endParaRPr lang="en-US" altLang="zh-TW" sz="3200" dirty="0">
              <a:solidFill>
                <a:srgbClr val="000000"/>
              </a:solidFill>
              <a:ea typeface="微軟正黑體"/>
            </a:endParaRPr>
          </a:p>
          <a:p>
            <a:endParaRPr lang="en-US" altLang="zh-TW" sz="3200" dirty="0">
              <a:solidFill>
                <a:srgbClr val="000000"/>
              </a:solidFill>
              <a:ea typeface="微軟正黑體"/>
            </a:endParaRPr>
          </a:p>
        </p:txBody>
      </p:sp>
      <p:sp>
        <p:nvSpPr>
          <p:cNvPr id="6" name="向下箭號 5"/>
          <p:cNvSpPr/>
          <p:nvPr/>
        </p:nvSpPr>
        <p:spPr>
          <a:xfrm rot="16200000">
            <a:off x="3563888" y="3257084"/>
            <a:ext cx="2160240" cy="72008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4715" y="947579"/>
            <a:ext cx="3598768" cy="5721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908720"/>
            <a:ext cx="3598768" cy="5708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文字方塊 9"/>
          <p:cNvSpPr txBox="1"/>
          <p:nvPr/>
        </p:nvSpPr>
        <p:spPr>
          <a:xfrm>
            <a:off x="3995936" y="752388"/>
            <a:ext cx="1152128" cy="338554"/>
          </a:xfrm>
          <a:prstGeom prst="rect">
            <a:avLst/>
          </a:prstGeom>
          <a:noFill/>
          <a:ln>
            <a:solidFill>
              <a:schemeClr val="accent1"/>
            </a:solidFill>
          </a:ln>
        </p:spPr>
        <p:txBody>
          <a:bodyPr wrap="square" rtlCol="0">
            <a:spAutoFit/>
          </a:bodyPr>
          <a:lstStyle/>
          <a:p>
            <a:r>
              <a:rPr lang="en-US" altLang="zh-TW" sz="1600" dirty="0" smtClean="0">
                <a:solidFill>
                  <a:srgbClr val="002060"/>
                </a:solidFill>
              </a:rPr>
              <a:t>115V/60Hz</a:t>
            </a:r>
          </a:p>
        </p:txBody>
      </p:sp>
      <p:sp>
        <p:nvSpPr>
          <p:cNvPr id="11" name="文字方塊 10"/>
          <p:cNvSpPr txBox="1"/>
          <p:nvPr/>
        </p:nvSpPr>
        <p:spPr>
          <a:xfrm>
            <a:off x="1979712" y="923967"/>
            <a:ext cx="864096" cy="338554"/>
          </a:xfrm>
          <a:prstGeom prst="rect">
            <a:avLst/>
          </a:prstGeom>
          <a:noFill/>
        </p:spPr>
        <p:txBody>
          <a:bodyPr wrap="square" rtlCol="0">
            <a:spAutoFit/>
          </a:bodyPr>
          <a:lstStyle/>
          <a:p>
            <a:r>
              <a:rPr lang="en-US" altLang="zh-TW" sz="1600" dirty="0" smtClean="0">
                <a:solidFill>
                  <a:srgbClr val="00B050"/>
                </a:solidFill>
              </a:rPr>
              <a:t>Before</a:t>
            </a:r>
          </a:p>
        </p:txBody>
      </p:sp>
      <p:sp>
        <p:nvSpPr>
          <p:cNvPr id="12" name="文字方塊 11"/>
          <p:cNvSpPr txBox="1"/>
          <p:nvPr/>
        </p:nvSpPr>
        <p:spPr>
          <a:xfrm>
            <a:off x="6588224" y="923967"/>
            <a:ext cx="648072" cy="338554"/>
          </a:xfrm>
          <a:prstGeom prst="rect">
            <a:avLst/>
          </a:prstGeom>
          <a:noFill/>
        </p:spPr>
        <p:txBody>
          <a:bodyPr wrap="square" rtlCol="0">
            <a:spAutoFit/>
          </a:bodyPr>
          <a:lstStyle/>
          <a:p>
            <a:r>
              <a:rPr lang="en-US" altLang="zh-TW" sz="1600" dirty="0" smtClean="0">
                <a:solidFill>
                  <a:srgbClr val="00B050"/>
                </a:solidFill>
              </a:rPr>
              <a:t>After</a:t>
            </a:r>
          </a:p>
        </p:txBody>
      </p:sp>
      <p:sp>
        <p:nvSpPr>
          <p:cNvPr id="13" name="矩形 1"/>
          <p:cNvSpPr>
            <a:spLocks noChangeArrowheads="1"/>
          </p:cNvSpPr>
          <p:nvPr/>
        </p:nvSpPr>
        <p:spPr bwMode="auto">
          <a:xfrm>
            <a:off x="2843808" y="6320582"/>
            <a:ext cx="3240360" cy="523220"/>
          </a:xfrm>
          <a:prstGeom prst="rect">
            <a:avLst/>
          </a:prstGeom>
          <a:solidFill>
            <a:schemeClr val="bg1"/>
          </a:solidFill>
          <a:ln w="19050">
            <a:solidFill>
              <a:schemeClr val="tx2">
                <a:lumMod val="50000"/>
              </a:schemeClr>
            </a:solidFill>
            <a:miter lim="800000"/>
            <a:headEnd/>
            <a:tailEnd/>
          </a:ln>
          <a:extLst/>
        </p:spPr>
        <p:txBody>
          <a:bodyPr wrap="square">
            <a:spAutoFit/>
          </a:bodyPr>
          <a:lstStyle>
            <a:lvl1pPr eaLnBrk="0" hangingPunct="0">
              <a:defRPr kumimoji="1" b="1">
                <a:solidFill>
                  <a:schemeClr val="accent2"/>
                </a:solidFill>
                <a:latin typeface="Arial" charset="0"/>
                <a:ea typeface="新細明體" charset="-120"/>
              </a:defRPr>
            </a:lvl1pPr>
            <a:lvl2pPr marL="742950" indent="-285750" eaLnBrk="0" hangingPunct="0">
              <a:defRPr kumimoji="1" b="1">
                <a:solidFill>
                  <a:schemeClr val="accent2"/>
                </a:solidFill>
                <a:latin typeface="Arial" charset="0"/>
                <a:ea typeface="新細明體" charset="-120"/>
              </a:defRPr>
            </a:lvl2pPr>
            <a:lvl3pPr marL="1143000" indent="-228600" eaLnBrk="0" hangingPunct="0">
              <a:defRPr kumimoji="1" b="1">
                <a:solidFill>
                  <a:schemeClr val="accent2"/>
                </a:solidFill>
                <a:latin typeface="Arial" charset="0"/>
                <a:ea typeface="新細明體" charset="-120"/>
              </a:defRPr>
            </a:lvl3pPr>
            <a:lvl4pPr marL="1600200" indent="-228600" eaLnBrk="0" hangingPunct="0">
              <a:defRPr kumimoji="1" b="1">
                <a:solidFill>
                  <a:schemeClr val="accent2"/>
                </a:solidFill>
                <a:latin typeface="Arial" charset="0"/>
                <a:ea typeface="新細明體" charset="-120"/>
              </a:defRPr>
            </a:lvl4pPr>
            <a:lvl5pPr marL="2057400" indent="-228600" eaLnBrk="0" hangingPunct="0">
              <a:defRPr kumimoji="1" b="1">
                <a:solidFill>
                  <a:schemeClr val="accent2"/>
                </a:solidFill>
                <a:latin typeface="Arial" charset="0"/>
                <a:ea typeface="新細明體" charset="-120"/>
              </a:defRPr>
            </a:lvl5pPr>
            <a:lvl6pPr marL="2514600" indent="-228600" eaLnBrk="0" fontAlgn="base" hangingPunct="0">
              <a:spcBef>
                <a:spcPct val="0"/>
              </a:spcBef>
              <a:spcAft>
                <a:spcPct val="0"/>
              </a:spcAft>
              <a:defRPr kumimoji="1" b="1">
                <a:solidFill>
                  <a:schemeClr val="accent2"/>
                </a:solidFill>
                <a:latin typeface="Arial" charset="0"/>
                <a:ea typeface="新細明體" charset="-120"/>
              </a:defRPr>
            </a:lvl6pPr>
            <a:lvl7pPr marL="2971800" indent="-228600" eaLnBrk="0" fontAlgn="base" hangingPunct="0">
              <a:spcBef>
                <a:spcPct val="0"/>
              </a:spcBef>
              <a:spcAft>
                <a:spcPct val="0"/>
              </a:spcAft>
              <a:defRPr kumimoji="1" b="1">
                <a:solidFill>
                  <a:schemeClr val="accent2"/>
                </a:solidFill>
                <a:latin typeface="Arial" charset="0"/>
                <a:ea typeface="新細明體" charset="-120"/>
              </a:defRPr>
            </a:lvl7pPr>
            <a:lvl8pPr marL="3429000" indent="-228600" eaLnBrk="0" fontAlgn="base" hangingPunct="0">
              <a:spcBef>
                <a:spcPct val="0"/>
              </a:spcBef>
              <a:spcAft>
                <a:spcPct val="0"/>
              </a:spcAft>
              <a:defRPr kumimoji="1" b="1">
                <a:solidFill>
                  <a:schemeClr val="accent2"/>
                </a:solidFill>
                <a:latin typeface="Arial" charset="0"/>
                <a:ea typeface="新細明體" charset="-120"/>
              </a:defRPr>
            </a:lvl8pPr>
            <a:lvl9pPr marL="3886200" indent="-228600" eaLnBrk="0" fontAlgn="base" hangingPunct="0">
              <a:spcBef>
                <a:spcPct val="0"/>
              </a:spcBef>
              <a:spcAft>
                <a:spcPct val="0"/>
              </a:spcAft>
              <a:defRPr kumimoji="1" b="1">
                <a:solidFill>
                  <a:schemeClr val="accent2"/>
                </a:solidFill>
                <a:latin typeface="Arial" charset="0"/>
                <a:ea typeface="新細明體" charset="-120"/>
              </a:defRPr>
            </a:lvl9pPr>
          </a:lstStyle>
          <a:p>
            <a:pPr defTabSz="914400" eaLnBrk="1" fontAlgn="base" hangingPunct="1">
              <a:spcBef>
                <a:spcPct val="0"/>
              </a:spcBef>
              <a:spcAft>
                <a:spcPct val="0"/>
              </a:spcAft>
            </a:pPr>
            <a:r>
              <a:rPr lang="en-US" altLang="zh-TW" sz="2800" b="0" dirty="0" smtClean="0">
                <a:solidFill>
                  <a:srgbClr val="002060"/>
                </a:solidFill>
                <a:latin typeface="新細明體"/>
                <a:ea typeface="新細明體"/>
              </a:rPr>
              <a:t>※ </a:t>
            </a:r>
            <a:r>
              <a:rPr lang="en-US" altLang="zh-TW" sz="2800" b="0" dirty="0" smtClean="0">
                <a:solidFill>
                  <a:srgbClr val="002060"/>
                </a:solidFill>
              </a:rPr>
              <a:t>no </a:t>
            </a:r>
            <a:r>
              <a:rPr lang="en-US" altLang="zh-TW" sz="2800" b="0" dirty="0">
                <a:solidFill>
                  <a:srgbClr val="002060"/>
                </a:solidFill>
              </a:rPr>
              <a:t>any deviation</a:t>
            </a:r>
            <a:endParaRPr lang="en-US" altLang="zh-TW" sz="2800" b="0" dirty="0" smtClean="0">
              <a:solidFill>
                <a:srgbClr val="002060"/>
              </a:solidFill>
            </a:endParaRPr>
          </a:p>
        </p:txBody>
      </p:sp>
    </p:spTree>
    <p:extLst>
      <p:ext uri="{BB962C8B-B14F-4D97-AF65-F5344CB8AC3E}">
        <p14:creationId xmlns:p14="http://schemas.microsoft.com/office/powerpoint/2010/main" val="10273468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113774"/>
            <a:ext cx="6431954" cy="1077218"/>
          </a:xfrm>
          <a:prstGeom prst="rect">
            <a:avLst/>
          </a:prstGeom>
        </p:spPr>
        <p:txBody>
          <a:bodyPr wrap="none">
            <a:spAutoFit/>
          </a:bodyPr>
          <a:lstStyle/>
          <a:p>
            <a:r>
              <a:rPr lang="en-US" altLang="zh-TW" sz="3200" dirty="0" smtClean="0">
                <a:solidFill>
                  <a:srgbClr val="000000"/>
                </a:solidFill>
                <a:ea typeface="微軟正黑體"/>
              </a:rPr>
              <a:t>Improvement Proposal</a:t>
            </a:r>
            <a:r>
              <a:rPr lang="zh-TW" altLang="en-US" sz="3200" dirty="0" smtClean="0">
                <a:solidFill>
                  <a:srgbClr val="000000"/>
                </a:solidFill>
                <a:ea typeface="微軟正黑體"/>
              </a:rPr>
              <a:t> </a:t>
            </a:r>
            <a:r>
              <a:rPr lang="en-US" altLang="zh-TW" sz="3200" dirty="0">
                <a:solidFill>
                  <a:srgbClr val="000000"/>
                </a:solidFill>
                <a:ea typeface="微軟正黑體"/>
              </a:rPr>
              <a:t>3</a:t>
            </a:r>
            <a:r>
              <a:rPr lang="en-US" altLang="zh-TW" sz="3200" dirty="0" smtClean="0">
                <a:solidFill>
                  <a:srgbClr val="000000"/>
                </a:solidFill>
                <a:ea typeface="微軟正黑體"/>
              </a:rPr>
              <a:t> ---  RE </a:t>
            </a:r>
            <a:r>
              <a:rPr lang="en-US" altLang="zh-CN" sz="3200" dirty="0" smtClean="0">
                <a:solidFill>
                  <a:srgbClr val="000000"/>
                </a:solidFill>
                <a:ea typeface="微軟正黑體"/>
              </a:rPr>
              <a:t>Verify</a:t>
            </a:r>
            <a:endParaRPr lang="en-US" altLang="zh-TW" sz="3200" dirty="0">
              <a:solidFill>
                <a:srgbClr val="000000"/>
              </a:solidFill>
              <a:ea typeface="微軟正黑體"/>
            </a:endParaRPr>
          </a:p>
          <a:p>
            <a:endParaRPr lang="en-US" altLang="zh-TW" sz="3200" dirty="0">
              <a:solidFill>
                <a:srgbClr val="000000"/>
              </a:solidFill>
              <a:ea typeface="微軟正黑體"/>
            </a:endParaRPr>
          </a:p>
        </p:txBody>
      </p:sp>
      <p:sp>
        <p:nvSpPr>
          <p:cNvPr id="6" name="向下箭號 5"/>
          <p:cNvSpPr/>
          <p:nvPr/>
        </p:nvSpPr>
        <p:spPr>
          <a:xfrm rot="16200000">
            <a:off x="3563888" y="3257084"/>
            <a:ext cx="2160240" cy="72008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980728"/>
            <a:ext cx="3598768" cy="5734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991" y="908720"/>
            <a:ext cx="3598768" cy="5734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文字方塊 7"/>
          <p:cNvSpPr txBox="1"/>
          <p:nvPr/>
        </p:nvSpPr>
        <p:spPr>
          <a:xfrm>
            <a:off x="3995936" y="752388"/>
            <a:ext cx="1152128" cy="338554"/>
          </a:xfrm>
          <a:prstGeom prst="rect">
            <a:avLst/>
          </a:prstGeom>
          <a:noFill/>
          <a:ln>
            <a:solidFill>
              <a:schemeClr val="accent1"/>
            </a:solidFill>
          </a:ln>
        </p:spPr>
        <p:txBody>
          <a:bodyPr wrap="square" rtlCol="0">
            <a:spAutoFit/>
          </a:bodyPr>
          <a:lstStyle/>
          <a:p>
            <a:r>
              <a:rPr lang="en-US" altLang="zh-TW" sz="1600" dirty="0" smtClean="0">
                <a:solidFill>
                  <a:srgbClr val="002060"/>
                </a:solidFill>
              </a:rPr>
              <a:t>230V/50Hz</a:t>
            </a:r>
          </a:p>
        </p:txBody>
      </p:sp>
      <p:sp>
        <p:nvSpPr>
          <p:cNvPr id="9" name="文字方塊 8"/>
          <p:cNvSpPr txBox="1"/>
          <p:nvPr/>
        </p:nvSpPr>
        <p:spPr>
          <a:xfrm>
            <a:off x="1979712" y="923967"/>
            <a:ext cx="864096" cy="338554"/>
          </a:xfrm>
          <a:prstGeom prst="rect">
            <a:avLst/>
          </a:prstGeom>
          <a:noFill/>
        </p:spPr>
        <p:txBody>
          <a:bodyPr wrap="square" rtlCol="0">
            <a:spAutoFit/>
          </a:bodyPr>
          <a:lstStyle/>
          <a:p>
            <a:r>
              <a:rPr lang="en-US" altLang="zh-TW" sz="1600" dirty="0" smtClean="0">
                <a:solidFill>
                  <a:srgbClr val="00B050"/>
                </a:solidFill>
              </a:rPr>
              <a:t>Before</a:t>
            </a:r>
          </a:p>
        </p:txBody>
      </p:sp>
      <p:sp>
        <p:nvSpPr>
          <p:cNvPr id="10" name="文字方塊 9"/>
          <p:cNvSpPr txBox="1"/>
          <p:nvPr/>
        </p:nvSpPr>
        <p:spPr>
          <a:xfrm>
            <a:off x="6588224" y="923967"/>
            <a:ext cx="648072" cy="338554"/>
          </a:xfrm>
          <a:prstGeom prst="rect">
            <a:avLst/>
          </a:prstGeom>
          <a:noFill/>
        </p:spPr>
        <p:txBody>
          <a:bodyPr wrap="square" rtlCol="0">
            <a:spAutoFit/>
          </a:bodyPr>
          <a:lstStyle/>
          <a:p>
            <a:r>
              <a:rPr lang="en-US" altLang="zh-TW" sz="1600" dirty="0" smtClean="0">
                <a:solidFill>
                  <a:srgbClr val="00B050"/>
                </a:solidFill>
              </a:rPr>
              <a:t>After</a:t>
            </a:r>
          </a:p>
        </p:txBody>
      </p:sp>
      <p:sp>
        <p:nvSpPr>
          <p:cNvPr id="11" name="矩形 1"/>
          <p:cNvSpPr>
            <a:spLocks noChangeArrowheads="1"/>
          </p:cNvSpPr>
          <p:nvPr/>
        </p:nvSpPr>
        <p:spPr bwMode="auto">
          <a:xfrm>
            <a:off x="2843808" y="6320582"/>
            <a:ext cx="3240360" cy="523220"/>
          </a:xfrm>
          <a:prstGeom prst="rect">
            <a:avLst/>
          </a:prstGeom>
          <a:solidFill>
            <a:schemeClr val="bg1"/>
          </a:solidFill>
          <a:ln w="19050">
            <a:solidFill>
              <a:schemeClr val="tx2">
                <a:lumMod val="50000"/>
              </a:schemeClr>
            </a:solidFill>
            <a:miter lim="800000"/>
            <a:headEnd/>
            <a:tailEnd/>
          </a:ln>
          <a:extLst/>
        </p:spPr>
        <p:txBody>
          <a:bodyPr wrap="square">
            <a:spAutoFit/>
          </a:bodyPr>
          <a:lstStyle>
            <a:lvl1pPr eaLnBrk="0" hangingPunct="0">
              <a:defRPr kumimoji="1" b="1">
                <a:solidFill>
                  <a:schemeClr val="accent2"/>
                </a:solidFill>
                <a:latin typeface="Arial" charset="0"/>
                <a:ea typeface="新細明體" charset="-120"/>
              </a:defRPr>
            </a:lvl1pPr>
            <a:lvl2pPr marL="742950" indent="-285750" eaLnBrk="0" hangingPunct="0">
              <a:defRPr kumimoji="1" b="1">
                <a:solidFill>
                  <a:schemeClr val="accent2"/>
                </a:solidFill>
                <a:latin typeface="Arial" charset="0"/>
                <a:ea typeface="新細明體" charset="-120"/>
              </a:defRPr>
            </a:lvl2pPr>
            <a:lvl3pPr marL="1143000" indent="-228600" eaLnBrk="0" hangingPunct="0">
              <a:defRPr kumimoji="1" b="1">
                <a:solidFill>
                  <a:schemeClr val="accent2"/>
                </a:solidFill>
                <a:latin typeface="Arial" charset="0"/>
                <a:ea typeface="新細明體" charset="-120"/>
              </a:defRPr>
            </a:lvl3pPr>
            <a:lvl4pPr marL="1600200" indent="-228600" eaLnBrk="0" hangingPunct="0">
              <a:defRPr kumimoji="1" b="1">
                <a:solidFill>
                  <a:schemeClr val="accent2"/>
                </a:solidFill>
                <a:latin typeface="Arial" charset="0"/>
                <a:ea typeface="新細明體" charset="-120"/>
              </a:defRPr>
            </a:lvl4pPr>
            <a:lvl5pPr marL="2057400" indent="-228600" eaLnBrk="0" hangingPunct="0">
              <a:defRPr kumimoji="1" b="1">
                <a:solidFill>
                  <a:schemeClr val="accent2"/>
                </a:solidFill>
                <a:latin typeface="Arial" charset="0"/>
                <a:ea typeface="新細明體" charset="-120"/>
              </a:defRPr>
            </a:lvl5pPr>
            <a:lvl6pPr marL="2514600" indent="-228600" eaLnBrk="0" fontAlgn="base" hangingPunct="0">
              <a:spcBef>
                <a:spcPct val="0"/>
              </a:spcBef>
              <a:spcAft>
                <a:spcPct val="0"/>
              </a:spcAft>
              <a:defRPr kumimoji="1" b="1">
                <a:solidFill>
                  <a:schemeClr val="accent2"/>
                </a:solidFill>
                <a:latin typeface="Arial" charset="0"/>
                <a:ea typeface="新細明體" charset="-120"/>
              </a:defRPr>
            </a:lvl6pPr>
            <a:lvl7pPr marL="2971800" indent="-228600" eaLnBrk="0" fontAlgn="base" hangingPunct="0">
              <a:spcBef>
                <a:spcPct val="0"/>
              </a:spcBef>
              <a:spcAft>
                <a:spcPct val="0"/>
              </a:spcAft>
              <a:defRPr kumimoji="1" b="1">
                <a:solidFill>
                  <a:schemeClr val="accent2"/>
                </a:solidFill>
                <a:latin typeface="Arial" charset="0"/>
                <a:ea typeface="新細明體" charset="-120"/>
              </a:defRPr>
            </a:lvl7pPr>
            <a:lvl8pPr marL="3429000" indent="-228600" eaLnBrk="0" fontAlgn="base" hangingPunct="0">
              <a:spcBef>
                <a:spcPct val="0"/>
              </a:spcBef>
              <a:spcAft>
                <a:spcPct val="0"/>
              </a:spcAft>
              <a:defRPr kumimoji="1" b="1">
                <a:solidFill>
                  <a:schemeClr val="accent2"/>
                </a:solidFill>
                <a:latin typeface="Arial" charset="0"/>
                <a:ea typeface="新細明體" charset="-120"/>
              </a:defRPr>
            </a:lvl8pPr>
            <a:lvl9pPr marL="3886200" indent="-228600" eaLnBrk="0" fontAlgn="base" hangingPunct="0">
              <a:spcBef>
                <a:spcPct val="0"/>
              </a:spcBef>
              <a:spcAft>
                <a:spcPct val="0"/>
              </a:spcAft>
              <a:defRPr kumimoji="1" b="1">
                <a:solidFill>
                  <a:schemeClr val="accent2"/>
                </a:solidFill>
                <a:latin typeface="Arial" charset="0"/>
                <a:ea typeface="新細明體" charset="-120"/>
              </a:defRPr>
            </a:lvl9pPr>
          </a:lstStyle>
          <a:p>
            <a:pPr defTabSz="914400" eaLnBrk="1" fontAlgn="base" hangingPunct="1">
              <a:spcBef>
                <a:spcPct val="0"/>
              </a:spcBef>
              <a:spcAft>
                <a:spcPct val="0"/>
              </a:spcAft>
            </a:pPr>
            <a:r>
              <a:rPr lang="en-US" altLang="zh-TW" sz="2800" b="0" dirty="0" smtClean="0">
                <a:solidFill>
                  <a:srgbClr val="002060"/>
                </a:solidFill>
                <a:latin typeface="新細明體"/>
                <a:ea typeface="新細明體"/>
              </a:rPr>
              <a:t>※ </a:t>
            </a:r>
            <a:r>
              <a:rPr lang="en-US" altLang="zh-TW" sz="2800" b="0" dirty="0" smtClean="0">
                <a:solidFill>
                  <a:srgbClr val="002060"/>
                </a:solidFill>
              </a:rPr>
              <a:t>no </a:t>
            </a:r>
            <a:r>
              <a:rPr lang="en-US" altLang="zh-TW" sz="2800" b="0" dirty="0">
                <a:solidFill>
                  <a:srgbClr val="002060"/>
                </a:solidFill>
              </a:rPr>
              <a:t>any deviation</a:t>
            </a:r>
            <a:endParaRPr lang="en-US" altLang="zh-TW" sz="2800" b="0" dirty="0" smtClean="0">
              <a:solidFill>
                <a:srgbClr val="002060"/>
              </a:solidFill>
            </a:endParaRPr>
          </a:p>
        </p:txBody>
      </p:sp>
    </p:spTree>
    <p:extLst>
      <p:ext uri="{BB962C8B-B14F-4D97-AF65-F5344CB8AC3E}">
        <p14:creationId xmlns:p14="http://schemas.microsoft.com/office/powerpoint/2010/main" val="32427211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113774"/>
            <a:ext cx="6431954" cy="1077218"/>
          </a:xfrm>
          <a:prstGeom prst="rect">
            <a:avLst/>
          </a:prstGeom>
        </p:spPr>
        <p:txBody>
          <a:bodyPr wrap="none">
            <a:spAutoFit/>
          </a:bodyPr>
          <a:lstStyle/>
          <a:p>
            <a:r>
              <a:rPr lang="en-US" altLang="zh-TW" sz="3200" dirty="0" smtClean="0">
                <a:solidFill>
                  <a:srgbClr val="000000"/>
                </a:solidFill>
                <a:ea typeface="微軟正黑體"/>
              </a:rPr>
              <a:t>Improvement Proposal</a:t>
            </a:r>
            <a:r>
              <a:rPr lang="zh-TW" altLang="en-US" sz="3200" dirty="0" smtClean="0">
                <a:solidFill>
                  <a:srgbClr val="000000"/>
                </a:solidFill>
                <a:ea typeface="微軟正黑體"/>
              </a:rPr>
              <a:t> </a:t>
            </a:r>
            <a:r>
              <a:rPr lang="en-US" altLang="zh-TW" sz="3200" dirty="0">
                <a:solidFill>
                  <a:srgbClr val="000000"/>
                </a:solidFill>
                <a:ea typeface="微軟正黑體"/>
              </a:rPr>
              <a:t>3</a:t>
            </a:r>
            <a:r>
              <a:rPr lang="en-US" altLang="zh-TW" sz="3200" dirty="0" smtClean="0">
                <a:solidFill>
                  <a:srgbClr val="000000"/>
                </a:solidFill>
                <a:ea typeface="微軟正黑體"/>
              </a:rPr>
              <a:t> ---  CE </a:t>
            </a:r>
            <a:r>
              <a:rPr lang="en-US" altLang="zh-CN" sz="3200" dirty="0" smtClean="0">
                <a:solidFill>
                  <a:srgbClr val="000000"/>
                </a:solidFill>
                <a:ea typeface="微軟正黑體"/>
              </a:rPr>
              <a:t>Verify</a:t>
            </a:r>
            <a:endParaRPr lang="en-US" altLang="zh-TW" sz="3200" dirty="0">
              <a:solidFill>
                <a:srgbClr val="000000"/>
              </a:solidFill>
              <a:ea typeface="微軟正黑體"/>
            </a:endParaRPr>
          </a:p>
          <a:p>
            <a:endParaRPr lang="en-US" altLang="zh-TW" sz="3200" dirty="0">
              <a:solidFill>
                <a:srgbClr val="000000"/>
              </a:solidFill>
              <a:ea typeface="微軟正黑體"/>
            </a:endParaRPr>
          </a:p>
        </p:txBody>
      </p:sp>
      <p:sp>
        <p:nvSpPr>
          <p:cNvPr id="6" name="向下箭號 5"/>
          <p:cNvSpPr/>
          <p:nvPr/>
        </p:nvSpPr>
        <p:spPr>
          <a:xfrm rot="16200000">
            <a:off x="3563888" y="3257084"/>
            <a:ext cx="2160240" cy="72008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3995936" y="752388"/>
            <a:ext cx="1152128" cy="338554"/>
          </a:xfrm>
          <a:prstGeom prst="rect">
            <a:avLst/>
          </a:prstGeom>
          <a:noFill/>
          <a:ln>
            <a:solidFill>
              <a:schemeClr val="accent1"/>
            </a:solidFill>
          </a:ln>
        </p:spPr>
        <p:txBody>
          <a:bodyPr wrap="square" rtlCol="0">
            <a:spAutoFit/>
          </a:bodyPr>
          <a:lstStyle/>
          <a:p>
            <a:r>
              <a:rPr lang="en-US" altLang="zh-TW" sz="1600" dirty="0" smtClean="0">
                <a:solidFill>
                  <a:srgbClr val="002060"/>
                </a:solidFill>
              </a:rPr>
              <a:t>230V/50Hz</a:t>
            </a:r>
          </a:p>
        </p:txBody>
      </p:sp>
      <p:sp>
        <p:nvSpPr>
          <p:cNvPr id="9" name="文字方塊 8"/>
          <p:cNvSpPr txBox="1"/>
          <p:nvPr/>
        </p:nvSpPr>
        <p:spPr>
          <a:xfrm>
            <a:off x="1979712" y="923967"/>
            <a:ext cx="864096" cy="338554"/>
          </a:xfrm>
          <a:prstGeom prst="rect">
            <a:avLst/>
          </a:prstGeom>
          <a:noFill/>
        </p:spPr>
        <p:txBody>
          <a:bodyPr wrap="square" rtlCol="0">
            <a:spAutoFit/>
          </a:bodyPr>
          <a:lstStyle/>
          <a:p>
            <a:r>
              <a:rPr lang="en-US" altLang="zh-TW" sz="1600" dirty="0" smtClean="0">
                <a:solidFill>
                  <a:srgbClr val="00B050"/>
                </a:solidFill>
              </a:rPr>
              <a:t>Before</a:t>
            </a:r>
          </a:p>
        </p:txBody>
      </p:sp>
      <p:sp>
        <p:nvSpPr>
          <p:cNvPr id="10" name="文字方塊 9"/>
          <p:cNvSpPr txBox="1"/>
          <p:nvPr/>
        </p:nvSpPr>
        <p:spPr>
          <a:xfrm>
            <a:off x="6588224" y="923967"/>
            <a:ext cx="648072" cy="338554"/>
          </a:xfrm>
          <a:prstGeom prst="rect">
            <a:avLst/>
          </a:prstGeom>
          <a:noFill/>
        </p:spPr>
        <p:txBody>
          <a:bodyPr wrap="square" rtlCol="0">
            <a:spAutoFit/>
          </a:bodyPr>
          <a:lstStyle/>
          <a:p>
            <a:r>
              <a:rPr lang="en-US" altLang="zh-TW" sz="1600" dirty="0" smtClean="0">
                <a:solidFill>
                  <a:srgbClr val="00B050"/>
                </a:solidFill>
              </a:rPr>
              <a:t>After</a:t>
            </a:r>
          </a:p>
        </p:txBody>
      </p:sp>
      <p:sp>
        <p:nvSpPr>
          <p:cNvPr id="11" name="矩形 1"/>
          <p:cNvSpPr>
            <a:spLocks noChangeArrowheads="1"/>
          </p:cNvSpPr>
          <p:nvPr/>
        </p:nvSpPr>
        <p:spPr bwMode="auto">
          <a:xfrm>
            <a:off x="2843808" y="6320582"/>
            <a:ext cx="3240360" cy="523220"/>
          </a:xfrm>
          <a:prstGeom prst="rect">
            <a:avLst/>
          </a:prstGeom>
          <a:solidFill>
            <a:schemeClr val="bg1"/>
          </a:solidFill>
          <a:ln w="19050">
            <a:solidFill>
              <a:schemeClr val="tx2">
                <a:lumMod val="50000"/>
              </a:schemeClr>
            </a:solidFill>
            <a:miter lim="800000"/>
            <a:headEnd/>
            <a:tailEnd/>
          </a:ln>
          <a:extLst/>
        </p:spPr>
        <p:txBody>
          <a:bodyPr wrap="square">
            <a:spAutoFit/>
          </a:bodyPr>
          <a:lstStyle>
            <a:lvl1pPr eaLnBrk="0" hangingPunct="0">
              <a:defRPr kumimoji="1" b="1">
                <a:solidFill>
                  <a:schemeClr val="accent2"/>
                </a:solidFill>
                <a:latin typeface="Arial" charset="0"/>
                <a:ea typeface="新細明體" charset="-120"/>
              </a:defRPr>
            </a:lvl1pPr>
            <a:lvl2pPr marL="742950" indent="-285750" eaLnBrk="0" hangingPunct="0">
              <a:defRPr kumimoji="1" b="1">
                <a:solidFill>
                  <a:schemeClr val="accent2"/>
                </a:solidFill>
                <a:latin typeface="Arial" charset="0"/>
                <a:ea typeface="新細明體" charset="-120"/>
              </a:defRPr>
            </a:lvl2pPr>
            <a:lvl3pPr marL="1143000" indent="-228600" eaLnBrk="0" hangingPunct="0">
              <a:defRPr kumimoji="1" b="1">
                <a:solidFill>
                  <a:schemeClr val="accent2"/>
                </a:solidFill>
                <a:latin typeface="Arial" charset="0"/>
                <a:ea typeface="新細明體" charset="-120"/>
              </a:defRPr>
            </a:lvl3pPr>
            <a:lvl4pPr marL="1600200" indent="-228600" eaLnBrk="0" hangingPunct="0">
              <a:defRPr kumimoji="1" b="1">
                <a:solidFill>
                  <a:schemeClr val="accent2"/>
                </a:solidFill>
                <a:latin typeface="Arial" charset="0"/>
                <a:ea typeface="新細明體" charset="-120"/>
              </a:defRPr>
            </a:lvl4pPr>
            <a:lvl5pPr marL="2057400" indent="-228600" eaLnBrk="0" hangingPunct="0">
              <a:defRPr kumimoji="1" b="1">
                <a:solidFill>
                  <a:schemeClr val="accent2"/>
                </a:solidFill>
                <a:latin typeface="Arial" charset="0"/>
                <a:ea typeface="新細明體" charset="-120"/>
              </a:defRPr>
            </a:lvl5pPr>
            <a:lvl6pPr marL="2514600" indent="-228600" eaLnBrk="0" fontAlgn="base" hangingPunct="0">
              <a:spcBef>
                <a:spcPct val="0"/>
              </a:spcBef>
              <a:spcAft>
                <a:spcPct val="0"/>
              </a:spcAft>
              <a:defRPr kumimoji="1" b="1">
                <a:solidFill>
                  <a:schemeClr val="accent2"/>
                </a:solidFill>
                <a:latin typeface="Arial" charset="0"/>
                <a:ea typeface="新細明體" charset="-120"/>
              </a:defRPr>
            </a:lvl6pPr>
            <a:lvl7pPr marL="2971800" indent="-228600" eaLnBrk="0" fontAlgn="base" hangingPunct="0">
              <a:spcBef>
                <a:spcPct val="0"/>
              </a:spcBef>
              <a:spcAft>
                <a:spcPct val="0"/>
              </a:spcAft>
              <a:defRPr kumimoji="1" b="1">
                <a:solidFill>
                  <a:schemeClr val="accent2"/>
                </a:solidFill>
                <a:latin typeface="Arial" charset="0"/>
                <a:ea typeface="新細明體" charset="-120"/>
              </a:defRPr>
            </a:lvl7pPr>
            <a:lvl8pPr marL="3429000" indent="-228600" eaLnBrk="0" fontAlgn="base" hangingPunct="0">
              <a:spcBef>
                <a:spcPct val="0"/>
              </a:spcBef>
              <a:spcAft>
                <a:spcPct val="0"/>
              </a:spcAft>
              <a:defRPr kumimoji="1" b="1">
                <a:solidFill>
                  <a:schemeClr val="accent2"/>
                </a:solidFill>
                <a:latin typeface="Arial" charset="0"/>
                <a:ea typeface="新細明體" charset="-120"/>
              </a:defRPr>
            </a:lvl8pPr>
            <a:lvl9pPr marL="3886200" indent="-228600" eaLnBrk="0" fontAlgn="base" hangingPunct="0">
              <a:spcBef>
                <a:spcPct val="0"/>
              </a:spcBef>
              <a:spcAft>
                <a:spcPct val="0"/>
              </a:spcAft>
              <a:defRPr kumimoji="1" b="1">
                <a:solidFill>
                  <a:schemeClr val="accent2"/>
                </a:solidFill>
                <a:latin typeface="Arial" charset="0"/>
                <a:ea typeface="新細明體" charset="-120"/>
              </a:defRPr>
            </a:lvl9pPr>
          </a:lstStyle>
          <a:p>
            <a:pPr defTabSz="914400" eaLnBrk="1" fontAlgn="base" hangingPunct="1">
              <a:spcBef>
                <a:spcPct val="0"/>
              </a:spcBef>
              <a:spcAft>
                <a:spcPct val="0"/>
              </a:spcAft>
            </a:pPr>
            <a:r>
              <a:rPr lang="en-US" altLang="zh-TW" sz="2800" b="0" dirty="0" smtClean="0">
                <a:solidFill>
                  <a:srgbClr val="002060"/>
                </a:solidFill>
                <a:latin typeface="新細明體"/>
                <a:ea typeface="新細明體"/>
              </a:rPr>
              <a:t>※ </a:t>
            </a:r>
            <a:r>
              <a:rPr lang="en-US" altLang="zh-TW" sz="2800" b="0" dirty="0" smtClean="0">
                <a:solidFill>
                  <a:srgbClr val="002060"/>
                </a:solidFill>
              </a:rPr>
              <a:t>no </a:t>
            </a:r>
            <a:r>
              <a:rPr lang="en-US" altLang="zh-TW" sz="2800" b="0" dirty="0">
                <a:solidFill>
                  <a:srgbClr val="002060"/>
                </a:solidFill>
              </a:rPr>
              <a:t>any deviation</a:t>
            </a:r>
            <a:endParaRPr lang="en-US" altLang="zh-TW" sz="2800" b="0" dirty="0" smtClean="0">
              <a:solidFill>
                <a:srgbClr val="002060"/>
              </a:solidFill>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170276"/>
            <a:ext cx="3024336" cy="492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8562" y="1236828"/>
            <a:ext cx="3041870" cy="50004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09086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113774"/>
            <a:ext cx="6431954" cy="1077218"/>
          </a:xfrm>
          <a:prstGeom prst="rect">
            <a:avLst/>
          </a:prstGeom>
        </p:spPr>
        <p:txBody>
          <a:bodyPr wrap="none">
            <a:spAutoFit/>
          </a:bodyPr>
          <a:lstStyle/>
          <a:p>
            <a:r>
              <a:rPr lang="en-US" altLang="zh-TW" sz="3200" dirty="0" smtClean="0">
                <a:solidFill>
                  <a:srgbClr val="000000"/>
                </a:solidFill>
                <a:ea typeface="微軟正黑體"/>
              </a:rPr>
              <a:t>Improvement Proposal</a:t>
            </a:r>
            <a:r>
              <a:rPr lang="zh-TW" altLang="en-US" sz="3200" dirty="0" smtClean="0">
                <a:solidFill>
                  <a:srgbClr val="000000"/>
                </a:solidFill>
                <a:ea typeface="微軟正黑體"/>
              </a:rPr>
              <a:t> </a:t>
            </a:r>
            <a:r>
              <a:rPr lang="en-US" altLang="zh-TW" sz="3200" dirty="0">
                <a:solidFill>
                  <a:srgbClr val="000000"/>
                </a:solidFill>
                <a:ea typeface="微軟正黑體"/>
              </a:rPr>
              <a:t>3</a:t>
            </a:r>
            <a:r>
              <a:rPr lang="en-US" altLang="zh-TW" sz="3200" dirty="0" smtClean="0">
                <a:solidFill>
                  <a:srgbClr val="000000"/>
                </a:solidFill>
                <a:ea typeface="微軟正黑體"/>
              </a:rPr>
              <a:t> ---  CE </a:t>
            </a:r>
            <a:r>
              <a:rPr lang="en-US" altLang="zh-CN" sz="3200" dirty="0" smtClean="0">
                <a:solidFill>
                  <a:srgbClr val="000000"/>
                </a:solidFill>
                <a:ea typeface="微軟正黑體"/>
              </a:rPr>
              <a:t>Verify</a:t>
            </a:r>
            <a:endParaRPr lang="en-US" altLang="zh-TW" sz="3200" dirty="0">
              <a:solidFill>
                <a:srgbClr val="000000"/>
              </a:solidFill>
              <a:ea typeface="微軟正黑體"/>
            </a:endParaRPr>
          </a:p>
          <a:p>
            <a:endParaRPr lang="en-US" altLang="zh-TW" sz="3200" dirty="0">
              <a:solidFill>
                <a:srgbClr val="000000"/>
              </a:solidFill>
              <a:ea typeface="微軟正黑體"/>
            </a:endParaRPr>
          </a:p>
        </p:txBody>
      </p:sp>
      <p:sp>
        <p:nvSpPr>
          <p:cNvPr id="6" name="向下箭號 5"/>
          <p:cNvSpPr/>
          <p:nvPr/>
        </p:nvSpPr>
        <p:spPr>
          <a:xfrm rot="16200000">
            <a:off x="3563888" y="3257084"/>
            <a:ext cx="2160240" cy="72008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3995936" y="752388"/>
            <a:ext cx="1152128" cy="338554"/>
          </a:xfrm>
          <a:prstGeom prst="rect">
            <a:avLst/>
          </a:prstGeom>
          <a:noFill/>
          <a:ln>
            <a:solidFill>
              <a:schemeClr val="accent1"/>
            </a:solidFill>
          </a:ln>
        </p:spPr>
        <p:txBody>
          <a:bodyPr wrap="square" rtlCol="0">
            <a:spAutoFit/>
          </a:bodyPr>
          <a:lstStyle/>
          <a:p>
            <a:r>
              <a:rPr lang="en-US" altLang="zh-TW" sz="1600" dirty="0" smtClean="0">
                <a:solidFill>
                  <a:srgbClr val="002060"/>
                </a:solidFill>
              </a:rPr>
              <a:t>230V/50Hz</a:t>
            </a:r>
          </a:p>
        </p:txBody>
      </p:sp>
      <p:sp>
        <p:nvSpPr>
          <p:cNvPr id="9" name="文字方塊 8"/>
          <p:cNvSpPr txBox="1"/>
          <p:nvPr/>
        </p:nvSpPr>
        <p:spPr>
          <a:xfrm>
            <a:off x="1979712" y="923967"/>
            <a:ext cx="864096" cy="338554"/>
          </a:xfrm>
          <a:prstGeom prst="rect">
            <a:avLst/>
          </a:prstGeom>
          <a:noFill/>
        </p:spPr>
        <p:txBody>
          <a:bodyPr wrap="square" rtlCol="0">
            <a:spAutoFit/>
          </a:bodyPr>
          <a:lstStyle/>
          <a:p>
            <a:r>
              <a:rPr lang="en-US" altLang="zh-TW" sz="1600" dirty="0" smtClean="0">
                <a:solidFill>
                  <a:srgbClr val="00B050"/>
                </a:solidFill>
              </a:rPr>
              <a:t>Before</a:t>
            </a:r>
          </a:p>
        </p:txBody>
      </p:sp>
      <p:sp>
        <p:nvSpPr>
          <p:cNvPr id="10" name="文字方塊 9"/>
          <p:cNvSpPr txBox="1"/>
          <p:nvPr/>
        </p:nvSpPr>
        <p:spPr>
          <a:xfrm>
            <a:off x="6588224" y="923967"/>
            <a:ext cx="648072" cy="338554"/>
          </a:xfrm>
          <a:prstGeom prst="rect">
            <a:avLst/>
          </a:prstGeom>
          <a:noFill/>
        </p:spPr>
        <p:txBody>
          <a:bodyPr wrap="square" rtlCol="0">
            <a:spAutoFit/>
          </a:bodyPr>
          <a:lstStyle/>
          <a:p>
            <a:r>
              <a:rPr lang="en-US" altLang="zh-TW" sz="1600" dirty="0" smtClean="0">
                <a:solidFill>
                  <a:srgbClr val="00B050"/>
                </a:solidFill>
              </a:rPr>
              <a:t>After</a:t>
            </a:r>
          </a:p>
        </p:txBody>
      </p:sp>
      <p:sp>
        <p:nvSpPr>
          <p:cNvPr id="11" name="矩形 1"/>
          <p:cNvSpPr>
            <a:spLocks noChangeArrowheads="1"/>
          </p:cNvSpPr>
          <p:nvPr/>
        </p:nvSpPr>
        <p:spPr bwMode="auto">
          <a:xfrm>
            <a:off x="2843808" y="6320582"/>
            <a:ext cx="3240360" cy="523220"/>
          </a:xfrm>
          <a:prstGeom prst="rect">
            <a:avLst/>
          </a:prstGeom>
          <a:solidFill>
            <a:schemeClr val="bg1"/>
          </a:solidFill>
          <a:ln w="19050">
            <a:solidFill>
              <a:schemeClr val="tx2">
                <a:lumMod val="50000"/>
              </a:schemeClr>
            </a:solidFill>
            <a:miter lim="800000"/>
            <a:headEnd/>
            <a:tailEnd/>
          </a:ln>
          <a:extLst/>
        </p:spPr>
        <p:txBody>
          <a:bodyPr wrap="square">
            <a:spAutoFit/>
          </a:bodyPr>
          <a:lstStyle>
            <a:lvl1pPr eaLnBrk="0" hangingPunct="0">
              <a:defRPr kumimoji="1" b="1">
                <a:solidFill>
                  <a:schemeClr val="accent2"/>
                </a:solidFill>
                <a:latin typeface="Arial" charset="0"/>
                <a:ea typeface="新細明體" charset="-120"/>
              </a:defRPr>
            </a:lvl1pPr>
            <a:lvl2pPr marL="742950" indent="-285750" eaLnBrk="0" hangingPunct="0">
              <a:defRPr kumimoji="1" b="1">
                <a:solidFill>
                  <a:schemeClr val="accent2"/>
                </a:solidFill>
                <a:latin typeface="Arial" charset="0"/>
                <a:ea typeface="新細明體" charset="-120"/>
              </a:defRPr>
            </a:lvl2pPr>
            <a:lvl3pPr marL="1143000" indent="-228600" eaLnBrk="0" hangingPunct="0">
              <a:defRPr kumimoji="1" b="1">
                <a:solidFill>
                  <a:schemeClr val="accent2"/>
                </a:solidFill>
                <a:latin typeface="Arial" charset="0"/>
                <a:ea typeface="新細明體" charset="-120"/>
              </a:defRPr>
            </a:lvl3pPr>
            <a:lvl4pPr marL="1600200" indent="-228600" eaLnBrk="0" hangingPunct="0">
              <a:defRPr kumimoji="1" b="1">
                <a:solidFill>
                  <a:schemeClr val="accent2"/>
                </a:solidFill>
                <a:latin typeface="Arial" charset="0"/>
                <a:ea typeface="新細明體" charset="-120"/>
              </a:defRPr>
            </a:lvl4pPr>
            <a:lvl5pPr marL="2057400" indent="-228600" eaLnBrk="0" hangingPunct="0">
              <a:defRPr kumimoji="1" b="1">
                <a:solidFill>
                  <a:schemeClr val="accent2"/>
                </a:solidFill>
                <a:latin typeface="Arial" charset="0"/>
                <a:ea typeface="新細明體" charset="-120"/>
              </a:defRPr>
            </a:lvl5pPr>
            <a:lvl6pPr marL="2514600" indent="-228600" eaLnBrk="0" fontAlgn="base" hangingPunct="0">
              <a:spcBef>
                <a:spcPct val="0"/>
              </a:spcBef>
              <a:spcAft>
                <a:spcPct val="0"/>
              </a:spcAft>
              <a:defRPr kumimoji="1" b="1">
                <a:solidFill>
                  <a:schemeClr val="accent2"/>
                </a:solidFill>
                <a:latin typeface="Arial" charset="0"/>
                <a:ea typeface="新細明體" charset="-120"/>
              </a:defRPr>
            </a:lvl6pPr>
            <a:lvl7pPr marL="2971800" indent="-228600" eaLnBrk="0" fontAlgn="base" hangingPunct="0">
              <a:spcBef>
                <a:spcPct val="0"/>
              </a:spcBef>
              <a:spcAft>
                <a:spcPct val="0"/>
              </a:spcAft>
              <a:defRPr kumimoji="1" b="1">
                <a:solidFill>
                  <a:schemeClr val="accent2"/>
                </a:solidFill>
                <a:latin typeface="Arial" charset="0"/>
                <a:ea typeface="新細明體" charset="-120"/>
              </a:defRPr>
            </a:lvl7pPr>
            <a:lvl8pPr marL="3429000" indent="-228600" eaLnBrk="0" fontAlgn="base" hangingPunct="0">
              <a:spcBef>
                <a:spcPct val="0"/>
              </a:spcBef>
              <a:spcAft>
                <a:spcPct val="0"/>
              </a:spcAft>
              <a:defRPr kumimoji="1" b="1">
                <a:solidFill>
                  <a:schemeClr val="accent2"/>
                </a:solidFill>
                <a:latin typeface="Arial" charset="0"/>
                <a:ea typeface="新細明體" charset="-120"/>
              </a:defRPr>
            </a:lvl8pPr>
            <a:lvl9pPr marL="3886200" indent="-228600" eaLnBrk="0" fontAlgn="base" hangingPunct="0">
              <a:spcBef>
                <a:spcPct val="0"/>
              </a:spcBef>
              <a:spcAft>
                <a:spcPct val="0"/>
              </a:spcAft>
              <a:defRPr kumimoji="1" b="1">
                <a:solidFill>
                  <a:schemeClr val="accent2"/>
                </a:solidFill>
                <a:latin typeface="Arial" charset="0"/>
                <a:ea typeface="新細明體" charset="-120"/>
              </a:defRPr>
            </a:lvl9pPr>
          </a:lstStyle>
          <a:p>
            <a:pPr defTabSz="914400" eaLnBrk="1" fontAlgn="base" hangingPunct="1">
              <a:spcBef>
                <a:spcPct val="0"/>
              </a:spcBef>
              <a:spcAft>
                <a:spcPct val="0"/>
              </a:spcAft>
            </a:pPr>
            <a:r>
              <a:rPr lang="en-US" altLang="zh-TW" sz="2800" b="0" dirty="0" smtClean="0">
                <a:solidFill>
                  <a:srgbClr val="002060"/>
                </a:solidFill>
                <a:latin typeface="新細明體"/>
                <a:ea typeface="新細明體"/>
              </a:rPr>
              <a:t>※ </a:t>
            </a:r>
            <a:r>
              <a:rPr lang="en-US" altLang="zh-TW" sz="2800" b="0" dirty="0" smtClean="0">
                <a:solidFill>
                  <a:srgbClr val="002060"/>
                </a:solidFill>
              </a:rPr>
              <a:t>no </a:t>
            </a:r>
            <a:r>
              <a:rPr lang="en-US" altLang="zh-TW" sz="2800" b="0" dirty="0">
                <a:solidFill>
                  <a:srgbClr val="002060"/>
                </a:solidFill>
              </a:rPr>
              <a:t>any deviation</a:t>
            </a:r>
            <a:endParaRPr lang="en-US" altLang="zh-TW" sz="2800" b="0" dirty="0" smtClean="0">
              <a:solidFill>
                <a:srgbClr val="002060"/>
              </a:solidFill>
            </a:endParaRPr>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196752"/>
            <a:ext cx="3058918" cy="5003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1268760"/>
            <a:ext cx="3151290" cy="49676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20033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80504"/>
            <a:ext cx="8831524" cy="4896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79512" y="113774"/>
            <a:ext cx="7840993" cy="1077218"/>
          </a:xfrm>
          <a:prstGeom prst="rect">
            <a:avLst/>
          </a:prstGeom>
        </p:spPr>
        <p:txBody>
          <a:bodyPr wrap="none">
            <a:spAutoFit/>
          </a:bodyPr>
          <a:lstStyle/>
          <a:p>
            <a:r>
              <a:rPr lang="en-US" altLang="zh-TW" sz="3200" dirty="0" smtClean="0">
                <a:solidFill>
                  <a:srgbClr val="000000"/>
                </a:solidFill>
                <a:ea typeface="微軟正黑體"/>
              </a:rPr>
              <a:t>Improvement Proposal</a:t>
            </a:r>
            <a:r>
              <a:rPr lang="zh-TW" altLang="en-US" sz="3200" dirty="0" smtClean="0">
                <a:solidFill>
                  <a:srgbClr val="000000"/>
                </a:solidFill>
                <a:ea typeface="微軟正黑體"/>
              </a:rPr>
              <a:t> </a:t>
            </a:r>
            <a:r>
              <a:rPr lang="en-US" altLang="zh-TW" sz="3200" dirty="0">
                <a:solidFill>
                  <a:srgbClr val="000000"/>
                </a:solidFill>
                <a:ea typeface="微軟正黑體"/>
              </a:rPr>
              <a:t>3</a:t>
            </a:r>
            <a:r>
              <a:rPr lang="en-US" altLang="zh-TW" sz="3200" dirty="0" smtClean="0">
                <a:solidFill>
                  <a:srgbClr val="000000"/>
                </a:solidFill>
                <a:ea typeface="微軟正黑體"/>
              </a:rPr>
              <a:t> ---  </a:t>
            </a:r>
            <a:r>
              <a:rPr lang="en-US" altLang="zh-TW" sz="3200" dirty="0">
                <a:solidFill>
                  <a:srgbClr val="000000"/>
                </a:solidFill>
                <a:ea typeface="微軟正黑體"/>
              </a:rPr>
              <a:t>Small-Load </a:t>
            </a:r>
            <a:r>
              <a:rPr lang="en-US" altLang="zh-CN" sz="3200" dirty="0" smtClean="0">
                <a:solidFill>
                  <a:srgbClr val="000000"/>
                </a:solidFill>
                <a:ea typeface="微軟正黑體"/>
              </a:rPr>
              <a:t>Verify</a:t>
            </a:r>
            <a:endParaRPr lang="en-US" altLang="zh-TW" sz="3200" dirty="0">
              <a:solidFill>
                <a:srgbClr val="000000"/>
              </a:solidFill>
              <a:ea typeface="微軟正黑體"/>
            </a:endParaRPr>
          </a:p>
          <a:p>
            <a:endParaRPr lang="en-US" altLang="zh-TW" sz="3200" dirty="0">
              <a:solidFill>
                <a:srgbClr val="000000"/>
              </a:solidFill>
              <a:ea typeface="微軟正黑體"/>
            </a:endParaRPr>
          </a:p>
        </p:txBody>
      </p:sp>
      <p:sp>
        <p:nvSpPr>
          <p:cNvPr id="11" name="向右箭號 10"/>
          <p:cNvSpPr/>
          <p:nvPr/>
        </p:nvSpPr>
        <p:spPr>
          <a:xfrm>
            <a:off x="4599118" y="2960836"/>
            <a:ext cx="468052" cy="93610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3275856" y="5805264"/>
            <a:ext cx="864096" cy="338554"/>
          </a:xfrm>
          <a:prstGeom prst="rect">
            <a:avLst/>
          </a:prstGeom>
          <a:noFill/>
        </p:spPr>
        <p:txBody>
          <a:bodyPr wrap="square" rtlCol="0">
            <a:spAutoFit/>
          </a:bodyPr>
          <a:lstStyle/>
          <a:p>
            <a:r>
              <a:rPr lang="en-US" altLang="zh-TW" sz="1600" dirty="0" smtClean="0">
                <a:solidFill>
                  <a:srgbClr val="00B050"/>
                </a:solidFill>
              </a:rPr>
              <a:t>Before</a:t>
            </a:r>
          </a:p>
        </p:txBody>
      </p:sp>
      <p:sp>
        <p:nvSpPr>
          <p:cNvPr id="19" name="文字方塊 18"/>
          <p:cNvSpPr txBox="1"/>
          <p:nvPr/>
        </p:nvSpPr>
        <p:spPr>
          <a:xfrm>
            <a:off x="5580112" y="5826750"/>
            <a:ext cx="648072" cy="338554"/>
          </a:xfrm>
          <a:prstGeom prst="rect">
            <a:avLst/>
          </a:prstGeom>
          <a:noFill/>
        </p:spPr>
        <p:txBody>
          <a:bodyPr wrap="square" rtlCol="0">
            <a:spAutoFit/>
          </a:bodyPr>
          <a:lstStyle/>
          <a:p>
            <a:r>
              <a:rPr lang="en-US" altLang="zh-TW" sz="1600" dirty="0" smtClean="0">
                <a:solidFill>
                  <a:srgbClr val="00B050"/>
                </a:solidFill>
              </a:rPr>
              <a:t>After</a:t>
            </a:r>
          </a:p>
        </p:txBody>
      </p:sp>
      <p:sp>
        <p:nvSpPr>
          <p:cNvPr id="21" name="矩形 1"/>
          <p:cNvSpPr>
            <a:spLocks noChangeArrowheads="1"/>
          </p:cNvSpPr>
          <p:nvPr/>
        </p:nvSpPr>
        <p:spPr bwMode="auto">
          <a:xfrm>
            <a:off x="2411760" y="6309320"/>
            <a:ext cx="4896544" cy="523220"/>
          </a:xfrm>
          <a:prstGeom prst="rect">
            <a:avLst/>
          </a:prstGeom>
          <a:noFill/>
          <a:ln w="19050">
            <a:solidFill>
              <a:schemeClr val="tx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b="1">
                <a:solidFill>
                  <a:schemeClr val="accent2"/>
                </a:solidFill>
                <a:latin typeface="Arial" charset="0"/>
                <a:ea typeface="新細明體" charset="-120"/>
              </a:defRPr>
            </a:lvl1pPr>
            <a:lvl2pPr marL="742950" indent="-285750" eaLnBrk="0" hangingPunct="0">
              <a:defRPr kumimoji="1" b="1">
                <a:solidFill>
                  <a:schemeClr val="accent2"/>
                </a:solidFill>
                <a:latin typeface="Arial" charset="0"/>
                <a:ea typeface="新細明體" charset="-120"/>
              </a:defRPr>
            </a:lvl2pPr>
            <a:lvl3pPr marL="1143000" indent="-228600" eaLnBrk="0" hangingPunct="0">
              <a:defRPr kumimoji="1" b="1">
                <a:solidFill>
                  <a:schemeClr val="accent2"/>
                </a:solidFill>
                <a:latin typeface="Arial" charset="0"/>
                <a:ea typeface="新細明體" charset="-120"/>
              </a:defRPr>
            </a:lvl3pPr>
            <a:lvl4pPr marL="1600200" indent="-228600" eaLnBrk="0" hangingPunct="0">
              <a:defRPr kumimoji="1" b="1">
                <a:solidFill>
                  <a:schemeClr val="accent2"/>
                </a:solidFill>
                <a:latin typeface="Arial" charset="0"/>
                <a:ea typeface="新細明體" charset="-120"/>
              </a:defRPr>
            </a:lvl4pPr>
            <a:lvl5pPr marL="2057400" indent="-228600" eaLnBrk="0" hangingPunct="0">
              <a:defRPr kumimoji="1" b="1">
                <a:solidFill>
                  <a:schemeClr val="accent2"/>
                </a:solidFill>
                <a:latin typeface="Arial" charset="0"/>
                <a:ea typeface="新細明體" charset="-120"/>
              </a:defRPr>
            </a:lvl5pPr>
            <a:lvl6pPr marL="2514600" indent="-228600" eaLnBrk="0" fontAlgn="base" hangingPunct="0">
              <a:spcBef>
                <a:spcPct val="0"/>
              </a:spcBef>
              <a:spcAft>
                <a:spcPct val="0"/>
              </a:spcAft>
              <a:defRPr kumimoji="1" b="1">
                <a:solidFill>
                  <a:schemeClr val="accent2"/>
                </a:solidFill>
                <a:latin typeface="Arial" charset="0"/>
                <a:ea typeface="新細明體" charset="-120"/>
              </a:defRPr>
            </a:lvl6pPr>
            <a:lvl7pPr marL="2971800" indent="-228600" eaLnBrk="0" fontAlgn="base" hangingPunct="0">
              <a:spcBef>
                <a:spcPct val="0"/>
              </a:spcBef>
              <a:spcAft>
                <a:spcPct val="0"/>
              </a:spcAft>
              <a:defRPr kumimoji="1" b="1">
                <a:solidFill>
                  <a:schemeClr val="accent2"/>
                </a:solidFill>
                <a:latin typeface="Arial" charset="0"/>
                <a:ea typeface="新細明體" charset="-120"/>
              </a:defRPr>
            </a:lvl7pPr>
            <a:lvl8pPr marL="3429000" indent="-228600" eaLnBrk="0" fontAlgn="base" hangingPunct="0">
              <a:spcBef>
                <a:spcPct val="0"/>
              </a:spcBef>
              <a:spcAft>
                <a:spcPct val="0"/>
              </a:spcAft>
              <a:defRPr kumimoji="1" b="1">
                <a:solidFill>
                  <a:schemeClr val="accent2"/>
                </a:solidFill>
                <a:latin typeface="Arial" charset="0"/>
                <a:ea typeface="新細明體" charset="-120"/>
              </a:defRPr>
            </a:lvl8pPr>
            <a:lvl9pPr marL="3886200" indent="-228600" eaLnBrk="0" fontAlgn="base" hangingPunct="0">
              <a:spcBef>
                <a:spcPct val="0"/>
              </a:spcBef>
              <a:spcAft>
                <a:spcPct val="0"/>
              </a:spcAft>
              <a:defRPr kumimoji="1" b="1">
                <a:solidFill>
                  <a:schemeClr val="accent2"/>
                </a:solidFill>
                <a:latin typeface="Arial" charset="0"/>
                <a:ea typeface="新細明體" charset="-120"/>
              </a:defRPr>
            </a:lvl9pPr>
          </a:lstStyle>
          <a:p>
            <a:pPr defTabSz="914400" eaLnBrk="1" fontAlgn="base" hangingPunct="1">
              <a:spcBef>
                <a:spcPct val="0"/>
              </a:spcBef>
              <a:spcAft>
                <a:spcPct val="0"/>
              </a:spcAft>
            </a:pPr>
            <a:r>
              <a:rPr lang="en-US" altLang="zh-TW" sz="2800" b="0" dirty="0" smtClean="0">
                <a:solidFill>
                  <a:srgbClr val="002060"/>
                </a:solidFill>
                <a:latin typeface="新細明體"/>
                <a:ea typeface="新細明體"/>
              </a:rPr>
              <a:t>※ </a:t>
            </a:r>
            <a:r>
              <a:rPr lang="en-US" altLang="zh-TW" sz="2800" b="0" dirty="0" smtClean="0">
                <a:solidFill>
                  <a:srgbClr val="002060"/>
                </a:solidFill>
              </a:rPr>
              <a:t>no </a:t>
            </a:r>
            <a:r>
              <a:rPr lang="en-US" altLang="zh-TW" sz="2800" b="0" dirty="0">
                <a:solidFill>
                  <a:srgbClr val="002060"/>
                </a:solidFill>
              </a:rPr>
              <a:t>any deviation</a:t>
            </a:r>
            <a:endParaRPr lang="en-US" altLang="zh-TW" sz="2800" b="0" dirty="0" smtClean="0">
              <a:solidFill>
                <a:srgbClr val="002060"/>
              </a:solidFill>
            </a:endParaRPr>
          </a:p>
        </p:txBody>
      </p:sp>
    </p:spTree>
    <p:extLst>
      <p:ext uri="{BB962C8B-B14F-4D97-AF65-F5344CB8AC3E}">
        <p14:creationId xmlns:p14="http://schemas.microsoft.com/office/powerpoint/2010/main" val="40306049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716990"/>
            <a:ext cx="8856984" cy="3457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79512" y="113774"/>
            <a:ext cx="6843925" cy="1077218"/>
          </a:xfrm>
          <a:prstGeom prst="rect">
            <a:avLst/>
          </a:prstGeom>
        </p:spPr>
        <p:txBody>
          <a:bodyPr wrap="none">
            <a:spAutoFit/>
          </a:bodyPr>
          <a:lstStyle/>
          <a:p>
            <a:r>
              <a:rPr lang="en-US" altLang="zh-TW" sz="3200" dirty="0" smtClean="0">
                <a:solidFill>
                  <a:srgbClr val="000000"/>
                </a:solidFill>
                <a:ea typeface="微軟正黑體"/>
              </a:rPr>
              <a:t>Improvement Proposal</a:t>
            </a:r>
            <a:r>
              <a:rPr lang="zh-TW" altLang="en-US" sz="3200" dirty="0" smtClean="0">
                <a:solidFill>
                  <a:srgbClr val="000000"/>
                </a:solidFill>
                <a:ea typeface="微軟正黑體"/>
              </a:rPr>
              <a:t> </a:t>
            </a:r>
            <a:r>
              <a:rPr lang="en-US" altLang="zh-TW" sz="3200" dirty="0">
                <a:solidFill>
                  <a:srgbClr val="000000"/>
                </a:solidFill>
                <a:ea typeface="微軟正黑體"/>
              </a:rPr>
              <a:t>3</a:t>
            </a:r>
            <a:r>
              <a:rPr lang="en-US" altLang="zh-TW" sz="3200" dirty="0" smtClean="0">
                <a:solidFill>
                  <a:srgbClr val="000000"/>
                </a:solidFill>
                <a:ea typeface="微軟正黑體"/>
              </a:rPr>
              <a:t> ---  CMN </a:t>
            </a:r>
            <a:r>
              <a:rPr lang="en-US" altLang="zh-CN" sz="3200" dirty="0" smtClean="0">
                <a:solidFill>
                  <a:srgbClr val="000000"/>
                </a:solidFill>
                <a:ea typeface="微軟正黑體"/>
              </a:rPr>
              <a:t>Verify</a:t>
            </a:r>
            <a:endParaRPr lang="en-US" altLang="zh-TW" sz="3200" dirty="0">
              <a:solidFill>
                <a:srgbClr val="000000"/>
              </a:solidFill>
              <a:ea typeface="微軟正黑體"/>
            </a:endParaRPr>
          </a:p>
          <a:p>
            <a:endParaRPr lang="en-US" altLang="zh-TW" sz="3200" dirty="0">
              <a:solidFill>
                <a:srgbClr val="000000"/>
              </a:solidFill>
              <a:ea typeface="微軟正黑體"/>
            </a:endParaRPr>
          </a:p>
        </p:txBody>
      </p:sp>
      <p:sp>
        <p:nvSpPr>
          <p:cNvPr id="11" name="向右箭號 10"/>
          <p:cNvSpPr/>
          <p:nvPr/>
        </p:nvSpPr>
        <p:spPr>
          <a:xfrm rot="5400000">
            <a:off x="4543370" y="3679286"/>
            <a:ext cx="579548" cy="93610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11560" y="1772816"/>
            <a:ext cx="864096" cy="338554"/>
          </a:xfrm>
          <a:prstGeom prst="rect">
            <a:avLst/>
          </a:prstGeom>
          <a:solidFill>
            <a:schemeClr val="bg1"/>
          </a:solidFill>
        </p:spPr>
        <p:txBody>
          <a:bodyPr wrap="square" rtlCol="0">
            <a:spAutoFit/>
          </a:bodyPr>
          <a:lstStyle/>
          <a:p>
            <a:r>
              <a:rPr lang="en-US" altLang="zh-TW" sz="1600" dirty="0" smtClean="0">
                <a:solidFill>
                  <a:srgbClr val="00B050"/>
                </a:solidFill>
              </a:rPr>
              <a:t>Before</a:t>
            </a:r>
          </a:p>
        </p:txBody>
      </p:sp>
      <p:sp>
        <p:nvSpPr>
          <p:cNvPr id="19" name="文字方塊 18"/>
          <p:cNvSpPr txBox="1"/>
          <p:nvPr/>
        </p:nvSpPr>
        <p:spPr>
          <a:xfrm>
            <a:off x="683568" y="4242574"/>
            <a:ext cx="648072" cy="338554"/>
          </a:xfrm>
          <a:prstGeom prst="rect">
            <a:avLst/>
          </a:prstGeom>
          <a:solidFill>
            <a:schemeClr val="bg1"/>
          </a:solidFill>
        </p:spPr>
        <p:txBody>
          <a:bodyPr wrap="square" rtlCol="0">
            <a:spAutoFit/>
          </a:bodyPr>
          <a:lstStyle/>
          <a:p>
            <a:r>
              <a:rPr lang="en-US" altLang="zh-TW" sz="1600" dirty="0" smtClean="0">
                <a:solidFill>
                  <a:srgbClr val="00B050"/>
                </a:solidFill>
              </a:rPr>
              <a:t>After</a:t>
            </a:r>
          </a:p>
        </p:txBody>
      </p:sp>
      <p:sp>
        <p:nvSpPr>
          <p:cNvPr id="21" name="矩形 1"/>
          <p:cNvSpPr>
            <a:spLocks noChangeArrowheads="1"/>
          </p:cNvSpPr>
          <p:nvPr/>
        </p:nvSpPr>
        <p:spPr bwMode="auto">
          <a:xfrm>
            <a:off x="2411760" y="6165304"/>
            <a:ext cx="4896544" cy="523220"/>
          </a:xfrm>
          <a:prstGeom prst="rect">
            <a:avLst/>
          </a:prstGeom>
          <a:noFill/>
          <a:ln w="19050">
            <a:solidFill>
              <a:schemeClr val="tx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b="1">
                <a:solidFill>
                  <a:schemeClr val="accent2"/>
                </a:solidFill>
                <a:latin typeface="Arial" charset="0"/>
                <a:ea typeface="新細明體" charset="-120"/>
              </a:defRPr>
            </a:lvl1pPr>
            <a:lvl2pPr marL="742950" indent="-285750" eaLnBrk="0" hangingPunct="0">
              <a:defRPr kumimoji="1" b="1">
                <a:solidFill>
                  <a:schemeClr val="accent2"/>
                </a:solidFill>
                <a:latin typeface="Arial" charset="0"/>
                <a:ea typeface="新細明體" charset="-120"/>
              </a:defRPr>
            </a:lvl2pPr>
            <a:lvl3pPr marL="1143000" indent="-228600" eaLnBrk="0" hangingPunct="0">
              <a:defRPr kumimoji="1" b="1">
                <a:solidFill>
                  <a:schemeClr val="accent2"/>
                </a:solidFill>
                <a:latin typeface="Arial" charset="0"/>
                <a:ea typeface="新細明體" charset="-120"/>
              </a:defRPr>
            </a:lvl3pPr>
            <a:lvl4pPr marL="1600200" indent="-228600" eaLnBrk="0" hangingPunct="0">
              <a:defRPr kumimoji="1" b="1">
                <a:solidFill>
                  <a:schemeClr val="accent2"/>
                </a:solidFill>
                <a:latin typeface="Arial" charset="0"/>
                <a:ea typeface="新細明體" charset="-120"/>
              </a:defRPr>
            </a:lvl4pPr>
            <a:lvl5pPr marL="2057400" indent="-228600" eaLnBrk="0" hangingPunct="0">
              <a:defRPr kumimoji="1" b="1">
                <a:solidFill>
                  <a:schemeClr val="accent2"/>
                </a:solidFill>
                <a:latin typeface="Arial" charset="0"/>
                <a:ea typeface="新細明體" charset="-120"/>
              </a:defRPr>
            </a:lvl5pPr>
            <a:lvl6pPr marL="2514600" indent="-228600" eaLnBrk="0" fontAlgn="base" hangingPunct="0">
              <a:spcBef>
                <a:spcPct val="0"/>
              </a:spcBef>
              <a:spcAft>
                <a:spcPct val="0"/>
              </a:spcAft>
              <a:defRPr kumimoji="1" b="1">
                <a:solidFill>
                  <a:schemeClr val="accent2"/>
                </a:solidFill>
                <a:latin typeface="Arial" charset="0"/>
                <a:ea typeface="新細明體" charset="-120"/>
              </a:defRPr>
            </a:lvl6pPr>
            <a:lvl7pPr marL="2971800" indent="-228600" eaLnBrk="0" fontAlgn="base" hangingPunct="0">
              <a:spcBef>
                <a:spcPct val="0"/>
              </a:spcBef>
              <a:spcAft>
                <a:spcPct val="0"/>
              </a:spcAft>
              <a:defRPr kumimoji="1" b="1">
                <a:solidFill>
                  <a:schemeClr val="accent2"/>
                </a:solidFill>
                <a:latin typeface="Arial" charset="0"/>
                <a:ea typeface="新細明體" charset="-120"/>
              </a:defRPr>
            </a:lvl7pPr>
            <a:lvl8pPr marL="3429000" indent="-228600" eaLnBrk="0" fontAlgn="base" hangingPunct="0">
              <a:spcBef>
                <a:spcPct val="0"/>
              </a:spcBef>
              <a:spcAft>
                <a:spcPct val="0"/>
              </a:spcAft>
              <a:defRPr kumimoji="1" b="1">
                <a:solidFill>
                  <a:schemeClr val="accent2"/>
                </a:solidFill>
                <a:latin typeface="Arial" charset="0"/>
                <a:ea typeface="新細明體" charset="-120"/>
              </a:defRPr>
            </a:lvl8pPr>
            <a:lvl9pPr marL="3886200" indent="-228600" eaLnBrk="0" fontAlgn="base" hangingPunct="0">
              <a:spcBef>
                <a:spcPct val="0"/>
              </a:spcBef>
              <a:spcAft>
                <a:spcPct val="0"/>
              </a:spcAft>
              <a:defRPr kumimoji="1" b="1">
                <a:solidFill>
                  <a:schemeClr val="accent2"/>
                </a:solidFill>
                <a:latin typeface="Arial" charset="0"/>
                <a:ea typeface="新細明體" charset="-120"/>
              </a:defRPr>
            </a:lvl9pPr>
          </a:lstStyle>
          <a:p>
            <a:pPr defTabSz="914400" eaLnBrk="1" fontAlgn="base" hangingPunct="1">
              <a:spcBef>
                <a:spcPct val="0"/>
              </a:spcBef>
              <a:spcAft>
                <a:spcPct val="0"/>
              </a:spcAft>
            </a:pPr>
            <a:r>
              <a:rPr lang="en-US" altLang="zh-TW" sz="2800" b="0" dirty="0" smtClean="0">
                <a:solidFill>
                  <a:srgbClr val="002060"/>
                </a:solidFill>
                <a:latin typeface="新細明體"/>
                <a:ea typeface="新細明體"/>
              </a:rPr>
              <a:t>※ </a:t>
            </a:r>
            <a:r>
              <a:rPr lang="en-US" altLang="zh-TW" sz="2800" b="0" dirty="0" smtClean="0">
                <a:solidFill>
                  <a:srgbClr val="002060"/>
                </a:solidFill>
              </a:rPr>
              <a:t>no </a:t>
            </a:r>
            <a:r>
              <a:rPr lang="en-US" altLang="zh-TW" sz="2800" b="0" dirty="0">
                <a:solidFill>
                  <a:srgbClr val="002060"/>
                </a:solidFill>
              </a:rPr>
              <a:t>any deviation</a:t>
            </a:r>
            <a:endParaRPr lang="en-US" altLang="zh-TW" sz="2800" b="0" dirty="0" smtClean="0">
              <a:solidFill>
                <a:srgbClr val="002060"/>
              </a:solidFill>
            </a:endParaRPr>
          </a:p>
        </p:txBody>
      </p:sp>
      <p:sp>
        <p:nvSpPr>
          <p:cNvPr id="10" name="文字方塊 9"/>
          <p:cNvSpPr txBox="1"/>
          <p:nvPr/>
        </p:nvSpPr>
        <p:spPr>
          <a:xfrm>
            <a:off x="7239461" y="1348389"/>
            <a:ext cx="1869043" cy="338554"/>
          </a:xfrm>
          <a:prstGeom prst="rect">
            <a:avLst/>
          </a:prstGeom>
          <a:solidFill>
            <a:schemeClr val="bg1"/>
          </a:solidFill>
        </p:spPr>
        <p:txBody>
          <a:bodyPr wrap="square" rtlCol="0">
            <a:spAutoFit/>
          </a:bodyPr>
          <a:lstStyle/>
          <a:p>
            <a:r>
              <a:rPr lang="en-US" altLang="zh-TW" sz="1600" dirty="0" smtClean="0">
                <a:solidFill>
                  <a:schemeClr val="tx2">
                    <a:lumMod val="50000"/>
                  </a:schemeClr>
                </a:solidFill>
              </a:rPr>
              <a:t>Test: 20V –Full load</a:t>
            </a:r>
          </a:p>
        </p:txBody>
      </p:sp>
    </p:spTree>
    <p:extLst>
      <p:ext uri="{BB962C8B-B14F-4D97-AF65-F5344CB8AC3E}">
        <p14:creationId xmlns:p14="http://schemas.microsoft.com/office/powerpoint/2010/main" val="7342779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16632"/>
            <a:ext cx="7128792" cy="54109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zh-TW" sz="2400" u="sng" dirty="0">
                <a:solidFill>
                  <a:schemeClr val="tx1"/>
                </a:solidFill>
              </a:rPr>
              <a:t>问题</a:t>
            </a:r>
            <a:r>
              <a:rPr lang="zh-TW" altLang="zh-TW" sz="2400" u="sng" dirty="0" smtClean="0">
                <a:solidFill>
                  <a:schemeClr val="tx1"/>
                </a:solidFill>
              </a:rPr>
              <a:t>描述</a:t>
            </a:r>
            <a:r>
              <a:rPr lang="en-US" altLang="zh-TW" sz="2400" u="sng" dirty="0" smtClean="0">
                <a:solidFill>
                  <a:schemeClr val="tx1"/>
                </a:solidFill>
              </a:rPr>
              <a:t>:</a:t>
            </a:r>
            <a:endParaRPr lang="zh-TW" altLang="en-US" sz="2400" u="sng" dirty="0">
              <a:solidFill>
                <a:schemeClr val="tx1"/>
              </a:solidFill>
            </a:endParaRPr>
          </a:p>
        </p:txBody>
      </p:sp>
      <p:sp>
        <p:nvSpPr>
          <p:cNvPr id="3" name="矩形 2"/>
          <p:cNvSpPr/>
          <p:nvPr/>
        </p:nvSpPr>
        <p:spPr>
          <a:xfrm>
            <a:off x="539552" y="620688"/>
            <a:ext cx="7938777" cy="129614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rPr>
              <a:t>1.Lenovo</a:t>
            </a:r>
            <a:r>
              <a:rPr lang="zh-CN" altLang="en-US" sz="2000" dirty="0" smtClean="0">
                <a:solidFill>
                  <a:schemeClr val="tx1"/>
                </a:solidFill>
              </a:rPr>
              <a:t>市场端有反馈</a:t>
            </a:r>
            <a:r>
              <a:rPr lang="en-US" altLang="zh-CN" sz="2000" dirty="0" err="1" smtClean="0">
                <a:solidFill>
                  <a:schemeClr val="tx1"/>
                </a:solidFill>
              </a:rPr>
              <a:t>Chicony</a:t>
            </a:r>
            <a:r>
              <a:rPr lang="en-US" altLang="zh-CN" sz="2000" dirty="0" smtClean="0">
                <a:solidFill>
                  <a:schemeClr val="tx1"/>
                </a:solidFill>
              </a:rPr>
              <a:t> Power</a:t>
            </a:r>
            <a:r>
              <a:rPr lang="zh-CN" altLang="en-US" sz="2000" dirty="0" smtClean="0">
                <a:solidFill>
                  <a:schemeClr val="tx1"/>
                </a:solidFill>
              </a:rPr>
              <a:t>的</a:t>
            </a:r>
            <a:r>
              <a:rPr lang="en-US" altLang="zh-CN" sz="2000" dirty="0" smtClean="0">
                <a:solidFill>
                  <a:schemeClr val="tx1"/>
                </a:solidFill>
              </a:rPr>
              <a:t>PD 65W</a:t>
            </a:r>
            <a:r>
              <a:rPr lang="zh-CN" altLang="en-US" sz="2000" dirty="0" smtClean="0">
                <a:solidFill>
                  <a:schemeClr val="tx1"/>
                </a:solidFill>
              </a:rPr>
              <a:t>机种有噪音的投诉声音</a:t>
            </a:r>
            <a:r>
              <a:rPr lang="zh-CN" altLang="en-US" sz="2000" dirty="0">
                <a:solidFill>
                  <a:schemeClr val="tx1"/>
                </a:solidFill>
              </a:rPr>
              <a:t>发</a:t>
            </a:r>
            <a:r>
              <a:rPr lang="zh-CN" altLang="en-US" sz="2000" dirty="0" smtClean="0">
                <a:solidFill>
                  <a:schemeClr val="tx1"/>
                </a:solidFill>
              </a:rPr>
              <a:t>出，造成此机种的联想</a:t>
            </a:r>
            <a:r>
              <a:rPr lang="zh-CN" altLang="en-US" sz="2000" dirty="0">
                <a:solidFill>
                  <a:schemeClr val="tx1"/>
                </a:solidFill>
              </a:rPr>
              <a:t>市场</a:t>
            </a:r>
            <a:r>
              <a:rPr lang="zh-CN" altLang="en-US" sz="2000" dirty="0" smtClean="0">
                <a:solidFill>
                  <a:schemeClr val="tx1"/>
                </a:solidFill>
              </a:rPr>
              <a:t>退回品增加，</a:t>
            </a:r>
            <a:r>
              <a:rPr lang="en-US" altLang="zh-CN" sz="2000" dirty="0" smtClean="0">
                <a:solidFill>
                  <a:schemeClr val="tx1"/>
                </a:solidFill>
              </a:rPr>
              <a:t>KPI</a:t>
            </a:r>
            <a:r>
              <a:rPr lang="zh-CN" altLang="en-US" sz="2000" dirty="0" smtClean="0">
                <a:solidFill>
                  <a:schemeClr val="tx1"/>
                </a:solidFill>
              </a:rPr>
              <a:t>数据超标。</a:t>
            </a:r>
            <a:endParaRPr lang="en-US" altLang="zh-CN" sz="2000" dirty="0" smtClean="0">
              <a:solidFill>
                <a:schemeClr val="tx1"/>
              </a:solidFill>
            </a:endParaRPr>
          </a:p>
          <a:p>
            <a:r>
              <a:rPr lang="en-US" altLang="zh-CN" sz="2000" dirty="0" smtClean="0">
                <a:solidFill>
                  <a:schemeClr val="tx1"/>
                </a:solidFill>
              </a:rPr>
              <a:t>Lenovo Model PN</a:t>
            </a:r>
            <a:r>
              <a:rPr lang="zh-CN" altLang="en-US" sz="2000" dirty="0" smtClean="0">
                <a:solidFill>
                  <a:schemeClr val="tx1"/>
                </a:solidFill>
              </a:rPr>
              <a:t>：</a:t>
            </a:r>
            <a:r>
              <a:rPr lang="en-US" altLang="zh-CN" sz="2000" dirty="0">
                <a:solidFill>
                  <a:schemeClr val="tx1"/>
                </a:solidFill>
              </a:rPr>
              <a:t> SA10M13950</a:t>
            </a:r>
            <a:endParaRPr lang="en-US" altLang="zh-CN" sz="2000" dirty="0" smtClean="0">
              <a:solidFill>
                <a:schemeClr val="tx1"/>
              </a:solidFill>
            </a:endParaRPr>
          </a:p>
          <a:p>
            <a:r>
              <a:rPr lang="en-US" altLang="zh-CN" sz="2000" dirty="0" err="1" smtClean="0">
                <a:solidFill>
                  <a:schemeClr val="tx1"/>
                </a:solidFill>
              </a:rPr>
              <a:t>Chicony</a:t>
            </a:r>
            <a:r>
              <a:rPr lang="en-US" altLang="zh-CN" sz="2000" dirty="0" smtClean="0">
                <a:solidFill>
                  <a:schemeClr val="tx1"/>
                </a:solidFill>
              </a:rPr>
              <a:t> Power PN</a:t>
            </a:r>
            <a:r>
              <a:rPr lang="zh-CN" altLang="en-US" sz="2000" dirty="0" smtClean="0">
                <a:solidFill>
                  <a:schemeClr val="tx1"/>
                </a:solidFill>
              </a:rPr>
              <a:t>：</a:t>
            </a:r>
            <a:r>
              <a:rPr lang="en-US" altLang="zh-CN" sz="2000" dirty="0">
                <a:solidFill>
                  <a:schemeClr val="tx1"/>
                </a:solidFill>
              </a:rPr>
              <a:t> A065R138L-LN01</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506" y="1916832"/>
            <a:ext cx="8088957"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橢圓 5"/>
          <p:cNvSpPr/>
          <p:nvPr/>
        </p:nvSpPr>
        <p:spPr>
          <a:xfrm>
            <a:off x="5868144" y="2204864"/>
            <a:ext cx="144016" cy="14401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4067944" y="2204864"/>
            <a:ext cx="144016" cy="14401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p:cNvSpPr/>
          <p:nvPr/>
        </p:nvSpPr>
        <p:spPr>
          <a:xfrm>
            <a:off x="5364088" y="2420888"/>
            <a:ext cx="144016" cy="14401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a:off x="3779912" y="2662064"/>
            <a:ext cx="144016" cy="14401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p:nvSpPr>
        <p:spPr>
          <a:xfrm>
            <a:off x="3563888" y="2924944"/>
            <a:ext cx="144016" cy="14401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p:cNvSpPr/>
          <p:nvPr/>
        </p:nvSpPr>
        <p:spPr>
          <a:xfrm>
            <a:off x="4211960" y="3140968"/>
            <a:ext cx="144016" cy="14401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p:cNvSpPr/>
          <p:nvPr/>
        </p:nvSpPr>
        <p:spPr>
          <a:xfrm>
            <a:off x="5364088" y="3140968"/>
            <a:ext cx="144016" cy="14401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p:cNvSpPr/>
          <p:nvPr/>
        </p:nvSpPr>
        <p:spPr>
          <a:xfrm>
            <a:off x="3707904" y="3356992"/>
            <a:ext cx="144016" cy="14401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橢圓 15"/>
          <p:cNvSpPr/>
          <p:nvPr/>
        </p:nvSpPr>
        <p:spPr>
          <a:xfrm>
            <a:off x="3419872" y="5229200"/>
            <a:ext cx="144016" cy="14401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p:cNvSpPr/>
          <p:nvPr/>
        </p:nvSpPr>
        <p:spPr>
          <a:xfrm>
            <a:off x="3059832" y="3576464"/>
            <a:ext cx="144016" cy="14401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p:cNvSpPr/>
          <p:nvPr/>
        </p:nvSpPr>
        <p:spPr>
          <a:xfrm>
            <a:off x="3275856" y="3861048"/>
            <a:ext cx="144016" cy="14401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橢圓 18"/>
          <p:cNvSpPr/>
          <p:nvPr/>
        </p:nvSpPr>
        <p:spPr>
          <a:xfrm>
            <a:off x="5364088" y="3861048"/>
            <a:ext cx="144016" cy="14401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橢圓 19"/>
          <p:cNvSpPr/>
          <p:nvPr/>
        </p:nvSpPr>
        <p:spPr>
          <a:xfrm>
            <a:off x="3131840" y="4077072"/>
            <a:ext cx="144016" cy="14401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橢圓 20"/>
          <p:cNvSpPr/>
          <p:nvPr/>
        </p:nvSpPr>
        <p:spPr>
          <a:xfrm>
            <a:off x="3131840" y="4293096"/>
            <a:ext cx="144016" cy="14401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p:cNvSpPr/>
          <p:nvPr/>
        </p:nvSpPr>
        <p:spPr>
          <a:xfrm>
            <a:off x="3131840" y="5013176"/>
            <a:ext cx="144016" cy="14401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p:cNvSpPr/>
          <p:nvPr/>
        </p:nvSpPr>
        <p:spPr>
          <a:xfrm>
            <a:off x="5076056" y="4581128"/>
            <a:ext cx="144016" cy="14401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橢圓 26"/>
          <p:cNvSpPr/>
          <p:nvPr/>
        </p:nvSpPr>
        <p:spPr>
          <a:xfrm>
            <a:off x="3275856" y="5949280"/>
            <a:ext cx="144016" cy="14401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橢圓 27"/>
          <p:cNvSpPr/>
          <p:nvPr/>
        </p:nvSpPr>
        <p:spPr>
          <a:xfrm>
            <a:off x="5580112" y="5949280"/>
            <a:ext cx="144016" cy="14401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橢圓 28"/>
          <p:cNvSpPr/>
          <p:nvPr/>
        </p:nvSpPr>
        <p:spPr>
          <a:xfrm>
            <a:off x="5220072" y="5733256"/>
            <a:ext cx="144016" cy="14401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a:off x="2915816" y="5517232"/>
            <a:ext cx="144016" cy="14401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p:cNvSpPr/>
          <p:nvPr/>
        </p:nvSpPr>
        <p:spPr>
          <a:xfrm>
            <a:off x="4427984" y="4797152"/>
            <a:ext cx="144016" cy="14401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橢圓 31"/>
          <p:cNvSpPr/>
          <p:nvPr/>
        </p:nvSpPr>
        <p:spPr>
          <a:xfrm>
            <a:off x="3203848" y="4581128"/>
            <a:ext cx="144016" cy="144016"/>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p:cNvSpPr/>
          <p:nvPr/>
        </p:nvSpPr>
        <p:spPr>
          <a:xfrm>
            <a:off x="521655" y="6237312"/>
            <a:ext cx="8622345" cy="39604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rPr>
              <a:t>2.</a:t>
            </a:r>
            <a:r>
              <a:rPr lang="zh-CN" altLang="en-US" sz="2000" dirty="0" smtClean="0">
                <a:solidFill>
                  <a:schemeClr val="tx1"/>
                </a:solidFill>
              </a:rPr>
              <a:t>接连收到从联想市场端退回的</a:t>
            </a:r>
            <a:r>
              <a:rPr lang="en-US" altLang="zh-CN" sz="2000" dirty="0" smtClean="0">
                <a:solidFill>
                  <a:schemeClr val="tx1"/>
                </a:solidFill>
              </a:rPr>
              <a:t>3</a:t>
            </a:r>
            <a:r>
              <a:rPr lang="zh-CN" altLang="en-US" sz="2000" dirty="0" smtClean="0">
                <a:solidFill>
                  <a:schemeClr val="tx1"/>
                </a:solidFill>
              </a:rPr>
              <a:t>次的返回品，数量分别为</a:t>
            </a:r>
            <a:r>
              <a:rPr lang="en-US" altLang="zh-CN" sz="2000" dirty="0" smtClean="0">
                <a:solidFill>
                  <a:schemeClr val="tx1"/>
                </a:solidFill>
              </a:rPr>
              <a:t>3pcs</a:t>
            </a:r>
            <a:r>
              <a:rPr lang="zh-CN" altLang="en-US" sz="2000" dirty="0" smtClean="0">
                <a:solidFill>
                  <a:schemeClr val="tx1"/>
                </a:solidFill>
              </a:rPr>
              <a:t>，</a:t>
            </a:r>
            <a:r>
              <a:rPr lang="en-US" altLang="zh-CN" sz="2000" dirty="0" smtClean="0">
                <a:solidFill>
                  <a:schemeClr val="tx1"/>
                </a:solidFill>
              </a:rPr>
              <a:t>1pc</a:t>
            </a:r>
            <a:r>
              <a:rPr lang="zh-CN" altLang="en-US" sz="2000" dirty="0" smtClean="0">
                <a:solidFill>
                  <a:schemeClr val="tx1"/>
                </a:solidFill>
              </a:rPr>
              <a:t>，</a:t>
            </a:r>
            <a:r>
              <a:rPr lang="en-US" altLang="zh-CN" sz="2000" dirty="0" smtClean="0">
                <a:solidFill>
                  <a:schemeClr val="tx1"/>
                </a:solidFill>
              </a:rPr>
              <a:t>`5pcs.</a:t>
            </a:r>
            <a:endParaRPr lang="en-US" altLang="zh-CN" sz="2000" dirty="0">
              <a:solidFill>
                <a:schemeClr val="tx1"/>
              </a:solidFill>
            </a:endParaRPr>
          </a:p>
        </p:txBody>
      </p:sp>
    </p:spTree>
    <p:extLst>
      <p:ext uri="{BB962C8B-B14F-4D97-AF65-F5344CB8AC3E}">
        <p14:creationId xmlns:p14="http://schemas.microsoft.com/office/powerpoint/2010/main" val="41118771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16632"/>
            <a:ext cx="7128792" cy="54109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zh-TW" sz="2400" u="sng" dirty="0">
                <a:solidFill>
                  <a:schemeClr val="tx1"/>
                </a:solidFill>
              </a:rPr>
              <a:t>复现条件</a:t>
            </a:r>
            <a:r>
              <a:rPr lang="en-US" altLang="zh-TW" sz="2400" u="sng" dirty="0" smtClean="0">
                <a:solidFill>
                  <a:schemeClr val="tx1"/>
                </a:solidFill>
              </a:rPr>
              <a:t>:</a:t>
            </a:r>
            <a:endParaRPr lang="zh-TW" altLang="en-US" sz="2400" u="sng" dirty="0">
              <a:solidFill>
                <a:schemeClr val="tx1"/>
              </a:solidFill>
            </a:endParaRPr>
          </a:p>
        </p:txBody>
      </p:sp>
      <p:sp>
        <p:nvSpPr>
          <p:cNvPr id="3" name="矩形 2"/>
          <p:cNvSpPr/>
          <p:nvPr/>
        </p:nvSpPr>
        <p:spPr>
          <a:xfrm>
            <a:off x="671578" y="692696"/>
            <a:ext cx="7938777" cy="453650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u="sng" dirty="0" smtClean="0">
                <a:solidFill>
                  <a:schemeClr val="tx1"/>
                </a:solidFill>
              </a:rPr>
              <a:t>听力判断结果确认：</a:t>
            </a:r>
            <a:endParaRPr lang="en-US" altLang="zh-CN" sz="2000" u="sng" dirty="0" smtClean="0">
              <a:solidFill>
                <a:schemeClr val="tx1"/>
              </a:solidFill>
            </a:endParaRPr>
          </a:p>
          <a:p>
            <a:r>
              <a:rPr lang="en-US" altLang="zh-CN" sz="2000" dirty="0" smtClean="0">
                <a:solidFill>
                  <a:schemeClr val="tx1"/>
                </a:solidFill>
              </a:rPr>
              <a:t>1.</a:t>
            </a:r>
            <a:r>
              <a:rPr lang="zh-CN" altLang="en-US" sz="2000" dirty="0" smtClean="0">
                <a:solidFill>
                  <a:schemeClr val="tx1"/>
                </a:solidFill>
              </a:rPr>
              <a:t>从人听力判断，确认退回品均为在</a:t>
            </a:r>
            <a:r>
              <a:rPr lang="en-US" altLang="zh-CN" sz="2000" dirty="0" smtClean="0">
                <a:solidFill>
                  <a:schemeClr val="tx1"/>
                </a:solidFill>
              </a:rPr>
              <a:t>AC</a:t>
            </a:r>
            <a:r>
              <a:rPr lang="zh-CN" altLang="en-US" sz="2000" dirty="0" smtClean="0">
                <a:solidFill>
                  <a:schemeClr val="tx1"/>
                </a:solidFill>
              </a:rPr>
              <a:t>端接通电源后，在</a:t>
            </a:r>
            <a:r>
              <a:rPr lang="en-US" altLang="zh-CN" sz="2000" dirty="0" smtClean="0">
                <a:solidFill>
                  <a:schemeClr val="tx1"/>
                </a:solidFill>
              </a:rPr>
              <a:t>DC</a:t>
            </a:r>
            <a:r>
              <a:rPr lang="zh-CN" altLang="en-US" sz="2000" dirty="0" smtClean="0">
                <a:solidFill>
                  <a:schemeClr val="tx1"/>
                </a:solidFill>
              </a:rPr>
              <a:t>端接通联想“</a:t>
            </a:r>
            <a:r>
              <a:rPr lang="en-US" altLang="zh-CN" sz="2000" dirty="0" smtClean="0">
                <a:solidFill>
                  <a:schemeClr val="tx1"/>
                </a:solidFill>
              </a:rPr>
              <a:t>X1</a:t>
            </a:r>
            <a:r>
              <a:rPr lang="zh-CN" altLang="en-US" sz="2000" dirty="0" smtClean="0">
                <a:solidFill>
                  <a:schemeClr val="tx1"/>
                </a:solidFill>
              </a:rPr>
              <a:t>” </a:t>
            </a:r>
            <a:r>
              <a:rPr lang="zh-CN" altLang="en-US" sz="2000" dirty="0">
                <a:solidFill>
                  <a:schemeClr val="tx1"/>
                </a:solidFill>
              </a:rPr>
              <a:t>笔记</a:t>
            </a:r>
            <a:r>
              <a:rPr lang="zh-CN" altLang="en-US" sz="2000" dirty="0" smtClean="0">
                <a:solidFill>
                  <a:schemeClr val="tx1"/>
                </a:solidFill>
              </a:rPr>
              <a:t>本电脑时，会出现一个比较明显</a:t>
            </a:r>
            <a:r>
              <a:rPr lang="zh-CN" altLang="en-US" sz="2000" dirty="0">
                <a:solidFill>
                  <a:schemeClr val="tx1"/>
                </a:solidFill>
              </a:rPr>
              <a:t>的“滋滋滋” 的</a:t>
            </a:r>
            <a:r>
              <a:rPr lang="zh-CN" altLang="en-US" sz="2000" dirty="0" smtClean="0">
                <a:solidFill>
                  <a:schemeClr val="tx1"/>
                </a:solidFill>
              </a:rPr>
              <a:t>声音。</a:t>
            </a:r>
            <a:endParaRPr lang="en-US" altLang="zh-CN" sz="2000" dirty="0" smtClean="0">
              <a:solidFill>
                <a:schemeClr val="tx1"/>
              </a:solidFill>
            </a:endParaRPr>
          </a:p>
          <a:p>
            <a:r>
              <a:rPr lang="en-US" altLang="zh-CN" sz="2000" dirty="0" smtClean="0">
                <a:solidFill>
                  <a:schemeClr val="tx1"/>
                </a:solidFill>
              </a:rPr>
              <a:t>2.</a:t>
            </a:r>
            <a:r>
              <a:rPr lang="zh-CN" altLang="en-US" sz="2000" dirty="0" smtClean="0">
                <a:solidFill>
                  <a:schemeClr val="tx1"/>
                </a:solidFill>
              </a:rPr>
              <a:t>在人耳距离产品</a:t>
            </a:r>
            <a:r>
              <a:rPr lang="en-US" altLang="zh-CN" sz="2000" dirty="0" smtClean="0">
                <a:solidFill>
                  <a:schemeClr val="tx1"/>
                </a:solidFill>
              </a:rPr>
              <a:t>5CM~10CM</a:t>
            </a:r>
            <a:r>
              <a:rPr lang="zh-CN" altLang="en-US" sz="2000" dirty="0" smtClean="0">
                <a:solidFill>
                  <a:schemeClr val="tx1"/>
                </a:solidFill>
              </a:rPr>
              <a:t>之间的时，上述的这个声音会显现的较为清晰。</a:t>
            </a:r>
            <a:endParaRPr lang="en-US" altLang="zh-CN" sz="2000" dirty="0" smtClean="0">
              <a:solidFill>
                <a:schemeClr val="tx1"/>
              </a:solidFill>
            </a:endParaRPr>
          </a:p>
          <a:p>
            <a:r>
              <a:rPr lang="en-US" altLang="zh-CN" sz="2000" dirty="0" smtClean="0">
                <a:solidFill>
                  <a:schemeClr val="tx1"/>
                </a:solidFill>
              </a:rPr>
              <a:t>3.</a:t>
            </a:r>
            <a:r>
              <a:rPr lang="zh-CN" altLang="en-US" sz="2000" dirty="0" smtClean="0">
                <a:solidFill>
                  <a:schemeClr val="tx1"/>
                </a:solidFill>
              </a:rPr>
              <a:t>上述的这个声音会在</a:t>
            </a:r>
            <a:r>
              <a:rPr lang="en-US" altLang="zh-CN" sz="2000" dirty="0">
                <a:solidFill>
                  <a:schemeClr val="tx1"/>
                </a:solidFill>
              </a:rPr>
              <a:t>DC</a:t>
            </a:r>
            <a:r>
              <a:rPr lang="zh-CN" altLang="en-US" sz="2000" dirty="0">
                <a:solidFill>
                  <a:schemeClr val="tx1"/>
                </a:solidFill>
              </a:rPr>
              <a:t>端接通联想“</a:t>
            </a:r>
            <a:r>
              <a:rPr lang="en-US" altLang="zh-CN" sz="2000" dirty="0" smtClean="0">
                <a:solidFill>
                  <a:schemeClr val="tx1"/>
                </a:solidFill>
              </a:rPr>
              <a:t>X1</a:t>
            </a:r>
            <a:r>
              <a:rPr lang="zh-CN" altLang="en-US" sz="2000" dirty="0" smtClean="0">
                <a:solidFill>
                  <a:schemeClr val="tx1"/>
                </a:solidFill>
              </a:rPr>
              <a:t>” </a:t>
            </a:r>
            <a:r>
              <a:rPr lang="zh-CN" altLang="en-US" sz="2000" dirty="0">
                <a:solidFill>
                  <a:schemeClr val="tx1"/>
                </a:solidFill>
              </a:rPr>
              <a:t>笔记本电</a:t>
            </a:r>
            <a:r>
              <a:rPr lang="zh-CN" altLang="en-US" sz="2000" dirty="0" smtClean="0">
                <a:solidFill>
                  <a:schemeClr val="tx1"/>
                </a:solidFill>
              </a:rPr>
              <a:t>脑后的</a:t>
            </a:r>
            <a:r>
              <a:rPr lang="en-US" altLang="zh-CN" sz="2000" dirty="0" smtClean="0">
                <a:solidFill>
                  <a:schemeClr val="tx1"/>
                </a:solidFill>
              </a:rPr>
              <a:t>2~5</a:t>
            </a:r>
            <a:r>
              <a:rPr lang="zh-CN" altLang="en-US" sz="2000" dirty="0" smtClean="0">
                <a:solidFill>
                  <a:schemeClr val="tx1"/>
                </a:solidFill>
              </a:rPr>
              <a:t>秒后自行消失。</a:t>
            </a:r>
            <a:endParaRPr lang="en-US" altLang="zh-CN" sz="2000" dirty="0" smtClean="0">
              <a:solidFill>
                <a:schemeClr val="tx1"/>
              </a:solidFill>
            </a:endParaRPr>
          </a:p>
          <a:p>
            <a:endParaRPr lang="en-US" altLang="zh-CN" sz="2000" dirty="0" smtClean="0">
              <a:solidFill>
                <a:schemeClr val="tx1"/>
              </a:solidFill>
            </a:endParaRPr>
          </a:p>
          <a:p>
            <a:r>
              <a:rPr lang="zh-CN" altLang="en-US" sz="2000" u="sng" dirty="0" smtClean="0">
                <a:solidFill>
                  <a:schemeClr val="tx1"/>
                </a:solidFill>
              </a:rPr>
              <a:t>噪音实验室测试条件模拟：</a:t>
            </a:r>
            <a:endParaRPr lang="en-US" altLang="zh-CN" sz="2000" dirty="0" smtClean="0">
              <a:solidFill>
                <a:schemeClr val="tx1"/>
              </a:solidFill>
            </a:endParaRPr>
          </a:p>
          <a:p>
            <a:r>
              <a:rPr lang="en-US" altLang="zh-CN" sz="2000" dirty="0" smtClean="0">
                <a:solidFill>
                  <a:schemeClr val="tx1"/>
                </a:solidFill>
              </a:rPr>
              <a:t>4.</a:t>
            </a:r>
            <a:r>
              <a:rPr lang="zh-CN" altLang="en-US" sz="2000" dirty="0" smtClean="0">
                <a:solidFill>
                  <a:schemeClr val="tx1"/>
                </a:solidFill>
              </a:rPr>
              <a:t>我们用工厂实验室加负载测试条件去和上述结合联想笔记本电脑系统的条件进行比对，认为</a:t>
            </a:r>
            <a:r>
              <a:rPr lang="zh-CN" altLang="en-US" sz="2000" dirty="0">
                <a:solidFill>
                  <a:schemeClr val="tx1"/>
                </a:solidFill>
              </a:rPr>
              <a:t>加负载测试条</a:t>
            </a:r>
            <a:r>
              <a:rPr lang="zh-CN" altLang="en-US" sz="2000" dirty="0" smtClean="0">
                <a:solidFill>
                  <a:schemeClr val="tx1"/>
                </a:solidFill>
              </a:rPr>
              <a:t>件中的空载和“</a:t>
            </a:r>
            <a:r>
              <a:rPr lang="en-US" altLang="zh-CN" sz="2000" dirty="0" smtClean="0">
                <a:solidFill>
                  <a:schemeClr val="tx1"/>
                </a:solidFill>
              </a:rPr>
              <a:t>0~1A</a:t>
            </a:r>
            <a:r>
              <a:rPr lang="zh-CN" altLang="en-US" sz="2000" dirty="0" smtClean="0">
                <a:solidFill>
                  <a:schemeClr val="tx1"/>
                </a:solidFill>
              </a:rPr>
              <a:t>”动态载这两个加载条件最接近目前搭配系统所听到的这个声音。</a:t>
            </a:r>
            <a:endParaRPr lang="en-US" altLang="zh-CN" sz="2000" dirty="0" smtClean="0">
              <a:solidFill>
                <a:schemeClr val="tx1"/>
              </a:solidFill>
            </a:endParaRPr>
          </a:p>
          <a:p>
            <a:r>
              <a:rPr lang="en-US" altLang="zh-CN" sz="2000" dirty="0" smtClean="0">
                <a:solidFill>
                  <a:schemeClr val="tx1"/>
                </a:solidFill>
              </a:rPr>
              <a:t>5.</a:t>
            </a:r>
            <a:r>
              <a:rPr lang="zh-CN" altLang="en-US" sz="2000" dirty="0" smtClean="0">
                <a:solidFill>
                  <a:schemeClr val="tx1"/>
                </a:solidFill>
              </a:rPr>
              <a:t>同时按照客户的</a:t>
            </a:r>
            <a:r>
              <a:rPr lang="zh-CN" altLang="en-US" sz="2000" dirty="0">
                <a:solidFill>
                  <a:schemeClr val="tx1"/>
                </a:solidFill>
              </a:rPr>
              <a:t>建</a:t>
            </a:r>
            <a:r>
              <a:rPr lang="zh-CN" altLang="en-US" sz="2000" dirty="0" smtClean="0">
                <a:solidFill>
                  <a:schemeClr val="tx1"/>
                </a:solidFill>
              </a:rPr>
              <a:t>议，采用</a:t>
            </a:r>
            <a:r>
              <a:rPr lang="en-US" altLang="zh-TW" sz="2000" dirty="0" smtClean="0">
                <a:solidFill>
                  <a:schemeClr val="tx1"/>
                </a:solidFill>
              </a:rPr>
              <a:t>failed </a:t>
            </a:r>
            <a:r>
              <a:rPr lang="en-US" altLang="zh-TW" sz="2000" dirty="0">
                <a:solidFill>
                  <a:schemeClr val="tx1"/>
                </a:solidFill>
              </a:rPr>
              <a:t>sample 5pcs VS Golden sample 1pcs VS Normal MFG sample 5</a:t>
            </a:r>
            <a:r>
              <a:rPr lang="en-US" altLang="zh-TW" sz="2000" dirty="0" smtClean="0">
                <a:solidFill>
                  <a:schemeClr val="tx1"/>
                </a:solidFill>
              </a:rPr>
              <a:t>pcs</a:t>
            </a:r>
            <a:r>
              <a:rPr lang="zh-CN" altLang="en-US" sz="2000" dirty="0" smtClean="0">
                <a:solidFill>
                  <a:schemeClr val="tx1"/>
                </a:solidFill>
              </a:rPr>
              <a:t>，把距离从之前规格值</a:t>
            </a:r>
            <a:r>
              <a:rPr lang="en-US" altLang="zh-CN" sz="2000" dirty="0" smtClean="0">
                <a:solidFill>
                  <a:schemeClr val="tx1"/>
                </a:solidFill>
              </a:rPr>
              <a:t>30CM Tighten</a:t>
            </a:r>
            <a:r>
              <a:rPr lang="zh-CN" altLang="en-US" sz="2000" dirty="0" smtClean="0">
                <a:solidFill>
                  <a:schemeClr val="tx1"/>
                </a:solidFill>
              </a:rPr>
              <a:t>到</a:t>
            </a:r>
            <a:r>
              <a:rPr lang="en-US" altLang="zh-CN" sz="2000" dirty="0" smtClean="0">
                <a:solidFill>
                  <a:schemeClr val="tx1"/>
                </a:solidFill>
              </a:rPr>
              <a:t>20CM</a:t>
            </a:r>
            <a:r>
              <a:rPr lang="zh-CN" altLang="en-US" sz="2000" dirty="0" smtClean="0">
                <a:solidFill>
                  <a:schemeClr val="tx1"/>
                </a:solidFill>
              </a:rPr>
              <a:t>，</a:t>
            </a:r>
            <a:r>
              <a:rPr lang="en-US" altLang="zh-CN" sz="2000" dirty="0" smtClean="0">
                <a:solidFill>
                  <a:schemeClr val="tx1"/>
                </a:solidFill>
              </a:rPr>
              <a:t>15CM</a:t>
            </a:r>
            <a:r>
              <a:rPr lang="zh-CN" altLang="en-US" sz="2000" dirty="0" smtClean="0">
                <a:solidFill>
                  <a:schemeClr val="tx1"/>
                </a:solidFill>
              </a:rPr>
              <a:t>，</a:t>
            </a:r>
            <a:r>
              <a:rPr lang="en-US" altLang="zh-CN" sz="2000" dirty="0" smtClean="0">
                <a:solidFill>
                  <a:schemeClr val="tx1"/>
                </a:solidFill>
              </a:rPr>
              <a:t>10CM</a:t>
            </a:r>
            <a:r>
              <a:rPr lang="zh-CN" altLang="en-US" sz="2000" dirty="0" smtClean="0">
                <a:solidFill>
                  <a:schemeClr val="tx1"/>
                </a:solidFill>
              </a:rPr>
              <a:t>，</a:t>
            </a:r>
            <a:r>
              <a:rPr lang="en-US" altLang="zh-CN" sz="2000" dirty="0" smtClean="0">
                <a:solidFill>
                  <a:schemeClr val="tx1"/>
                </a:solidFill>
              </a:rPr>
              <a:t>5CM</a:t>
            </a:r>
            <a:r>
              <a:rPr lang="zh-CN" altLang="en-US" sz="2000" dirty="0" smtClean="0">
                <a:solidFill>
                  <a:schemeClr val="tx1"/>
                </a:solidFill>
              </a:rPr>
              <a:t>四个更严苛的距离进行测试。</a:t>
            </a:r>
            <a:endParaRPr lang="en-US" altLang="zh-CN" sz="2000" dirty="0">
              <a:solidFill>
                <a:schemeClr val="tx1"/>
              </a:solidFill>
            </a:endParaRPr>
          </a:p>
        </p:txBody>
      </p:sp>
    </p:spTree>
    <p:extLst>
      <p:ext uri="{BB962C8B-B14F-4D97-AF65-F5344CB8AC3E}">
        <p14:creationId xmlns:p14="http://schemas.microsoft.com/office/powerpoint/2010/main" val="1022246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72436" y="260648"/>
            <a:ext cx="8592052" cy="34615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u="sng" dirty="0" smtClean="0">
                <a:solidFill>
                  <a:schemeClr val="tx1"/>
                </a:solidFill>
              </a:rPr>
              <a:t>原因</a:t>
            </a:r>
            <a:r>
              <a:rPr lang="zh-TW" altLang="en-US" sz="2400" u="sng" dirty="0">
                <a:solidFill>
                  <a:schemeClr val="tx1"/>
                </a:solidFill>
              </a:rPr>
              <a:t>分析</a:t>
            </a:r>
            <a:r>
              <a:rPr lang="en-US" altLang="zh-TW" sz="2400" u="sng" dirty="0" smtClean="0">
                <a:solidFill>
                  <a:schemeClr val="tx1"/>
                </a:solidFill>
              </a:rPr>
              <a:t>:</a:t>
            </a:r>
            <a:endParaRPr lang="en-US" altLang="zh-TW" sz="1050" u="sng" dirty="0" smtClean="0">
              <a:solidFill>
                <a:schemeClr val="tx1"/>
              </a:solidFill>
            </a:endParaRPr>
          </a:p>
          <a:p>
            <a:r>
              <a:rPr lang="en-US" altLang="zh-CN" sz="2000" dirty="0" smtClean="0">
                <a:solidFill>
                  <a:schemeClr val="tx1"/>
                </a:solidFill>
              </a:rPr>
              <a:t>1.</a:t>
            </a:r>
            <a:r>
              <a:rPr lang="zh-CN" altLang="en-US" sz="2000" dirty="0">
                <a:solidFill>
                  <a:schemeClr val="tx1"/>
                </a:solidFill>
              </a:rPr>
              <a:t>开</a:t>
            </a:r>
            <a:r>
              <a:rPr lang="zh-CN" altLang="en-US" sz="2000" dirty="0" smtClean="0">
                <a:solidFill>
                  <a:schemeClr val="tx1"/>
                </a:solidFill>
              </a:rPr>
              <a:t>盖前判断造成此异音的可能原因如下：</a:t>
            </a:r>
            <a:r>
              <a:rPr lang="en-US" altLang="zh-TW" sz="2000" dirty="0" smtClean="0">
                <a:solidFill>
                  <a:schemeClr val="tx1"/>
                </a:solidFill>
              </a:rPr>
              <a:t>    </a:t>
            </a:r>
          </a:p>
          <a:p>
            <a:r>
              <a:rPr lang="en-US" altLang="zh-CN" sz="2000" dirty="0">
                <a:solidFill>
                  <a:schemeClr val="tx1"/>
                </a:solidFill>
              </a:rPr>
              <a:t>a</a:t>
            </a:r>
            <a:r>
              <a:rPr lang="en-US" altLang="zh-TW" sz="2000" dirty="0" smtClean="0">
                <a:solidFill>
                  <a:schemeClr val="tx1"/>
                </a:solidFill>
              </a:rPr>
              <a:t>. </a:t>
            </a:r>
            <a:r>
              <a:rPr lang="zh-TW" altLang="en-US" sz="2000" dirty="0" smtClean="0">
                <a:solidFill>
                  <a:schemeClr val="tx1"/>
                </a:solidFill>
              </a:rPr>
              <a:t>變壓器中柱的點膠與含浸上有差異</a:t>
            </a:r>
            <a:r>
              <a:rPr lang="en-US" altLang="zh-TW" sz="2000" dirty="0" smtClean="0">
                <a:solidFill>
                  <a:schemeClr val="tx1"/>
                </a:solidFill>
              </a:rPr>
              <a:t>.</a:t>
            </a:r>
          </a:p>
          <a:p>
            <a:r>
              <a:rPr lang="en-US" altLang="zh-CN" sz="2000" dirty="0">
                <a:solidFill>
                  <a:schemeClr val="tx1"/>
                </a:solidFill>
              </a:rPr>
              <a:t>b</a:t>
            </a:r>
            <a:r>
              <a:rPr lang="en-US" altLang="zh-TW" sz="2000" dirty="0" smtClean="0">
                <a:solidFill>
                  <a:schemeClr val="tx1"/>
                </a:solidFill>
              </a:rPr>
              <a:t>. Thermal PAD </a:t>
            </a:r>
            <a:r>
              <a:rPr lang="zh-TW" altLang="en-US" sz="2000" dirty="0" smtClean="0">
                <a:solidFill>
                  <a:schemeClr val="tx1"/>
                </a:solidFill>
              </a:rPr>
              <a:t>沒有在規定的位子上</a:t>
            </a:r>
            <a:r>
              <a:rPr lang="en-US" altLang="zh-TW" sz="2000" dirty="0" smtClean="0">
                <a:solidFill>
                  <a:schemeClr val="tx1"/>
                </a:solidFill>
              </a:rPr>
              <a:t>.</a:t>
            </a:r>
          </a:p>
          <a:p>
            <a:r>
              <a:rPr lang="en-US" altLang="zh-CN" sz="2000" dirty="0">
                <a:solidFill>
                  <a:schemeClr val="tx1"/>
                </a:solidFill>
              </a:rPr>
              <a:t>c</a:t>
            </a:r>
            <a:r>
              <a:rPr lang="en-US" altLang="zh-TW" sz="2000" dirty="0" smtClean="0">
                <a:solidFill>
                  <a:schemeClr val="tx1"/>
                </a:solidFill>
              </a:rPr>
              <a:t>. C54</a:t>
            </a:r>
            <a:r>
              <a:rPr lang="zh-TW" altLang="en-US" sz="2000" dirty="0" smtClean="0">
                <a:solidFill>
                  <a:schemeClr val="tx1"/>
                </a:solidFill>
              </a:rPr>
              <a:t> </a:t>
            </a:r>
            <a:r>
              <a:rPr lang="en-US" altLang="zh-TW" sz="2000" dirty="0" smtClean="0">
                <a:solidFill>
                  <a:schemeClr val="tx1"/>
                </a:solidFill>
              </a:rPr>
              <a:t>MLCC</a:t>
            </a:r>
            <a:r>
              <a:rPr lang="zh-TW" altLang="en-US" sz="2000" dirty="0" smtClean="0">
                <a:solidFill>
                  <a:schemeClr val="tx1"/>
                </a:solidFill>
              </a:rPr>
              <a:t>電容的</a:t>
            </a:r>
            <a:r>
              <a:rPr lang="en-US" altLang="zh-TW" sz="2000" dirty="0" smtClean="0">
                <a:solidFill>
                  <a:schemeClr val="tx1"/>
                </a:solidFill>
              </a:rPr>
              <a:t>Vendor</a:t>
            </a:r>
            <a:r>
              <a:rPr lang="zh-TW" altLang="en-US" sz="2000" dirty="0" smtClean="0">
                <a:solidFill>
                  <a:schemeClr val="tx1"/>
                </a:solidFill>
              </a:rPr>
              <a:t>之間所存在的差異</a:t>
            </a:r>
            <a:r>
              <a:rPr lang="en-US" altLang="zh-TW" sz="2000" dirty="0" smtClean="0">
                <a:solidFill>
                  <a:schemeClr val="tx1"/>
                </a:solidFill>
              </a:rPr>
              <a:t>.</a:t>
            </a:r>
          </a:p>
          <a:p>
            <a:endParaRPr lang="en-US" altLang="zh-TW" sz="2000" dirty="0" smtClean="0">
              <a:solidFill>
                <a:schemeClr val="tx1"/>
              </a:solidFill>
            </a:endParaRPr>
          </a:p>
          <a:p>
            <a:r>
              <a:rPr lang="en-US" altLang="zh-TW" sz="2000" dirty="0" smtClean="0">
                <a:solidFill>
                  <a:schemeClr val="tx1"/>
                </a:solidFill>
              </a:rPr>
              <a:t>2</a:t>
            </a:r>
            <a:r>
              <a:rPr lang="en-US" altLang="zh-TW" sz="2000" dirty="0">
                <a:solidFill>
                  <a:schemeClr val="tx1"/>
                </a:solidFill>
              </a:rPr>
              <a:t>. </a:t>
            </a:r>
            <a:r>
              <a:rPr lang="zh-CN" altLang="en-US" sz="2000" dirty="0" smtClean="0">
                <a:solidFill>
                  <a:schemeClr val="tx1"/>
                </a:solidFill>
              </a:rPr>
              <a:t>将</a:t>
            </a:r>
            <a:r>
              <a:rPr lang="en-US" altLang="zh-CN" sz="2000" dirty="0" smtClean="0">
                <a:solidFill>
                  <a:schemeClr val="tx1"/>
                </a:solidFill>
              </a:rPr>
              <a:t>2pcs</a:t>
            </a:r>
            <a:r>
              <a:rPr lang="zh-CN" altLang="en-US" sz="2000" dirty="0" smtClean="0">
                <a:solidFill>
                  <a:schemeClr val="tx1"/>
                </a:solidFill>
              </a:rPr>
              <a:t>噪音测试超标最多的产品开盖确认后，确认到以下状况：</a:t>
            </a:r>
            <a:endParaRPr lang="en-US" altLang="zh-CN" sz="2000" dirty="0" smtClean="0">
              <a:solidFill>
                <a:schemeClr val="tx1"/>
              </a:solidFill>
            </a:endParaRPr>
          </a:p>
          <a:p>
            <a:r>
              <a:rPr lang="en-US" altLang="zh-CN" sz="2000" dirty="0" smtClean="0">
                <a:solidFill>
                  <a:schemeClr val="tx1"/>
                </a:solidFill>
              </a:rPr>
              <a:t>d. </a:t>
            </a:r>
            <a:r>
              <a:rPr lang="zh-CN" altLang="en-US" sz="2000" dirty="0" smtClean="0">
                <a:solidFill>
                  <a:schemeClr val="tx1"/>
                </a:solidFill>
              </a:rPr>
              <a:t>确定发出此声音的声源是</a:t>
            </a:r>
            <a:r>
              <a:rPr lang="en-US" altLang="zh-CN" sz="2000" dirty="0" smtClean="0">
                <a:solidFill>
                  <a:schemeClr val="tx1"/>
                </a:solidFill>
              </a:rPr>
              <a:t>C54</a:t>
            </a:r>
            <a:r>
              <a:rPr lang="zh-CN" altLang="en-US" sz="2000" dirty="0" smtClean="0">
                <a:solidFill>
                  <a:schemeClr val="tx1"/>
                </a:solidFill>
              </a:rPr>
              <a:t>电容（</a:t>
            </a:r>
            <a:r>
              <a:rPr lang="zh-CN" altLang="en-US" sz="2000" dirty="0">
                <a:solidFill>
                  <a:schemeClr val="tx1"/>
                </a:solidFill>
              </a:rPr>
              <a:t>将</a:t>
            </a:r>
            <a:r>
              <a:rPr lang="en-US" altLang="zh-CN" sz="2000" dirty="0">
                <a:solidFill>
                  <a:schemeClr val="tx1"/>
                </a:solidFill>
              </a:rPr>
              <a:t>C54</a:t>
            </a:r>
            <a:r>
              <a:rPr lang="zh-CN" altLang="en-US" sz="2000" dirty="0">
                <a:solidFill>
                  <a:schemeClr val="tx1"/>
                </a:solidFill>
              </a:rPr>
              <a:t>电容</a:t>
            </a:r>
            <a:r>
              <a:rPr lang="zh-CN" altLang="en-US" sz="2000" dirty="0" smtClean="0">
                <a:solidFill>
                  <a:schemeClr val="tx1"/>
                </a:solidFill>
              </a:rPr>
              <a:t>用烙铁取下后，此声音消失）</a:t>
            </a:r>
            <a:r>
              <a:rPr lang="en-US" altLang="zh-CN" sz="2000" dirty="0" smtClean="0">
                <a:solidFill>
                  <a:schemeClr val="tx1"/>
                </a:solidFill>
              </a:rPr>
              <a:t>,</a:t>
            </a:r>
            <a:r>
              <a:rPr lang="zh-CN" altLang="en-US" sz="2000" dirty="0" smtClean="0">
                <a:solidFill>
                  <a:schemeClr val="tx1"/>
                </a:solidFill>
              </a:rPr>
              <a:t>怀疑原因</a:t>
            </a:r>
            <a:r>
              <a:rPr lang="en-US" altLang="zh-CN" sz="2000" dirty="0" smtClean="0">
                <a:solidFill>
                  <a:schemeClr val="tx1"/>
                </a:solidFill>
              </a:rPr>
              <a:t>a</a:t>
            </a:r>
            <a:r>
              <a:rPr lang="zh-CN" altLang="en-US" sz="2000" dirty="0" smtClean="0">
                <a:solidFill>
                  <a:schemeClr val="tx1"/>
                </a:solidFill>
              </a:rPr>
              <a:t>（变压器原因）可以被排除。</a:t>
            </a:r>
            <a:endParaRPr lang="en-US" altLang="zh-CN" sz="2000" dirty="0" smtClean="0">
              <a:solidFill>
                <a:schemeClr val="tx1"/>
              </a:solidFill>
            </a:endParaRPr>
          </a:p>
          <a:p>
            <a:r>
              <a:rPr lang="en-US" altLang="zh-TW" sz="2000" dirty="0" smtClean="0">
                <a:solidFill>
                  <a:schemeClr val="tx1"/>
                </a:solidFill>
              </a:rPr>
              <a:t>e. </a:t>
            </a:r>
            <a:r>
              <a:rPr lang="en-US" altLang="zh-TW" sz="2000" dirty="0">
                <a:solidFill>
                  <a:schemeClr val="tx1"/>
                </a:solidFill>
              </a:rPr>
              <a:t>Thermal </a:t>
            </a:r>
            <a:r>
              <a:rPr lang="en-US" altLang="zh-TW" sz="2000" dirty="0" smtClean="0">
                <a:solidFill>
                  <a:schemeClr val="tx1"/>
                </a:solidFill>
              </a:rPr>
              <a:t>PAD</a:t>
            </a:r>
            <a:r>
              <a:rPr lang="zh-CN" altLang="en-US" sz="2000" dirty="0" smtClean="0">
                <a:solidFill>
                  <a:schemeClr val="tx1"/>
                </a:solidFill>
              </a:rPr>
              <a:t>虽然没有和</a:t>
            </a:r>
            <a:r>
              <a:rPr lang="en-US" altLang="zh-CN" sz="2000" dirty="0" smtClean="0">
                <a:solidFill>
                  <a:schemeClr val="tx1"/>
                </a:solidFill>
              </a:rPr>
              <a:t>C54</a:t>
            </a:r>
            <a:r>
              <a:rPr lang="zh-CN" altLang="en-US" sz="2000" dirty="0" smtClean="0">
                <a:solidFill>
                  <a:schemeClr val="tx1"/>
                </a:solidFill>
              </a:rPr>
              <a:t>电容直接接触，但实际距离要比要求的距离要靠的更近一些。</a:t>
            </a:r>
            <a:endParaRPr lang="zh-TW" altLang="en-US" sz="2000" dirty="0">
              <a:solidFill>
                <a:schemeClr val="tx1"/>
              </a:solidFill>
            </a:endParaRPr>
          </a:p>
        </p:txBody>
      </p:sp>
      <p:pic>
        <p:nvPicPr>
          <p:cNvPr id="2" name="圖片 1"/>
          <p:cNvPicPr>
            <a:picLocks noChangeAspect="1"/>
          </p:cNvPicPr>
          <p:nvPr/>
        </p:nvPicPr>
        <p:blipFill rotWithShape="1">
          <a:blip r:embed="rId2" cstate="print">
            <a:extLst>
              <a:ext uri="{28A0092B-C50C-407E-A947-70E740481C1C}">
                <a14:useLocalDpi xmlns:a14="http://schemas.microsoft.com/office/drawing/2010/main" val="0"/>
              </a:ext>
            </a:extLst>
          </a:blip>
          <a:srcRect l="24710" r="31286"/>
          <a:stretch/>
        </p:blipFill>
        <p:spPr>
          <a:xfrm rot="16200000">
            <a:off x="1685715" y="2504003"/>
            <a:ext cx="1363010" cy="3799352"/>
          </a:xfrm>
          <a:prstGeom prst="rect">
            <a:avLst/>
          </a:prstGeom>
        </p:spPr>
      </p:pic>
      <p:pic>
        <p:nvPicPr>
          <p:cNvPr id="3" name="圖片 2"/>
          <p:cNvPicPr>
            <a:picLocks noChangeAspect="1"/>
          </p:cNvPicPr>
          <p:nvPr/>
        </p:nvPicPr>
        <p:blipFill rotWithShape="1">
          <a:blip r:embed="rId3" cstate="print">
            <a:extLst>
              <a:ext uri="{28A0092B-C50C-407E-A947-70E740481C1C}">
                <a14:useLocalDpi xmlns:a14="http://schemas.microsoft.com/office/drawing/2010/main" val="0"/>
              </a:ext>
            </a:extLst>
          </a:blip>
          <a:srcRect l="27596" r="24168"/>
          <a:stretch/>
        </p:blipFill>
        <p:spPr>
          <a:xfrm rot="16200000">
            <a:off x="1700521" y="3866421"/>
            <a:ext cx="1374478" cy="3799351"/>
          </a:xfrm>
          <a:prstGeom prst="rect">
            <a:avLst/>
          </a:prstGeom>
        </p:spPr>
      </p:pic>
      <p:pic>
        <p:nvPicPr>
          <p:cNvPr id="6" name="圖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5133457" y="3270377"/>
            <a:ext cx="2789972" cy="3719962"/>
          </a:xfrm>
          <a:prstGeom prst="rect">
            <a:avLst/>
          </a:prstGeom>
        </p:spPr>
      </p:pic>
      <p:sp>
        <p:nvSpPr>
          <p:cNvPr id="8" name="左-右雙向箭號 7"/>
          <p:cNvSpPr/>
          <p:nvPr/>
        </p:nvSpPr>
        <p:spPr>
          <a:xfrm>
            <a:off x="3779912" y="4680242"/>
            <a:ext cx="1512168" cy="79723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單箭頭接點 10"/>
          <p:cNvCxnSpPr/>
          <p:nvPr/>
        </p:nvCxnSpPr>
        <p:spPr>
          <a:xfrm flipV="1">
            <a:off x="2583805" y="4109899"/>
            <a:ext cx="187995" cy="18201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V="1">
            <a:off x="2736205" y="5588055"/>
            <a:ext cx="187995" cy="18201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flipV="1">
            <a:off x="6832277" y="4435927"/>
            <a:ext cx="187995" cy="18201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V="1">
            <a:off x="6832277" y="5516047"/>
            <a:ext cx="187995" cy="18201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圓角矩形圖說文字 12"/>
          <p:cNvSpPr/>
          <p:nvPr/>
        </p:nvSpPr>
        <p:spPr>
          <a:xfrm>
            <a:off x="7965974" y="4617939"/>
            <a:ext cx="971600" cy="701082"/>
          </a:xfrm>
          <a:prstGeom prst="wedgeRoundRectCallout">
            <a:avLst>
              <a:gd name="adj1" fmla="val -91418"/>
              <a:gd name="adj2" fmla="val -8219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圓角矩形圖說文字 17"/>
          <p:cNvSpPr/>
          <p:nvPr/>
        </p:nvSpPr>
        <p:spPr>
          <a:xfrm>
            <a:off x="7992888" y="4630014"/>
            <a:ext cx="971600" cy="701082"/>
          </a:xfrm>
          <a:prstGeom prst="wedgeRoundRectCallout">
            <a:avLst>
              <a:gd name="adj1" fmla="val -95830"/>
              <a:gd name="adj2" fmla="val 808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要求</a:t>
            </a:r>
            <a:r>
              <a:rPr lang="en-US" altLang="zh-CN" sz="1400" dirty="0" smtClean="0"/>
              <a:t>PAD</a:t>
            </a:r>
            <a:r>
              <a:rPr lang="zh-CN" altLang="en-US" sz="1400" dirty="0" smtClean="0"/>
              <a:t>位置</a:t>
            </a:r>
            <a:endParaRPr lang="zh-TW" altLang="en-US" sz="1400" dirty="0"/>
          </a:p>
        </p:txBody>
      </p:sp>
      <p:sp>
        <p:nvSpPr>
          <p:cNvPr id="19" name="圓角矩形圖說文字 18"/>
          <p:cNvSpPr/>
          <p:nvPr/>
        </p:nvSpPr>
        <p:spPr>
          <a:xfrm>
            <a:off x="1612205" y="4479645"/>
            <a:ext cx="971600" cy="701082"/>
          </a:xfrm>
          <a:prstGeom prst="wedgeRoundRectCallout">
            <a:avLst>
              <a:gd name="adj1" fmla="val 82102"/>
              <a:gd name="adj2" fmla="val -801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p>
        </p:txBody>
      </p:sp>
      <p:sp>
        <p:nvSpPr>
          <p:cNvPr id="20" name="圓角矩形圖說文字 19"/>
          <p:cNvSpPr/>
          <p:nvPr/>
        </p:nvSpPr>
        <p:spPr>
          <a:xfrm>
            <a:off x="1646819" y="4464424"/>
            <a:ext cx="971600" cy="701082"/>
          </a:xfrm>
          <a:prstGeom prst="wedgeRoundRectCallout">
            <a:avLst>
              <a:gd name="adj1" fmla="val 83572"/>
              <a:gd name="adj2" fmla="val 563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实际</a:t>
            </a:r>
            <a:r>
              <a:rPr lang="en-US" altLang="zh-CN" sz="1400" dirty="0" smtClean="0"/>
              <a:t>PAD</a:t>
            </a:r>
            <a:r>
              <a:rPr lang="zh-CN" altLang="en-US" sz="1400" dirty="0" smtClean="0"/>
              <a:t>位置</a:t>
            </a:r>
            <a:endParaRPr lang="zh-TW" altLang="en-US" sz="1400" dirty="0"/>
          </a:p>
        </p:txBody>
      </p:sp>
    </p:spTree>
    <p:extLst>
      <p:ext uri="{BB962C8B-B14F-4D97-AF65-F5344CB8AC3E}">
        <p14:creationId xmlns:p14="http://schemas.microsoft.com/office/powerpoint/2010/main" val="23233393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2436" y="360040"/>
            <a:ext cx="8592052" cy="63813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u="sng" dirty="0" smtClean="0">
                <a:solidFill>
                  <a:schemeClr val="tx1"/>
                </a:solidFill>
              </a:rPr>
              <a:t>原因</a:t>
            </a:r>
            <a:r>
              <a:rPr lang="zh-TW" altLang="en-US" sz="2400" u="sng" dirty="0">
                <a:solidFill>
                  <a:schemeClr val="tx1"/>
                </a:solidFill>
              </a:rPr>
              <a:t>分析</a:t>
            </a:r>
            <a:r>
              <a:rPr lang="en-US" altLang="zh-TW" sz="2400" u="sng" dirty="0" smtClean="0">
                <a:solidFill>
                  <a:schemeClr val="tx1"/>
                </a:solidFill>
              </a:rPr>
              <a:t>:</a:t>
            </a:r>
            <a:endParaRPr lang="en-US" altLang="zh-TW" sz="1050" u="sng" dirty="0" smtClean="0">
              <a:solidFill>
                <a:schemeClr val="tx1"/>
              </a:solidFill>
            </a:endParaRPr>
          </a:p>
          <a:p>
            <a:r>
              <a:rPr lang="en-US" altLang="zh-CN" sz="2000" dirty="0" smtClean="0">
                <a:solidFill>
                  <a:schemeClr val="tx1"/>
                </a:solidFill>
              </a:rPr>
              <a:t>3.</a:t>
            </a:r>
            <a:r>
              <a:rPr lang="zh-CN" altLang="en-US" sz="2000" dirty="0" smtClean="0">
                <a:solidFill>
                  <a:schemeClr val="tx1"/>
                </a:solidFill>
              </a:rPr>
              <a:t>将以上</a:t>
            </a:r>
            <a:r>
              <a:rPr lang="en-US" altLang="zh-CN" sz="2000" dirty="0" smtClean="0">
                <a:solidFill>
                  <a:schemeClr val="tx1"/>
                </a:solidFill>
              </a:rPr>
              <a:t>2pcs</a:t>
            </a:r>
            <a:r>
              <a:rPr lang="zh-CN" altLang="en-US" sz="2000" dirty="0" smtClean="0">
                <a:solidFill>
                  <a:schemeClr val="tx1"/>
                </a:solidFill>
              </a:rPr>
              <a:t>退回品的</a:t>
            </a:r>
            <a:r>
              <a:rPr lang="en-US" altLang="zh-TW" sz="2000" dirty="0" smtClean="0">
                <a:solidFill>
                  <a:schemeClr val="tx1"/>
                </a:solidFill>
              </a:rPr>
              <a:t>Thermal PAD</a:t>
            </a:r>
            <a:r>
              <a:rPr lang="zh-CN" altLang="en-US" sz="2000" dirty="0" smtClean="0">
                <a:solidFill>
                  <a:schemeClr val="tx1"/>
                </a:solidFill>
              </a:rPr>
              <a:t>位置从上图的“</a:t>
            </a:r>
            <a:r>
              <a:rPr lang="zh-CN" altLang="en-US" sz="2000" dirty="0">
                <a:solidFill>
                  <a:schemeClr val="tx1"/>
                </a:solidFill>
              </a:rPr>
              <a:t>实际</a:t>
            </a:r>
            <a:r>
              <a:rPr lang="zh-CN" altLang="en-US" sz="2000" dirty="0" smtClean="0">
                <a:solidFill>
                  <a:schemeClr val="tx1"/>
                </a:solidFill>
              </a:rPr>
              <a:t>”位置移动到“要求”位置后，再次安排铆合后实验室静音测试，测试结果为噪音状况会有所降低，但相比制程抽测的</a:t>
            </a:r>
            <a:r>
              <a:rPr lang="en-US" altLang="zh-CN" sz="2000" dirty="0" smtClean="0">
                <a:solidFill>
                  <a:schemeClr val="tx1"/>
                </a:solidFill>
              </a:rPr>
              <a:t>5pcs</a:t>
            </a:r>
            <a:r>
              <a:rPr lang="zh-CN" altLang="en-US" sz="2000" dirty="0" smtClean="0">
                <a:solidFill>
                  <a:schemeClr val="tx1"/>
                </a:solidFill>
              </a:rPr>
              <a:t>及</a:t>
            </a:r>
            <a:r>
              <a:rPr lang="en-US" altLang="zh-CN" sz="2000" dirty="0" smtClean="0">
                <a:solidFill>
                  <a:schemeClr val="tx1"/>
                </a:solidFill>
              </a:rPr>
              <a:t>1pc Golden Sample</a:t>
            </a:r>
            <a:r>
              <a:rPr lang="zh-CN" altLang="en-US" sz="2000" dirty="0" smtClean="0">
                <a:solidFill>
                  <a:schemeClr val="tx1"/>
                </a:solidFill>
              </a:rPr>
              <a:t>的值，任然普遍偏高（具体参考附件测试值）。故目前针对怀疑原因</a:t>
            </a:r>
            <a:r>
              <a:rPr lang="en-US" altLang="zh-CN" sz="2000" dirty="0" smtClean="0">
                <a:solidFill>
                  <a:schemeClr val="tx1"/>
                </a:solidFill>
              </a:rPr>
              <a:t>b</a:t>
            </a:r>
            <a:r>
              <a:rPr lang="zh-CN" altLang="en-US" sz="2000" dirty="0" smtClean="0">
                <a:solidFill>
                  <a:schemeClr val="tx1"/>
                </a:solidFill>
              </a:rPr>
              <a:t>的结论为：</a:t>
            </a:r>
            <a:r>
              <a:rPr lang="en-US" altLang="zh-CN" sz="2000" dirty="0" smtClean="0">
                <a:solidFill>
                  <a:schemeClr val="tx1"/>
                </a:solidFill>
              </a:rPr>
              <a:t>Thermal </a:t>
            </a:r>
            <a:r>
              <a:rPr lang="en-US" altLang="zh-CN" sz="2000" dirty="0">
                <a:solidFill>
                  <a:schemeClr val="tx1"/>
                </a:solidFill>
              </a:rPr>
              <a:t>PAD</a:t>
            </a:r>
            <a:r>
              <a:rPr lang="zh-CN" altLang="en-US" sz="2000" dirty="0" smtClean="0">
                <a:solidFill>
                  <a:schemeClr val="tx1"/>
                </a:solidFill>
              </a:rPr>
              <a:t>位置与</a:t>
            </a:r>
            <a:r>
              <a:rPr lang="en-US" altLang="zh-CN" sz="2000" dirty="0" smtClean="0">
                <a:solidFill>
                  <a:schemeClr val="tx1"/>
                </a:solidFill>
              </a:rPr>
              <a:t>C54</a:t>
            </a:r>
            <a:r>
              <a:rPr lang="zh-CN" altLang="en-US" sz="2000" dirty="0" smtClean="0">
                <a:solidFill>
                  <a:schemeClr val="tx1"/>
                </a:solidFill>
              </a:rPr>
              <a:t>电容距离的远近会影响电容</a:t>
            </a:r>
            <a:r>
              <a:rPr lang="en-US" altLang="zh-CN" sz="2000" dirty="0" smtClean="0">
                <a:solidFill>
                  <a:schemeClr val="tx1"/>
                </a:solidFill>
              </a:rPr>
              <a:t>C54</a:t>
            </a:r>
            <a:r>
              <a:rPr lang="zh-CN" altLang="en-US" sz="2000" dirty="0" smtClean="0">
                <a:solidFill>
                  <a:schemeClr val="tx1"/>
                </a:solidFill>
              </a:rPr>
              <a:t>产生声音后传导到</a:t>
            </a:r>
            <a:r>
              <a:rPr lang="en-US" altLang="zh-CN" sz="2000" dirty="0" smtClean="0">
                <a:solidFill>
                  <a:schemeClr val="tx1"/>
                </a:solidFill>
              </a:rPr>
              <a:t>Case</a:t>
            </a:r>
            <a:r>
              <a:rPr lang="zh-CN" altLang="en-US" sz="2000" dirty="0" smtClean="0">
                <a:solidFill>
                  <a:schemeClr val="tx1"/>
                </a:solidFill>
              </a:rPr>
              <a:t>外部的效果，但并非此声音产生的根本原因。</a:t>
            </a:r>
            <a:endParaRPr lang="en-US" altLang="zh-CN" sz="2000" dirty="0" smtClean="0">
              <a:solidFill>
                <a:schemeClr val="tx1"/>
              </a:solidFill>
            </a:endParaRPr>
          </a:p>
          <a:p>
            <a:r>
              <a:rPr lang="en-US" altLang="zh-TW" sz="2000" dirty="0" smtClean="0">
                <a:solidFill>
                  <a:schemeClr val="tx1"/>
                </a:solidFill>
              </a:rPr>
              <a:t>4. </a:t>
            </a:r>
            <a:r>
              <a:rPr lang="zh-CN" altLang="en-US" sz="2000" dirty="0" smtClean="0">
                <a:solidFill>
                  <a:schemeClr val="tx1"/>
                </a:solidFill>
              </a:rPr>
              <a:t>通过制程中上料资料的查询，确认到</a:t>
            </a:r>
            <a:r>
              <a:rPr lang="en-US" altLang="zh-CN" sz="2000" dirty="0" smtClean="0">
                <a:solidFill>
                  <a:schemeClr val="tx1"/>
                </a:solidFill>
              </a:rPr>
              <a:t>5pcs </a:t>
            </a:r>
            <a:r>
              <a:rPr lang="zh-CN" altLang="en-US" sz="2000" dirty="0" smtClean="0">
                <a:solidFill>
                  <a:schemeClr val="tx1"/>
                </a:solidFill>
              </a:rPr>
              <a:t>退回品所用到的电容均为</a:t>
            </a:r>
            <a:r>
              <a:rPr lang="en-US" altLang="zh-CN" sz="2000" dirty="0" smtClean="0">
                <a:solidFill>
                  <a:schemeClr val="tx1"/>
                </a:solidFill>
              </a:rPr>
              <a:t>AW</a:t>
            </a:r>
            <a:r>
              <a:rPr lang="zh-CN" altLang="en-US" sz="2000" dirty="0" smtClean="0">
                <a:solidFill>
                  <a:schemeClr val="tx1"/>
                </a:solidFill>
              </a:rPr>
              <a:t>（华新科）的电容，而</a:t>
            </a:r>
            <a:r>
              <a:rPr lang="zh-CN" altLang="en-US" sz="2000" dirty="0">
                <a:solidFill>
                  <a:schemeClr val="tx1"/>
                </a:solidFill>
              </a:rPr>
              <a:t>制程抽测的</a:t>
            </a:r>
            <a:r>
              <a:rPr lang="en-US" altLang="zh-CN" sz="2000" dirty="0">
                <a:solidFill>
                  <a:schemeClr val="tx1"/>
                </a:solidFill>
              </a:rPr>
              <a:t>5pcs</a:t>
            </a:r>
            <a:r>
              <a:rPr lang="zh-CN" altLang="en-US" sz="2000" dirty="0">
                <a:solidFill>
                  <a:schemeClr val="tx1"/>
                </a:solidFill>
              </a:rPr>
              <a:t>及</a:t>
            </a:r>
            <a:r>
              <a:rPr lang="en-US" altLang="zh-CN" sz="2000" dirty="0">
                <a:solidFill>
                  <a:schemeClr val="tx1"/>
                </a:solidFill>
              </a:rPr>
              <a:t>1pc Golden </a:t>
            </a:r>
            <a:r>
              <a:rPr lang="en-US" altLang="zh-CN" sz="2000" dirty="0" smtClean="0">
                <a:solidFill>
                  <a:schemeClr val="tx1"/>
                </a:solidFill>
              </a:rPr>
              <a:t>Sample</a:t>
            </a:r>
            <a:r>
              <a:rPr lang="zh-CN" altLang="en-US" sz="2000" dirty="0" smtClean="0">
                <a:solidFill>
                  <a:schemeClr val="tx1"/>
                </a:solidFill>
              </a:rPr>
              <a:t>所用的</a:t>
            </a:r>
            <a:r>
              <a:rPr lang="zh-CN" altLang="en-US" sz="2000" dirty="0">
                <a:solidFill>
                  <a:schemeClr val="tx1"/>
                </a:solidFill>
              </a:rPr>
              <a:t>电</a:t>
            </a:r>
            <a:r>
              <a:rPr lang="zh-CN" altLang="en-US" sz="2000" dirty="0" smtClean="0">
                <a:solidFill>
                  <a:schemeClr val="tx1"/>
                </a:solidFill>
              </a:rPr>
              <a:t>容则为</a:t>
            </a:r>
            <a:r>
              <a:rPr lang="en-US" altLang="zh-CN" sz="2000" dirty="0" smtClean="0">
                <a:solidFill>
                  <a:schemeClr val="tx1"/>
                </a:solidFill>
              </a:rPr>
              <a:t>CM</a:t>
            </a:r>
            <a:r>
              <a:rPr lang="zh-CN" altLang="en-US" sz="2000" dirty="0" smtClean="0">
                <a:solidFill>
                  <a:schemeClr val="tx1"/>
                </a:solidFill>
              </a:rPr>
              <a:t>（</a:t>
            </a:r>
            <a:r>
              <a:rPr lang="en-US" altLang="zh-CN" sz="2000" dirty="0" smtClean="0">
                <a:solidFill>
                  <a:schemeClr val="tx1"/>
                </a:solidFill>
              </a:rPr>
              <a:t>Murata</a:t>
            </a:r>
            <a:r>
              <a:rPr lang="zh-CN" altLang="en-US" sz="2000" dirty="0" smtClean="0">
                <a:solidFill>
                  <a:schemeClr val="tx1"/>
                </a:solidFill>
              </a:rPr>
              <a:t>）</a:t>
            </a:r>
            <a:r>
              <a:rPr lang="zh-CN" altLang="en-US" sz="2000" dirty="0">
                <a:solidFill>
                  <a:schemeClr val="tx1"/>
                </a:solidFill>
              </a:rPr>
              <a:t>的电</a:t>
            </a:r>
            <a:r>
              <a:rPr lang="zh-CN" altLang="en-US" sz="2000" dirty="0" smtClean="0">
                <a:solidFill>
                  <a:schemeClr val="tx1"/>
                </a:solidFill>
              </a:rPr>
              <a:t>容。两者之间产生的噪音无论是用人耳识别，或是比对之前的测试数据，均存在比较明显的差异。（</a:t>
            </a:r>
            <a:r>
              <a:rPr lang="en-US" altLang="zh-CN" sz="2000" dirty="0" smtClean="0">
                <a:solidFill>
                  <a:schemeClr val="tx1"/>
                </a:solidFill>
              </a:rPr>
              <a:t>Murata</a:t>
            </a:r>
            <a:r>
              <a:rPr lang="zh-CN" altLang="en-US" sz="2000" dirty="0" smtClean="0">
                <a:solidFill>
                  <a:schemeClr val="tx1"/>
                </a:solidFill>
              </a:rPr>
              <a:t>电容产生的噪音更小）</a:t>
            </a:r>
            <a:endParaRPr lang="en-US" altLang="zh-CN" sz="2000" dirty="0" smtClean="0">
              <a:solidFill>
                <a:schemeClr val="tx1"/>
              </a:solidFill>
            </a:endParaRPr>
          </a:p>
          <a:p>
            <a:r>
              <a:rPr lang="en-US" altLang="zh-TW" sz="2000" dirty="0" smtClean="0">
                <a:solidFill>
                  <a:schemeClr val="tx1"/>
                </a:solidFill>
              </a:rPr>
              <a:t>5.</a:t>
            </a:r>
            <a:r>
              <a:rPr lang="zh-CN" altLang="en-US" sz="2000" dirty="0" smtClean="0">
                <a:solidFill>
                  <a:schemeClr val="tx1"/>
                </a:solidFill>
              </a:rPr>
              <a:t>已经再次将这</a:t>
            </a:r>
            <a:r>
              <a:rPr lang="en-US" altLang="zh-CN" sz="2000" dirty="0" smtClean="0">
                <a:solidFill>
                  <a:schemeClr val="tx1"/>
                </a:solidFill>
              </a:rPr>
              <a:t>2pcs</a:t>
            </a:r>
            <a:r>
              <a:rPr lang="zh-CN" altLang="en-US" sz="2000" dirty="0">
                <a:solidFill>
                  <a:schemeClr val="tx1"/>
                </a:solidFill>
              </a:rPr>
              <a:t>退回</a:t>
            </a:r>
            <a:r>
              <a:rPr lang="zh-CN" altLang="en-US" sz="2000" dirty="0" smtClean="0">
                <a:solidFill>
                  <a:schemeClr val="tx1"/>
                </a:solidFill>
              </a:rPr>
              <a:t>品从</a:t>
            </a:r>
            <a:r>
              <a:rPr lang="zh-CN" altLang="en-US" sz="2000" dirty="0">
                <a:solidFill>
                  <a:schemeClr val="tx1"/>
                </a:solidFill>
              </a:rPr>
              <a:t>华新</a:t>
            </a:r>
            <a:r>
              <a:rPr lang="zh-CN" altLang="en-US" sz="2000" dirty="0" smtClean="0">
                <a:solidFill>
                  <a:schemeClr val="tx1"/>
                </a:solidFill>
              </a:rPr>
              <a:t>科的电容换上</a:t>
            </a:r>
            <a:r>
              <a:rPr lang="en-US" altLang="zh-CN" sz="2000" dirty="0" smtClean="0">
                <a:solidFill>
                  <a:schemeClr val="tx1"/>
                </a:solidFill>
              </a:rPr>
              <a:t>Murata</a:t>
            </a:r>
            <a:r>
              <a:rPr lang="zh-CN" altLang="en-US" sz="2000" dirty="0" smtClean="0">
                <a:solidFill>
                  <a:schemeClr val="tx1"/>
                </a:solidFill>
              </a:rPr>
              <a:t>的电容后，再次铆合送噪音实验室进行测试，测试结果为分贝明显减小，人耳识别结果也是明显改善。</a:t>
            </a:r>
            <a:endParaRPr lang="en-US" altLang="zh-CN" sz="2000" dirty="0" smtClean="0">
              <a:solidFill>
                <a:schemeClr val="tx1"/>
              </a:solidFill>
            </a:endParaRPr>
          </a:p>
          <a:p>
            <a:r>
              <a:rPr lang="en-US" altLang="zh-CN" sz="2000" dirty="0" smtClean="0">
                <a:solidFill>
                  <a:schemeClr val="tx1"/>
                </a:solidFill>
              </a:rPr>
              <a:t>6.</a:t>
            </a:r>
            <a:r>
              <a:rPr lang="zh-CN" altLang="en-US" sz="2000" dirty="0" smtClean="0">
                <a:solidFill>
                  <a:schemeClr val="tx1"/>
                </a:solidFill>
              </a:rPr>
              <a:t>交叉验证将有噪音的</a:t>
            </a:r>
            <a:r>
              <a:rPr lang="en-US" altLang="zh-CN" sz="2000" dirty="0" smtClean="0">
                <a:solidFill>
                  <a:schemeClr val="tx1"/>
                </a:solidFill>
              </a:rPr>
              <a:t>1pc</a:t>
            </a:r>
            <a:r>
              <a:rPr lang="zh-CN" altLang="en-US" sz="2000" dirty="0" smtClean="0">
                <a:solidFill>
                  <a:schemeClr val="tx1"/>
                </a:solidFill>
              </a:rPr>
              <a:t>华新科电容拆下后装到</a:t>
            </a:r>
            <a:r>
              <a:rPr lang="en-US" altLang="zh-CN" sz="2000" dirty="0" smtClean="0">
                <a:solidFill>
                  <a:schemeClr val="tx1"/>
                </a:solidFill>
              </a:rPr>
              <a:t>1pc </a:t>
            </a:r>
            <a:r>
              <a:rPr lang="zh-CN" altLang="en-US" sz="2000" dirty="0" smtClean="0">
                <a:solidFill>
                  <a:schemeClr val="tx1"/>
                </a:solidFill>
              </a:rPr>
              <a:t>声音良好的</a:t>
            </a:r>
            <a:r>
              <a:rPr lang="en-US" altLang="zh-CN" sz="2000" dirty="0" smtClean="0">
                <a:solidFill>
                  <a:schemeClr val="tx1"/>
                </a:solidFill>
              </a:rPr>
              <a:t>Golden Sample</a:t>
            </a:r>
            <a:r>
              <a:rPr lang="zh-CN" altLang="en-US" sz="2000" dirty="0" smtClean="0">
                <a:solidFill>
                  <a:schemeClr val="tx1"/>
                </a:solidFill>
              </a:rPr>
              <a:t>上，数据显示噪音有明显上升的状况。</a:t>
            </a:r>
            <a:endParaRPr lang="en-US" altLang="zh-CN" sz="2000" dirty="0" smtClean="0">
              <a:solidFill>
                <a:schemeClr val="tx1"/>
              </a:solidFill>
            </a:endParaRPr>
          </a:p>
          <a:p>
            <a:endParaRPr lang="en-US" altLang="zh-TW" sz="2000" dirty="0">
              <a:solidFill>
                <a:schemeClr val="tx1"/>
              </a:solidFill>
            </a:endParaRPr>
          </a:p>
          <a:p>
            <a:r>
              <a:rPr lang="zh-CN" altLang="en-US" sz="2000" dirty="0" smtClean="0">
                <a:solidFill>
                  <a:schemeClr val="tx1"/>
                </a:solidFill>
              </a:rPr>
              <a:t>综合以上分析及验证结果，可以得到以下结论：</a:t>
            </a:r>
            <a:endParaRPr lang="en-US" altLang="zh-CN" sz="2000" dirty="0" smtClean="0">
              <a:solidFill>
                <a:schemeClr val="tx1"/>
              </a:solidFill>
            </a:endParaRPr>
          </a:p>
          <a:p>
            <a:r>
              <a:rPr lang="en-US" altLang="zh-TW" sz="2000" dirty="0" smtClean="0">
                <a:solidFill>
                  <a:schemeClr val="tx1"/>
                </a:solidFill>
              </a:rPr>
              <a:t>1.</a:t>
            </a:r>
            <a:r>
              <a:rPr lang="zh-CN" altLang="en-US" sz="2000" dirty="0" smtClean="0">
                <a:solidFill>
                  <a:schemeClr val="tx1"/>
                </a:solidFill>
              </a:rPr>
              <a:t>造成此次联想</a:t>
            </a:r>
            <a:r>
              <a:rPr lang="en-US" altLang="zh-CN" sz="2000" dirty="0" smtClean="0">
                <a:solidFill>
                  <a:schemeClr val="tx1"/>
                </a:solidFill>
              </a:rPr>
              <a:t>PD65W</a:t>
            </a:r>
            <a:r>
              <a:rPr lang="zh-CN" altLang="en-US" sz="2000" dirty="0" smtClean="0">
                <a:solidFill>
                  <a:schemeClr val="tx1"/>
                </a:solidFill>
              </a:rPr>
              <a:t>噪音问题的声源为厂商华新科的</a:t>
            </a:r>
            <a:r>
              <a:rPr lang="en-US" altLang="zh-CN" sz="2000" dirty="0" smtClean="0">
                <a:solidFill>
                  <a:schemeClr val="tx1"/>
                </a:solidFill>
              </a:rPr>
              <a:t>C54</a:t>
            </a:r>
            <a:r>
              <a:rPr lang="zh-CN" altLang="en-US" sz="2000" dirty="0" smtClean="0">
                <a:solidFill>
                  <a:schemeClr val="tx1"/>
                </a:solidFill>
              </a:rPr>
              <a:t>电容。</a:t>
            </a:r>
            <a:endParaRPr lang="en-US" altLang="zh-CN" sz="2000" dirty="0" smtClean="0">
              <a:solidFill>
                <a:schemeClr val="tx1"/>
              </a:solidFill>
            </a:endParaRPr>
          </a:p>
          <a:p>
            <a:r>
              <a:rPr lang="en-US" altLang="zh-TW" sz="2000" dirty="0" smtClean="0">
                <a:solidFill>
                  <a:schemeClr val="tx1"/>
                </a:solidFill>
              </a:rPr>
              <a:t>2.</a:t>
            </a:r>
            <a:r>
              <a:rPr lang="en-US" altLang="zh-TW" sz="2000" dirty="0">
                <a:solidFill>
                  <a:schemeClr val="tx1"/>
                </a:solidFill>
              </a:rPr>
              <a:t> </a:t>
            </a:r>
            <a:r>
              <a:rPr lang="zh-CN" altLang="en-US" sz="2000" dirty="0" smtClean="0">
                <a:solidFill>
                  <a:schemeClr val="tx1"/>
                </a:solidFill>
              </a:rPr>
              <a:t>噪音大的产品内部的</a:t>
            </a:r>
            <a:r>
              <a:rPr lang="en-US" altLang="zh-TW" sz="2000" dirty="0" smtClean="0">
                <a:solidFill>
                  <a:schemeClr val="tx1"/>
                </a:solidFill>
              </a:rPr>
              <a:t>Thermal PAD</a:t>
            </a:r>
            <a:r>
              <a:rPr lang="zh-CN" altLang="en-US" sz="2000" dirty="0" smtClean="0">
                <a:solidFill>
                  <a:schemeClr val="tx1"/>
                </a:solidFill>
              </a:rPr>
              <a:t>贴附较为靠近</a:t>
            </a:r>
            <a:r>
              <a:rPr lang="en-US" altLang="zh-CN" sz="2000" dirty="0" smtClean="0">
                <a:solidFill>
                  <a:schemeClr val="tx1"/>
                </a:solidFill>
              </a:rPr>
              <a:t>C54</a:t>
            </a:r>
            <a:r>
              <a:rPr lang="zh-CN" altLang="en-US" sz="2000" dirty="0" smtClean="0">
                <a:solidFill>
                  <a:schemeClr val="tx1"/>
                </a:solidFill>
              </a:rPr>
              <a:t>电容，使得</a:t>
            </a:r>
            <a:r>
              <a:rPr lang="en-US" altLang="zh-CN" sz="2000" dirty="0" smtClean="0">
                <a:solidFill>
                  <a:schemeClr val="tx1"/>
                </a:solidFill>
              </a:rPr>
              <a:t>C54</a:t>
            </a:r>
            <a:r>
              <a:rPr lang="zh-CN" altLang="en-US" sz="2000" dirty="0" smtClean="0">
                <a:solidFill>
                  <a:schemeClr val="tx1"/>
                </a:solidFill>
              </a:rPr>
              <a:t>发出的声音能从产品内如更放大的传导至产品外部，使得声音更大。</a:t>
            </a:r>
            <a:endParaRPr lang="en-US" altLang="zh-CN" sz="2000" dirty="0" smtClean="0">
              <a:solidFill>
                <a:schemeClr val="tx1"/>
              </a:solidFill>
            </a:endParaRPr>
          </a:p>
          <a:p>
            <a:r>
              <a:rPr lang="en-US" altLang="zh-TW" sz="2000" dirty="0" smtClean="0">
                <a:solidFill>
                  <a:schemeClr val="tx1"/>
                </a:solidFill>
              </a:rPr>
              <a:t>3.</a:t>
            </a:r>
            <a:r>
              <a:rPr lang="zh-CN" altLang="en-US" sz="2000" dirty="0" smtClean="0">
                <a:solidFill>
                  <a:schemeClr val="tx1"/>
                </a:solidFill>
              </a:rPr>
              <a:t>已送</a:t>
            </a:r>
            <a:r>
              <a:rPr lang="en-US" altLang="zh-CN" sz="2000" dirty="0" smtClean="0">
                <a:solidFill>
                  <a:schemeClr val="tx1"/>
                </a:solidFill>
              </a:rPr>
              <a:t>1pc</a:t>
            </a:r>
            <a:r>
              <a:rPr lang="zh-CN" altLang="en-US" sz="2000" dirty="0" smtClean="0">
                <a:solidFill>
                  <a:schemeClr val="tx1"/>
                </a:solidFill>
              </a:rPr>
              <a:t>噪音大的</a:t>
            </a:r>
            <a:r>
              <a:rPr lang="en-US" altLang="zh-CN" sz="2000" dirty="0" smtClean="0">
                <a:solidFill>
                  <a:schemeClr val="tx1"/>
                </a:solidFill>
              </a:rPr>
              <a:t>C54</a:t>
            </a:r>
            <a:r>
              <a:rPr lang="zh-CN" altLang="en-US" sz="2000" dirty="0" smtClean="0">
                <a:solidFill>
                  <a:schemeClr val="tx1"/>
                </a:solidFill>
              </a:rPr>
              <a:t>电容给厂商做进一步分析。</a:t>
            </a:r>
            <a:endParaRPr lang="en-US" altLang="zh-TW" sz="2000" dirty="0" smtClean="0">
              <a:solidFill>
                <a:schemeClr val="tx1"/>
              </a:solidFill>
            </a:endParaRPr>
          </a:p>
          <a:p>
            <a:endParaRPr lang="zh-TW" altLang="en-US" sz="2000" dirty="0">
              <a:solidFill>
                <a:schemeClr val="tx1"/>
              </a:solidFill>
            </a:endParaRPr>
          </a:p>
        </p:txBody>
      </p:sp>
      <p:graphicFrame>
        <p:nvGraphicFramePr>
          <p:cNvPr id="2" name="物件 1"/>
          <p:cNvGraphicFramePr>
            <a:graphicFrameLocks noChangeAspect="1"/>
          </p:cNvGraphicFramePr>
          <p:nvPr>
            <p:extLst>
              <p:ext uri="{D42A27DB-BD31-4B8C-83A1-F6EECF244321}">
                <p14:modId xmlns:p14="http://schemas.microsoft.com/office/powerpoint/2010/main" val="2935159608"/>
              </p:ext>
            </p:extLst>
          </p:nvPr>
        </p:nvGraphicFramePr>
        <p:xfrm>
          <a:off x="7596336" y="4797152"/>
          <a:ext cx="1152128" cy="1008112"/>
        </p:xfrm>
        <a:graphic>
          <a:graphicData uri="http://schemas.openxmlformats.org/presentationml/2006/ole">
            <mc:AlternateContent xmlns:mc="http://schemas.openxmlformats.org/markup-compatibility/2006">
              <mc:Choice xmlns:v="urn:schemas-microsoft-com:vml" Requires="v">
                <p:oleObj spid="_x0000_s2094" name="工作表" showAsIcon="1" r:id="rId3" imgW="914400" imgH="800280" progId="Excel.Sheet.8">
                  <p:embed/>
                </p:oleObj>
              </mc:Choice>
              <mc:Fallback>
                <p:oleObj name="工作表" showAsIcon="1" r:id="rId3" imgW="914400" imgH="800280" progId="Excel.Sheet.8">
                  <p:embed/>
                  <p:pic>
                    <p:nvPicPr>
                      <p:cNvPr id="0" name=""/>
                      <p:cNvPicPr/>
                      <p:nvPr/>
                    </p:nvPicPr>
                    <p:blipFill>
                      <a:blip r:embed="rId4"/>
                      <a:stretch>
                        <a:fillRect/>
                      </a:stretch>
                    </p:blipFill>
                    <p:spPr>
                      <a:xfrm>
                        <a:off x="7596336" y="4797152"/>
                        <a:ext cx="1152128" cy="1008112"/>
                      </a:xfrm>
                      <a:prstGeom prst="rect">
                        <a:avLst/>
                      </a:prstGeom>
                    </p:spPr>
                  </p:pic>
                </p:oleObj>
              </mc:Fallback>
            </mc:AlternateContent>
          </a:graphicData>
        </a:graphic>
      </p:graphicFrame>
    </p:spTree>
    <p:extLst>
      <p:ext uri="{BB962C8B-B14F-4D97-AF65-F5344CB8AC3E}">
        <p14:creationId xmlns:p14="http://schemas.microsoft.com/office/powerpoint/2010/main" val="3709770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91832" y="692696"/>
            <a:ext cx="8564048" cy="374441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u="sng" dirty="0" smtClean="0">
                <a:solidFill>
                  <a:schemeClr val="tx1"/>
                </a:solidFill>
              </a:rPr>
              <a:t>Risk</a:t>
            </a:r>
            <a:r>
              <a:rPr lang="zh-CN" altLang="en-US" sz="2400" u="sng" dirty="0" smtClean="0">
                <a:solidFill>
                  <a:schemeClr val="tx1"/>
                </a:solidFill>
              </a:rPr>
              <a:t>评估</a:t>
            </a:r>
            <a:r>
              <a:rPr lang="en-US" altLang="zh-TW" sz="2400" u="sng" dirty="0" smtClean="0">
                <a:solidFill>
                  <a:schemeClr val="tx1"/>
                </a:solidFill>
              </a:rPr>
              <a:t>:</a:t>
            </a:r>
            <a:endParaRPr lang="en-US" altLang="zh-CN" sz="2000" dirty="0" smtClean="0">
              <a:solidFill>
                <a:schemeClr val="tx1"/>
              </a:solidFill>
            </a:endParaRPr>
          </a:p>
          <a:p>
            <a:r>
              <a:rPr lang="en-US" altLang="zh-TW" sz="2000" dirty="0" smtClean="0">
                <a:solidFill>
                  <a:schemeClr val="tx1"/>
                </a:solidFill>
              </a:rPr>
              <a:t>1.</a:t>
            </a:r>
            <a:r>
              <a:rPr lang="zh-CN" altLang="en-US" sz="2000" dirty="0">
                <a:solidFill>
                  <a:schemeClr val="tx1"/>
                </a:solidFill>
              </a:rPr>
              <a:t>从之前的市场退回品生产数据分析客</a:t>
            </a:r>
            <a:r>
              <a:rPr lang="zh-CN" altLang="en-US" sz="2000" dirty="0" smtClean="0">
                <a:solidFill>
                  <a:schemeClr val="tx1"/>
                </a:solidFill>
              </a:rPr>
              <a:t>户投诉有噪音产品语句</a:t>
            </a:r>
            <a:r>
              <a:rPr lang="en-US" altLang="zh-CN" sz="2000" dirty="0" smtClean="0">
                <a:solidFill>
                  <a:schemeClr val="tx1"/>
                </a:solidFill>
              </a:rPr>
              <a:t>+</a:t>
            </a:r>
            <a:r>
              <a:rPr lang="zh-CN" altLang="en-US" sz="2000" dirty="0" smtClean="0">
                <a:solidFill>
                  <a:schemeClr val="tx1"/>
                </a:solidFill>
              </a:rPr>
              <a:t>单独退回噪音产品的分析，均为</a:t>
            </a:r>
            <a:r>
              <a:rPr lang="en-US" altLang="zh-CN" sz="2000" dirty="0">
                <a:solidFill>
                  <a:schemeClr val="tx1"/>
                </a:solidFill>
              </a:rPr>
              <a:t>AW</a:t>
            </a:r>
            <a:r>
              <a:rPr lang="zh-CN" altLang="en-US" sz="2000" dirty="0">
                <a:solidFill>
                  <a:schemeClr val="tx1"/>
                </a:solidFill>
              </a:rPr>
              <a:t>（华新科）的电</a:t>
            </a:r>
            <a:r>
              <a:rPr lang="zh-CN" altLang="en-US" sz="2000" dirty="0" smtClean="0">
                <a:solidFill>
                  <a:schemeClr val="tx1"/>
                </a:solidFill>
              </a:rPr>
              <a:t>容。</a:t>
            </a:r>
            <a:endParaRPr lang="en-US" altLang="zh-CN" sz="2000" dirty="0" smtClean="0">
              <a:solidFill>
                <a:schemeClr val="tx1"/>
              </a:solidFill>
            </a:endParaRPr>
          </a:p>
          <a:p>
            <a:endParaRPr lang="en-US" altLang="zh-CN" sz="2000" dirty="0" smtClean="0">
              <a:solidFill>
                <a:schemeClr val="tx1"/>
              </a:solidFill>
            </a:endParaRPr>
          </a:p>
          <a:p>
            <a:r>
              <a:rPr lang="en-US" altLang="zh-TW" sz="2000" dirty="0" smtClean="0">
                <a:solidFill>
                  <a:schemeClr val="tx1"/>
                </a:solidFill>
              </a:rPr>
              <a:t>2.</a:t>
            </a:r>
            <a:r>
              <a:rPr lang="zh-CN" altLang="en-US" sz="2000" dirty="0" smtClean="0">
                <a:solidFill>
                  <a:schemeClr val="tx1"/>
                </a:solidFill>
              </a:rPr>
              <a:t>从附件上料数据看，目前还在</a:t>
            </a:r>
            <a:r>
              <a:rPr lang="en-US" altLang="zh-CN" sz="2000" dirty="0" smtClean="0">
                <a:solidFill>
                  <a:schemeClr val="tx1"/>
                </a:solidFill>
              </a:rPr>
              <a:t>Hub</a:t>
            </a:r>
            <a:r>
              <a:rPr lang="zh-CN" altLang="en-US" sz="2000" dirty="0" smtClean="0">
                <a:solidFill>
                  <a:schemeClr val="tx1"/>
                </a:solidFill>
              </a:rPr>
              <a:t>有两张工单产品</a:t>
            </a:r>
            <a:r>
              <a:rPr lang="en-US" altLang="zh-CN" sz="2000" dirty="0" smtClean="0">
                <a:solidFill>
                  <a:schemeClr val="tx1"/>
                </a:solidFill>
              </a:rPr>
              <a:t>+</a:t>
            </a:r>
            <a:r>
              <a:rPr lang="zh-CN" altLang="en-US" sz="2000" dirty="0" smtClean="0">
                <a:solidFill>
                  <a:schemeClr val="tx1"/>
                </a:solidFill>
              </a:rPr>
              <a:t>工厂库存一张工单产品</a:t>
            </a:r>
            <a:r>
              <a:rPr lang="en-US" altLang="zh-CN" sz="2000" dirty="0" smtClean="0">
                <a:solidFill>
                  <a:schemeClr val="tx1"/>
                </a:solidFill>
              </a:rPr>
              <a:t>C54</a:t>
            </a:r>
            <a:r>
              <a:rPr lang="zh-CN" altLang="en-US" sz="2000" dirty="0" smtClean="0">
                <a:solidFill>
                  <a:schemeClr val="tx1"/>
                </a:solidFill>
              </a:rPr>
              <a:t>位置有使用</a:t>
            </a:r>
            <a:r>
              <a:rPr lang="en-US" altLang="zh-CN" sz="2000" dirty="0">
                <a:solidFill>
                  <a:schemeClr val="tx1"/>
                </a:solidFill>
              </a:rPr>
              <a:t>AW</a:t>
            </a:r>
            <a:r>
              <a:rPr lang="zh-CN" altLang="en-US" sz="2000" dirty="0">
                <a:solidFill>
                  <a:schemeClr val="tx1"/>
                </a:solidFill>
              </a:rPr>
              <a:t>（华新科</a:t>
            </a:r>
            <a:r>
              <a:rPr lang="zh-CN" altLang="en-US" sz="2000" dirty="0" smtClean="0">
                <a:solidFill>
                  <a:schemeClr val="tx1"/>
                </a:solidFill>
              </a:rPr>
              <a:t>）的电容</a:t>
            </a:r>
            <a:r>
              <a:rPr lang="en-US" altLang="zh-CN" sz="2000" dirty="0" smtClean="0">
                <a:solidFill>
                  <a:schemeClr val="tx1"/>
                </a:solidFill>
              </a:rPr>
              <a:t>total 90K</a:t>
            </a:r>
            <a:r>
              <a:rPr lang="zh-CN" altLang="en-US" sz="2000" dirty="0" smtClean="0">
                <a:solidFill>
                  <a:schemeClr val="tx1"/>
                </a:solidFill>
              </a:rPr>
              <a:t>。评估此部分存在</a:t>
            </a:r>
            <a:r>
              <a:rPr lang="en-US" altLang="zh-CN" sz="2000" dirty="0" smtClean="0">
                <a:solidFill>
                  <a:schemeClr val="tx1"/>
                </a:solidFill>
              </a:rPr>
              <a:t>Risk</a:t>
            </a:r>
            <a:r>
              <a:rPr lang="zh-CN" altLang="en-US" sz="2000" dirty="0" smtClean="0">
                <a:solidFill>
                  <a:schemeClr val="tx1"/>
                </a:solidFill>
              </a:rPr>
              <a:t>，紧急采取</a:t>
            </a:r>
            <a:r>
              <a:rPr lang="en-US" altLang="zh-CN" sz="2000" dirty="0" smtClean="0">
                <a:solidFill>
                  <a:schemeClr val="tx1"/>
                </a:solidFill>
              </a:rPr>
              <a:t>Q-Hold</a:t>
            </a:r>
            <a:r>
              <a:rPr lang="zh-CN" altLang="en-US" sz="2000" dirty="0" smtClean="0">
                <a:solidFill>
                  <a:schemeClr val="tx1"/>
                </a:solidFill>
              </a:rPr>
              <a:t>措施并做进一步评估。</a:t>
            </a:r>
            <a:endParaRPr lang="en-US" altLang="zh-CN" sz="2000" dirty="0" smtClean="0">
              <a:solidFill>
                <a:schemeClr val="tx1"/>
              </a:solidFill>
            </a:endParaRPr>
          </a:p>
          <a:p>
            <a:endParaRPr lang="en-US" altLang="zh-CN" sz="2000" dirty="0" smtClean="0">
              <a:solidFill>
                <a:schemeClr val="tx1"/>
              </a:solidFill>
            </a:endParaRPr>
          </a:p>
          <a:p>
            <a:endParaRPr lang="en-US" altLang="zh-CN" sz="2000" dirty="0" smtClean="0">
              <a:solidFill>
                <a:schemeClr val="tx1"/>
              </a:solidFill>
            </a:endParaRPr>
          </a:p>
          <a:p>
            <a:r>
              <a:rPr lang="en-US" altLang="zh-TW" sz="2000" dirty="0" smtClean="0">
                <a:solidFill>
                  <a:schemeClr val="tx1"/>
                </a:solidFill>
              </a:rPr>
              <a:t>3.</a:t>
            </a:r>
            <a:r>
              <a:rPr lang="zh-CN" altLang="en-US" sz="2000" dirty="0" smtClean="0">
                <a:solidFill>
                  <a:schemeClr val="tx1"/>
                </a:solidFill>
              </a:rPr>
              <a:t>通过进一步评估，对于以上</a:t>
            </a:r>
            <a:r>
              <a:rPr lang="en-US" altLang="zh-CN" sz="2000" dirty="0" smtClean="0">
                <a:solidFill>
                  <a:schemeClr val="tx1"/>
                </a:solidFill>
              </a:rPr>
              <a:t>Hold</a:t>
            </a:r>
            <a:r>
              <a:rPr lang="zh-CN" altLang="en-US" sz="2000" dirty="0" smtClean="0">
                <a:solidFill>
                  <a:schemeClr val="tx1"/>
                </a:solidFill>
              </a:rPr>
              <a:t>的</a:t>
            </a:r>
            <a:r>
              <a:rPr lang="en-US" altLang="zh-CN" sz="2000" dirty="0">
                <a:solidFill>
                  <a:schemeClr val="tx1"/>
                </a:solidFill>
              </a:rPr>
              <a:t>t</a:t>
            </a:r>
            <a:r>
              <a:rPr lang="en-US" altLang="zh-CN" sz="2000" dirty="0" smtClean="0">
                <a:solidFill>
                  <a:schemeClr val="tx1"/>
                </a:solidFill>
              </a:rPr>
              <a:t>otal 90K</a:t>
            </a:r>
            <a:r>
              <a:rPr lang="zh-CN" altLang="en-US" sz="2000" dirty="0" smtClean="0">
                <a:solidFill>
                  <a:schemeClr val="tx1"/>
                </a:solidFill>
              </a:rPr>
              <a:t>的产品采取将</a:t>
            </a:r>
            <a:r>
              <a:rPr lang="en-US" altLang="zh-CN" sz="2000" dirty="0" smtClean="0">
                <a:solidFill>
                  <a:schemeClr val="tx1"/>
                </a:solidFill>
              </a:rPr>
              <a:t>C54</a:t>
            </a:r>
            <a:r>
              <a:rPr lang="zh-CN" altLang="en-US" sz="2000" dirty="0" smtClean="0">
                <a:solidFill>
                  <a:schemeClr val="tx1"/>
                </a:solidFill>
              </a:rPr>
              <a:t>材料的</a:t>
            </a:r>
            <a:r>
              <a:rPr lang="en-US" altLang="zh-CN" sz="2000" dirty="0" smtClean="0">
                <a:solidFill>
                  <a:schemeClr val="tx1"/>
                </a:solidFill>
              </a:rPr>
              <a:t>D/C</a:t>
            </a:r>
            <a:r>
              <a:rPr lang="zh-CN" altLang="en-US" sz="2000" dirty="0" smtClean="0">
                <a:solidFill>
                  <a:schemeClr val="tx1"/>
                </a:solidFill>
              </a:rPr>
              <a:t>做区分后，对每一个</a:t>
            </a:r>
            <a:r>
              <a:rPr lang="en-US" altLang="zh-CN" sz="2000" dirty="0" smtClean="0">
                <a:solidFill>
                  <a:schemeClr val="tx1"/>
                </a:solidFill>
              </a:rPr>
              <a:t>D/C</a:t>
            </a:r>
            <a:r>
              <a:rPr lang="zh-CN" altLang="en-US" sz="2000" dirty="0" smtClean="0">
                <a:solidFill>
                  <a:schemeClr val="tx1"/>
                </a:solidFill>
              </a:rPr>
              <a:t>做了一定数量的实验室随机抽样的测试及人耳听产品噪音的抽检确认。结果为这部分</a:t>
            </a:r>
            <a:r>
              <a:rPr lang="en-US" altLang="zh-CN" sz="2000" dirty="0" smtClean="0">
                <a:solidFill>
                  <a:schemeClr val="tx1"/>
                </a:solidFill>
              </a:rPr>
              <a:t>Hold </a:t>
            </a:r>
            <a:r>
              <a:rPr lang="zh-CN" altLang="en-US" sz="2000" dirty="0">
                <a:solidFill>
                  <a:schemeClr val="tx1"/>
                </a:solidFill>
              </a:rPr>
              <a:t>的华新</a:t>
            </a:r>
            <a:r>
              <a:rPr lang="zh-CN" altLang="en-US" sz="2000" dirty="0" smtClean="0">
                <a:solidFill>
                  <a:schemeClr val="tx1"/>
                </a:solidFill>
              </a:rPr>
              <a:t>科</a:t>
            </a:r>
            <a:r>
              <a:rPr lang="en-US" altLang="zh-CN" sz="2000" dirty="0" smtClean="0">
                <a:solidFill>
                  <a:schemeClr val="tx1"/>
                </a:solidFill>
              </a:rPr>
              <a:t>D/C</a:t>
            </a:r>
            <a:r>
              <a:rPr lang="zh-CN" altLang="en-US" sz="2000" dirty="0" smtClean="0">
                <a:solidFill>
                  <a:schemeClr val="tx1"/>
                </a:solidFill>
              </a:rPr>
              <a:t>的产品所产生的噪音要明显优于之前发生问题的</a:t>
            </a:r>
            <a:r>
              <a:rPr lang="zh-CN" altLang="en-US" sz="2000" dirty="0">
                <a:solidFill>
                  <a:schemeClr val="tx1"/>
                </a:solidFill>
              </a:rPr>
              <a:t>华新科</a:t>
            </a:r>
            <a:r>
              <a:rPr lang="en-US" altLang="zh-CN" sz="2000" dirty="0">
                <a:solidFill>
                  <a:schemeClr val="tx1"/>
                </a:solidFill>
              </a:rPr>
              <a:t>D/C</a:t>
            </a:r>
            <a:r>
              <a:rPr lang="zh-CN" altLang="en-US" sz="2000" dirty="0">
                <a:solidFill>
                  <a:schemeClr val="tx1"/>
                </a:solidFill>
              </a:rPr>
              <a:t>的产品所产生的</a:t>
            </a:r>
            <a:r>
              <a:rPr lang="zh-CN" altLang="en-US" sz="2000" dirty="0" smtClean="0">
                <a:solidFill>
                  <a:schemeClr val="tx1"/>
                </a:solidFill>
              </a:rPr>
              <a:t>噪音。故判断此</a:t>
            </a:r>
            <a:r>
              <a:rPr lang="en-US" altLang="zh-CN" sz="2000" dirty="0" smtClean="0">
                <a:solidFill>
                  <a:schemeClr val="tx1"/>
                </a:solidFill>
              </a:rPr>
              <a:t>Q-Hold</a:t>
            </a:r>
            <a:r>
              <a:rPr lang="zh-CN" altLang="en-US" sz="2000" dirty="0" smtClean="0">
                <a:solidFill>
                  <a:schemeClr val="tx1"/>
                </a:solidFill>
              </a:rPr>
              <a:t>的</a:t>
            </a:r>
            <a:r>
              <a:rPr lang="en-US" altLang="zh-CN" sz="2000" dirty="0" smtClean="0">
                <a:solidFill>
                  <a:schemeClr val="tx1"/>
                </a:solidFill>
              </a:rPr>
              <a:t>90K</a:t>
            </a:r>
            <a:r>
              <a:rPr lang="zh-CN" altLang="en-US" sz="2000" dirty="0" smtClean="0">
                <a:solidFill>
                  <a:schemeClr val="tx1"/>
                </a:solidFill>
              </a:rPr>
              <a:t>华新科电容</a:t>
            </a:r>
            <a:r>
              <a:rPr lang="en-US" altLang="zh-CN" sz="2000" dirty="0" smtClean="0">
                <a:solidFill>
                  <a:schemeClr val="tx1"/>
                </a:solidFill>
              </a:rPr>
              <a:t>D/C</a:t>
            </a:r>
            <a:r>
              <a:rPr lang="zh-CN" altLang="en-US" sz="2000" dirty="0" smtClean="0">
                <a:solidFill>
                  <a:schemeClr val="tx1"/>
                </a:solidFill>
              </a:rPr>
              <a:t>的</a:t>
            </a:r>
            <a:r>
              <a:rPr lang="zh-CN" altLang="en-US" sz="2000" dirty="0">
                <a:solidFill>
                  <a:schemeClr val="tx1"/>
                </a:solidFill>
              </a:rPr>
              <a:t>产</a:t>
            </a:r>
            <a:r>
              <a:rPr lang="zh-CN" altLang="en-US" sz="2000" dirty="0" smtClean="0">
                <a:solidFill>
                  <a:schemeClr val="tx1"/>
                </a:solidFill>
              </a:rPr>
              <a:t>品所产生的产品噪音明显小于之前</a:t>
            </a:r>
            <a:r>
              <a:rPr lang="zh-CN" altLang="en-US" sz="2000" dirty="0">
                <a:solidFill>
                  <a:schemeClr val="tx1"/>
                </a:solidFill>
              </a:rPr>
              <a:t>华新</a:t>
            </a:r>
            <a:r>
              <a:rPr lang="zh-CN" altLang="en-US" sz="2000" dirty="0" smtClean="0">
                <a:solidFill>
                  <a:schemeClr val="tx1"/>
                </a:solidFill>
              </a:rPr>
              <a:t>科退回品电</a:t>
            </a:r>
            <a:r>
              <a:rPr lang="zh-CN" altLang="en-US" sz="2000" dirty="0">
                <a:solidFill>
                  <a:schemeClr val="tx1"/>
                </a:solidFill>
              </a:rPr>
              <a:t>容</a:t>
            </a:r>
            <a:r>
              <a:rPr lang="en-US" altLang="zh-CN" sz="2000" dirty="0" smtClean="0">
                <a:solidFill>
                  <a:schemeClr val="tx1"/>
                </a:solidFill>
              </a:rPr>
              <a:t>D/C</a:t>
            </a:r>
            <a:r>
              <a:rPr lang="zh-CN" altLang="en-US" sz="2000" dirty="0" smtClean="0">
                <a:solidFill>
                  <a:schemeClr val="tx1"/>
                </a:solidFill>
              </a:rPr>
              <a:t>的产品，后续造成客户退回的风险低。建议可以解除</a:t>
            </a:r>
            <a:r>
              <a:rPr lang="en-US" altLang="zh-CN" sz="2000" dirty="0" smtClean="0">
                <a:solidFill>
                  <a:schemeClr val="tx1"/>
                </a:solidFill>
              </a:rPr>
              <a:t>Hold</a:t>
            </a:r>
            <a:r>
              <a:rPr lang="zh-CN" altLang="en-US" sz="2000" dirty="0" smtClean="0">
                <a:solidFill>
                  <a:schemeClr val="tx1"/>
                </a:solidFill>
              </a:rPr>
              <a:t>，正常出货。</a:t>
            </a:r>
            <a:endParaRPr lang="zh-TW" altLang="en-US" sz="2000" dirty="0">
              <a:solidFill>
                <a:schemeClr val="tx1"/>
              </a:solidFill>
            </a:endParaRPr>
          </a:p>
        </p:txBody>
      </p:sp>
      <p:graphicFrame>
        <p:nvGraphicFramePr>
          <p:cNvPr id="2" name="物件 1"/>
          <p:cNvGraphicFramePr>
            <a:graphicFrameLocks noChangeAspect="1"/>
          </p:cNvGraphicFramePr>
          <p:nvPr>
            <p:extLst>
              <p:ext uri="{D42A27DB-BD31-4B8C-83A1-F6EECF244321}">
                <p14:modId xmlns:p14="http://schemas.microsoft.com/office/powerpoint/2010/main" val="3926361566"/>
              </p:ext>
            </p:extLst>
          </p:nvPr>
        </p:nvGraphicFramePr>
        <p:xfrm>
          <a:off x="7452320" y="2164854"/>
          <a:ext cx="914400" cy="800100"/>
        </p:xfrm>
        <a:graphic>
          <a:graphicData uri="http://schemas.openxmlformats.org/presentationml/2006/ole">
            <mc:AlternateContent xmlns:mc="http://schemas.openxmlformats.org/markup-compatibility/2006">
              <mc:Choice xmlns:v="urn:schemas-microsoft-com:vml" Requires="v">
                <p:oleObj spid="_x0000_s1199" name="工作表" showAsIcon="1" r:id="rId3" imgW="914400" imgH="800280" progId="Excel.Sheet.12">
                  <p:embed/>
                </p:oleObj>
              </mc:Choice>
              <mc:Fallback>
                <p:oleObj name="工作表" showAsIcon="1" r:id="rId3" imgW="914400" imgH="800280" progId="Excel.Sheet.12">
                  <p:embed/>
                  <p:pic>
                    <p:nvPicPr>
                      <p:cNvPr id="0" name=""/>
                      <p:cNvPicPr/>
                      <p:nvPr/>
                    </p:nvPicPr>
                    <p:blipFill>
                      <a:blip r:embed="rId4"/>
                      <a:stretch>
                        <a:fillRect/>
                      </a:stretch>
                    </p:blipFill>
                    <p:spPr>
                      <a:xfrm>
                        <a:off x="7452320" y="2164854"/>
                        <a:ext cx="914400" cy="800100"/>
                      </a:xfrm>
                      <a:prstGeom prst="rect">
                        <a:avLst/>
                      </a:prstGeom>
                    </p:spPr>
                  </p:pic>
                </p:oleObj>
              </mc:Fallback>
            </mc:AlternateContent>
          </a:graphicData>
        </a:graphic>
      </p:graphicFrame>
      <p:graphicFrame>
        <p:nvGraphicFramePr>
          <p:cNvPr id="3" name="物件 2"/>
          <p:cNvGraphicFramePr>
            <a:graphicFrameLocks noChangeAspect="1"/>
          </p:cNvGraphicFramePr>
          <p:nvPr>
            <p:extLst>
              <p:ext uri="{D42A27DB-BD31-4B8C-83A1-F6EECF244321}">
                <p14:modId xmlns:p14="http://schemas.microsoft.com/office/powerpoint/2010/main" val="4089623340"/>
              </p:ext>
            </p:extLst>
          </p:nvPr>
        </p:nvGraphicFramePr>
        <p:xfrm>
          <a:off x="7524328" y="5085184"/>
          <a:ext cx="914400" cy="800100"/>
        </p:xfrm>
        <a:graphic>
          <a:graphicData uri="http://schemas.openxmlformats.org/presentationml/2006/ole">
            <mc:AlternateContent xmlns:mc="http://schemas.openxmlformats.org/markup-compatibility/2006">
              <mc:Choice xmlns:v="urn:schemas-microsoft-com:vml" Requires="v">
                <p:oleObj spid="_x0000_s1200" name="工作表" showAsIcon="1" r:id="rId5" imgW="914400" imgH="800280" progId="Excel.Sheet.8">
                  <p:embed/>
                </p:oleObj>
              </mc:Choice>
              <mc:Fallback>
                <p:oleObj name="工作表" showAsIcon="1" r:id="rId5" imgW="914400" imgH="800280" progId="Excel.Sheet.8">
                  <p:embed/>
                  <p:pic>
                    <p:nvPicPr>
                      <p:cNvPr id="0" name=""/>
                      <p:cNvPicPr/>
                      <p:nvPr/>
                    </p:nvPicPr>
                    <p:blipFill>
                      <a:blip r:embed="rId6"/>
                      <a:stretch>
                        <a:fillRect/>
                      </a:stretch>
                    </p:blipFill>
                    <p:spPr>
                      <a:xfrm>
                        <a:off x="7524328" y="5085184"/>
                        <a:ext cx="914400" cy="800100"/>
                      </a:xfrm>
                      <a:prstGeom prst="rect">
                        <a:avLst/>
                      </a:prstGeom>
                    </p:spPr>
                  </p:pic>
                </p:oleObj>
              </mc:Fallback>
            </mc:AlternateContent>
          </a:graphicData>
        </a:graphic>
      </p:graphicFrame>
      <p:graphicFrame>
        <p:nvGraphicFramePr>
          <p:cNvPr id="4" name="物件 3"/>
          <p:cNvGraphicFramePr>
            <a:graphicFrameLocks noChangeAspect="1"/>
          </p:cNvGraphicFramePr>
          <p:nvPr>
            <p:extLst>
              <p:ext uri="{D42A27DB-BD31-4B8C-83A1-F6EECF244321}">
                <p14:modId xmlns:p14="http://schemas.microsoft.com/office/powerpoint/2010/main" val="2732480534"/>
              </p:ext>
            </p:extLst>
          </p:nvPr>
        </p:nvGraphicFramePr>
        <p:xfrm>
          <a:off x="5292080" y="5085184"/>
          <a:ext cx="914400" cy="800100"/>
        </p:xfrm>
        <a:graphic>
          <a:graphicData uri="http://schemas.openxmlformats.org/presentationml/2006/ole">
            <mc:AlternateContent xmlns:mc="http://schemas.openxmlformats.org/markup-compatibility/2006">
              <mc:Choice xmlns:v="urn:schemas-microsoft-com:vml" Requires="v">
                <p:oleObj spid="_x0000_s1201" name="工作表" showAsIcon="1" r:id="rId7" imgW="914400" imgH="800280" progId="Excel.Sheet.12">
                  <p:embed/>
                </p:oleObj>
              </mc:Choice>
              <mc:Fallback>
                <p:oleObj name="工作表" showAsIcon="1" r:id="rId7" imgW="914400" imgH="800280" progId="Excel.Sheet.12">
                  <p:embed/>
                  <p:pic>
                    <p:nvPicPr>
                      <p:cNvPr id="0" name=""/>
                      <p:cNvPicPr/>
                      <p:nvPr/>
                    </p:nvPicPr>
                    <p:blipFill>
                      <a:blip r:embed="rId8"/>
                      <a:stretch>
                        <a:fillRect/>
                      </a:stretch>
                    </p:blipFill>
                    <p:spPr>
                      <a:xfrm>
                        <a:off x="5292080" y="5085184"/>
                        <a:ext cx="914400" cy="800100"/>
                      </a:xfrm>
                      <a:prstGeom prst="rect">
                        <a:avLst/>
                      </a:prstGeom>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3528702449"/>
              </p:ext>
            </p:extLst>
          </p:nvPr>
        </p:nvGraphicFramePr>
        <p:xfrm>
          <a:off x="6372200" y="5085184"/>
          <a:ext cx="914400" cy="800100"/>
        </p:xfrm>
        <a:graphic>
          <a:graphicData uri="http://schemas.openxmlformats.org/presentationml/2006/ole">
            <mc:AlternateContent xmlns:mc="http://schemas.openxmlformats.org/markup-compatibility/2006">
              <mc:Choice xmlns:v="urn:schemas-microsoft-com:vml" Requires="v">
                <p:oleObj spid="_x0000_s1202" name="工作表" showAsIcon="1" r:id="rId9" imgW="914400" imgH="800280" progId="Excel.Sheet.12">
                  <p:embed/>
                </p:oleObj>
              </mc:Choice>
              <mc:Fallback>
                <p:oleObj name="工作表" showAsIcon="1" r:id="rId9" imgW="914400" imgH="800280" progId="Excel.Sheet.12">
                  <p:embed/>
                  <p:pic>
                    <p:nvPicPr>
                      <p:cNvPr id="0" name=""/>
                      <p:cNvPicPr/>
                      <p:nvPr/>
                    </p:nvPicPr>
                    <p:blipFill>
                      <a:blip r:embed="rId10"/>
                      <a:stretch>
                        <a:fillRect/>
                      </a:stretch>
                    </p:blipFill>
                    <p:spPr>
                      <a:xfrm>
                        <a:off x="6372200" y="5085184"/>
                        <a:ext cx="914400" cy="800100"/>
                      </a:xfrm>
                      <a:prstGeom prst="rect">
                        <a:avLst/>
                      </a:prstGeom>
                    </p:spPr>
                  </p:pic>
                </p:oleObj>
              </mc:Fallback>
            </mc:AlternateContent>
          </a:graphicData>
        </a:graphic>
      </p:graphicFrame>
    </p:spTree>
    <p:extLst>
      <p:ext uri="{BB962C8B-B14F-4D97-AF65-F5344CB8AC3E}">
        <p14:creationId xmlns:p14="http://schemas.microsoft.com/office/powerpoint/2010/main" val="3095692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76556" y="1398169"/>
            <a:ext cx="2789972" cy="3719962"/>
          </a:xfrm>
          <a:prstGeom prst="rect">
            <a:avLst/>
          </a:prstGeom>
        </p:spPr>
      </p:pic>
      <p:sp>
        <p:nvSpPr>
          <p:cNvPr id="5" name="圓角矩形圖說文字 4"/>
          <p:cNvSpPr/>
          <p:nvPr/>
        </p:nvSpPr>
        <p:spPr>
          <a:xfrm>
            <a:off x="3909073" y="2745731"/>
            <a:ext cx="971600" cy="701082"/>
          </a:xfrm>
          <a:prstGeom prst="wedgeRoundRectCallout">
            <a:avLst>
              <a:gd name="adj1" fmla="val -91418"/>
              <a:gd name="adj2" fmla="val -8219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圓角矩形圖說文字 5"/>
          <p:cNvSpPr/>
          <p:nvPr/>
        </p:nvSpPr>
        <p:spPr>
          <a:xfrm>
            <a:off x="3935987" y="2757806"/>
            <a:ext cx="971600" cy="701082"/>
          </a:xfrm>
          <a:prstGeom prst="wedgeRoundRectCallout">
            <a:avLst>
              <a:gd name="adj1" fmla="val -95830"/>
              <a:gd name="adj2" fmla="val 808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要求</a:t>
            </a:r>
            <a:r>
              <a:rPr lang="en-US" altLang="zh-CN" sz="1400" dirty="0" smtClean="0"/>
              <a:t>PAD</a:t>
            </a:r>
            <a:r>
              <a:rPr lang="zh-CN" altLang="en-US" sz="1400" dirty="0" smtClean="0"/>
              <a:t>位置</a:t>
            </a:r>
            <a:endParaRPr lang="zh-TW" altLang="en-US" sz="1400" dirty="0"/>
          </a:p>
        </p:txBody>
      </p:sp>
      <p:sp>
        <p:nvSpPr>
          <p:cNvPr id="7" name="矩形 6"/>
          <p:cNvSpPr/>
          <p:nvPr/>
        </p:nvSpPr>
        <p:spPr>
          <a:xfrm>
            <a:off x="493861" y="260648"/>
            <a:ext cx="8452866" cy="144016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zh-TW" sz="2400" u="sng" dirty="0" smtClean="0">
                <a:solidFill>
                  <a:schemeClr val="tx1"/>
                </a:solidFill>
              </a:rPr>
              <a:t>改善</a:t>
            </a:r>
            <a:r>
              <a:rPr lang="zh-TW" altLang="zh-TW" sz="2400" u="sng" dirty="0">
                <a:solidFill>
                  <a:schemeClr val="tx1"/>
                </a:solidFill>
              </a:rPr>
              <a:t>对策</a:t>
            </a:r>
            <a:r>
              <a:rPr lang="en-US" altLang="zh-TW" sz="2400" u="sng" dirty="0" smtClean="0">
                <a:solidFill>
                  <a:schemeClr val="tx1"/>
                </a:solidFill>
              </a:rPr>
              <a:t>:</a:t>
            </a:r>
          </a:p>
          <a:p>
            <a:r>
              <a:rPr lang="en-US" altLang="zh-CN" sz="2000" u="sng" dirty="0" smtClean="0">
                <a:solidFill>
                  <a:schemeClr val="tx1"/>
                </a:solidFill>
              </a:rPr>
              <a:t>Short Term:</a:t>
            </a:r>
            <a:endParaRPr lang="en-US" altLang="zh-TW" sz="2000" u="sng" dirty="0" smtClean="0">
              <a:solidFill>
                <a:schemeClr val="tx1"/>
              </a:solidFill>
            </a:endParaRPr>
          </a:p>
          <a:p>
            <a:r>
              <a:rPr lang="en-US" altLang="zh-TW" sz="2000" dirty="0" smtClean="0">
                <a:solidFill>
                  <a:schemeClr val="tx1"/>
                </a:solidFill>
              </a:rPr>
              <a:t>1.</a:t>
            </a:r>
            <a:r>
              <a:rPr lang="zh-CN" altLang="en-US" sz="2000" dirty="0">
                <a:solidFill>
                  <a:schemeClr val="tx1"/>
                </a:solidFill>
              </a:rPr>
              <a:t>建</a:t>
            </a:r>
            <a:r>
              <a:rPr lang="zh-CN" altLang="en-US" sz="2000" dirty="0" smtClean="0">
                <a:solidFill>
                  <a:schemeClr val="tx1"/>
                </a:solidFill>
              </a:rPr>
              <a:t>议先停用</a:t>
            </a:r>
            <a:r>
              <a:rPr lang="en-US" altLang="zh-CN" sz="2000" dirty="0">
                <a:solidFill>
                  <a:schemeClr val="tx1"/>
                </a:solidFill>
              </a:rPr>
              <a:t>AW</a:t>
            </a:r>
            <a:r>
              <a:rPr lang="zh-CN" altLang="en-US" sz="2000" dirty="0">
                <a:solidFill>
                  <a:schemeClr val="tx1"/>
                </a:solidFill>
              </a:rPr>
              <a:t>（华新科）的电</a:t>
            </a:r>
            <a:r>
              <a:rPr lang="zh-CN" altLang="en-US" sz="2000" dirty="0" smtClean="0">
                <a:solidFill>
                  <a:schemeClr val="tx1"/>
                </a:solidFill>
              </a:rPr>
              <a:t>容这个</a:t>
            </a:r>
            <a:r>
              <a:rPr lang="en-US" altLang="zh-CN" sz="2000" dirty="0" smtClean="0">
                <a:solidFill>
                  <a:schemeClr val="tx1"/>
                </a:solidFill>
              </a:rPr>
              <a:t>Source</a:t>
            </a:r>
            <a:r>
              <a:rPr lang="zh-CN" altLang="en-US" sz="2000" dirty="0" smtClean="0">
                <a:solidFill>
                  <a:schemeClr val="tx1"/>
                </a:solidFill>
              </a:rPr>
              <a:t>，直至</a:t>
            </a:r>
            <a:r>
              <a:rPr lang="zh-CN" altLang="en-US" sz="2000" dirty="0">
                <a:solidFill>
                  <a:schemeClr val="tx1"/>
                </a:solidFill>
              </a:rPr>
              <a:t>华新</a:t>
            </a:r>
            <a:r>
              <a:rPr lang="zh-CN" altLang="en-US" sz="2000" dirty="0" smtClean="0">
                <a:solidFill>
                  <a:schemeClr val="tx1"/>
                </a:solidFill>
              </a:rPr>
              <a:t>科将此电容噪音问题彻底解决。</a:t>
            </a:r>
            <a:endParaRPr lang="en-US" altLang="zh-CN" sz="2000" dirty="0" smtClean="0">
              <a:solidFill>
                <a:schemeClr val="tx1"/>
              </a:solidFill>
            </a:endParaRPr>
          </a:p>
          <a:p>
            <a:r>
              <a:rPr lang="en-US" altLang="zh-TW" sz="2000" dirty="0" smtClean="0">
                <a:solidFill>
                  <a:schemeClr val="tx1"/>
                </a:solidFill>
              </a:rPr>
              <a:t>2.</a:t>
            </a:r>
            <a:r>
              <a:rPr lang="en-US" altLang="zh-CN" sz="2000" dirty="0" smtClean="0">
                <a:solidFill>
                  <a:schemeClr val="tx1"/>
                </a:solidFill>
              </a:rPr>
              <a:t>Highlight</a:t>
            </a:r>
            <a:r>
              <a:rPr lang="zh-CN" altLang="en-US" sz="2000" dirty="0" smtClean="0">
                <a:solidFill>
                  <a:schemeClr val="tx1"/>
                </a:solidFill>
              </a:rPr>
              <a:t>生产线需按照延侧边及上边位置贴附，以改善噪音传导问题。</a:t>
            </a:r>
            <a:endParaRPr lang="zh-TW" altLang="en-US" sz="2000" dirty="0">
              <a:solidFill>
                <a:schemeClr val="tx1"/>
              </a:solidFill>
            </a:endParaRPr>
          </a:p>
        </p:txBody>
      </p:sp>
      <p:cxnSp>
        <p:nvCxnSpPr>
          <p:cNvPr id="9" name="直線單箭頭接點 8"/>
          <p:cNvCxnSpPr/>
          <p:nvPr/>
        </p:nvCxnSpPr>
        <p:spPr>
          <a:xfrm flipV="1">
            <a:off x="2775376" y="2563719"/>
            <a:ext cx="187995" cy="18201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flipV="1">
            <a:off x="2775376" y="3643839"/>
            <a:ext cx="187995" cy="18201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467544" y="4725144"/>
            <a:ext cx="8452866" cy="93610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u="sng" dirty="0" smtClean="0">
                <a:solidFill>
                  <a:schemeClr val="tx1"/>
                </a:solidFill>
              </a:rPr>
              <a:t>Long Term:</a:t>
            </a:r>
            <a:endParaRPr lang="en-US" altLang="zh-TW" sz="2000" u="sng" dirty="0" smtClean="0">
              <a:solidFill>
                <a:schemeClr val="tx1"/>
              </a:solidFill>
            </a:endParaRPr>
          </a:p>
          <a:p>
            <a:r>
              <a:rPr lang="en-US" altLang="zh-TW" sz="2000" dirty="0" smtClean="0">
                <a:solidFill>
                  <a:schemeClr val="tx1"/>
                </a:solidFill>
              </a:rPr>
              <a:t>3.</a:t>
            </a:r>
            <a:r>
              <a:rPr lang="en-US" altLang="zh-CN" sz="2000" dirty="0" smtClean="0">
                <a:solidFill>
                  <a:schemeClr val="tx1"/>
                </a:solidFill>
              </a:rPr>
              <a:t>RD</a:t>
            </a:r>
            <a:r>
              <a:rPr lang="zh-TW" altLang="en-US" sz="2000" dirty="0">
                <a:solidFill>
                  <a:schemeClr val="tx1"/>
                </a:solidFill>
              </a:rPr>
              <a:t> </a:t>
            </a:r>
            <a:r>
              <a:rPr lang="en-US" altLang="zh-CN" sz="2000" dirty="0" smtClean="0">
                <a:solidFill>
                  <a:schemeClr val="tx1"/>
                </a:solidFill>
              </a:rPr>
              <a:t>Study</a:t>
            </a:r>
            <a:r>
              <a:rPr lang="zh-CN" altLang="en-US" sz="2000" dirty="0" smtClean="0">
                <a:solidFill>
                  <a:schemeClr val="tx1"/>
                </a:solidFill>
              </a:rPr>
              <a:t>线路上面做优化以改善此问题的方向。</a:t>
            </a:r>
            <a:endParaRPr lang="en-US" altLang="zh-CN" sz="2000" dirty="0" smtClean="0">
              <a:solidFill>
                <a:schemeClr val="tx1"/>
              </a:solidFill>
            </a:endParaRPr>
          </a:p>
        </p:txBody>
      </p:sp>
    </p:spTree>
    <p:extLst>
      <p:ext uri="{BB962C8B-B14F-4D97-AF65-F5344CB8AC3E}">
        <p14:creationId xmlns:p14="http://schemas.microsoft.com/office/powerpoint/2010/main" val="1870483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113774"/>
            <a:ext cx="3994620" cy="584775"/>
          </a:xfrm>
          <a:prstGeom prst="rect">
            <a:avLst/>
          </a:prstGeom>
        </p:spPr>
        <p:txBody>
          <a:bodyPr wrap="none">
            <a:spAutoFit/>
          </a:bodyPr>
          <a:lstStyle/>
          <a:p>
            <a:r>
              <a:rPr lang="en-US" altLang="zh-TW" sz="3200" dirty="0" smtClean="0">
                <a:solidFill>
                  <a:srgbClr val="000000"/>
                </a:solidFill>
                <a:ea typeface="微軟正黑體"/>
              </a:rPr>
              <a:t>Improvement Proposal</a:t>
            </a:r>
            <a:endParaRPr lang="en-US" altLang="zh-TW" sz="3200" dirty="0">
              <a:solidFill>
                <a:srgbClr val="000000"/>
              </a:solidFill>
              <a:ea typeface="微軟正黑體"/>
            </a:endParaRPr>
          </a:p>
        </p:txBody>
      </p:sp>
      <p:sp>
        <p:nvSpPr>
          <p:cNvPr id="5" name="矩形 4"/>
          <p:cNvSpPr/>
          <p:nvPr/>
        </p:nvSpPr>
        <p:spPr>
          <a:xfrm>
            <a:off x="683568" y="908720"/>
            <a:ext cx="7488832" cy="4154984"/>
          </a:xfrm>
          <a:prstGeom prst="rect">
            <a:avLst/>
          </a:prstGeom>
        </p:spPr>
        <p:txBody>
          <a:bodyPr wrap="square">
            <a:spAutoFit/>
          </a:bodyPr>
          <a:lstStyle/>
          <a:p>
            <a:r>
              <a:rPr lang="en-US" altLang="zh-TW" sz="2400" dirty="0" smtClean="0">
                <a:solidFill>
                  <a:srgbClr val="000000"/>
                </a:solidFill>
                <a:ea typeface="微軟正黑體"/>
              </a:rPr>
              <a:t>1.</a:t>
            </a:r>
            <a:r>
              <a:rPr lang="zh-TW" altLang="en-US" sz="2400" dirty="0" smtClean="0">
                <a:solidFill>
                  <a:srgbClr val="000000"/>
                </a:solidFill>
                <a:ea typeface="微軟正黑體"/>
              </a:rPr>
              <a:t>更改</a:t>
            </a:r>
            <a:r>
              <a:rPr lang="en-US" altLang="zh-TW" sz="2400" dirty="0">
                <a:solidFill>
                  <a:srgbClr val="000000"/>
                </a:solidFill>
                <a:ea typeface="微軟正黑體"/>
              </a:rPr>
              <a:t>C54</a:t>
            </a:r>
            <a:r>
              <a:rPr lang="zh-TW" altLang="en-US" sz="2400" dirty="0">
                <a:solidFill>
                  <a:srgbClr val="000000"/>
                </a:solidFill>
                <a:ea typeface="微軟正黑體"/>
              </a:rPr>
              <a:t>電容耐</a:t>
            </a:r>
            <a:r>
              <a:rPr lang="zh-TW" altLang="en-US" sz="2400" dirty="0" smtClean="0">
                <a:solidFill>
                  <a:srgbClr val="000000"/>
                </a:solidFill>
                <a:ea typeface="微軟正黑體"/>
              </a:rPr>
              <a:t>壓 </a:t>
            </a:r>
            <a:r>
              <a:rPr lang="en-US" altLang="zh-TW" sz="2000" dirty="0" smtClean="0">
                <a:solidFill>
                  <a:srgbClr val="000000"/>
                </a:solidFill>
                <a:ea typeface="微軟正黑體"/>
              </a:rPr>
              <a:t>(</a:t>
            </a:r>
            <a:r>
              <a:rPr lang="zh-TW" altLang="en-US" sz="2000" dirty="0" smtClean="0">
                <a:solidFill>
                  <a:srgbClr val="000000"/>
                </a:solidFill>
                <a:ea typeface="微軟正黑體"/>
              </a:rPr>
              <a:t>減少壓電效應 </a:t>
            </a:r>
            <a:r>
              <a:rPr lang="en-US" altLang="zh-TW" sz="2000" dirty="0" smtClean="0">
                <a:solidFill>
                  <a:srgbClr val="000000"/>
                </a:solidFill>
                <a:ea typeface="微軟正黑體"/>
              </a:rPr>
              <a:t>)</a:t>
            </a:r>
          </a:p>
          <a:p>
            <a:r>
              <a:rPr lang="en-US" altLang="zh-TW" sz="2400" dirty="0">
                <a:solidFill>
                  <a:srgbClr val="000000"/>
                </a:solidFill>
                <a:ea typeface="微軟正黑體"/>
              </a:rPr>
              <a:t>	</a:t>
            </a:r>
            <a:r>
              <a:rPr lang="en-US" altLang="zh-TW" sz="2400" dirty="0" smtClean="0">
                <a:solidFill>
                  <a:srgbClr val="000000"/>
                </a:solidFill>
                <a:ea typeface="微軟正黑體"/>
              </a:rPr>
              <a:t>-Form </a:t>
            </a:r>
            <a:r>
              <a:rPr lang="en-US" altLang="zh-TW" sz="2400" dirty="0">
                <a:solidFill>
                  <a:srgbClr val="000000"/>
                </a:solidFill>
                <a:ea typeface="微軟正黑體"/>
              </a:rPr>
              <a:t>0.1uF/</a:t>
            </a:r>
            <a:r>
              <a:rPr lang="en-US" altLang="zh-TW" sz="2400" dirty="0">
                <a:solidFill>
                  <a:srgbClr val="FF0000"/>
                </a:solidFill>
                <a:ea typeface="微軟正黑體"/>
              </a:rPr>
              <a:t>250V</a:t>
            </a:r>
            <a:r>
              <a:rPr lang="en-US" altLang="zh-TW" sz="2400" dirty="0">
                <a:solidFill>
                  <a:srgbClr val="000000"/>
                </a:solidFill>
                <a:ea typeface="微軟正黑體"/>
              </a:rPr>
              <a:t> to </a:t>
            </a:r>
            <a:r>
              <a:rPr lang="en-US" altLang="zh-TW" sz="2400" dirty="0" smtClean="0">
                <a:solidFill>
                  <a:srgbClr val="000000"/>
                </a:solidFill>
                <a:ea typeface="微軟正黑體"/>
              </a:rPr>
              <a:t>0.1uF/</a:t>
            </a:r>
            <a:r>
              <a:rPr lang="en-US" altLang="zh-TW" sz="2400" dirty="0" smtClean="0">
                <a:solidFill>
                  <a:srgbClr val="FF0000"/>
                </a:solidFill>
                <a:ea typeface="微軟正黑體"/>
              </a:rPr>
              <a:t>450V</a:t>
            </a:r>
          </a:p>
          <a:p>
            <a:endParaRPr lang="en-US" altLang="zh-TW" sz="2400" dirty="0" smtClean="0">
              <a:solidFill>
                <a:srgbClr val="FF0000"/>
              </a:solidFill>
              <a:ea typeface="微軟正黑體"/>
            </a:endParaRPr>
          </a:p>
          <a:p>
            <a:r>
              <a:rPr lang="en-US" altLang="zh-TW" sz="2400" dirty="0" smtClean="0">
                <a:ea typeface="微軟正黑體"/>
              </a:rPr>
              <a:t>2.</a:t>
            </a:r>
            <a:r>
              <a:rPr lang="zh-TW" altLang="en-US" sz="2400" dirty="0" smtClean="0">
                <a:ea typeface="微軟正黑體"/>
              </a:rPr>
              <a:t>更改</a:t>
            </a:r>
            <a:r>
              <a:rPr lang="en-US" altLang="zh-TW" sz="2400" dirty="0" smtClean="0">
                <a:ea typeface="微軟正黑體"/>
              </a:rPr>
              <a:t>C54</a:t>
            </a:r>
            <a:r>
              <a:rPr lang="zh-TW" altLang="en-US" sz="2400" dirty="0" smtClean="0">
                <a:ea typeface="微軟正黑體"/>
              </a:rPr>
              <a:t>電容材質</a:t>
            </a:r>
            <a:r>
              <a:rPr lang="en-US" altLang="zh-TW" sz="2000" dirty="0">
                <a:ea typeface="微軟正黑體"/>
              </a:rPr>
              <a:t>(</a:t>
            </a:r>
            <a:r>
              <a:rPr lang="zh-TW" altLang="en-US" sz="2000" dirty="0" smtClean="0">
                <a:ea typeface="微軟正黑體"/>
              </a:rPr>
              <a:t>減少因與</a:t>
            </a:r>
            <a:r>
              <a:rPr lang="en-US" altLang="zh-TW" sz="2000" dirty="0" smtClean="0">
                <a:ea typeface="微軟正黑體"/>
              </a:rPr>
              <a:t>PCB</a:t>
            </a:r>
            <a:r>
              <a:rPr lang="zh-TW" altLang="en-US" sz="2000" dirty="0" smtClean="0">
                <a:ea typeface="微軟正黑體"/>
              </a:rPr>
              <a:t>震動所產生噪音效應 </a:t>
            </a:r>
            <a:r>
              <a:rPr lang="en-US" altLang="zh-TW" sz="2000" dirty="0" smtClean="0">
                <a:ea typeface="微軟正黑體"/>
              </a:rPr>
              <a:t>)</a:t>
            </a:r>
            <a:endParaRPr lang="en-US" altLang="zh-TW" sz="2400" dirty="0" smtClean="0">
              <a:ea typeface="微軟正黑體"/>
            </a:endParaRPr>
          </a:p>
          <a:p>
            <a:r>
              <a:rPr lang="en-US" altLang="zh-TW" sz="2400" dirty="0" smtClean="0">
                <a:ea typeface="微軟正黑體"/>
              </a:rPr>
              <a:t>	-</a:t>
            </a:r>
            <a:r>
              <a:rPr lang="zh-TW" altLang="en-US" sz="2400" dirty="0" smtClean="0">
                <a:ea typeface="微軟正黑體"/>
              </a:rPr>
              <a:t>使用軟端</a:t>
            </a:r>
            <a:r>
              <a:rPr lang="zh-TW" altLang="en-US" sz="2400" dirty="0">
                <a:ea typeface="微軟正黑體"/>
              </a:rPr>
              <a:t>子</a:t>
            </a:r>
            <a:r>
              <a:rPr lang="en-US" altLang="zh-TW" sz="2400" dirty="0" smtClean="0">
                <a:ea typeface="微軟正黑體"/>
              </a:rPr>
              <a:t>(Soft </a:t>
            </a:r>
            <a:r>
              <a:rPr lang="en-US" altLang="zh-TW" sz="2400" dirty="0">
                <a:ea typeface="微軟正黑體"/>
              </a:rPr>
              <a:t>Termination</a:t>
            </a:r>
            <a:r>
              <a:rPr lang="en-US" altLang="zh-TW" sz="2400" dirty="0" smtClean="0">
                <a:ea typeface="微軟正黑體"/>
              </a:rPr>
              <a:t>)</a:t>
            </a:r>
          </a:p>
          <a:p>
            <a:endParaRPr lang="en-US" altLang="zh-TW" sz="2400" dirty="0" smtClean="0">
              <a:ea typeface="微軟正黑體"/>
            </a:endParaRPr>
          </a:p>
          <a:p>
            <a:r>
              <a:rPr lang="en-US" altLang="zh-TW" sz="2400" dirty="0" smtClean="0">
                <a:ea typeface="微軟正黑體"/>
              </a:rPr>
              <a:t>3.</a:t>
            </a:r>
            <a:r>
              <a:rPr lang="zh-TW" altLang="en-US" sz="2400" dirty="0" smtClean="0">
                <a:ea typeface="微軟正黑體"/>
              </a:rPr>
              <a:t>更改</a:t>
            </a:r>
            <a:r>
              <a:rPr lang="en-US" altLang="zh-TW" sz="2400" dirty="0" smtClean="0">
                <a:ea typeface="微軟正黑體"/>
              </a:rPr>
              <a:t>C54 &amp; C56</a:t>
            </a:r>
            <a:r>
              <a:rPr lang="zh-TW" altLang="en-US" sz="2400" dirty="0" smtClean="0">
                <a:ea typeface="微軟正黑體"/>
              </a:rPr>
              <a:t>容值 </a:t>
            </a:r>
            <a:r>
              <a:rPr lang="en-US" altLang="zh-TW" sz="2400" dirty="0" smtClean="0">
                <a:ea typeface="微軟正黑體"/>
              </a:rPr>
              <a:t>(</a:t>
            </a:r>
            <a:r>
              <a:rPr lang="zh-TW" altLang="en-US" sz="2000" dirty="0" smtClean="0">
                <a:solidFill>
                  <a:srgbClr val="000000"/>
                </a:solidFill>
                <a:ea typeface="微軟正黑體"/>
              </a:rPr>
              <a:t>減少壓電效應</a:t>
            </a:r>
            <a:r>
              <a:rPr lang="en-US" altLang="zh-TW" sz="2400" dirty="0" smtClean="0">
                <a:ea typeface="微軟正黑體"/>
              </a:rPr>
              <a:t>)</a:t>
            </a:r>
            <a:endParaRPr lang="en-US" altLang="zh-TW" sz="2000" dirty="0" smtClean="0">
              <a:ea typeface="微軟正黑體"/>
            </a:endParaRPr>
          </a:p>
          <a:p>
            <a:r>
              <a:rPr lang="en-US" altLang="zh-TW" sz="2400" dirty="0" smtClean="0">
                <a:ea typeface="微軟正黑體"/>
              </a:rPr>
              <a:t>	-C54 </a:t>
            </a:r>
            <a:r>
              <a:rPr lang="en-US" altLang="zh-TW" sz="2400" dirty="0" smtClean="0">
                <a:solidFill>
                  <a:srgbClr val="000000"/>
                </a:solidFill>
                <a:ea typeface="微軟正黑體"/>
              </a:rPr>
              <a:t>Form 0.1uF to 33nF</a:t>
            </a:r>
            <a:endParaRPr lang="en-US" altLang="zh-TW" sz="2400" dirty="0" smtClean="0">
              <a:solidFill>
                <a:srgbClr val="FF0000"/>
              </a:solidFill>
              <a:ea typeface="微軟正黑體"/>
            </a:endParaRPr>
          </a:p>
          <a:p>
            <a:r>
              <a:rPr lang="en-US" altLang="zh-TW" sz="2400" dirty="0" smtClean="0">
                <a:solidFill>
                  <a:srgbClr val="000000"/>
                </a:solidFill>
                <a:ea typeface="微軟正黑體"/>
              </a:rPr>
              <a:t>	-C56 Form 4.7uF to 1uF</a:t>
            </a:r>
            <a:endParaRPr lang="en-US" altLang="zh-TW" sz="2400" dirty="0">
              <a:solidFill>
                <a:srgbClr val="FF0000"/>
              </a:solidFill>
              <a:ea typeface="微軟正黑體"/>
            </a:endParaRPr>
          </a:p>
          <a:p>
            <a:endParaRPr lang="en-US" altLang="zh-TW" sz="2400" dirty="0">
              <a:solidFill>
                <a:srgbClr val="FF0000"/>
              </a:solidFill>
              <a:ea typeface="微軟正黑體"/>
            </a:endParaRPr>
          </a:p>
          <a:p>
            <a:endParaRPr lang="en-US" altLang="zh-TW" sz="2400" dirty="0">
              <a:ea typeface="微軟正黑體"/>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9925" y="4293096"/>
            <a:ext cx="4872815"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48964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113774"/>
            <a:ext cx="5822812" cy="1077218"/>
          </a:xfrm>
          <a:prstGeom prst="rect">
            <a:avLst/>
          </a:prstGeom>
        </p:spPr>
        <p:txBody>
          <a:bodyPr wrap="none">
            <a:spAutoFit/>
          </a:bodyPr>
          <a:lstStyle/>
          <a:p>
            <a:r>
              <a:rPr lang="en-US" altLang="zh-TW" sz="3200" dirty="0" smtClean="0">
                <a:solidFill>
                  <a:srgbClr val="000000"/>
                </a:solidFill>
                <a:ea typeface="微軟正黑體"/>
              </a:rPr>
              <a:t>Improvement Proposal</a:t>
            </a:r>
            <a:r>
              <a:rPr lang="zh-TW" altLang="en-US" sz="3200" dirty="0" smtClean="0">
                <a:solidFill>
                  <a:srgbClr val="000000"/>
                </a:solidFill>
                <a:ea typeface="微軟正黑體"/>
              </a:rPr>
              <a:t> </a:t>
            </a:r>
            <a:r>
              <a:rPr lang="en-US" altLang="zh-TW" sz="3200" dirty="0" smtClean="0">
                <a:solidFill>
                  <a:srgbClr val="000000"/>
                </a:solidFill>
                <a:ea typeface="微軟正黑體"/>
              </a:rPr>
              <a:t>1 --- </a:t>
            </a:r>
            <a:r>
              <a:rPr lang="en-US" altLang="zh-CN" sz="3200" dirty="0" smtClean="0">
                <a:solidFill>
                  <a:srgbClr val="000000"/>
                </a:solidFill>
                <a:ea typeface="微軟正黑體"/>
              </a:rPr>
              <a:t>Verify</a:t>
            </a:r>
            <a:endParaRPr lang="en-US" altLang="zh-TW" sz="3200" dirty="0">
              <a:solidFill>
                <a:srgbClr val="000000"/>
              </a:solidFill>
              <a:ea typeface="微軟正黑體"/>
            </a:endParaRPr>
          </a:p>
          <a:p>
            <a:endParaRPr lang="en-US" altLang="zh-TW" sz="3200" dirty="0">
              <a:solidFill>
                <a:srgbClr val="000000"/>
              </a:solidFill>
              <a:ea typeface="微軟正黑體"/>
            </a:endParaRPr>
          </a:p>
        </p:txBody>
      </p:sp>
      <p:sp>
        <p:nvSpPr>
          <p:cNvPr id="5" name="矩形 4"/>
          <p:cNvSpPr/>
          <p:nvPr/>
        </p:nvSpPr>
        <p:spPr>
          <a:xfrm>
            <a:off x="683568" y="908720"/>
            <a:ext cx="7488832" cy="830997"/>
          </a:xfrm>
          <a:prstGeom prst="rect">
            <a:avLst/>
          </a:prstGeom>
        </p:spPr>
        <p:txBody>
          <a:bodyPr wrap="square">
            <a:spAutoFit/>
          </a:bodyPr>
          <a:lstStyle/>
          <a:p>
            <a:r>
              <a:rPr lang="en-US" altLang="zh-TW" sz="2400" dirty="0" smtClean="0">
                <a:solidFill>
                  <a:srgbClr val="000000"/>
                </a:solidFill>
                <a:ea typeface="微軟正黑體"/>
              </a:rPr>
              <a:t>1.</a:t>
            </a:r>
            <a:r>
              <a:rPr lang="zh-TW" altLang="en-US" sz="2400" dirty="0" smtClean="0">
                <a:solidFill>
                  <a:srgbClr val="000000"/>
                </a:solidFill>
                <a:ea typeface="微軟正黑體"/>
              </a:rPr>
              <a:t>更改</a:t>
            </a:r>
            <a:r>
              <a:rPr lang="en-US" altLang="zh-TW" sz="2400" dirty="0">
                <a:solidFill>
                  <a:srgbClr val="000000"/>
                </a:solidFill>
                <a:ea typeface="微軟正黑體"/>
              </a:rPr>
              <a:t>C54</a:t>
            </a:r>
            <a:r>
              <a:rPr lang="zh-TW" altLang="en-US" sz="2400" dirty="0">
                <a:solidFill>
                  <a:srgbClr val="000000"/>
                </a:solidFill>
                <a:ea typeface="微軟正黑體"/>
              </a:rPr>
              <a:t>電容耐</a:t>
            </a:r>
            <a:r>
              <a:rPr lang="zh-TW" altLang="en-US" sz="2400" dirty="0" smtClean="0">
                <a:solidFill>
                  <a:srgbClr val="000000"/>
                </a:solidFill>
                <a:ea typeface="微軟正黑體"/>
              </a:rPr>
              <a:t>壓 </a:t>
            </a:r>
            <a:r>
              <a:rPr lang="en-US" altLang="zh-TW" sz="2000" dirty="0" smtClean="0">
                <a:solidFill>
                  <a:srgbClr val="000000"/>
                </a:solidFill>
                <a:ea typeface="微軟正黑體"/>
              </a:rPr>
              <a:t>(</a:t>
            </a:r>
            <a:r>
              <a:rPr lang="zh-TW" altLang="en-US" sz="2000" dirty="0" smtClean="0">
                <a:solidFill>
                  <a:srgbClr val="000000"/>
                </a:solidFill>
                <a:ea typeface="微軟正黑體"/>
              </a:rPr>
              <a:t>減少壓電效應 </a:t>
            </a:r>
            <a:r>
              <a:rPr lang="en-US" altLang="zh-TW" sz="2000" dirty="0" smtClean="0">
                <a:solidFill>
                  <a:srgbClr val="000000"/>
                </a:solidFill>
                <a:ea typeface="微軟正黑體"/>
              </a:rPr>
              <a:t>)</a:t>
            </a:r>
          </a:p>
          <a:p>
            <a:r>
              <a:rPr lang="en-US" altLang="zh-TW" sz="2400" dirty="0" smtClean="0">
                <a:solidFill>
                  <a:srgbClr val="000000"/>
                </a:solidFill>
                <a:ea typeface="微軟正黑體"/>
              </a:rPr>
              <a:t>	-Form 0.1uF/</a:t>
            </a:r>
            <a:r>
              <a:rPr lang="en-US" altLang="zh-TW" sz="2400" dirty="0" smtClean="0">
                <a:solidFill>
                  <a:srgbClr val="FF0000"/>
                </a:solidFill>
                <a:ea typeface="微軟正黑體"/>
              </a:rPr>
              <a:t>250V</a:t>
            </a:r>
            <a:r>
              <a:rPr lang="en-US" altLang="zh-TW" sz="2400" dirty="0" smtClean="0">
                <a:solidFill>
                  <a:srgbClr val="000000"/>
                </a:solidFill>
                <a:ea typeface="微軟正黑體"/>
              </a:rPr>
              <a:t> to 0.1uF/</a:t>
            </a:r>
            <a:r>
              <a:rPr lang="en-US" altLang="zh-TW" sz="2400" dirty="0" smtClean="0">
                <a:solidFill>
                  <a:srgbClr val="FF0000"/>
                </a:solidFill>
                <a:ea typeface="微軟正黑體"/>
              </a:rPr>
              <a:t>450V</a:t>
            </a:r>
            <a:endParaRPr lang="en-US" altLang="zh-TW" sz="2400" dirty="0">
              <a:solidFill>
                <a:srgbClr val="FF0000"/>
              </a:solidFill>
              <a:ea typeface="微軟正黑體"/>
            </a:endParaRPr>
          </a:p>
        </p:txBody>
      </p:sp>
      <p:pic>
        <p:nvPicPr>
          <p:cNvPr id="4101"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496" y="1954302"/>
            <a:ext cx="9097162" cy="104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群組 10"/>
          <p:cNvGrpSpPr/>
          <p:nvPr/>
        </p:nvGrpSpPr>
        <p:grpSpPr>
          <a:xfrm>
            <a:off x="3563888" y="3068960"/>
            <a:ext cx="2160240" cy="720080"/>
            <a:chOff x="3563888" y="2924944"/>
            <a:chExt cx="2160240" cy="720080"/>
          </a:xfrm>
        </p:grpSpPr>
        <p:sp>
          <p:nvSpPr>
            <p:cNvPr id="3" name="向下箭號 2"/>
            <p:cNvSpPr/>
            <p:nvPr/>
          </p:nvSpPr>
          <p:spPr>
            <a:xfrm>
              <a:off x="3563888" y="2924944"/>
              <a:ext cx="2160240" cy="72008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3995936" y="3140967"/>
              <a:ext cx="1493788" cy="369332"/>
            </a:xfrm>
            <a:prstGeom prst="rect">
              <a:avLst/>
            </a:prstGeom>
            <a:noFill/>
          </p:spPr>
          <p:txBody>
            <a:bodyPr wrap="square" rtlCol="0">
              <a:spAutoFit/>
            </a:bodyPr>
            <a:lstStyle/>
            <a:p>
              <a:r>
                <a:rPr lang="en-US" altLang="zh-TW" dirty="0" smtClean="0">
                  <a:solidFill>
                    <a:schemeClr val="bg1"/>
                  </a:solidFill>
                </a:rPr>
                <a:t>450V MLCC</a:t>
              </a:r>
              <a:endParaRPr lang="zh-TW" altLang="en-US" dirty="0">
                <a:solidFill>
                  <a:schemeClr val="bg1"/>
                </a:solidFill>
              </a:endParaRPr>
            </a:p>
          </p:txBody>
        </p:sp>
      </p:grpSp>
      <p:grpSp>
        <p:nvGrpSpPr>
          <p:cNvPr id="10" name="群組 9"/>
          <p:cNvGrpSpPr/>
          <p:nvPr/>
        </p:nvGrpSpPr>
        <p:grpSpPr>
          <a:xfrm>
            <a:off x="3275856" y="4581128"/>
            <a:ext cx="2736304" cy="1152128"/>
            <a:chOff x="2987824" y="4477762"/>
            <a:chExt cx="2736304" cy="1152128"/>
          </a:xfrm>
        </p:grpSpPr>
        <p:sp>
          <p:nvSpPr>
            <p:cNvPr id="9" name="六角星形 8"/>
            <p:cNvSpPr/>
            <p:nvPr/>
          </p:nvSpPr>
          <p:spPr>
            <a:xfrm>
              <a:off x="2987824" y="4477762"/>
              <a:ext cx="2736304" cy="1152128"/>
            </a:xfrm>
            <a:prstGeom prst="star6">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3419871" y="4869160"/>
              <a:ext cx="2206965" cy="369332"/>
            </a:xfrm>
            <a:prstGeom prst="rect">
              <a:avLst/>
            </a:prstGeom>
            <a:noFill/>
          </p:spPr>
          <p:txBody>
            <a:bodyPr wrap="square" rtlCol="0">
              <a:spAutoFit/>
            </a:bodyPr>
            <a:lstStyle/>
            <a:p>
              <a:r>
                <a:rPr lang="en-US" altLang="zh-TW" dirty="0" smtClean="0">
                  <a:solidFill>
                    <a:srgbClr val="0070C0"/>
                  </a:solidFill>
                  <a:latin typeface="新細明體"/>
                  <a:ea typeface="新細明體"/>
                </a:rPr>
                <a:t>※</a:t>
              </a:r>
              <a:r>
                <a:rPr lang="en-US" altLang="zh-TW" dirty="0" smtClean="0">
                  <a:solidFill>
                    <a:srgbClr val="0070C0"/>
                  </a:solidFill>
                </a:rPr>
                <a:t>Reduce 2~3dB</a:t>
              </a:r>
              <a:endParaRPr lang="zh-TW" altLang="en-US" dirty="0">
                <a:solidFill>
                  <a:srgbClr val="0070C0"/>
                </a:solidFill>
              </a:endParaRPr>
            </a:p>
          </p:txBody>
        </p:sp>
      </p:gr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3933056"/>
            <a:ext cx="9097162"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文字方塊 11"/>
          <p:cNvSpPr txBox="1"/>
          <p:nvPr/>
        </p:nvSpPr>
        <p:spPr>
          <a:xfrm>
            <a:off x="4139952" y="1682239"/>
            <a:ext cx="1116124" cy="400110"/>
          </a:xfrm>
          <a:prstGeom prst="rect">
            <a:avLst/>
          </a:prstGeom>
          <a:solidFill>
            <a:srgbClr val="92D050"/>
          </a:solidFill>
        </p:spPr>
        <p:txBody>
          <a:bodyPr wrap="square" rtlCol="0">
            <a:spAutoFit/>
          </a:bodyPr>
          <a:lstStyle/>
          <a:p>
            <a:r>
              <a:rPr lang="en-US" altLang="zh-TW" sz="2000" dirty="0" smtClean="0">
                <a:solidFill>
                  <a:schemeClr val="tx1">
                    <a:lumMod val="95000"/>
                    <a:lumOff val="5000"/>
                  </a:schemeClr>
                </a:solidFill>
              </a:rPr>
              <a:t>Original</a:t>
            </a:r>
          </a:p>
        </p:txBody>
      </p:sp>
    </p:spTree>
    <p:extLst>
      <p:ext uri="{BB962C8B-B14F-4D97-AF65-F5344CB8AC3E}">
        <p14:creationId xmlns:p14="http://schemas.microsoft.com/office/powerpoint/2010/main" val="33610052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6082</TotalTime>
  <Words>1588</Words>
  <Application>Microsoft Office PowerPoint</Application>
  <PresentationFormat>如螢幕大小 (4:3)</PresentationFormat>
  <Paragraphs>116</Paragraphs>
  <Slides>18</Slides>
  <Notes>0</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18</vt:i4>
      </vt:variant>
    </vt:vector>
  </HeadingPairs>
  <TitlesOfParts>
    <vt:vector size="20" baseType="lpstr">
      <vt:lpstr>Office 佈景主題</vt:lpstr>
      <vt:lpstr>工作表</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Power_Zhang(57CQS_張能)</dc:creator>
  <cp:lastModifiedBy>Frankly_Chen(陳伏松)</cp:lastModifiedBy>
  <cp:revision>71</cp:revision>
  <dcterms:created xsi:type="dcterms:W3CDTF">2018-07-27T00:07:35Z</dcterms:created>
  <dcterms:modified xsi:type="dcterms:W3CDTF">2019-01-11T07:05:45Z</dcterms:modified>
</cp:coreProperties>
</file>