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3" r:id="rId2"/>
    <p:sldId id="322" r:id="rId3"/>
    <p:sldId id="326" r:id="rId4"/>
    <p:sldId id="327" r:id="rId5"/>
    <p:sldId id="328" r:id="rId6"/>
    <p:sldId id="337" r:id="rId7"/>
    <p:sldId id="329" r:id="rId8"/>
    <p:sldId id="333" r:id="rId9"/>
    <p:sldId id="332" r:id="rId10"/>
    <p:sldId id="32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455" autoAdjust="0"/>
  </p:normalViewPr>
  <p:slideViewPr>
    <p:cSldViewPr snapToGrid="0">
      <p:cViewPr>
        <p:scale>
          <a:sx n="75" d="100"/>
          <a:sy n="75" d="100"/>
        </p:scale>
        <p:origin x="-456" y="-2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027961-24B0-44DB-9887-9644B085F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10D4594-CF07-49E1-A1B6-1A179E4E0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5F444A5-1A82-46E8-A220-F36F94C9EDAF}"/>
              </a:ext>
            </a:extLst>
          </p:cNvPr>
          <p:cNvSpPr>
            <a:spLocks noGrp="1"/>
          </p:cNvSpPr>
          <p:nvPr>
            <p:ph type="dt" sz="half" idx="10"/>
          </p:nvPr>
        </p:nvSpPr>
        <p:spPr/>
        <p:txBody>
          <a:bodyPr/>
          <a:lstStyle/>
          <a:p>
            <a:fld id="{F97034CF-7589-4F9F-8665-190327E6C07C}" type="datetimeFigureOut">
              <a:rPr lang="en-US" smtClean="0"/>
              <a:t>7/20/2020</a:t>
            </a:fld>
            <a:endParaRPr lang="en-US"/>
          </a:p>
        </p:txBody>
      </p:sp>
      <p:sp>
        <p:nvSpPr>
          <p:cNvPr id="5" name="Footer Placeholder 4">
            <a:extLst>
              <a:ext uri="{FF2B5EF4-FFF2-40B4-BE49-F238E27FC236}">
                <a16:creationId xmlns:a16="http://schemas.microsoft.com/office/drawing/2014/main" xmlns="" id="{FF7F6247-6E7B-417B-A3C3-E979DADCB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07D0C8C-4F28-4738-8ECB-D5723676156A}"/>
              </a:ext>
            </a:extLst>
          </p:cNvPr>
          <p:cNvSpPr>
            <a:spLocks noGrp="1"/>
          </p:cNvSpPr>
          <p:nvPr>
            <p:ph type="sldNum" sz="quarter" idx="12"/>
          </p:nvPr>
        </p:nvSpPr>
        <p:spPr/>
        <p:txBody>
          <a:bodyPr/>
          <a:lstStyle/>
          <a:p>
            <a:fld id="{10078DEF-8BBB-4516-B7AF-4AD658577CFE}" type="slidenum">
              <a:rPr lang="en-US" smtClean="0"/>
              <a:t>‹#›</a:t>
            </a:fld>
            <a:endParaRPr lang="en-US"/>
          </a:p>
        </p:txBody>
      </p:sp>
    </p:spTree>
    <p:extLst>
      <p:ext uri="{BB962C8B-B14F-4D97-AF65-F5344CB8AC3E}">
        <p14:creationId xmlns:p14="http://schemas.microsoft.com/office/powerpoint/2010/main" val="408995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481A1F-401F-46CD-BFC5-1053670340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7709F4B-845C-46D8-B34C-92AAC02E23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0C5EDE2-BD2C-4A5C-BBEC-DCAE2E44A60A}"/>
              </a:ext>
            </a:extLst>
          </p:cNvPr>
          <p:cNvSpPr>
            <a:spLocks noGrp="1"/>
          </p:cNvSpPr>
          <p:nvPr>
            <p:ph type="dt" sz="half" idx="10"/>
          </p:nvPr>
        </p:nvSpPr>
        <p:spPr/>
        <p:txBody>
          <a:bodyPr/>
          <a:lstStyle/>
          <a:p>
            <a:fld id="{F97034CF-7589-4F9F-8665-190327E6C07C}" type="datetimeFigureOut">
              <a:rPr lang="en-US" smtClean="0"/>
              <a:t>7/20/2020</a:t>
            </a:fld>
            <a:endParaRPr lang="en-US"/>
          </a:p>
        </p:txBody>
      </p:sp>
      <p:sp>
        <p:nvSpPr>
          <p:cNvPr id="5" name="Footer Placeholder 4">
            <a:extLst>
              <a:ext uri="{FF2B5EF4-FFF2-40B4-BE49-F238E27FC236}">
                <a16:creationId xmlns:a16="http://schemas.microsoft.com/office/drawing/2014/main" xmlns="" id="{A09F2C5A-4C16-4139-8E1B-6D908FC83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4C7CE1-D208-4BAA-8154-ED384180D16E}"/>
              </a:ext>
            </a:extLst>
          </p:cNvPr>
          <p:cNvSpPr>
            <a:spLocks noGrp="1"/>
          </p:cNvSpPr>
          <p:nvPr>
            <p:ph type="sldNum" sz="quarter" idx="12"/>
          </p:nvPr>
        </p:nvSpPr>
        <p:spPr/>
        <p:txBody>
          <a:bodyPr/>
          <a:lstStyle/>
          <a:p>
            <a:fld id="{10078DEF-8BBB-4516-B7AF-4AD658577CFE}" type="slidenum">
              <a:rPr lang="en-US" smtClean="0"/>
              <a:t>‹#›</a:t>
            </a:fld>
            <a:endParaRPr lang="en-US"/>
          </a:p>
        </p:txBody>
      </p:sp>
    </p:spTree>
    <p:extLst>
      <p:ext uri="{BB962C8B-B14F-4D97-AF65-F5344CB8AC3E}">
        <p14:creationId xmlns:p14="http://schemas.microsoft.com/office/powerpoint/2010/main" val="170348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DD78EC7-C48D-4E8D-B9BB-B366793793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16FF8A3-4AE4-46D7-9D7A-C2E08E5CA1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C84CD28-8A02-4311-BDEA-3614655BB4AB}"/>
              </a:ext>
            </a:extLst>
          </p:cNvPr>
          <p:cNvSpPr>
            <a:spLocks noGrp="1"/>
          </p:cNvSpPr>
          <p:nvPr>
            <p:ph type="dt" sz="half" idx="10"/>
          </p:nvPr>
        </p:nvSpPr>
        <p:spPr/>
        <p:txBody>
          <a:bodyPr/>
          <a:lstStyle/>
          <a:p>
            <a:fld id="{F97034CF-7589-4F9F-8665-190327E6C07C}" type="datetimeFigureOut">
              <a:rPr lang="en-US" smtClean="0"/>
              <a:t>7/20/2020</a:t>
            </a:fld>
            <a:endParaRPr lang="en-US"/>
          </a:p>
        </p:txBody>
      </p:sp>
      <p:sp>
        <p:nvSpPr>
          <p:cNvPr id="5" name="Footer Placeholder 4">
            <a:extLst>
              <a:ext uri="{FF2B5EF4-FFF2-40B4-BE49-F238E27FC236}">
                <a16:creationId xmlns:a16="http://schemas.microsoft.com/office/drawing/2014/main" xmlns="" id="{A8C2E2F3-AEF6-4EB6-A615-C4BA0AEE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F8D21CE-8ABE-4A2E-BE7A-A7824D9A2278}"/>
              </a:ext>
            </a:extLst>
          </p:cNvPr>
          <p:cNvSpPr>
            <a:spLocks noGrp="1"/>
          </p:cNvSpPr>
          <p:nvPr>
            <p:ph type="sldNum" sz="quarter" idx="12"/>
          </p:nvPr>
        </p:nvSpPr>
        <p:spPr/>
        <p:txBody>
          <a:bodyPr/>
          <a:lstStyle/>
          <a:p>
            <a:fld id="{10078DEF-8BBB-4516-B7AF-4AD658577CFE}" type="slidenum">
              <a:rPr lang="en-US" smtClean="0"/>
              <a:t>‹#›</a:t>
            </a:fld>
            <a:endParaRPr lang="en-US"/>
          </a:p>
        </p:txBody>
      </p:sp>
    </p:spTree>
    <p:extLst>
      <p:ext uri="{BB962C8B-B14F-4D97-AF65-F5344CB8AC3E}">
        <p14:creationId xmlns:p14="http://schemas.microsoft.com/office/powerpoint/2010/main" val="1779139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59" y="1706880"/>
            <a:ext cx="10607039"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2316895538"/>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EE7EF9-FF0A-4459-A684-475A75922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2C9207-9D06-432C-8254-A8AF2D12D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520452B-3DBE-4303-933E-A90DD493E9D0}"/>
              </a:ext>
            </a:extLst>
          </p:cNvPr>
          <p:cNvSpPr>
            <a:spLocks noGrp="1"/>
          </p:cNvSpPr>
          <p:nvPr>
            <p:ph type="dt" sz="half" idx="10"/>
          </p:nvPr>
        </p:nvSpPr>
        <p:spPr/>
        <p:txBody>
          <a:bodyPr/>
          <a:lstStyle/>
          <a:p>
            <a:fld id="{F97034CF-7589-4F9F-8665-190327E6C07C}" type="datetimeFigureOut">
              <a:rPr lang="en-US" smtClean="0"/>
              <a:t>7/20/2020</a:t>
            </a:fld>
            <a:endParaRPr lang="en-US"/>
          </a:p>
        </p:txBody>
      </p:sp>
      <p:sp>
        <p:nvSpPr>
          <p:cNvPr id="5" name="Footer Placeholder 4">
            <a:extLst>
              <a:ext uri="{FF2B5EF4-FFF2-40B4-BE49-F238E27FC236}">
                <a16:creationId xmlns:a16="http://schemas.microsoft.com/office/drawing/2014/main" xmlns="" id="{75D6F425-2454-46FE-A5BF-52C8544EA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5E0AB5E-B991-466A-971D-F2FF6E1E8799}"/>
              </a:ext>
            </a:extLst>
          </p:cNvPr>
          <p:cNvSpPr>
            <a:spLocks noGrp="1"/>
          </p:cNvSpPr>
          <p:nvPr>
            <p:ph type="sldNum" sz="quarter" idx="12"/>
          </p:nvPr>
        </p:nvSpPr>
        <p:spPr/>
        <p:txBody>
          <a:bodyPr/>
          <a:lstStyle/>
          <a:p>
            <a:fld id="{10078DEF-8BBB-4516-B7AF-4AD658577CFE}" type="slidenum">
              <a:rPr lang="en-US" smtClean="0"/>
              <a:t>‹#›</a:t>
            </a:fld>
            <a:endParaRPr lang="en-US"/>
          </a:p>
        </p:txBody>
      </p:sp>
    </p:spTree>
    <p:extLst>
      <p:ext uri="{BB962C8B-B14F-4D97-AF65-F5344CB8AC3E}">
        <p14:creationId xmlns:p14="http://schemas.microsoft.com/office/powerpoint/2010/main" val="180525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9A91AF-B711-4931-918B-9B64C6AA86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8266718-1124-4EE3-8C82-2EA041D00C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BF77F47-87B9-4CE5-9899-54C142B05A84}"/>
              </a:ext>
            </a:extLst>
          </p:cNvPr>
          <p:cNvSpPr>
            <a:spLocks noGrp="1"/>
          </p:cNvSpPr>
          <p:nvPr>
            <p:ph type="dt" sz="half" idx="10"/>
          </p:nvPr>
        </p:nvSpPr>
        <p:spPr/>
        <p:txBody>
          <a:bodyPr/>
          <a:lstStyle/>
          <a:p>
            <a:fld id="{F97034CF-7589-4F9F-8665-190327E6C07C}" type="datetimeFigureOut">
              <a:rPr lang="en-US" smtClean="0"/>
              <a:t>7/20/2020</a:t>
            </a:fld>
            <a:endParaRPr lang="en-US"/>
          </a:p>
        </p:txBody>
      </p:sp>
      <p:sp>
        <p:nvSpPr>
          <p:cNvPr id="5" name="Footer Placeholder 4">
            <a:extLst>
              <a:ext uri="{FF2B5EF4-FFF2-40B4-BE49-F238E27FC236}">
                <a16:creationId xmlns:a16="http://schemas.microsoft.com/office/drawing/2014/main" xmlns="" id="{6238A86F-AEED-4A1B-BA7B-536D0E802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CEF653-7CBA-4AEE-B256-0201C946E08B}"/>
              </a:ext>
            </a:extLst>
          </p:cNvPr>
          <p:cNvSpPr>
            <a:spLocks noGrp="1"/>
          </p:cNvSpPr>
          <p:nvPr>
            <p:ph type="sldNum" sz="quarter" idx="12"/>
          </p:nvPr>
        </p:nvSpPr>
        <p:spPr/>
        <p:txBody>
          <a:bodyPr/>
          <a:lstStyle/>
          <a:p>
            <a:fld id="{10078DEF-8BBB-4516-B7AF-4AD658577CFE}" type="slidenum">
              <a:rPr lang="en-US" smtClean="0"/>
              <a:t>‹#›</a:t>
            </a:fld>
            <a:endParaRPr lang="en-US"/>
          </a:p>
        </p:txBody>
      </p:sp>
    </p:spTree>
    <p:extLst>
      <p:ext uri="{BB962C8B-B14F-4D97-AF65-F5344CB8AC3E}">
        <p14:creationId xmlns:p14="http://schemas.microsoft.com/office/powerpoint/2010/main" val="58127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C7F92-206F-4763-882E-F6BA56F56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1D029FC-25A9-48C4-BEC4-95F9833FCE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B24889C-E3F1-4C13-914D-7A1153C3F7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FA7F2A9-C105-49E4-A64D-A9502C44AA36}"/>
              </a:ext>
            </a:extLst>
          </p:cNvPr>
          <p:cNvSpPr>
            <a:spLocks noGrp="1"/>
          </p:cNvSpPr>
          <p:nvPr>
            <p:ph type="dt" sz="half" idx="10"/>
          </p:nvPr>
        </p:nvSpPr>
        <p:spPr/>
        <p:txBody>
          <a:bodyPr/>
          <a:lstStyle/>
          <a:p>
            <a:fld id="{F97034CF-7589-4F9F-8665-190327E6C07C}" type="datetimeFigureOut">
              <a:rPr lang="en-US" smtClean="0"/>
              <a:t>7/20/2020</a:t>
            </a:fld>
            <a:endParaRPr lang="en-US"/>
          </a:p>
        </p:txBody>
      </p:sp>
      <p:sp>
        <p:nvSpPr>
          <p:cNvPr id="6" name="Footer Placeholder 5">
            <a:extLst>
              <a:ext uri="{FF2B5EF4-FFF2-40B4-BE49-F238E27FC236}">
                <a16:creationId xmlns:a16="http://schemas.microsoft.com/office/drawing/2014/main" xmlns="" id="{BB6F7AEE-FBDB-43C8-9645-339BE33CA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F902D61-C032-4D5F-B693-AC1267A95ECF}"/>
              </a:ext>
            </a:extLst>
          </p:cNvPr>
          <p:cNvSpPr>
            <a:spLocks noGrp="1"/>
          </p:cNvSpPr>
          <p:nvPr>
            <p:ph type="sldNum" sz="quarter" idx="12"/>
          </p:nvPr>
        </p:nvSpPr>
        <p:spPr/>
        <p:txBody>
          <a:bodyPr/>
          <a:lstStyle/>
          <a:p>
            <a:fld id="{10078DEF-8BBB-4516-B7AF-4AD658577CFE}" type="slidenum">
              <a:rPr lang="en-US" smtClean="0"/>
              <a:t>‹#›</a:t>
            </a:fld>
            <a:endParaRPr lang="en-US"/>
          </a:p>
        </p:txBody>
      </p:sp>
    </p:spTree>
    <p:extLst>
      <p:ext uri="{BB962C8B-B14F-4D97-AF65-F5344CB8AC3E}">
        <p14:creationId xmlns:p14="http://schemas.microsoft.com/office/powerpoint/2010/main" val="7917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A43B70-33DD-431C-8BC6-CB7C844831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38C437-E6C9-4073-889E-10B97023B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BA9E850-91C8-40B4-B8AD-9C36799A8D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404E434-3D22-461F-AAD8-E6AA689E1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D9E5B5E-FB45-4C98-84D9-9F6D0BF7B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C76FE22-377D-4B95-88FE-A2AD491FEC48}"/>
              </a:ext>
            </a:extLst>
          </p:cNvPr>
          <p:cNvSpPr>
            <a:spLocks noGrp="1"/>
          </p:cNvSpPr>
          <p:nvPr>
            <p:ph type="dt" sz="half" idx="10"/>
          </p:nvPr>
        </p:nvSpPr>
        <p:spPr/>
        <p:txBody>
          <a:bodyPr/>
          <a:lstStyle/>
          <a:p>
            <a:fld id="{F97034CF-7589-4F9F-8665-190327E6C07C}" type="datetimeFigureOut">
              <a:rPr lang="en-US" smtClean="0"/>
              <a:t>7/20/2020</a:t>
            </a:fld>
            <a:endParaRPr lang="en-US"/>
          </a:p>
        </p:txBody>
      </p:sp>
      <p:sp>
        <p:nvSpPr>
          <p:cNvPr id="8" name="Footer Placeholder 7">
            <a:extLst>
              <a:ext uri="{FF2B5EF4-FFF2-40B4-BE49-F238E27FC236}">
                <a16:creationId xmlns:a16="http://schemas.microsoft.com/office/drawing/2014/main" xmlns="" id="{FA016B8D-2AC9-4BA5-8D42-4072FC7EB9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574EC30-A7E7-4516-8A25-0082DE1B1671}"/>
              </a:ext>
            </a:extLst>
          </p:cNvPr>
          <p:cNvSpPr>
            <a:spLocks noGrp="1"/>
          </p:cNvSpPr>
          <p:nvPr>
            <p:ph type="sldNum" sz="quarter" idx="12"/>
          </p:nvPr>
        </p:nvSpPr>
        <p:spPr/>
        <p:txBody>
          <a:bodyPr/>
          <a:lstStyle/>
          <a:p>
            <a:fld id="{10078DEF-8BBB-4516-B7AF-4AD658577CFE}" type="slidenum">
              <a:rPr lang="en-US" smtClean="0"/>
              <a:t>‹#›</a:t>
            </a:fld>
            <a:endParaRPr lang="en-US"/>
          </a:p>
        </p:txBody>
      </p:sp>
    </p:spTree>
    <p:extLst>
      <p:ext uri="{BB962C8B-B14F-4D97-AF65-F5344CB8AC3E}">
        <p14:creationId xmlns:p14="http://schemas.microsoft.com/office/powerpoint/2010/main" val="398181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69DDA0-531A-4687-8F43-93D5B4061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66B2F4B-A1EB-45F1-A651-5D0DB8E73BA3}"/>
              </a:ext>
            </a:extLst>
          </p:cNvPr>
          <p:cNvSpPr>
            <a:spLocks noGrp="1"/>
          </p:cNvSpPr>
          <p:nvPr>
            <p:ph type="dt" sz="half" idx="10"/>
          </p:nvPr>
        </p:nvSpPr>
        <p:spPr/>
        <p:txBody>
          <a:bodyPr/>
          <a:lstStyle/>
          <a:p>
            <a:fld id="{F97034CF-7589-4F9F-8665-190327E6C07C}" type="datetimeFigureOut">
              <a:rPr lang="en-US" smtClean="0"/>
              <a:t>7/20/2020</a:t>
            </a:fld>
            <a:endParaRPr lang="en-US"/>
          </a:p>
        </p:txBody>
      </p:sp>
      <p:sp>
        <p:nvSpPr>
          <p:cNvPr id="4" name="Footer Placeholder 3">
            <a:extLst>
              <a:ext uri="{FF2B5EF4-FFF2-40B4-BE49-F238E27FC236}">
                <a16:creationId xmlns:a16="http://schemas.microsoft.com/office/drawing/2014/main" xmlns="" id="{8B60FC4C-0E06-4170-B580-76C44D2A86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4C46DD5-4FC4-4E57-81D9-1A9F1EE111E6}"/>
              </a:ext>
            </a:extLst>
          </p:cNvPr>
          <p:cNvSpPr>
            <a:spLocks noGrp="1"/>
          </p:cNvSpPr>
          <p:nvPr>
            <p:ph type="sldNum" sz="quarter" idx="12"/>
          </p:nvPr>
        </p:nvSpPr>
        <p:spPr/>
        <p:txBody>
          <a:bodyPr/>
          <a:lstStyle/>
          <a:p>
            <a:fld id="{10078DEF-8BBB-4516-B7AF-4AD658577CFE}" type="slidenum">
              <a:rPr lang="en-US" smtClean="0"/>
              <a:t>‹#›</a:t>
            </a:fld>
            <a:endParaRPr lang="en-US"/>
          </a:p>
        </p:txBody>
      </p:sp>
    </p:spTree>
    <p:extLst>
      <p:ext uri="{BB962C8B-B14F-4D97-AF65-F5344CB8AC3E}">
        <p14:creationId xmlns:p14="http://schemas.microsoft.com/office/powerpoint/2010/main" val="209082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94744B3-7A91-4774-9CB9-2A4620BBA401}"/>
              </a:ext>
            </a:extLst>
          </p:cNvPr>
          <p:cNvSpPr>
            <a:spLocks noGrp="1"/>
          </p:cNvSpPr>
          <p:nvPr>
            <p:ph type="dt" sz="half" idx="10"/>
          </p:nvPr>
        </p:nvSpPr>
        <p:spPr/>
        <p:txBody>
          <a:bodyPr/>
          <a:lstStyle/>
          <a:p>
            <a:fld id="{F97034CF-7589-4F9F-8665-190327E6C07C}" type="datetimeFigureOut">
              <a:rPr lang="en-US" smtClean="0"/>
              <a:t>7/20/2020</a:t>
            </a:fld>
            <a:endParaRPr lang="en-US"/>
          </a:p>
        </p:txBody>
      </p:sp>
      <p:sp>
        <p:nvSpPr>
          <p:cNvPr id="3" name="Footer Placeholder 2">
            <a:extLst>
              <a:ext uri="{FF2B5EF4-FFF2-40B4-BE49-F238E27FC236}">
                <a16:creationId xmlns:a16="http://schemas.microsoft.com/office/drawing/2014/main" xmlns="" id="{E29B1B2D-FC66-4092-A2DF-33AC8819CF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56BE18F-0376-4A28-9768-A9F45B0D213F}"/>
              </a:ext>
            </a:extLst>
          </p:cNvPr>
          <p:cNvSpPr>
            <a:spLocks noGrp="1"/>
          </p:cNvSpPr>
          <p:nvPr>
            <p:ph type="sldNum" sz="quarter" idx="12"/>
          </p:nvPr>
        </p:nvSpPr>
        <p:spPr/>
        <p:txBody>
          <a:bodyPr/>
          <a:lstStyle/>
          <a:p>
            <a:fld id="{10078DEF-8BBB-4516-B7AF-4AD658577CFE}" type="slidenum">
              <a:rPr lang="en-US" smtClean="0"/>
              <a:t>‹#›</a:t>
            </a:fld>
            <a:endParaRPr lang="en-US"/>
          </a:p>
        </p:txBody>
      </p:sp>
    </p:spTree>
    <p:extLst>
      <p:ext uri="{BB962C8B-B14F-4D97-AF65-F5344CB8AC3E}">
        <p14:creationId xmlns:p14="http://schemas.microsoft.com/office/powerpoint/2010/main" val="150015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7386E0-3B87-4148-A34A-D06F0C608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5DAC8BC-0C07-4B2D-A0B5-DF9CBA8BC1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DB46D9B-9CA7-436B-9D72-BAB34256B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9E71AC6-89DC-428D-A0F8-4E44FDF6D0C6}"/>
              </a:ext>
            </a:extLst>
          </p:cNvPr>
          <p:cNvSpPr>
            <a:spLocks noGrp="1"/>
          </p:cNvSpPr>
          <p:nvPr>
            <p:ph type="dt" sz="half" idx="10"/>
          </p:nvPr>
        </p:nvSpPr>
        <p:spPr/>
        <p:txBody>
          <a:bodyPr/>
          <a:lstStyle/>
          <a:p>
            <a:fld id="{F97034CF-7589-4F9F-8665-190327E6C07C}" type="datetimeFigureOut">
              <a:rPr lang="en-US" smtClean="0"/>
              <a:t>7/20/2020</a:t>
            </a:fld>
            <a:endParaRPr lang="en-US"/>
          </a:p>
        </p:txBody>
      </p:sp>
      <p:sp>
        <p:nvSpPr>
          <p:cNvPr id="6" name="Footer Placeholder 5">
            <a:extLst>
              <a:ext uri="{FF2B5EF4-FFF2-40B4-BE49-F238E27FC236}">
                <a16:creationId xmlns:a16="http://schemas.microsoft.com/office/drawing/2014/main" xmlns="" id="{26DDE38D-81A6-4B8C-BCB1-7EF2B2338D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94BA2B0-883C-42EE-BE47-D7A63DE706AE}"/>
              </a:ext>
            </a:extLst>
          </p:cNvPr>
          <p:cNvSpPr>
            <a:spLocks noGrp="1"/>
          </p:cNvSpPr>
          <p:nvPr>
            <p:ph type="sldNum" sz="quarter" idx="12"/>
          </p:nvPr>
        </p:nvSpPr>
        <p:spPr/>
        <p:txBody>
          <a:bodyPr/>
          <a:lstStyle/>
          <a:p>
            <a:fld id="{10078DEF-8BBB-4516-B7AF-4AD658577CFE}" type="slidenum">
              <a:rPr lang="en-US" smtClean="0"/>
              <a:t>‹#›</a:t>
            </a:fld>
            <a:endParaRPr lang="en-US"/>
          </a:p>
        </p:txBody>
      </p:sp>
    </p:spTree>
    <p:extLst>
      <p:ext uri="{BB962C8B-B14F-4D97-AF65-F5344CB8AC3E}">
        <p14:creationId xmlns:p14="http://schemas.microsoft.com/office/powerpoint/2010/main" val="331467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42E4EC-19F0-4BE8-9B5F-9D4414EC6C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9AF8F48-721E-4B54-89E2-56D6A51CD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6A9888BE-7905-4E2E-B28B-03DA48E6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846E549-0023-4778-A72A-441006DDDDAD}"/>
              </a:ext>
            </a:extLst>
          </p:cNvPr>
          <p:cNvSpPr>
            <a:spLocks noGrp="1"/>
          </p:cNvSpPr>
          <p:nvPr>
            <p:ph type="dt" sz="half" idx="10"/>
          </p:nvPr>
        </p:nvSpPr>
        <p:spPr/>
        <p:txBody>
          <a:bodyPr/>
          <a:lstStyle/>
          <a:p>
            <a:fld id="{F97034CF-7589-4F9F-8665-190327E6C07C}" type="datetimeFigureOut">
              <a:rPr lang="en-US" smtClean="0"/>
              <a:t>7/20/2020</a:t>
            </a:fld>
            <a:endParaRPr lang="en-US"/>
          </a:p>
        </p:txBody>
      </p:sp>
      <p:sp>
        <p:nvSpPr>
          <p:cNvPr id="6" name="Footer Placeholder 5">
            <a:extLst>
              <a:ext uri="{FF2B5EF4-FFF2-40B4-BE49-F238E27FC236}">
                <a16:creationId xmlns:a16="http://schemas.microsoft.com/office/drawing/2014/main" xmlns="" id="{A3D7DD40-D939-47C0-A664-FDDDDE174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521C126-A6ED-4376-9DBE-6B335A23F6E6}"/>
              </a:ext>
            </a:extLst>
          </p:cNvPr>
          <p:cNvSpPr>
            <a:spLocks noGrp="1"/>
          </p:cNvSpPr>
          <p:nvPr>
            <p:ph type="sldNum" sz="quarter" idx="12"/>
          </p:nvPr>
        </p:nvSpPr>
        <p:spPr/>
        <p:txBody>
          <a:bodyPr/>
          <a:lstStyle/>
          <a:p>
            <a:fld id="{10078DEF-8BBB-4516-B7AF-4AD658577CFE}" type="slidenum">
              <a:rPr lang="en-US" smtClean="0"/>
              <a:t>‹#›</a:t>
            </a:fld>
            <a:endParaRPr lang="en-US"/>
          </a:p>
        </p:txBody>
      </p:sp>
    </p:spTree>
    <p:extLst>
      <p:ext uri="{BB962C8B-B14F-4D97-AF65-F5344CB8AC3E}">
        <p14:creationId xmlns:p14="http://schemas.microsoft.com/office/powerpoint/2010/main" val="42750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13B2AEB-9B49-413C-943D-9BDF03F398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BC62AFE-7351-433C-9B1A-3FA4B862BE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399101A-D7C0-44BD-AB7E-A2B33ADDC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034CF-7589-4F9F-8665-190327E6C07C}" type="datetimeFigureOut">
              <a:rPr lang="en-US" smtClean="0"/>
              <a:t>7/20/2020</a:t>
            </a:fld>
            <a:endParaRPr lang="en-US"/>
          </a:p>
        </p:txBody>
      </p:sp>
      <p:sp>
        <p:nvSpPr>
          <p:cNvPr id="5" name="Footer Placeholder 4">
            <a:extLst>
              <a:ext uri="{FF2B5EF4-FFF2-40B4-BE49-F238E27FC236}">
                <a16:creationId xmlns:a16="http://schemas.microsoft.com/office/drawing/2014/main" xmlns="" id="{73F6A174-F94B-4D4D-93BE-D57AE53E5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FDDD9A4-A70B-4EAC-BEC2-97C54C7A7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78DEF-8BBB-4516-B7AF-4AD658577CFE}" type="slidenum">
              <a:rPr lang="en-US" smtClean="0"/>
              <a:t>‹#›</a:t>
            </a:fld>
            <a:endParaRPr lang="en-US"/>
          </a:p>
        </p:txBody>
      </p:sp>
    </p:spTree>
    <p:extLst>
      <p:ext uri="{BB962C8B-B14F-4D97-AF65-F5344CB8AC3E}">
        <p14:creationId xmlns:p14="http://schemas.microsoft.com/office/powerpoint/2010/main" val="286258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BBCD6BA-0CAC-44F7-AB3D-05C524EFDDBC}"/>
              </a:ext>
            </a:extLst>
          </p:cNvPr>
          <p:cNvGraphicFramePr>
            <a:graphicFrameLocks noGrp="1"/>
          </p:cNvGraphicFramePr>
          <p:nvPr>
            <p:extLst>
              <p:ext uri="{D42A27DB-BD31-4B8C-83A1-F6EECF244321}">
                <p14:modId xmlns:p14="http://schemas.microsoft.com/office/powerpoint/2010/main" val="1248723865"/>
              </p:ext>
            </p:extLst>
          </p:nvPr>
        </p:nvGraphicFramePr>
        <p:xfrm>
          <a:off x="487680" y="548640"/>
          <a:ext cx="11292840" cy="6272784"/>
        </p:xfrm>
        <a:graphic>
          <a:graphicData uri="http://schemas.openxmlformats.org/drawingml/2006/table">
            <a:tbl>
              <a:tblPr firstRow="1" bandRow="1">
                <a:tableStyleId>{5940675A-B579-460E-94D1-54222C63F5DA}</a:tableStyleId>
              </a:tblPr>
              <a:tblGrid>
                <a:gridCol w="567397">
                  <a:extLst>
                    <a:ext uri="{9D8B030D-6E8A-4147-A177-3AD203B41FA5}">
                      <a16:colId xmlns:a16="http://schemas.microsoft.com/office/drawing/2014/main" xmlns="" val="2078883645"/>
                    </a:ext>
                  </a:extLst>
                </a:gridCol>
                <a:gridCol w="2306020">
                  <a:extLst>
                    <a:ext uri="{9D8B030D-6E8A-4147-A177-3AD203B41FA5}">
                      <a16:colId xmlns:a16="http://schemas.microsoft.com/office/drawing/2014/main" xmlns="" val="1392874814"/>
                    </a:ext>
                  </a:extLst>
                </a:gridCol>
                <a:gridCol w="8419423">
                  <a:extLst>
                    <a:ext uri="{9D8B030D-6E8A-4147-A177-3AD203B41FA5}">
                      <a16:colId xmlns:a16="http://schemas.microsoft.com/office/drawing/2014/main" xmlns="" val="3675059800"/>
                    </a:ext>
                  </a:extLst>
                </a:gridCol>
              </a:tblGrid>
              <a:tr h="818019">
                <a:tc rowSpan="3">
                  <a:txBody>
                    <a:bodyPr/>
                    <a:lstStyle/>
                    <a:p>
                      <a:pPr algn="ctr"/>
                      <a:r>
                        <a:rPr lang="en-US" sz="2400" b="1" dirty="0"/>
                        <a:t>Characterize</a:t>
                      </a:r>
                    </a:p>
                  </a:txBody>
                  <a:tcPr marL="121920" marR="121920" marT="60960" marB="60960" vert="vert270" anchor="ctr">
                    <a:solidFill>
                      <a:srgbClr val="00B050"/>
                    </a:solidFill>
                  </a:tcPr>
                </a:tc>
                <a:tc>
                  <a:txBody>
                    <a:bodyPr/>
                    <a:lstStyle/>
                    <a:p>
                      <a:r>
                        <a:rPr lang="en-US" sz="1600" b="1" dirty="0"/>
                        <a:t>Company </a:t>
                      </a:r>
                      <a:r>
                        <a:rPr lang="en-US" sz="1600" b="1" dirty="0" smtClean="0"/>
                        <a:t>Name:  </a:t>
                      </a:r>
                      <a:r>
                        <a:rPr lang="en-US" sz="1600" b="1" dirty="0" err="1" smtClean="0"/>
                        <a:t>C</a:t>
                      </a:r>
                      <a:r>
                        <a:rPr lang="en-US" altLang="zh-CN" sz="1600" b="1" dirty="0" err="1" smtClean="0"/>
                        <a:t>hiony</a:t>
                      </a:r>
                      <a:r>
                        <a:rPr lang="en-US" altLang="zh-CN" sz="1600" b="1" dirty="0" smtClean="0"/>
                        <a:t> Power </a:t>
                      </a:r>
                      <a:endParaRPr lang="en-US" sz="1600" b="1" dirty="0"/>
                    </a:p>
                    <a:p>
                      <a:endParaRPr lang="en-US" sz="1600" dirty="0"/>
                    </a:p>
                  </a:txBody>
                  <a:tcPr marL="121920" marR="121920" marT="60960" marB="60960"/>
                </a:tc>
                <a:tc>
                  <a:txBody>
                    <a:bodyPr/>
                    <a:lstStyle/>
                    <a:p>
                      <a:r>
                        <a:rPr lang="en-US" sz="1600" b="1" dirty="0"/>
                        <a:t>Title:   </a:t>
                      </a:r>
                      <a:r>
                        <a:rPr lang="en-US" sz="1600" b="1" dirty="0" smtClean="0"/>
                        <a:t>EPEAT PD 45W Noise</a:t>
                      </a:r>
                      <a:r>
                        <a:rPr lang="en-US" sz="1600" b="1" baseline="0" dirty="0" smtClean="0"/>
                        <a:t> Issue</a:t>
                      </a:r>
                      <a:endParaRPr lang="en-US" sz="1600" b="1" dirty="0"/>
                    </a:p>
                  </a:txBody>
                  <a:tcPr marL="121920" marR="121920" marT="60960" marB="60960"/>
                </a:tc>
                <a:extLst>
                  <a:ext uri="{0D108BD9-81ED-4DB2-BD59-A6C34878D82A}">
                    <a16:rowId xmlns:a16="http://schemas.microsoft.com/office/drawing/2014/main" xmlns="" val="1094222021"/>
                  </a:ext>
                </a:extLst>
              </a:tr>
              <a:tr h="818019">
                <a:tc vMerge="1">
                  <a:txBody>
                    <a:bodyPr/>
                    <a:lstStyle/>
                    <a:p>
                      <a:endParaRPr lang="en-US"/>
                    </a:p>
                  </a:txBody>
                  <a:tcPr/>
                </a:tc>
                <a:tc>
                  <a:txBody>
                    <a:bodyPr/>
                    <a:lstStyle/>
                    <a:p>
                      <a:r>
                        <a:rPr lang="en-US" sz="1600" b="1" dirty="0"/>
                        <a:t>Champion: </a:t>
                      </a:r>
                      <a:r>
                        <a:rPr lang="en-US" sz="1600" b="1" dirty="0" smtClean="0"/>
                        <a:t>CF</a:t>
                      </a:r>
                      <a:r>
                        <a:rPr lang="en-US" sz="1600" b="1" baseline="0" dirty="0" smtClean="0"/>
                        <a:t> Liu</a:t>
                      </a:r>
                      <a:endParaRPr lang="en-US" sz="1600" b="1" dirty="0"/>
                    </a:p>
                    <a:p>
                      <a:endParaRPr lang="en-US" sz="1600" dirty="0"/>
                    </a:p>
                    <a:p>
                      <a:r>
                        <a:rPr lang="en-US" sz="1600" b="1" dirty="0"/>
                        <a:t>Date:  </a:t>
                      </a:r>
                      <a:r>
                        <a:rPr lang="en-US" sz="1600" b="1" dirty="0" smtClean="0"/>
                        <a:t>2020/6/26</a:t>
                      </a:r>
                      <a:endParaRPr lang="en-US" sz="1600" b="1" dirty="0"/>
                    </a:p>
                  </a:txBody>
                  <a:tcPr marL="121920" marR="121920" marT="60960" marB="60960"/>
                </a:tc>
                <a:tc rowSpan="2">
                  <a:txBody>
                    <a:bodyPr/>
                    <a:lstStyle/>
                    <a:p>
                      <a:r>
                        <a:rPr lang="en-US" sz="1600" b="1" dirty="0"/>
                        <a:t>Description:</a:t>
                      </a:r>
                    </a:p>
                    <a:p>
                      <a:pPr marL="0" marR="0" lvl="0" indent="0" algn="l" defTabSz="914400" rtl="0" eaLnBrk="1" fontAlgn="t" latinLnBrk="0" hangingPunct="1">
                        <a:lnSpc>
                          <a:spcPct val="100000"/>
                        </a:lnSpc>
                        <a:spcBef>
                          <a:spcPct val="20000"/>
                        </a:spcBef>
                        <a:spcAft>
                          <a:spcPct val="0"/>
                        </a:spcAft>
                        <a:buClrTx/>
                        <a:buSzTx/>
                        <a:buFontTx/>
                        <a:buNone/>
                        <a:tabLst>
                          <a:tab pos="0" algn="l"/>
                        </a:tabLst>
                      </a:pPr>
                      <a:r>
                        <a:rPr kumimoji="0" lang="en-US" altLang="zh-CN" sz="1800" b="0" i="0" u="none" strike="noStrike" cap="none" normalizeH="0" baseline="0" dirty="0" smtClean="0">
                          <a:ln>
                            <a:noFill/>
                          </a:ln>
                          <a:solidFill>
                            <a:srgbClr val="000099"/>
                          </a:solidFill>
                          <a:effectLst/>
                          <a:latin typeface="Calibri" panose="020F0502020204030204" pitchFamily="34" charset="0"/>
                          <a:ea typeface="新細明體" pitchFamily="18" charset="-120"/>
                          <a:cs typeface="Calibri" panose="020F0502020204030204" pitchFamily="34" charset="0"/>
                        </a:rPr>
                        <a:t>6/17 KS </a:t>
                      </a:r>
                      <a:r>
                        <a:rPr kumimoji="0" lang="en-US" altLang="zh-CN" sz="1800" b="0" i="0" u="none" strike="noStrike" cap="none" normalizeH="0" baseline="0" dirty="0" err="1" smtClean="0">
                          <a:ln>
                            <a:noFill/>
                          </a:ln>
                          <a:solidFill>
                            <a:srgbClr val="000099"/>
                          </a:solidFill>
                          <a:effectLst/>
                          <a:latin typeface="Calibri" panose="020F0502020204030204" pitchFamily="34" charset="0"/>
                          <a:ea typeface="新細明體" pitchFamily="18" charset="-120"/>
                          <a:cs typeface="Calibri" panose="020F0502020204030204" pitchFamily="34" charset="0"/>
                        </a:rPr>
                        <a:t>Compal</a:t>
                      </a:r>
                      <a:r>
                        <a:rPr kumimoji="0" lang="en-US" altLang="zh-CN" sz="1800" b="0" i="0" u="none" strike="noStrike" cap="none" normalizeH="0" baseline="0" dirty="0" smtClean="0">
                          <a:ln>
                            <a:noFill/>
                          </a:ln>
                          <a:solidFill>
                            <a:srgbClr val="000099"/>
                          </a:solidFill>
                          <a:effectLst/>
                          <a:latin typeface="Calibri" panose="020F0502020204030204" pitchFamily="34" charset="0"/>
                          <a:ea typeface="新細明體" pitchFamily="18" charset="-120"/>
                          <a:cs typeface="Calibri" panose="020F0502020204030204" pitchFamily="34" charset="0"/>
                        </a:rPr>
                        <a:t> feedback that they got 1pc Dell EPEAT PD 45W defect from their field the defective symptom is noise. </a:t>
                      </a:r>
                    </a:p>
                    <a:p>
                      <a:pPr marL="0" marR="0" lvl="0" indent="0" algn="l" defTabSz="914400" rtl="0" eaLnBrk="1" fontAlgn="t" latinLnBrk="0" hangingPunct="1">
                        <a:lnSpc>
                          <a:spcPct val="100000"/>
                        </a:lnSpc>
                        <a:spcBef>
                          <a:spcPct val="20000"/>
                        </a:spcBef>
                        <a:spcAft>
                          <a:spcPct val="0"/>
                        </a:spcAft>
                        <a:buClrTx/>
                        <a:buSzTx/>
                        <a:buFontTx/>
                        <a:buNone/>
                        <a:tabLst>
                          <a:tab pos="0" algn="l"/>
                        </a:tabLst>
                      </a:pPr>
                      <a:r>
                        <a:rPr kumimoji="0" lang="en-US" altLang="zh-CN" sz="1800" b="0" i="0" u="none" strike="noStrike" cap="none" normalizeH="0" baseline="0" dirty="0" smtClean="0">
                          <a:ln>
                            <a:noFill/>
                          </a:ln>
                          <a:solidFill>
                            <a:srgbClr val="000099"/>
                          </a:solidFill>
                          <a:effectLst/>
                          <a:latin typeface="Calibri" panose="020F0502020204030204" pitchFamily="34" charset="0"/>
                          <a:ea typeface="新細明體" pitchFamily="18" charset="-120"/>
                          <a:cs typeface="Calibri" panose="020F0502020204030204" pitchFamily="34" charset="0"/>
                        </a:rPr>
                        <a:t>7/3  </a:t>
                      </a:r>
                      <a:r>
                        <a:rPr kumimoji="0" lang="en-US" altLang="zh-CN" sz="1800" b="0" i="0" u="none" strike="noStrike" cap="none" normalizeH="0" baseline="0" dirty="0" err="1" smtClean="0">
                          <a:ln>
                            <a:noFill/>
                          </a:ln>
                          <a:solidFill>
                            <a:srgbClr val="000099"/>
                          </a:solidFill>
                          <a:effectLst/>
                          <a:latin typeface="Calibri" panose="020F0502020204030204" pitchFamily="34" charset="0"/>
                          <a:ea typeface="新細明體" pitchFamily="18" charset="-120"/>
                          <a:cs typeface="Calibri" panose="020F0502020204030204" pitchFamily="34" charset="0"/>
                        </a:rPr>
                        <a:t>Compal</a:t>
                      </a:r>
                      <a:r>
                        <a:rPr kumimoji="0" lang="en-US" altLang="zh-CN" sz="1800" b="0" i="0" u="none" strike="noStrike" cap="none" normalizeH="0" baseline="0" dirty="0" smtClean="0">
                          <a:ln>
                            <a:noFill/>
                          </a:ln>
                          <a:solidFill>
                            <a:srgbClr val="000099"/>
                          </a:solidFill>
                          <a:effectLst/>
                          <a:latin typeface="Calibri" panose="020F0502020204030204" pitchFamily="34" charset="0"/>
                          <a:ea typeface="新細明體" pitchFamily="18" charset="-120"/>
                          <a:cs typeface="Calibri" panose="020F0502020204030204" pitchFamily="34" charset="0"/>
                        </a:rPr>
                        <a:t> got another defect with similar symptom </a:t>
                      </a:r>
                    </a:p>
                    <a:p>
                      <a:pPr marL="0" marR="0" lvl="0" indent="0" algn="l" defTabSz="914400" rtl="0" eaLnBrk="1" fontAlgn="t" latinLnBrk="0" hangingPunct="1">
                        <a:lnSpc>
                          <a:spcPct val="150000"/>
                        </a:lnSpc>
                        <a:spcBef>
                          <a:spcPct val="20000"/>
                        </a:spcBef>
                        <a:spcAft>
                          <a:spcPct val="0"/>
                        </a:spcAft>
                        <a:buClrTx/>
                        <a:buSzTx/>
                        <a:buFontTx/>
                        <a:buNone/>
                        <a:tabLst>
                          <a:tab pos="0" algn="l"/>
                        </a:tabLst>
                      </a:pPr>
                      <a:r>
                        <a:rPr kumimoji="0" lang="en-US" altLang="zh-CN" sz="1800" b="0" i="0" u="none" strike="noStrike" cap="none" normalizeH="0" baseline="0" dirty="0" smtClean="0">
                          <a:ln>
                            <a:noFill/>
                          </a:ln>
                          <a:solidFill>
                            <a:srgbClr val="000099"/>
                          </a:solidFill>
                          <a:effectLst/>
                          <a:latin typeface="Calibri" panose="020F0502020204030204" pitchFamily="34" charset="0"/>
                          <a:ea typeface="新細明體" pitchFamily="18" charset="-120"/>
                          <a:cs typeface="Calibri" panose="020F0502020204030204" pitchFamily="34" charset="0"/>
                        </a:rPr>
                        <a:t>Dell P/N: 6KDC9/ P07C8 </a:t>
                      </a:r>
                      <a:r>
                        <a:rPr kumimoji="0" lang="en-US" altLang="zh-CN" sz="1600" b="0" i="0" u="none" strike="noStrike" cap="none" normalizeH="0" baseline="0" dirty="0" smtClean="0">
                          <a:ln>
                            <a:noFill/>
                          </a:ln>
                          <a:solidFill>
                            <a:srgbClr val="000099"/>
                          </a:solidFill>
                          <a:effectLst/>
                          <a:latin typeface="Calibri" panose="020F0502020204030204" pitchFamily="34" charset="0"/>
                          <a:ea typeface="新細明體" pitchFamily="18" charset="-120"/>
                          <a:cs typeface="Calibri" panose="020F0502020204030204" pitchFamily="34" charset="0"/>
                        </a:rPr>
                        <a:t>(EPEAT, E5 SSF PD45W white/Black)</a:t>
                      </a:r>
                    </a:p>
                    <a:p>
                      <a:pPr marL="0" marR="0" lvl="0" indent="0" algn="l" defTabSz="914400" rtl="0" eaLnBrk="1" fontAlgn="t" latinLnBrk="0" hangingPunct="1">
                        <a:lnSpc>
                          <a:spcPct val="150000"/>
                        </a:lnSpc>
                        <a:spcBef>
                          <a:spcPct val="20000"/>
                        </a:spcBef>
                        <a:spcAft>
                          <a:spcPct val="0"/>
                        </a:spcAft>
                        <a:buClrTx/>
                        <a:buSzTx/>
                        <a:buFontTx/>
                        <a:buNone/>
                        <a:tabLst>
                          <a:tab pos="0" algn="l"/>
                        </a:tabLst>
                      </a:pPr>
                      <a:r>
                        <a:rPr kumimoji="0" lang="en-US" sz="1800" b="0" i="0" u="none" strike="noStrike" kern="1200" cap="none" normalizeH="0" baseline="0" dirty="0" smtClean="0">
                          <a:ln>
                            <a:noFill/>
                          </a:ln>
                          <a:solidFill>
                            <a:srgbClr val="000099"/>
                          </a:solidFill>
                          <a:effectLst/>
                          <a:latin typeface="Calibri" panose="020F0502020204030204" pitchFamily="34" charset="0"/>
                          <a:ea typeface="新細明體" pitchFamily="18" charset="-120"/>
                          <a:cs typeface="Calibri" panose="020F0502020204030204" pitchFamily="34" charset="0"/>
                        </a:rPr>
                        <a:t>PPID: </a:t>
                      </a:r>
                      <a:r>
                        <a:rPr kumimoji="0" lang="en-US" altLang="zh-TW" sz="1800" b="0" i="0" u="none" strike="noStrike" kern="1200" cap="none" normalizeH="0" baseline="0" dirty="0" smtClean="0">
                          <a:ln>
                            <a:noFill/>
                          </a:ln>
                          <a:solidFill>
                            <a:srgbClr val="000099"/>
                          </a:solidFill>
                          <a:effectLst/>
                          <a:latin typeface="Calibri" panose="020F0502020204030204" pitchFamily="34" charset="0"/>
                          <a:ea typeface="新細明體" pitchFamily="18" charset="-120"/>
                          <a:cs typeface="Calibri" panose="020F0502020204030204" pitchFamily="34" charset="0"/>
                        </a:rPr>
                        <a:t>CN06KDC9CH20001G01O4</a:t>
                      </a:r>
                      <a:r>
                        <a:rPr kumimoji="0" lang="en-US" sz="1800" b="0" i="0" u="none" strike="noStrike" kern="1200" cap="none" normalizeH="0" baseline="0" dirty="0" smtClean="0">
                          <a:ln>
                            <a:noFill/>
                          </a:ln>
                          <a:solidFill>
                            <a:srgbClr val="000099"/>
                          </a:solidFill>
                          <a:effectLst/>
                          <a:latin typeface="Calibri" panose="020F0502020204030204" pitchFamily="34" charset="0"/>
                          <a:ea typeface="新細明體" pitchFamily="18" charset="-120"/>
                          <a:cs typeface="Calibri" panose="020F0502020204030204" pitchFamily="34" charset="0"/>
                        </a:rPr>
                        <a:t>   </a:t>
                      </a:r>
                      <a:r>
                        <a:rPr kumimoji="0" lang="en-US" altLang="zh-TW" sz="1800" b="0" i="0" u="none" strike="noStrike" kern="1200" cap="none" normalizeH="0" baseline="0" dirty="0" smtClean="0">
                          <a:ln>
                            <a:noFill/>
                          </a:ln>
                          <a:solidFill>
                            <a:srgbClr val="000099"/>
                          </a:solidFill>
                          <a:effectLst/>
                          <a:latin typeface="Calibri" panose="020F0502020204030204" pitchFamily="34" charset="0"/>
                          <a:ea typeface="新細明體" pitchFamily="18" charset="-120"/>
                          <a:cs typeface="Calibri" panose="020F0502020204030204" pitchFamily="34" charset="0"/>
                        </a:rPr>
                        <a:t>CN0P07C8CH200049012E</a:t>
                      </a:r>
                    </a:p>
                    <a:p>
                      <a:pPr marL="0" marR="0" lvl="0" indent="0" algn="l" defTabSz="914400" rtl="0" eaLnBrk="1" fontAlgn="t" latinLnBrk="0" hangingPunct="1">
                        <a:lnSpc>
                          <a:spcPct val="150000"/>
                        </a:lnSpc>
                        <a:spcBef>
                          <a:spcPct val="20000"/>
                        </a:spcBef>
                        <a:spcAft>
                          <a:spcPct val="0"/>
                        </a:spcAft>
                        <a:buClrTx/>
                        <a:buSzTx/>
                        <a:buFontTx/>
                        <a:buNone/>
                        <a:tabLst>
                          <a:tab pos="0" algn="l"/>
                        </a:tabLst>
                      </a:pPr>
                      <a:r>
                        <a:rPr kumimoji="0" lang="en-US" sz="1800" b="0" i="0" u="none" strike="noStrike" kern="1200" cap="none" normalizeH="0" baseline="0" dirty="0" smtClean="0">
                          <a:ln>
                            <a:noFill/>
                          </a:ln>
                          <a:solidFill>
                            <a:srgbClr val="000099"/>
                          </a:solidFill>
                          <a:effectLst/>
                          <a:latin typeface="Calibri" panose="020F0502020204030204" pitchFamily="34" charset="0"/>
                          <a:ea typeface="新細明體" pitchFamily="18" charset="-120"/>
                          <a:cs typeface="Calibri" panose="020F0502020204030204" pitchFamily="34" charset="0"/>
                        </a:rPr>
                        <a:t>D/C: 01G(Jan.2020)                            049(Apr.2020)</a:t>
                      </a:r>
                      <a:endParaRPr kumimoji="0" lang="en-US" sz="1800" b="0" i="0" u="none" strike="noStrike" kern="1200" cap="none" normalizeH="0" baseline="0" dirty="0">
                        <a:ln>
                          <a:noFill/>
                        </a:ln>
                        <a:solidFill>
                          <a:srgbClr val="000099"/>
                        </a:solidFill>
                        <a:effectLst/>
                        <a:latin typeface="Calibri" panose="020F0502020204030204" pitchFamily="34" charset="0"/>
                        <a:ea typeface="新細明體" pitchFamily="18" charset="-120"/>
                        <a:cs typeface="Calibri" panose="020F0502020204030204" pitchFamily="34" charset="0"/>
                      </a:endParaRPr>
                    </a:p>
                  </a:txBody>
                  <a:tcPr marL="121920" marR="121920" marT="60960" marB="60960"/>
                </a:tc>
                <a:extLst>
                  <a:ext uri="{0D108BD9-81ED-4DB2-BD59-A6C34878D82A}">
                    <a16:rowId xmlns:a16="http://schemas.microsoft.com/office/drawing/2014/main" xmlns="" val="701706939"/>
                  </a:ext>
                </a:extLst>
              </a:tr>
              <a:tr h="2594288">
                <a:tc vMerge="1">
                  <a:txBody>
                    <a:bodyPr/>
                    <a:lstStyle/>
                    <a:p>
                      <a:endParaRPr lang="en-US"/>
                    </a:p>
                  </a:txBody>
                  <a:tcPr/>
                </a:tc>
                <a:tc>
                  <a:txBody>
                    <a:bodyPr/>
                    <a:lstStyle/>
                    <a:p>
                      <a:r>
                        <a:rPr lang="en-US" sz="1600" b="1" dirty="0"/>
                        <a:t>Members:</a:t>
                      </a:r>
                    </a:p>
                    <a:p>
                      <a:pPr marL="0" marR="0" lvl="0" indent="0" algn="l" defTabSz="914400" rtl="0" eaLnBrk="1" fontAlgn="t" latinLnBrk="0" hangingPunct="1">
                        <a:lnSpc>
                          <a:spcPct val="100000"/>
                        </a:lnSpc>
                        <a:spcBef>
                          <a:spcPct val="20000"/>
                        </a:spcBef>
                        <a:spcAft>
                          <a:spcPct val="0"/>
                        </a:spcAft>
                        <a:buClrTx/>
                        <a:buSzTx/>
                        <a:buFontTx/>
                        <a:buNone/>
                        <a:tabLst/>
                      </a:pPr>
                      <a:r>
                        <a:rPr lang="fr-FR" altLang="zh-TW" sz="1600" b="1" kern="1200" dirty="0" smtClean="0">
                          <a:solidFill>
                            <a:schemeClr val="tx1"/>
                          </a:solidFill>
                          <a:latin typeface="+mn-lt"/>
                          <a:ea typeface="+mn-ea"/>
                          <a:cs typeface="+mn-cs"/>
                        </a:rPr>
                        <a:t>CQS: </a:t>
                      </a:r>
                      <a:r>
                        <a:rPr lang="fr-FR" altLang="zh-CN" sz="1600" b="1" kern="1200" dirty="0" smtClean="0">
                          <a:solidFill>
                            <a:schemeClr val="tx1"/>
                          </a:solidFill>
                          <a:latin typeface="+mn-lt"/>
                          <a:ea typeface="+mn-ea"/>
                          <a:cs typeface="+mn-cs"/>
                        </a:rPr>
                        <a:t>Candy Zhu</a:t>
                      </a:r>
                    </a:p>
                    <a:p>
                      <a:pPr marL="0" marR="0" lvl="0" indent="0" algn="l" defTabSz="914400" rtl="0" eaLnBrk="1" fontAlgn="t" latinLnBrk="0" hangingPunct="1">
                        <a:lnSpc>
                          <a:spcPct val="100000"/>
                        </a:lnSpc>
                        <a:spcBef>
                          <a:spcPct val="20000"/>
                        </a:spcBef>
                        <a:spcAft>
                          <a:spcPct val="0"/>
                        </a:spcAft>
                        <a:buClrTx/>
                        <a:buSzTx/>
                        <a:buFontTx/>
                        <a:buNone/>
                        <a:tabLst/>
                      </a:pPr>
                      <a:r>
                        <a:rPr lang="fr-FR" altLang="zh-CN" sz="1600" b="1" kern="1200" dirty="0" smtClean="0">
                          <a:solidFill>
                            <a:schemeClr val="tx1"/>
                          </a:solidFill>
                          <a:latin typeface="+mn-lt"/>
                          <a:ea typeface="+mn-ea"/>
                          <a:cs typeface="+mn-cs"/>
                        </a:rPr>
                        <a:t>SQE: Wendy</a:t>
                      </a:r>
                    </a:p>
                    <a:p>
                      <a:pPr marL="0" marR="0" lvl="0" indent="0" algn="l" defTabSz="914400" rtl="0" eaLnBrk="1" fontAlgn="t" latinLnBrk="0" hangingPunct="1">
                        <a:lnSpc>
                          <a:spcPct val="100000"/>
                        </a:lnSpc>
                        <a:spcBef>
                          <a:spcPct val="20000"/>
                        </a:spcBef>
                        <a:spcAft>
                          <a:spcPct val="0"/>
                        </a:spcAft>
                        <a:buClrTx/>
                        <a:buSzTx/>
                        <a:buFontTx/>
                        <a:buNone/>
                        <a:tabLst/>
                      </a:pPr>
                      <a:r>
                        <a:rPr lang="fr-FR" altLang="zh-CN" sz="1600" b="1" kern="1200" dirty="0" smtClean="0">
                          <a:solidFill>
                            <a:schemeClr val="tx1"/>
                          </a:solidFill>
                          <a:latin typeface="+mn-lt"/>
                          <a:ea typeface="+mn-ea"/>
                          <a:cs typeface="+mn-cs"/>
                        </a:rPr>
                        <a:t>IPQC/QE:</a:t>
                      </a:r>
                      <a:r>
                        <a:rPr lang="fr-FR" altLang="zh-TW" sz="1600" b="1" kern="1200" dirty="0" smtClean="0">
                          <a:solidFill>
                            <a:schemeClr val="tx1"/>
                          </a:solidFill>
                          <a:latin typeface="+mn-lt"/>
                          <a:ea typeface="+mn-ea"/>
                          <a:cs typeface="+mn-cs"/>
                        </a:rPr>
                        <a:t> Chaes Cai</a:t>
                      </a:r>
                      <a:endParaRPr lang="de-DE" altLang="zh-CN" sz="1600" b="1" kern="1200" dirty="0" smtClean="0">
                        <a:solidFill>
                          <a:schemeClr val="tx1"/>
                        </a:solidFill>
                        <a:latin typeface="+mn-lt"/>
                        <a:ea typeface="+mn-ea"/>
                        <a:cs typeface="+mn-cs"/>
                      </a:endParaRPr>
                    </a:p>
                    <a:p>
                      <a:pPr marL="0" marR="0" lvl="0" indent="0" algn="l" defTabSz="914400" rtl="0" eaLnBrk="1" fontAlgn="t" latinLnBrk="0" hangingPunct="1">
                        <a:lnSpc>
                          <a:spcPct val="100000"/>
                        </a:lnSpc>
                        <a:spcBef>
                          <a:spcPct val="20000"/>
                        </a:spcBef>
                        <a:spcAft>
                          <a:spcPct val="0"/>
                        </a:spcAft>
                        <a:buClrTx/>
                        <a:buSzTx/>
                        <a:buFontTx/>
                        <a:buNone/>
                        <a:tabLst/>
                      </a:pPr>
                      <a:r>
                        <a:rPr lang="de-DE" altLang="zh-CN" sz="1600" b="1" kern="1200" dirty="0" smtClean="0">
                          <a:solidFill>
                            <a:schemeClr val="tx1"/>
                          </a:solidFill>
                          <a:latin typeface="+mn-lt"/>
                          <a:ea typeface="+mn-ea"/>
                          <a:cs typeface="+mn-cs"/>
                        </a:rPr>
                        <a:t>IE:</a:t>
                      </a:r>
                      <a:r>
                        <a:rPr lang="de-DE" altLang="zh-TW" sz="1600" b="1" kern="1200" dirty="0" smtClean="0">
                          <a:solidFill>
                            <a:schemeClr val="tx1"/>
                          </a:solidFill>
                          <a:latin typeface="+mn-lt"/>
                          <a:ea typeface="+mn-ea"/>
                          <a:cs typeface="+mn-cs"/>
                        </a:rPr>
                        <a:t> </a:t>
                      </a:r>
                      <a:r>
                        <a:rPr lang="de-DE" altLang="zh-CN" sz="1600" b="1" kern="1200" dirty="0" smtClean="0">
                          <a:solidFill>
                            <a:schemeClr val="tx1"/>
                          </a:solidFill>
                          <a:latin typeface="+mn-lt"/>
                          <a:ea typeface="+mn-ea"/>
                          <a:cs typeface="+mn-cs"/>
                        </a:rPr>
                        <a:t> </a:t>
                      </a:r>
                      <a:r>
                        <a:rPr lang="de-DE" altLang="zh-TW" sz="1600" b="1" kern="1200" dirty="0" smtClean="0">
                          <a:solidFill>
                            <a:schemeClr val="tx1"/>
                          </a:solidFill>
                          <a:latin typeface="+mn-lt"/>
                          <a:ea typeface="+mn-ea"/>
                          <a:cs typeface="+mn-cs"/>
                        </a:rPr>
                        <a:t>Yansong Tong</a:t>
                      </a:r>
                      <a:r>
                        <a:rPr lang="de-DE" altLang="zh-CN" sz="1600" b="1" kern="1200" dirty="0" smtClean="0">
                          <a:solidFill>
                            <a:schemeClr val="tx1"/>
                          </a:solidFill>
                          <a:latin typeface="+mn-lt"/>
                          <a:ea typeface="+mn-ea"/>
                          <a:cs typeface="+mn-cs"/>
                        </a:rPr>
                        <a:t>                        </a:t>
                      </a:r>
                    </a:p>
                    <a:p>
                      <a:pPr marL="0" marR="0" lvl="0" indent="0" algn="l" defTabSz="914400" rtl="0" eaLnBrk="1" fontAlgn="t" latinLnBrk="0" hangingPunct="1">
                        <a:lnSpc>
                          <a:spcPct val="100000"/>
                        </a:lnSpc>
                        <a:spcBef>
                          <a:spcPct val="20000"/>
                        </a:spcBef>
                        <a:spcAft>
                          <a:spcPct val="0"/>
                        </a:spcAft>
                        <a:buClrTx/>
                        <a:buSzTx/>
                        <a:buFontTx/>
                        <a:buNone/>
                        <a:tabLst/>
                      </a:pPr>
                      <a:r>
                        <a:rPr lang="de-DE" altLang="zh-CN" sz="1600" b="1" kern="1200" dirty="0" smtClean="0">
                          <a:solidFill>
                            <a:schemeClr val="tx1"/>
                          </a:solidFill>
                          <a:latin typeface="+mn-lt"/>
                          <a:ea typeface="+mn-ea"/>
                          <a:cs typeface="+mn-cs"/>
                        </a:rPr>
                        <a:t>MFG:</a:t>
                      </a:r>
                      <a:r>
                        <a:rPr lang="de-DE" altLang="zh-TW" sz="1600" b="1" kern="1200" dirty="0" smtClean="0">
                          <a:solidFill>
                            <a:schemeClr val="tx1"/>
                          </a:solidFill>
                          <a:latin typeface="+mn-lt"/>
                          <a:ea typeface="+mn-ea"/>
                          <a:cs typeface="+mn-cs"/>
                        </a:rPr>
                        <a:t> Allison Wang</a:t>
                      </a:r>
                    </a:p>
                    <a:p>
                      <a:pPr marL="0" marR="0" lvl="0" indent="0" algn="l" defTabSz="914400" rtl="0" eaLnBrk="1" fontAlgn="t" latinLnBrk="0" hangingPunct="1">
                        <a:lnSpc>
                          <a:spcPct val="100000"/>
                        </a:lnSpc>
                        <a:spcBef>
                          <a:spcPct val="20000"/>
                        </a:spcBef>
                        <a:spcAft>
                          <a:spcPct val="0"/>
                        </a:spcAft>
                        <a:buClrTx/>
                        <a:buSzTx/>
                        <a:buFontTx/>
                        <a:buNone/>
                        <a:tabLst/>
                      </a:pPr>
                      <a:r>
                        <a:rPr lang="en-US" altLang="zh-TW" sz="1600" b="1" kern="1200" dirty="0" smtClean="0">
                          <a:solidFill>
                            <a:schemeClr val="tx1"/>
                          </a:solidFill>
                          <a:latin typeface="+mn-lt"/>
                          <a:ea typeface="+mn-ea"/>
                          <a:cs typeface="+mn-cs"/>
                        </a:rPr>
                        <a:t>PE: Plain Chen</a:t>
                      </a:r>
                      <a:endParaRPr lang="en-US" altLang="zh-CN" sz="1600" b="1" kern="1200" dirty="0" smtClean="0">
                        <a:solidFill>
                          <a:schemeClr val="tx1"/>
                        </a:solidFill>
                        <a:latin typeface="+mn-lt"/>
                        <a:ea typeface="+mn-ea"/>
                        <a:cs typeface="+mn-cs"/>
                      </a:endParaRPr>
                    </a:p>
                    <a:p>
                      <a:pPr marL="0" marR="0" lvl="0" indent="0" algn="l" defTabSz="914400" rtl="0" eaLnBrk="1" fontAlgn="t" latinLnBrk="0" hangingPunct="1">
                        <a:lnSpc>
                          <a:spcPct val="100000"/>
                        </a:lnSpc>
                        <a:spcBef>
                          <a:spcPct val="20000"/>
                        </a:spcBef>
                        <a:spcAft>
                          <a:spcPct val="0"/>
                        </a:spcAft>
                        <a:buClrTx/>
                        <a:buSzTx/>
                        <a:buFontTx/>
                        <a:buNone/>
                        <a:tabLst/>
                      </a:pPr>
                      <a:r>
                        <a:rPr lang="en-US" altLang="zh-CN" sz="1600" b="1" kern="1200" dirty="0" smtClean="0">
                          <a:solidFill>
                            <a:schemeClr val="tx1"/>
                          </a:solidFill>
                          <a:latin typeface="+mn-lt"/>
                          <a:ea typeface="+mn-ea"/>
                          <a:cs typeface="+mn-cs"/>
                        </a:rPr>
                        <a:t>Sales: Steve</a:t>
                      </a:r>
                    </a:p>
                    <a:p>
                      <a:pPr marL="0" marR="0" lvl="0" indent="0" algn="l" defTabSz="914400" rtl="0" eaLnBrk="1" fontAlgn="t" latinLnBrk="0" hangingPunct="1">
                        <a:lnSpc>
                          <a:spcPct val="100000"/>
                        </a:lnSpc>
                        <a:spcBef>
                          <a:spcPct val="20000"/>
                        </a:spcBef>
                        <a:spcAft>
                          <a:spcPct val="0"/>
                        </a:spcAft>
                        <a:buClrTx/>
                        <a:buSzTx/>
                        <a:buFontTx/>
                        <a:buNone/>
                        <a:tabLst/>
                      </a:pPr>
                      <a:r>
                        <a:rPr lang="en-US" altLang="zh-CN" sz="1600" b="1" kern="1200" dirty="0" smtClean="0">
                          <a:solidFill>
                            <a:schemeClr val="tx1"/>
                          </a:solidFill>
                          <a:latin typeface="+mn-lt"/>
                          <a:ea typeface="+mn-ea"/>
                          <a:cs typeface="+mn-cs"/>
                        </a:rPr>
                        <a:t>RD: Hunter</a:t>
                      </a:r>
                      <a:endParaRPr lang="en-US" sz="1600" dirty="0"/>
                    </a:p>
                  </a:txBody>
                  <a:tcPr marL="121920" marR="121920" marT="60960" marB="60960"/>
                </a:tc>
                <a:tc vMerge="1">
                  <a:txBody>
                    <a:bodyPr/>
                    <a:lstStyle/>
                    <a:p>
                      <a:endParaRPr lang="en-US"/>
                    </a:p>
                  </a:txBody>
                  <a:tcPr/>
                </a:tc>
                <a:extLst>
                  <a:ext uri="{0D108BD9-81ED-4DB2-BD59-A6C34878D82A}">
                    <a16:rowId xmlns:a16="http://schemas.microsoft.com/office/drawing/2014/main" xmlns="" val="1066785511"/>
                  </a:ext>
                </a:extLst>
              </a:tr>
              <a:tr h="18377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Contain</a:t>
                      </a:r>
                    </a:p>
                  </a:txBody>
                  <a:tcPr marL="121920" marR="121920" marT="60960" marB="60960" vert="vert270" anchor="ctr">
                    <a:solidFill>
                      <a:srgbClr val="00B050"/>
                    </a:solidFill>
                  </a:tcPr>
                </a:tc>
                <a:tc gridSpan="2">
                  <a:txBody>
                    <a:bodyPr/>
                    <a:lstStyle/>
                    <a:p>
                      <a:r>
                        <a:rPr lang="en-US" sz="1800" b="1" dirty="0"/>
                        <a:t>Containment Actions:</a:t>
                      </a:r>
                    </a:p>
                    <a:p>
                      <a:pPr marL="0" marR="0" lvl="0" indent="0" algn="l" defTabSz="914400" rtl="0" eaLnBrk="1" fontAlgn="t" latinLnBrk="0" hangingPunct="1">
                        <a:lnSpc>
                          <a:spcPct val="100000"/>
                        </a:lnSpc>
                        <a:spcBef>
                          <a:spcPct val="20000"/>
                        </a:spcBef>
                        <a:spcAft>
                          <a:spcPct val="0"/>
                        </a:spcAft>
                        <a:buClrTx/>
                        <a:buSzTx/>
                        <a:buFontTx/>
                        <a:buNone/>
                        <a:tabLst/>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Stop using the source of Holy stone immediately.    </a:t>
                      </a:r>
                    </a:p>
                    <a:p>
                      <a:pPr marL="0" marR="0" lvl="0" indent="0" algn="l" defTabSz="914400" rtl="0" eaLnBrk="1" fontAlgn="t" latinLnBrk="0" hangingPunct="1">
                        <a:lnSpc>
                          <a:spcPct val="100000"/>
                        </a:lnSpc>
                        <a:spcBef>
                          <a:spcPct val="20000"/>
                        </a:spcBef>
                        <a:spcAft>
                          <a:spcPct val="0"/>
                        </a:spcAft>
                        <a:buClrTx/>
                        <a:buSzTx/>
                        <a:buFontTx/>
                        <a:buNone/>
                        <a:tabLst/>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P/N: 26KKX210SUW3LF</a:t>
                      </a:r>
                    </a:p>
                    <a:p>
                      <a:pPr marL="0" marR="0" lvl="0" indent="0" algn="l" defTabSz="914400" rtl="0" eaLnBrk="1" fontAlgn="t" latinLnBrk="0" hangingPunct="1">
                        <a:lnSpc>
                          <a:spcPct val="100000"/>
                        </a:lnSpc>
                        <a:spcBef>
                          <a:spcPct val="20000"/>
                        </a:spcBef>
                        <a:spcAft>
                          <a:spcPct val="0"/>
                        </a:spcAft>
                        <a:buClrTx/>
                        <a:buSzTx/>
                        <a:buFontTx/>
                        <a:buNone/>
                        <a:tabLst/>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Owner: RD/Benson  QE/Chase Implement date: 7/6 </a:t>
                      </a:r>
                    </a:p>
                    <a:p>
                      <a:pPr marL="0" marR="0" lvl="0" indent="0" algn="l" defTabSz="914400" rtl="0" eaLnBrk="1" fontAlgn="t" latinLnBrk="0" hangingPunct="1">
                        <a:lnSpc>
                          <a:spcPct val="100000"/>
                        </a:lnSpc>
                        <a:spcBef>
                          <a:spcPct val="20000"/>
                        </a:spcBef>
                        <a:spcAft>
                          <a:spcPct val="0"/>
                        </a:spcAft>
                        <a:buClrTx/>
                        <a:buSzTx/>
                        <a:buFontTx/>
                        <a:buNone/>
                        <a:tabLst/>
                      </a:pPr>
                      <a:endPar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pPr marL="0" marR="0" lvl="0" indent="0" algn="l" defTabSz="914400" rtl="0" eaLnBrk="1" fontAlgn="t" latinLnBrk="0" hangingPunct="1">
                        <a:lnSpc>
                          <a:spcPct val="100000"/>
                        </a:lnSpc>
                        <a:spcBef>
                          <a:spcPct val="20000"/>
                        </a:spcBef>
                        <a:spcAft>
                          <a:spcPct val="0"/>
                        </a:spcAft>
                        <a:buClrTx/>
                        <a:buSzTx/>
                        <a:buFontTx/>
                        <a:buNone/>
                        <a:tabLst/>
                      </a:pPr>
                      <a:endPar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txBody>
                  <a:tcPr marL="121920" marR="121920" marT="60960" marB="60960"/>
                </a:tc>
                <a:tc hMerge="1">
                  <a:txBody>
                    <a:bodyPr/>
                    <a:lstStyle/>
                    <a:p>
                      <a:endParaRPr lang="en-US" sz="1200" dirty="0"/>
                    </a:p>
                  </a:txBody>
                  <a:tcPr/>
                </a:tc>
                <a:extLst>
                  <a:ext uri="{0D108BD9-81ED-4DB2-BD59-A6C34878D82A}">
                    <a16:rowId xmlns:a16="http://schemas.microsoft.com/office/drawing/2014/main" xmlns="" val="493560457"/>
                  </a:ext>
                </a:extLst>
              </a:tr>
            </a:tbl>
          </a:graphicData>
        </a:graphic>
      </p:graphicFrame>
    </p:spTree>
    <p:extLst>
      <p:ext uri="{BB962C8B-B14F-4D97-AF65-F5344CB8AC3E}">
        <p14:creationId xmlns:p14="http://schemas.microsoft.com/office/powerpoint/2010/main" val="171701380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BBCD6BA-0CAC-44F7-AB3D-05C524EFDDBC}"/>
              </a:ext>
            </a:extLst>
          </p:cNvPr>
          <p:cNvGraphicFramePr>
            <a:graphicFrameLocks noGrp="1"/>
          </p:cNvGraphicFramePr>
          <p:nvPr>
            <p:extLst>
              <p:ext uri="{D42A27DB-BD31-4B8C-83A1-F6EECF244321}">
                <p14:modId xmlns:p14="http://schemas.microsoft.com/office/powerpoint/2010/main" val="1151327042"/>
              </p:ext>
            </p:extLst>
          </p:nvPr>
        </p:nvGraphicFramePr>
        <p:xfrm>
          <a:off x="327258" y="436348"/>
          <a:ext cx="11407541" cy="6013216"/>
        </p:xfrm>
        <a:graphic>
          <a:graphicData uri="http://schemas.openxmlformats.org/drawingml/2006/table">
            <a:tbl>
              <a:tblPr firstRow="1" bandRow="1">
                <a:tableStyleId>{5940675A-B579-460E-94D1-54222C63F5DA}</a:tableStyleId>
              </a:tblPr>
              <a:tblGrid>
                <a:gridCol w="550473">
                  <a:extLst>
                    <a:ext uri="{9D8B030D-6E8A-4147-A177-3AD203B41FA5}">
                      <a16:colId xmlns:a16="http://schemas.microsoft.com/office/drawing/2014/main" xmlns="" val="2078883645"/>
                    </a:ext>
                  </a:extLst>
                </a:gridCol>
                <a:gridCol w="10857068">
                  <a:extLst>
                    <a:ext uri="{9D8B030D-6E8A-4147-A177-3AD203B41FA5}">
                      <a16:colId xmlns:a16="http://schemas.microsoft.com/office/drawing/2014/main" xmlns="" val="1392874814"/>
                    </a:ext>
                  </a:extLst>
                </a:gridCol>
              </a:tblGrid>
              <a:tr h="2533734">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Correction</a:t>
                      </a:r>
                    </a:p>
                  </a:txBody>
                  <a:tcPr marL="121920" marR="121920" marT="60960" marB="60960" vert="vert270" anchor="ctr">
                    <a:solidFill>
                      <a:srgbClr val="00B050"/>
                    </a:solidFill>
                  </a:tcPr>
                </a:tc>
                <a:tc>
                  <a:txBody>
                    <a:bodyPr/>
                    <a:lstStyle/>
                    <a:p>
                      <a:r>
                        <a:rPr lang="en-US" sz="1600" b="1" dirty="0"/>
                        <a:t>Corrective Actions:</a:t>
                      </a:r>
                      <a:r>
                        <a:rPr lang="en-US" sz="1600" b="0" dirty="0"/>
                        <a:t> </a:t>
                      </a:r>
                      <a:endParaRPr lang="en-US" sz="1600" b="0" dirty="0" smtClean="0"/>
                    </a:p>
                    <a:p>
                      <a:pPr marL="0" marR="0" lvl="0" indent="0" algn="l" defTabSz="914400" rtl="0" eaLnBrk="1" fontAlgn="t"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1. </a:t>
                      </a: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Stop using the source of Holy stone immediately.    </a:t>
                      </a:r>
                    </a:p>
                    <a:p>
                      <a:pPr marL="0" marR="0" lvl="0" indent="0" algn="l" defTabSz="914400" rtl="0" eaLnBrk="1" fontAlgn="t" latinLnBrk="0" hangingPunct="1">
                        <a:lnSpc>
                          <a:spcPct val="100000"/>
                        </a:lnSpc>
                        <a:spcBef>
                          <a:spcPct val="20000"/>
                        </a:spcBef>
                        <a:spcAft>
                          <a:spcPct val="0"/>
                        </a:spcAft>
                        <a:buClrTx/>
                        <a:buSzTx/>
                        <a:buFontTx/>
                        <a:buNone/>
                        <a:tabLst/>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P/N: 26KKX210SUW3LF</a:t>
                      </a:r>
                    </a:p>
                    <a:p>
                      <a:pPr marL="0" marR="0" lvl="0" indent="0" algn="l" defTabSz="914400" rtl="0" eaLnBrk="1" fontAlgn="t" latinLnBrk="0" hangingPunct="1">
                        <a:lnSpc>
                          <a:spcPct val="100000"/>
                        </a:lnSpc>
                        <a:spcBef>
                          <a:spcPct val="20000"/>
                        </a:spcBef>
                        <a:spcAft>
                          <a:spcPct val="0"/>
                        </a:spcAft>
                        <a:buClrTx/>
                        <a:buSzTx/>
                        <a:buFontTx/>
                        <a:buNone/>
                        <a:tabLst/>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Owner: RD/Benson  QE/Chase Implement date: 7/6 </a:t>
                      </a:r>
                    </a:p>
                    <a:p>
                      <a:endParaRPr lang="en-US" sz="1600" b="0" dirty="0"/>
                    </a:p>
                    <a:p>
                      <a:pPr marL="0" marR="0" lvl="0" indent="0" algn="l" defTabSz="914400" rtl="0" eaLnBrk="1" fontAlgn="t" latinLnBrk="0" hangingPunct="1">
                        <a:lnSpc>
                          <a:spcPct val="100000"/>
                        </a:lnSpc>
                        <a:spcBef>
                          <a:spcPct val="20000"/>
                        </a:spcBef>
                        <a:spcAft>
                          <a:spcPct val="0"/>
                        </a:spcAft>
                        <a:buClrTx/>
                        <a:buSzTx/>
                        <a:buFontTx/>
                        <a:buNone/>
                        <a:tabLst/>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2.  Plan to use NPO type cap instead of X7R type cap for this location , will submit the ECR to DELL by 7/28.</a:t>
                      </a:r>
                    </a:p>
                    <a:p>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                                                        Owner: RD/Benson    Due date: 7/28 </a:t>
                      </a:r>
                      <a:endParaRPr lang="en-US" altLang="zh-TW" sz="1600" b="1" dirty="0" smtClean="0">
                        <a:latin typeface="Calibri" panose="020F0502020204030204" pitchFamily="34" charset="0"/>
                        <a:cs typeface="Calibri" panose="020F0502020204030204" pitchFamily="34" charset="0"/>
                      </a:endParaRPr>
                    </a:p>
                    <a:p>
                      <a:pPr marL="0" marR="0" lvl="0" indent="0" algn="l" defTabSz="914400" rtl="0" eaLnBrk="1" fontAlgn="t" latinLnBrk="0" hangingPunct="1">
                        <a:lnSpc>
                          <a:spcPct val="100000"/>
                        </a:lnSpc>
                        <a:spcBef>
                          <a:spcPct val="20000"/>
                        </a:spcBef>
                        <a:spcAft>
                          <a:spcPct val="0"/>
                        </a:spcAft>
                        <a:buClrTx/>
                        <a:buSzTx/>
                        <a:buFontTx/>
                        <a:buNone/>
                        <a:tabLst/>
                      </a:pPr>
                      <a:endParaRPr lang="en-US" altLang="zh-TW" sz="1600" b="1" kern="1200" baseline="0" dirty="0" smtClean="0">
                        <a:solidFill>
                          <a:schemeClr val="tx1"/>
                        </a:solidFill>
                        <a:latin typeface="+mn-lt"/>
                        <a:ea typeface="+mn-ea"/>
                        <a:cs typeface="+mn-cs"/>
                      </a:endParaRPr>
                    </a:p>
                  </a:txBody>
                  <a:tcPr marL="121920" marR="121920" marT="60960" marB="6096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93560457"/>
                  </a:ext>
                </a:extLst>
              </a:tr>
              <a:tr h="2148018">
                <a:tc vMerge="1">
                  <a:txBody>
                    <a:bodyPr/>
                    <a:lstStyle/>
                    <a:p>
                      <a:endParaRPr lang="en-US"/>
                    </a:p>
                  </a:txBody>
                  <a:tcPr/>
                </a:tc>
                <a:tc>
                  <a:txBody>
                    <a:bodyPr/>
                    <a:lstStyle/>
                    <a:p>
                      <a:r>
                        <a:rPr lang="en-US" sz="1600" b="1" baseline="0" dirty="0" smtClean="0"/>
                        <a:t>Preventive Action: </a:t>
                      </a:r>
                    </a:p>
                    <a:p>
                      <a:r>
                        <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List this issue into design LL that must use NPO type cap for future design for </a:t>
                      </a:r>
                      <a:r>
                        <a:rPr kumimoji="0" lang="en-US" altLang="zh-TW" sz="1600" b="0" i="0" u="none" strike="noStrike" kern="1200" cap="none" normalizeH="0" baseline="0" dirty="0" err="1" smtClean="0">
                          <a:ln>
                            <a:noFill/>
                          </a:ln>
                          <a:solidFill>
                            <a:srgbClr val="000099"/>
                          </a:solidFill>
                          <a:effectLst/>
                          <a:latin typeface="Calibri" panose="020F0502020204030204" pitchFamily="34" charset="0"/>
                          <a:ea typeface="新細明體" charset="-120"/>
                          <a:cs typeface="Calibri" panose="020F0502020204030204" pitchFamily="34" charset="0"/>
                        </a:rPr>
                        <a:t>snubber</a:t>
                      </a: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 cap location</a:t>
                      </a:r>
                      <a:endPar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r>
                        <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                                                         </a:t>
                      </a: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Owner: RD/Benson   Date: 7/16</a:t>
                      </a:r>
                      <a:endPar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txBody>
                  <a:tcPr marL="121920" marR="121920" marT="60960" marB="6096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61844677"/>
                  </a:ext>
                </a:extLst>
              </a:tr>
              <a:tr h="1331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Closure</a:t>
                      </a:r>
                    </a:p>
                  </a:txBody>
                  <a:tcPr marL="121920" marR="121920" marT="60960" marB="60960" vert="vert270" anchor="ctr">
                    <a:solidFill>
                      <a:srgbClr val="00B050"/>
                    </a:solidFill>
                  </a:tcPr>
                </a:tc>
                <a:tc>
                  <a:txBody>
                    <a:bodyPr/>
                    <a:lstStyle/>
                    <a:p>
                      <a:r>
                        <a:rPr lang="en-US" sz="1600" dirty="0"/>
                        <a:t>Prepared by: </a:t>
                      </a:r>
                      <a:r>
                        <a:rPr lang="en-US" sz="1600" dirty="0" smtClean="0"/>
                        <a:t>Candy/Benson            Date: 2020. 7.</a:t>
                      </a:r>
                      <a:r>
                        <a:rPr lang="en-US" sz="1600" baseline="0" dirty="0" smtClean="0"/>
                        <a:t> 17(update)</a:t>
                      </a:r>
                      <a:endParaRPr lang="en-US" sz="1600" dirty="0"/>
                    </a:p>
                    <a:p>
                      <a:r>
                        <a:rPr lang="en-US" sz="1600" dirty="0"/>
                        <a:t>Reviewed by</a:t>
                      </a:r>
                      <a:r>
                        <a:rPr lang="en-US" sz="1600" dirty="0" smtClean="0"/>
                        <a:t>: CF</a:t>
                      </a:r>
                      <a:r>
                        <a:rPr lang="en-US" sz="1600" baseline="0" dirty="0" smtClean="0"/>
                        <a:t>/Hunter</a:t>
                      </a:r>
                      <a:r>
                        <a:rPr lang="en-US" sz="1600" dirty="0" smtClean="0"/>
                        <a:t>                   Date</a:t>
                      </a:r>
                      <a:r>
                        <a:rPr lang="en-US" sz="1600" dirty="0"/>
                        <a:t>: </a:t>
                      </a:r>
                      <a:r>
                        <a:rPr lang="en-US" sz="1600" dirty="0" smtClean="0"/>
                        <a:t>2020.7.17</a:t>
                      </a: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Approved by:                                      Date: </a:t>
                      </a:r>
                    </a:p>
                  </a:txBody>
                  <a:tcPr marL="121920" marR="121920" marT="60960" marB="6096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66339119"/>
                  </a:ext>
                </a:extLst>
              </a:tr>
            </a:tbl>
          </a:graphicData>
        </a:graphic>
      </p:graphicFrame>
    </p:spTree>
    <p:extLst>
      <p:ext uri="{BB962C8B-B14F-4D97-AF65-F5344CB8AC3E}">
        <p14:creationId xmlns:p14="http://schemas.microsoft.com/office/powerpoint/2010/main" val="61537964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BBCD6BA-0CAC-44F7-AB3D-05C524EFDDBC}"/>
              </a:ext>
            </a:extLst>
          </p:cNvPr>
          <p:cNvGraphicFramePr>
            <a:graphicFrameLocks noGrp="1"/>
          </p:cNvGraphicFramePr>
          <p:nvPr>
            <p:extLst>
              <p:ext uri="{D42A27DB-BD31-4B8C-83A1-F6EECF244321}">
                <p14:modId xmlns:p14="http://schemas.microsoft.com/office/powerpoint/2010/main" val="3075828367"/>
              </p:ext>
            </p:extLst>
          </p:nvPr>
        </p:nvGraphicFramePr>
        <p:xfrm>
          <a:off x="487680" y="548640"/>
          <a:ext cx="11292840" cy="6106160"/>
        </p:xfrm>
        <a:graphic>
          <a:graphicData uri="http://schemas.openxmlformats.org/drawingml/2006/table">
            <a:tbl>
              <a:tblPr firstRow="1" bandRow="1">
                <a:tableStyleId>{5940675A-B579-460E-94D1-54222C63F5DA}</a:tableStyleId>
              </a:tblPr>
              <a:tblGrid>
                <a:gridCol w="595532">
                  <a:extLst>
                    <a:ext uri="{9D8B030D-6E8A-4147-A177-3AD203B41FA5}">
                      <a16:colId xmlns:a16="http://schemas.microsoft.com/office/drawing/2014/main" xmlns="" val="2078883645"/>
                    </a:ext>
                  </a:extLst>
                </a:gridCol>
                <a:gridCol w="10697308">
                  <a:extLst>
                    <a:ext uri="{9D8B030D-6E8A-4147-A177-3AD203B41FA5}">
                      <a16:colId xmlns:a16="http://schemas.microsoft.com/office/drawing/2014/main" xmlns="" val="1392874814"/>
                    </a:ext>
                  </a:extLst>
                </a:gridCol>
              </a:tblGrid>
              <a:tr h="6106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Cause</a:t>
                      </a:r>
                    </a:p>
                  </a:txBody>
                  <a:tcPr marL="121920" marR="121920" marT="60960" marB="60960" vert="vert270" anchor="ctr">
                    <a:solidFill>
                      <a:srgbClr val="FFFF00"/>
                    </a:solidFill>
                  </a:tcPr>
                </a:tc>
                <a:tc>
                  <a:txBody>
                    <a:bodyPr/>
                    <a:lstStyle/>
                    <a:p>
                      <a:r>
                        <a:rPr lang="en-US" sz="1800" b="1" dirty="0"/>
                        <a:t>FA and Root Cause: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1. Check the production record , no abnormality was found.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600" b="0" i="0" u="none" strike="noStrike"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2. Listening the defect together with 3pcs fresh adapters at a quiet environment, we find it has buzzing sound if put our ear on the adapter under 110v voltage, 0~full load. But there is no obvious abnormality between the returned sample and fresh adapters.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600" b="0" i="0" u="none" strike="noStrike"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3. Test the A</a:t>
                      </a:r>
                      <a:r>
                        <a:rPr kumimoji="0" lang="en-US" altLang="zh-CN" sz="1600" b="0" i="0" u="none" strike="noStrike"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coustic of </a:t>
                      </a:r>
                      <a:r>
                        <a:rPr kumimoji="0" lang="en-US" altLang="zh-TW" sz="1600" b="0" i="0" u="none" strike="noStrike"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 returned samples together with 3pcs fresh adapters in third party, the result is the returned samples have louder sound  then other adapters under the conduction of 110</a:t>
                      </a:r>
                      <a:r>
                        <a:rPr kumimoji="0" lang="en-US" altLang="zh-CN" sz="1600" b="0" i="0" u="none" strike="noStrike"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v voltage _0.1A but it is still pass DELL Acoustic spec.</a:t>
                      </a:r>
                      <a:r>
                        <a:rPr kumimoji="0" lang="en-US" altLang="zh-TW" sz="1600" b="0" i="0" u="none" strike="noStrike"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 Returned samples test result:</a:t>
                      </a:r>
                    </a:p>
                  </a:txBody>
                  <a:tcPr marL="121920" marR="121920" marT="60960" marB="60960"/>
                </a:tc>
                <a:extLst>
                  <a:ext uri="{0D108BD9-81ED-4DB2-BD59-A6C34878D82A}">
                    <a16:rowId xmlns:a16="http://schemas.microsoft.com/office/drawing/2014/main" xmlns="" val="493560457"/>
                  </a:ext>
                </a:extLst>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1" y="3344864"/>
            <a:ext cx="5105400" cy="24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664" y="3310567"/>
            <a:ext cx="4438936" cy="254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5147493"/>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BBCD6BA-0CAC-44F7-AB3D-05C524EFDDBC}"/>
              </a:ext>
            </a:extLst>
          </p:cNvPr>
          <p:cNvGraphicFramePr>
            <a:graphicFrameLocks noGrp="1"/>
          </p:cNvGraphicFramePr>
          <p:nvPr>
            <p:extLst>
              <p:ext uri="{D42A27DB-BD31-4B8C-83A1-F6EECF244321}">
                <p14:modId xmlns:p14="http://schemas.microsoft.com/office/powerpoint/2010/main" val="399833864"/>
              </p:ext>
            </p:extLst>
          </p:nvPr>
        </p:nvGraphicFramePr>
        <p:xfrm>
          <a:off x="487680" y="548640"/>
          <a:ext cx="11292840" cy="6106160"/>
        </p:xfrm>
        <a:graphic>
          <a:graphicData uri="http://schemas.openxmlformats.org/drawingml/2006/table">
            <a:tbl>
              <a:tblPr firstRow="1" bandRow="1">
                <a:tableStyleId>{5940675A-B579-460E-94D1-54222C63F5DA}</a:tableStyleId>
              </a:tblPr>
              <a:tblGrid>
                <a:gridCol w="595532">
                  <a:extLst>
                    <a:ext uri="{9D8B030D-6E8A-4147-A177-3AD203B41FA5}">
                      <a16:colId xmlns:a16="http://schemas.microsoft.com/office/drawing/2014/main" xmlns="" val="2078883645"/>
                    </a:ext>
                  </a:extLst>
                </a:gridCol>
                <a:gridCol w="10697308">
                  <a:extLst>
                    <a:ext uri="{9D8B030D-6E8A-4147-A177-3AD203B41FA5}">
                      <a16:colId xmlns:a16="http://schemas.microsoft.com/office/drawing/2014/main" xmlns="" val="1392874814"/>
                    </a:ext>
                  </a:extLst>
                </a:gridCol>
              </a:tblGrid>
              <a:tr h="6106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Cause</a:t>
                      </a:r>
                    </a:p>
                  </a:txBody>
                  <a:tcPr marL="121920" marR="121920" marT="60960" marB="60960" vert="vert270" anchor="ctr">
                    <a:solidFill>
                      <a:srgbClr val="FFFF00"/>
                    </a:solidFill>
                  </a:tcPr>
                </a:tc>
                <a:tc>
                  <a:txBody>
                    <a:bodyPr/>
                    <a:lstStyle/>
                    <a:p>
                      <a:r>
                        <a:rPr lang="en-US" sz="1800" b="1" dirty="0"/>
                        <a:t>FA and Root Cause</a:t>
                      </a:r>
                      <a:r>
                        <a:rPr lang="en-US" sz="1800" b="1" dirty="0" smtClean="0"/>
                        <a:t>:</a:t>
                      </a:r>
                    </a:p>
                    <a:p>
                      <a:r>
                        <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Fresh samples test result: </a:t>
                      </a: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normalizeH="0" baseline="0" dirty="0" smtClean="0">
                          <a:ln>
                            <a:noFill/>
                          </a:ln>
                          <a:solidFill>
                            <a:srgbClr val="000099"/>
                          </a:solidFill>
                          <a:effectLst/>
                          <a:latin typeface="+mn-lt"/>
                          <a:ea typeface="新細明體" charset="-120"/>
                          <a:cs typeface="+mn-cs"/>
                        </a:rPr>
                        <a:t>4. Base on the above test data, we get that</a:t>
                      </a:r>
                      <a:r>
                        <a:rPr kumimoji="0" lang="en-US" altLang="zh-TW" sz="1600" b="0" i="0" u="none" strike="noStrike" kern="1200" cap="none" normalizeH="0" baseline="0" dirty="0" smtClean="0">
                          <a:ln>
                            <a:noFill/>
                          </a:ln>
                          <a:solidFill>
                            <a:srgbClr val="000099"/>
                          </a:solidFill>
                          <a:effectLst/>
                          <a:latin typeface="+mn-lt"/>
                          <a:ea typeface="新細明體" charset="-120"/>
                          <a:cs typeface="+mn-cs"/>
                        </a:rPr>
                        <a:t> the worst condition is at 0.1A and audible noise frequency is 3.668KHz. Check output ripple noise frequency is same with audible noise frequency (3.668KHz). </a:t>
                      </a:r>
                      <a:endParaRPr kumimoji="0" lang="zh-TW" altLang="zh-TW" sz="1600" b="0" i="0" u="none" strike="noStrike" kern="1200" cap="none" normalizeH="0" baseline="0" dirty="0" smtClean="0">
                        <a:ln>
                          <a:noFill/>
                        </a:ln>
                        <a:solidFill>
                          <a:srgbClr val="000099"/>
                        </a:solidFill>
                        <a:effectLst/>
                        <a:latin typeface="+mn-lt"/>
                        <a:ea typeface="新細明體" charset="-120"/>
                        <a:cs typeface="+mn-cs"/>
                      </a:endParaRPr>
                    </a:p>
                    <a:p>
                      <a:endParaRPr kumimoji="0" lang="en-US" sz="1600" b="0" i="0" u="none" strike="noStrike" kern="1200" cap="none" normalizeH="0" baseline="0" dirty="0">
                        <a:ln>
                          <a:noFill/>
                        </a:ln>
                        <a:solidFill>
                          <a:srgbClr val="000099"/>
                        </a:solidFill>
                        <a:effectLst/>
                        <a:latin typeface="Arial" charset="0"/>
                        <a:ea typeface="新細明體" charset="-120"/>
                        <a:cs typeface="+mn-cs"/>
                      </a:endParaRPr>
                    </a:p>
                  </a:txBody>
                  <a:tcPr marL="121920" marR="121920" marT="60960" marB="60960"/>
                </a:tc>
                <a:extLst>
                  <a:ext uri="{0D108BD9-81ED-4DB2-BD59-A6C34878D82A}">
                    <a16:rowId xmlns:a16="http://schemas.microsoft.com/office/drawing/2014/main" xmlns="" val="493560457"/>
                  </a:ext>
                </a:extLst>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663" y="1184275"/>
            <a:ext cx="6821487"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物件 1"/>
          <p:cNvGraphicFramePr>
            <a:graphicFrameLocks noChangeAspect="1"/>
          </p:cNvGraphicFramePr>
          <p:nvPr>
            <p:extLst>
              <p:ext uri="{D42A27DB-BD31-4B8C-83A1-F6EECF244321}">
                <p14:modId xmlns:p14="http://schemas.microsoft.com/office/powerpoint/2010/main" val="1020365736"/>
              </p:ext>
            </p:extLst>
          </p:nvPr>
        </p:nvGraphicFramePr>
        <p:xfrm>
          <a:off x="8836025" y="1841500"/>
          <a:ext cx="914400" cy="771525"/>
        </p:xfrm>
        <a:graphic>
          <a:graphicData uri="http://schemas.openxmlformats.org/presentationml/2006/ole">
            <mc:AlternateContent xmlns:mc="http://schemas.openxmlformats.org/markup-compatibility/2006">
              <mc:Choice xmlns:v="urn:schemas-microsoft-com:vml" Requires="v">
                <p:oleObj spid="_x0000_s2267" name="Acrobat Document" showAsIcon="1" r:id="rId4" imgW="914400" imgH="771480" progId="AcroExch.Document.DC">
                  <p:embed/>
                </p:oleObj>
              </mc:Choice>
              <mc:Fallback>
                <p:oleObj name="Acrobat Document" showAsIcon="1" r:id="rId4" imgW="914400" imgH="771480" progId="AcroExch.Document.DC">
                  <p:embed/>
                  <p:pic>
                    <p:nvPicPr>
                      <p:cNvPr id="0" name="物件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6025" y="1841500"/>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圖片 4" descr="image0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9381" y="4578350"/>
            <a:ext cx="3007519" cy="20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0959211"/>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BBCD6BA-0CAC-44F7-AB3D-05C524EFDDBC}"/>
              </a:ext>
            </a:extLst>
          </p:cNvPr>
          <p:cNvGraphicFramePr>
            <a:graphicFrameLocks noGrp="1"/>
          </p:cNvGraphicFramePr>
          <p:nvPr>
            <p:extLst>
              <p:ext uri="{D42A27DB-BD31-4B8C-83A1-F6EECF244321}">
                <p14:modId xmlns:p14="http://schemas.microsoft.com/office/powerpoint/2010/main" val="2226239710"/>
              </p:ext>
            </p:extLst>
          </p:nvPr>
        </p:nvGraphicFramePr>
        <p:xfrm>
          <a:off x="487680" y="548640"/>
          <a:ext cx="11292840" cy="6106160"/>
        </p:xfrm>
        <a:graphic>
          <a:graphicData uri="http://schemas.openxmlformats.org/drawingml/2006/table">
            <a:tbl>
              <a:tblPr firstRow="1" bandRow="1">
                <a:tableStyleId>{5940675A-B579-460E-94D1-54222C63F5DA}</a:tableStyleId>
              </a:tblPr>
              <a:tblGrid>
                <a:gridCol w="595532">
                  <a:extLst>
                    <a:ext uri="{9D8B030D-6E8A-4147-A177-3AD203B41FA5}">
                      <a16:colId xmlns:a16="http://schemas.microsoft.com/office/drawing/2014/main" xmlns="" val="2078883645"/>
                    </a:ext>
                  </a:extLst>
                </a:gridCol>
                <a:gridCol w="10697308">
                  <a:extLst>
                    <a:ext uri="{9D8B030D-6E8A-4147-A177-3AD203B41FA5}">
                      <a16:colId xmlns:a16="http://schemas.microsoft.com/office/drawing/2014/main" xmlns="" val="1392874814"/>
                    </a:ext>
                  </a:extLst>
                </a:gridCol>
              </a:tblGrid>
              <a:tr h="6106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Cause</a:t>
                      </a:r>
                    </a:p>
                  </a:txBody>
                  <a:tcPr marL="121920" marR="121920" marT="60960" marB="60960" vert="vert270" anchor="ctr">
                    <a:solidFill>
                      <a:srgbClr val="FFFF00"/>
                    </a:solidFill>
                  </a:tcPr>
                </a:tc>
                <a:tc>
                  <a:txBody>
                    <a:bodyPr/>
                    <a:lstStyle/>
                    <a:p>
                      <a:r>
                        <a:rPr lang="en-US" sz="1800" b="1" dirty="0"/>
                        <a:t>FA and Root Cause</a:t>
                      </a:r>
                      <a:r>
                        <a:rPr lang="en-US" sz="18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5. Open the case and continue listening we find noise comes from </a:t>
                      </a:r>
                      <a:r>
                        <a:rPr kumimoji="0" lang="en-US" altLang="zh-TW" sz="1600" b="0" i="0" u="none" strike="noStrike" kern="1200" cap="none" normalizeH="0" baseline="0" dirty="0" err="1" smtClean="0">
                          <a:ln>
                            <a:noFill/>
                          </a:ln>
                          <a:solidFill>
                            <a:srgbClr val="000099"/>
                          </a:solidFill>
                          <a:effectLst/>
                          <a:latin typeface="Calibri" panose="020F0502020204030204" pitchFamily="34" charset="0"/>
                          <a:ea typeface="新細明體" charset="-120"/>
                          <a:cs typeface="Calibri" panose="020F0502020204030204" pitchFamily="34" charset="0"/>
                        </a:rPr>
                        <a:t>snubber</a:t>
                      </a: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 cap (C2, Vendor: HOLY STONE)</a:t>
                      </a:r>
                    </a:p>
                    <a:p>
                      <a:r>
                        <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    Check the circuit </a:t>
                      </a: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C2 is used as an RCD buffer to suppress the MOSFET(Q1) voltage.</a:t>
                      </a:r>
                      <a:endPar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6. To measure the wave form of C2 of returned sample, the </a:t>
                      </a: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worst condition is at 0.1A and audible noise frequency is 3.6KHz which is matched with the test result of adapter.</a:t>
                      </a:r>
                      <a:endParaRPr kumimoji="0" lang="zh-TW" alt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txBody>
                  <a:tcPr marL="121920" marR="121920" marT="60960" marB="60960"/>
                </a:tc>
                <a:extLst>
                  <a:ext uri="{0D108BD9-81ED-4DB2-BD59-A6C34878D82A}">
                    <a16:rowId xmlns:a16="http://schemas.microsoft.com/office/drawing/2014/main" xmlns="" val="493560457"/>
                  </a:ext>
                </a:extLst>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738" y="1415826"/>
            <a:ext cx="4155170"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圖片 8" descr="image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588" y="1587496"/>
            <a:ext cx="2030412" cy="2204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544" y="4589044"/>
            <a:ext cx="2322380" cy="207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125" y="4589044"/>
            <a:ext cx="2241525" cy="1989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0956401"/>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BBCD6BA-0CAC-44F7-AB3D-05C524EFDDBC}"/>
              </a:ext>
            </a:extLst>
          </p:cNvPr>
          <p:cNvGraphicFramePr>
            <a:graphicFrameLocks noGrp="1"/>
          </p:cNvGraphicFramePr>
          <p:nvPr>
            <p:extLst>
              <p:ext uri="{D42A27DB-BD31-4B8C-83A1-F6EECF244321}">
                <p14:modId xmlns:p14="http://schemas.microsoft.com/office/powerpoint/2010/main" val="3712572399"/>
              </p:ext>
            </p:extLst>
          </p:nvPr>
        </p:nvGraphicFramePr>
        <p:xfrm>
          <a:off x="487680" y="548640"/>
          <a:ext cx="11292840" cy="6106160"/>
        </p:xfrm>
        <a:graphic>
          <a:graphicData uri="http://schemas.openxmlformats.org/drawingml/2006/table">
            <a:tbl>
              <a:tblPr firstRow="1" bandRow="1">
                <a:tableStyleId>{5940675A-B579-460E-94D1-54222C63F5DA}</a:tableStyleId>
              </a:tblPr>
              <a:tblGrid>
                <a:gridCol w="595532">
                  <a:extLst>
                    <a:ext uri="{9D8B030D-6E8A-4147-A177-3AD203B41FA5}">
                      <a16:colId xmlns:a16="http://schemas.microsoft.com/office/drawing/2014/main" xmlns="" val="2078883645"/>
                    </a:ext>
                  </a:extLst>
                </a:gridCol>
                <a:gridCol w="10697308">
                  <a:extLst>
                    <a:ext uri="{9D8B030D-6E8A-4147-A177-3AD203B41FA5}">
                      <a16:colId xmlns:a16="http://schemas.microsoft.com/office/drawing/2014/main" xmlns="" val="1392874814"/>
                    </a:ext>
                  </a:extLst>
                </a:gridCol>
              </a:tblGrid>
              <a:tr h="6106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Cause</a:t>
                      </a:r>
                    </a:p>
                  </a:txBody>
                  <a:tcPr marL="121920" marR="121920" marT="60960" marB="60960" vert="vert270" anchor="ctr">
                    <a:solidFill>
                      <a:srgbClr val="FFFF00"/>
                    </a:solidFill>
                  </a:tcPr>
                </a:tc>
                <a:tc>
                  <a:txBody>
                    <a:bodyPr/>
                    <a:lstStyle/>
                    <a:p>
                      <a:r>
                        <a:rPr lang="en-US" sz="1800" b="1" dirty="0"/>
                        <a:t>FA and Root Cause</a:t>
                      </a:r>
                      <a:r>
                        <a:rPr lang="en-US" sz="18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normalizeH="0" baseline="0" dirty="0" smtClean="0">
                          <a:ln>
                            <a:noFill/>
                          </a:ln>
                          <a:solidFill>
                            <a:srgbClr val="000099"/>
                          </a:solidFill>
                          <a:effectLst/>
                          <a:latin typeface="+mn-lt"/>
                          <a:ea typeface="新細明體" charset="-120"/>
                          <a:cs typeface="+mn-cs"/>
                        </a:rPr>
                        <a:t>7. Then we change the C2 to another source(</a:t>
                      </a:r>
                      <a:r>
                        <a:rPr kumimoji="0" lang="en-US" altLang="zh-TW" sz="1600" b="0" i="0" u="none" strike="noStrike" kern="1200" cap="none" normalizeH="0" baseline="0" dirty="0" smtClean="0">
                          <a:ln>
                            <a:noFill/>
                          </a:ln>
                          <a:solidFill>
                            <a:srgbClr val="000099"/>
                          </a:solidFill>
                          <a:effectLst/>
                          <a:latin typeface="+mn-lt"/>
                          <a:ea typeface="新細明體" charset="-120"/>
                          <a:cs typeface="+mn-cs"/>
                        </a:rPr>
                        <a:t>WALSIN) of the BOM and re-test ,  the noise can be improved more,  test result please refer to below:</a:t>
                      </a:r>
                      <a:endParaRPr kumimoji="0" lang="zh-TW" altLang="zh-TW" sz="1600" b="0" i="0" u="none" strike="noStrike" kern="1200" cap="none" normalizeH="0" baseline="0" dirty="0" smtClean="0">
                        <a:ln>
                          <a:noFill/>
                        </a:ln>
                        <a:solidFill>
                          <a:srgbClr val="000099"/>
                        </a:solidFill>
                        <a:effectLst/>
                        <a:latin typeface="+mn-lt"/>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r>
                        <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8. Solder the C2 (Holy stone) of returned sample to a good sample then test the acoustic, the noise become worst than before.(need pic)</a:t>
                      </a:r>
                    </a:p>
                  </a:txBody>
                  <a:tcPr marL="121920" marR="121920" marT="60960" marB="60960"/>
                </a:tc>
                <a:extLst>
                  <a:ext uri="{0D108BD9-81ED-4DB2-BD59-A6C34878D82A}">
                    <a16:rowId xmlns:a16="http://schemas.microsoft.com/office/drawing/2014/main" xmlns="" val="493560457"/>
                  </a:ext>
                </a:extLst>
              </a:tr>
            </a:tbl>
          </a:graphicData>
        </a:graphic>
      </p:graphicFrame>
      <p:pic>
        <p:nvPicPr>
          <p:cNvPr id="7" name="圖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9824" y="1257300"/>
            <a:ext cx="4500609"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圖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0433" y="1452743"/>
            <a:ext cx="5649867" cy="243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圖片 9"/>
          <p:cNvPicPr>
            <a:picLocks noChangeAspect="1"/>
          </p:cNvPicPr>
          <p:nvPr/>
        </p:nvPicPr>
        <p:blipFill>
          <a:blip r:embed="rId4"/>
          <a:stretch>
            <a:fillRect/>
          </a:stretch>
        </p:blipFill>
        <p:spPr>
          <a:xfrm>
            <a:off x="1321041" y="4546514"/>
            <a:ext cx="8638781" cy="1981372"/>
          </a:xfrm>
          <a:prstGeom prst="rect">
            <a:avLst/>
          </a:prstGeom>
        </p:spPr>
      </p:pic>
      <p:pic>
        <p:nvPicPr>
          <p:cNvPr id="13" name="圖片 12"/>
          <p:cNvPicPr>
            <a:picLocks noChangeAspect="1"/>
          </p:cNvPicPr>
          <p:nvPr/>
        </p:nvPicPr>
        <p:blipFill>
          <a:blip r:embed="rId5"/>
          <a:stretch>
            <a:fillRect/>
          </a:stretch>
        </p:blipFill>
        <p:spPr>
          <a:xfrm>
            <a:off x="10048723" y="5168360"/>
            <a:ext cx="1736878" cy="737680"/>
          </a:xfrm>
          <a:prstGeom prst="rect">
            <a:avLst/>
          </a:prstGeom>
        </p:spPr>
      </p:pic>
    </p:spTree>
    <p:extLst>
      <p:ext uri="{BB962C8B-B14F-4D97-AF65-F5344CB8AC3E}">
        <p14:creationId xmlns:p14="http://schemas.microsoft.com/office/powerpoint/2010/main" val="62245092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BBCD6BA-0CAC-44F7-AB3D-05C524EFDDBC}"/>
              </a:ext>
            </a:extLst>
          </p:cNvPr>
          <p:cNvGraphicFramePr>
            <a:graphicFrameLocks noGrp="1"/>
          </p:cNvGraphicFramePr>
          <p:nvPr>
            <p:extLst>
              <p:ext uri="{D42A27DB-BD31-4B8C-83A1-F6EECF244321}">
                <p14:modId xmlns:p14="http://schemas.microsoft.com/office/powerpoint/2010/main" val="2317716794"/>
              </p:ext>
            </p:extLst>
          </p:nvPr>
        </p:nvGraphicFramePr>
        <p:xfrm>
          <a:off x="487680" y="548640"/>
          <a:ext cx="11292840" cy="6106160"/>
        </p:xfrm>
        <a:graphic>
          <a:graphicData uri="http://schemas.openxmlformats.org/drawingml/2006/table">
            <a:tbl>
              <a:tblPr firstRow="1" bandRow="1">
                <a:tableStyleId>{5940675A-B579-460E-94D1-54222C63F5DA}</a:tableStyleId>
              </a:tblPr>
              <a:tblGrid>
                <a:gridCol w="595532">
                  <a:extLst>
                    <a:ext uri="{9D8B030D-6E8A-4147-A177-3AD203B41FA5}">
                      <a16:colId xmlns:a16="http://schemas.microsoft.com/office/drawing/2014/main" xmlns="" val="2078883645"/>
                    </a:ext>
                  </a:extLst>
                </a:gridCol>
                <a:gridCol w="10697308">
                  <a:extLst>
                    <a:ext uri="{9D8B030D-6E8A-4147-A177-3AD203B41FA5}">
                      <a16:colId xmlns:a16="http://schemas.microsoft.com/office/drawing/2014/main" xmlns="" val="1392874814"/>
                    </a:ext>
                  </a:extLst>
                </a:gridCol>
              </a:tblGrid>
              <a:tr h="6106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t>Cause</a:t>
                      </a:r>
                      <a:endParaRPr lang="en-US" sz="2400" b="1" dirty="0"/>
                    </a:p>
                  </a:txBody>
                  <a:tcPr marL="121920" marR="121920" marT="60960" marB="60960" vert="vert270" anchor="c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smtClean="0"/>
                        <a:t>FA and Root Cause:</a:t>
                      </a:r>
                      <a:endParaRPr lang="en-US" sz="18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9. Base on the above analysis we can get below conclusions: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9.1 the noise comes form C2 the MLCC cap. </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9.2 As X7R type cap the Source Holystone create higher noise than </a:t>
                      </a:r>
                      <a:r>
                        <a:rPr kumimoji="0" lang="en-US" altLang="zh-TW" sz="1600" b="0" i="0" u="none" strike="noStrike" kern="1200" cap="none" normalizeH="0" baseline="0" dirty="0" err="1" smtClean="0">
                          <a:ln>
                            <a:noFill/>
                          </a:ln>
                          <a:solidFill>
                            <a:srgbClr val="000099"/>
                          </a:solidFill>
                          <a:effectLst/>
                          <a:latin typeface="Calibri" panose="020F0502020204030204" pitchFamily="34" charset="0"/>
                          <a:ea typeface="新細明體" charset="-120"/>
                          <a:cs typeface="Calibri" panose="020F0502020204030204" pitchFamily="34" charset="0"/>
                        </a:rPr>
                        <a:t>Walsin</a:t>
                      </a: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a:t>
                      </a:r>
                      <a:endParaRPr kumimoji="0" lang="zh-TW"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u="sng" kern="1200" dirty="0" smtClean="0">
                          <a:solidFill>
                            <a:schemeClr val="tx1"/>
                          </a:solidFill>
                          <a:latin typeface="+mn-lt"/>
                          <a:ea typeface="+mn-ea"/>
                          <a:cs typeface="+mn-cs"/>
                        </a:rPr>
                        <a:t>Why the MLCC  cap can make the noise: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The principle of noise generation is </a:t>
                      </a:r>
                      <a:r>
                        <a:rPr kumimoji="0" lang="en-US" altLang="ko-KR"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sym typeface="Wingdings" pitchFamily="2" charset="2"/>
                        </a:rPr>
                        <a:t>MLCC’s vibration makes Substrate vibrate, when its vibration freq. comes to “Acoustic Freq. (20Hz to 20kHz)” range then we can hear vibration as “Acoustic Noise”.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And due to X7R type cap is made of ferroelectric dielectrics and this type cap will produce significant noise howling under the effect of a large AC electric field strength. </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u="sng" kern="1200" dirty="0" smtClean="0">
                          <a:solidFill>
                            <a:schemeClr val="tx1"/>
                          </a:solidFill>
                          <a:latin typeface="+mn-lt"/>
                          <a:ea typeface="+mn-ea"/>
                          <a:cs typeface="+mn-cs"/>
                        </a:rPr>
                        <a:t>Why Source Holystone create higher noise than </a:t>
                      </a:r>
                      <a:r>
                        <a:rPr lang="en-US" altLang="zh-TW" sz="1600" u="sng" kern="1200" dirty="0" err="1" smtClean="0">
                          <a:solidFill>
                            <a:schemeClr val="tx1"/>
                          </a:solidFill>
                          <a:latin typeface="+mn-lt"/>
                          <a:ea typeface="+mn-ea"/>
                          <a:cs typeface="+mn-cs"/>
                        </a:rPr>
                        <a:t>Walsin</a:t>
                      </a:r>
                      <a:r>
                        <a:rPr lang="en-US" altLang="zh-TW" sz="1600" u="sng" kern="1200" dirty="0" smtClean="0">
                          <a:solidFill>
                            <a:schemeClr val="tx1"/>
                          </a:solidFill>
                          <a:latin typeface="+mn-lt"/>
                          <a:ea typeface="+mn-ea"/>
                          <a:cs typeface="+mn-cs"/>
                        </a:rPr>
                        <a:t>.</a:t>
                      </a:r>
                      <a:endParaRPr lang="zh-TW" altLang="zh-TW" sz="1600" u="sng"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The component of </a:t>
                      </a:r>
                      <a:r>
                        <a:rPr kumimoji="0" lang="en-US" altLang="zh-TW" sz="1600" b="0" i="0" u="none" strike="noStrike" kern="1200" cap="none" normalizeH="0" baseline="0" dirty="0" err="1" smtClean="0">
                          <a:ln>
                            <a:noFill/>
                          </a:ln>
                          <a:solidFill>
                            <a:srgbClr val="000099"/>
                          </a:solidFill>
                          <a:effectLst/>
                          <a:latin typeface="Calibri" panose="020F0502020204030204" pitchFamily="34" charset="0"/>
                          <a:ea typeface="新細明體" charset="-120"/>
                          <a:cs typeface="Calibri" panose="020F0502020204030204" pitchFamily="34" charset="0"/>
                        </a:rPr>
                        <a:t>Walsin’s</a:t>
                      </a: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 is thicker than Holystone’s.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ko-KR"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The thicker of MLCC, the less impact on PCB vibration and the lower noise. </a:t>
                      </a:r>
                      <a:endParaRPr lang="zh-TW" altLang="en-US" sz="1600" dirty="0" smtClean="0">
                        <a:solidFill>
                          <a:srgbClr val="0000FF"/>
                        </a:solidFill>
                      </a:endParaRPr>
                    </a:p>
                    <a:p>
                      <a:endPar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endParaRPr lang="en-US" sz="1600" b="1" dirty="0" smtClean="0"/>
                    </a:p>
                  </a:txBody>
                  <a:tcPr marL="121920" marR="121920" marT="60960" marB="60960"/>
                </a:tc>
                <a:extLst>
                  <a:ext uri="{0D108BD9-81ED-4DB2-BD59-A6C34878D82A}">
                    <a16:rowId xmlns:a16="http://schemas.microsoft.com/office/drawing/2014/main" xmlns="" val="493560457"/>
                  </a:ext>
                </a:extLst>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7239" y="4514178"/>
            <a:ext cx="3005137"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023" y="4391940"/>
            <a:ext cx="2968625"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914095"/>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BBCD6BA-0CAC-44F7-AB3D-05C524EFDDBC}"/>
              </a:ext>
            </a:extLst>
          </p:cNvPr>
          <p:cNvGraphicFramePr>
            <a:graphicFrameLocks noGrp="1"/>
          </p:cNvGraphicFramePr>
          <p:nvPr>
            <p:extLst>
              <p:ext uri="{D42A27DB-BD31-4B8C-83A1-F6EECF244321}">
                <p14:modId xmlns:p14="http://schemas.microsoft.com/office/powerpoint/2010/main" val="1581576821"/>
              </p:ext>
            </p:extLst>
          </p:nvPr>
        </p:nvGraphicFramePr>
        <p:xfrm>
          <a:off x="487680" y="548640"/>
          <a:ext cx="11292840" cy="6106160"/>
        </p:xfrm>
        <a:graphic>
          <a:graphicData uri="http://schemas.openxmlformats.org/drawingml/2006/table">
            <a:tbl>
              <a:tblPr firstRow="1" bandRow="1">
                <a:tableStyleId>{5940675A-B579-460E-94D1-54222C63F5DA}</a:tableStyleId>
              </a:tblPr>
              <a:tblGrid>
                <a:gridCol w="595532">
                  <a:extLst>
                    <a:ext uri="{9D8B030D-6E8A-4147-A177-3AD203B41FA5}">
                      <a16:colId xmlns:a16="http://schemas.microsoft.com/office/drawing/2014/main" xmlns="" val="2078883645"/>
                    </a:ext>
                  </a:extLst>
                </a:gridCol>
                <a:gridCol w="10697308">
                  <a:extLst>
                    <a:ext uri="{9D8B030D-6E8A-4147-A177-3AD203B41FA5}">
                      <a16:colId xmlns:a16="http://schemas.microsoft.com/office/drawing/2014/main" xmlns="" val="1392874814"/>
                    </a:ext>
                  </a:extLst>
                </a:gridCol>
              </a:tblGrid>
              <a:tr h="6106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Cause</a:t>
                      </a:r>
                    </a:p>
                  </a:txBody>
                  <a:tcPr marL="121920" marR="121920" marT="60960" marB="60960" vert="vert270" anchor="ctr">
                    <a:solidFill>
                      <a:srgbClr val="FFFF00"/>
                    </a:solidFill>
                  </a:tcPr>
                </a:tc>
                <a:tc>
                  <a:txBody>
                    <a:bodyPr/>
                    <a:lstStyle/>
                    <a:p>
                      <a:r>
                        <a:rPr lang="en-US" sz="1800" b="1" dirty="0"/>
                        <a:t>FA and Root Cause</a:t>
                      </a:r>
                      <a:r>
                        <a:rPr lang="en-US" sz="1800" b="1" dirty="0" smtClean="0"/>
                        <a:t>:</a:t>
                      </a:r>
                    </a:p>
                    <a:p>
                      <a:r>
                        <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10. We also measured the thickness of </a:t>
                      </a: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another cap of NPO type and the result please refer to below:</a:t>
                      </a:r>
                    </a:p>
                    <a:p>
                      <a:endPar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endPar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endPar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endPar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endPar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endPar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endPar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endPar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endPar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r>
                        <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11. </a:t>
                      </a: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Random pick some NPO type cap of different vendor then do component test and adapter test, the result is the performance of NPO type cap is better than X7R type cap no matter in component test or in adapter acoustic test.</a:t>
                      </a:r>
                    </a:p>
                    <a:p>
                      <a:endParaRPr kumimoji="0" lang="en-US" altLang="zh-CN" sz="1400" b="0" i="0" u="none" strike="noStrike" kern="1200" cap="none" normalizeH="0" baseline="0" dirty="0" smtClean="0">
                        <a:ln>
                          <a:noFill/>
                        </a:ln>
                        <a:solidFill>
                          <a:srgbClr val="000099"/>
                        </a:solidFill>
                        <a:effectLst/>
                        <a:latin typeface="Arial" charset="0"/>
                        <a:ea typeface="新細明體" charset="-120"/>
                        <a:cs typeface="+mn-cs"/>
                      </a:endParaRPr>
                    </a:p>
                    <a:p>
                      <a:endParaRPr kumimoji="0" lang="en-US"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txBody>
                  <a:tcPr marL="121920" marR="121920" marT="60960" marB="60960"/>
                </a:tc>
                <a:extLst>
                  <a:ext uri="{0D108BD9-81ED-4DB2-BD59-A6C34878D82A}">
                    <a16:rowId xmlns:a16="http://schemas.microsoft.com/office/drawing/2014/main" xmlns="" val="493560457"/>
                  </a:ext>
                </a:extLst>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830" y="1370412"/>
            <a:ext cx="5793324"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501" y="3995944"/>
            <a:ext cx="7962210" cy="242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3931" y="4196430"/>
            <a:ext cx="2097970" cy="1642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50158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BBCD6BA-0CAC-44F7-AB3D-05C524EFDDBC}"/>
              </a:ext>
            </a:extLst>
          </p:cNvPr>
          <p:cNvGraphicFramePr>
            <a:graphicFrameLocks noGrp="1"/>
          </p:cNvGraphicFramePr>
          <p:nvPr>
            <p:extLst>
              <p:ext uri="{D42A27DB-BD31-4B8C-83A1-F6EECF244321}">
                <p14:modId xmlns:p14="http://schemas.microsoft.com/office/powerpoint/2010/main" val="1817014114"/>
              </p:ext>
            </p:extLst>
          </p:nvPr>
        </p:nvGraphicFramePr>
        <p:xfrm>
          <a:off x="487680" y="523240"/>
          <a:ext cx="11292840" cy="6309360"/>
        </p:xfrm>
        <a:graphic>
          <a:graphicData uri="http://schemas.openxmlformats.org/drawingml/2006/table">
            <a:tbl>
              <a:tblPr firstRow="1" bandRow="1">
                <a:tableStyleId>{5940675A-B579-460E-94D1-54222C63F5DA}</a:tableStyleId>
              </a:tblPr>
              <a:tblGrid>
                <a:gridCol w="595532">
                  <a:extLst>
                    <a:ext uri="{9D8B030D-6E8A-4147-A177-3AD203B41FA5}">
                      <a16:colId xmlns:a16="http://schemas.microsoft.com/office/drawing/2014/main" xmlns="" val="2078883645"/>
                    </a:ext>
                  </a:extLst>
                </a:gridCol>
                <a:gridCol w="10697308">
                  <a:extLst>
                    <a:ext uri="{9D8B030D-6E8A-4147-A177-3AD203B41FA5}">
                      <a16:colId xmlns:a16="http://schemas.microsoft.com/office/drawing/2014/main" xmlns="" val="1392874814"/>
                    </a:ext>
                  </a:extLst>
                </a:gridCol>
              </a:tblGrid>
              <a:tr h="6309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Cause</a:t>
                      </a:r>
                    </a:p>
                  </a:txBody>
                  <a:tcPr marL="121920" marR="121920" marT="60960" marB="60960" vert="vert270" anchor="ctr">
                    <a:solidFill>
                      <a:srgbClr val="FFFF00"/>
                    </a:solidFill>
                  </a:tcPr>
                </a:tc>
                <a:tc>
                  <a:txBody>
                    <a:bodyPr/>
                    <a:lstStyle/>
                    <a:p>
                      <a:pPr algn="l"/>
                      <a:r>
                        <a:rPr kumimoji="0" lang="en-US" sz="1600" b="0" i="0" u="none" strike="noStrike" kern="1200" cap="none" normalizeH="0" baseline="0" dirty="0" smtClean="0">
                          <a:ln>
                            <a:noFill/>
                          </a:ln>
                          <a:solidFill>
                            <a:srgbClr val="000099"/>
                          </a:solidFill>
                          <a:effectLst/>
                          <a:latin typeface="Arial" charset="0"/>
                          <a:ea typeface="新細明體" charset="-120"/>
                          <a:cs typeface="+mn-cs"/>
                        </a:rPr>
                        <a:t>2. Take 5</a:t>
                      </a:r>
                      <a:r>
                        <a:rPr kumimoji="0" lang="en-US" altLang="zh-CN" sz="1600" b="0" i="0" u="none" strike="noStrike" kern="1200" cap="none" normalizeH="0" baseline="0" dirty="0" smtClean="0">
                          <a:ln>
                            <a:noFill/>
                          </a:ln>
                          <a:solidFill>
                            <a:srgbClr val="000099"/>
                          </a:solidFill>
                          <a:effectLst/>
                          <a:latin typeface="Arial" charset="0"/>
                          <a:ea typeface="新細明體" charset="-120"/>
                          <a:cs typeface="+mn-cs"/>
                        </a:rPr>
                        <a:t>pcs MLCC by vendor and material type, used in one same adapter then do adapter acoustic test, result please refer to below:</a:t>
                      </a:r>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txBody>
                  <a:tcPr marL="121920" marR="121920" marT="60960" marB="60960"/>
                </a:tc>
                <a:extLst>
                  <a:ext uri="{0D108BD9-81ED-4DB2-BD59-A6C34878D82A}">
                    <a16:rowId xmlns:a16="http://schemas.microsoft.com/office/drawing/2014/main" xmlns="" val="493560457"/>
                  </a:ext>
                </a:extLst>
              </a:tr>
            </a:tbl>
          </a:graphicData>
        </a:graphic>
      </p:graphicFrame>
      <p:pic>
        <p:nvPicPr>
          <p:cNvPr id="4" name="圖片 3"/>
          <p:cNvPicPr>
            <a:picLocks noChangeAspect="1"/>
          </p:cNvPicPr>
          <p:nvPr/>
        </p:nvPicPr>
        <p:blipFill>
          <a:blip r:embed="rId2"/>
          <a:stretch>
            <a:fillRect/>
          </a:stretch>
        </p:blipFill>
        <p:spPr>
          <a:xfrm>
            <a:off x="1273192" y="1112296"/>
            <a:ext cx="6791308" cy="5618353"/>
          </a:xfrm>
          <a:prstGeom prst="rect">
            <a:avLst/>
          </a:prstGeom>
        </p:spPr>
      </p:pic>
    </p:spTree>
    <p:extLst>
      <p:ext uri="{BB962C8B-B14F-4D97-AF65-F5344CB8AC3E}">
        <p14:creationId xmlns:p14="http://schemas.microsoft.com/office/powerpoint/2010/main" val="438935387"/>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BBCD6BA-0CAC-44F7-AB3D-05C524EFDDBC}"/>
              </a:ext>
            </a:extLst>
          </p:cNvPr>
          <p:cNvGraphicFramePr>
            <a:graphicFrameLocks noGrp="1"/>
          </p:cNvGraphicFramePr>
          <p:nvPr>
            <p:extLst>
              <p:ext uri="{D42A27DB-BD31-4B8C-83A1-F6EECF244321}">
                <p14:modId xmlns:p14="http://schemas.microsoft.com/office/powerpoint/2010/main" val="3676718300"/>
              </p:ext>
            </p:extLst>
          </p:nvPr>
        </p:nvGraphicFramePr>
        <p:xfrm>
          <a:off x="487680" y="523240"/>
          <a:ext cx="11292840" cy="6207760"/>
        </p:xfrm>
        <a:graphic>
          <a:graphicData uri="http://schemas.openxmlformats.org/drawingml/2006/table">
            <a:tbl>
              <a:tblPr firstRow="1" bandRow="1">
                <a:tableStyleId>{5940675A-B579-460E-94D1-54222C63F5DA}</a:tableStyleId>
              </a:tblPr>
              <a:tblGrid>
                <a:gridCol w="595532">
                  <a:extLst>
                    <a:ext uri="{9D8B030D-6E8A-4147-A177-3AD203B41FA5}">
                      <a16:colId xmlns:a16="http://schemas.microsoft.com/office/drawing/2014/main" xmlns="" val="2078883645"/>
                    </a:ext>
                  </a:extLst>
                </a:gridCol>
                <a:gridCol w="10697308">
                  <a:extLst>
                    <a:ext uri="{9D8B030D-6E8A-4147-A177-3AD203B41FA5}">
                      <a16:colId xmlns:a16="http://schemas.microsoft.com/office/drawing/2014/main" xmlns="" val="1392874814"/>
                    </a:ext>
                  </a:extLst>
                </a:gridCol>
              </a:tblGrid>
              <a:tr h="6207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Cause</a:t>
                      </a:r>
                    </a:p>
                  </a:txBody>
                  <a:tcPr marL="121920" marR="121920" marT="60960" marB="60960" vert="vert270" anchor="c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600" b="1" kern="1200" dirty="0" smtClean="0">
                          <a:solidFill>
                            <a:schemeClr val="tx1"/>
                          </a:solidFill>
                          <a:latin typeface="+mn-lt"/>
                          <a:ea typeface="+mn-ea"/>
                          <a:cs typeface="+mn-cs"/>
                        </a:rPr>
                        <a:t>Conclusion:</a:t>
                      </a:r>
                    </a:p>
                    <a:p>
                      <a:pPr marL="228600" marR="0" lvl="0" indent="-228600" algn="l" defTabSz="914400" rtl="0" eaLnBrk="0" fontAlgn="base" latinLnBrk="0" hangingPunct="0">
                        <a:lnSpc>
                          <a:spcPct val="100000"/>
                        </a:lnSpc>
                        <a:spcBef>
                          <a:spcPct val="20000"/>
                        </a:spcBef>
                        <a:spcAft>
                          <a:spcPct val="0"/>
                        </a:spcAft>
                        <a:buClrTx/>
                        <a:buSzTx/>
                        <a:buFontTx/>
                        <a:buAutoNum type="arabicPeriod"/>
                        <a:tabLst/>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Base on the above test the worst condition is at 0.1A and audible noise frequency is 3.668KHz.</a:t>
                      </a:r>
                    </a:p>
                    <a:p>
                      <a:pPr marL="228600" marR="0" lvl="0" indent="-228600" algn="l" defTabSz="914400" rtl="0" eaLnBrk="0" fontAlgn="base" latinLnBrk="0" hangingPunct="0">
                        <a:lnSpc>
                          <a:spcPct val="100000"/>
                        </a:lnSpc>
                        <a:spcBef>
                          <a:spcPct val="20000"/>
                        </a:spcBef>
                        <a:spcAft>
                          <a:spcPct val="0"/>
                        </a:spcAft>
                        <a:buClrTx/>
                        <a:buSzTx/>
                        <a:buFontTx/>
                        <a:buAutoNum type="arabicPeriod"/>
                        <a:tabLst/>
                      </a:pPr>
                      <a:endPar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pPr marL="228600" marR="0" lvl="0" indent="-228600" algn="l" defTabSz="914400" rtl="0" eaLnBrk="0" fontAlgn="base" latinLnBrk="0" hangingPunct="0">
                        <a:lnSpc>
                          <a:spcPct val="100000"/>
                        </a:lnSpc>
                        <a:spcBef>
                          <a:spcPct val="20000"/>
                        </a:spcBef>
                        <a:spcAft>
                          <a:spcPct val="0"/>
                        </a:spcAft>
                        <a:buClrTx/>
                        <a:buSzTx/>
                        <a:buFontTx/>
                        <a:buAutoNum type="arabicPeriod"/>
                        <a:tabLst/>
                        <a:defRPr/>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 The noise comes form C2 the MLCC cap. </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3. As X7R type cap the Source Holystone create higher noise than </a:t>
                      </a:r>
                      <a:r>
                        <a:rPr kumimoji="0" lang="en-US" altLang="zh-TW" sz="1600" b="0" i="0" u="none" strike="noStrike" kern="1200" cap="none" normalizeH="0" baseline="0" dirty="0" err="1" smtClean="0">
                          <a:ln>
                            <a:noFill/>
                          </a:ln>
                          <a:solidFill>
                            <a:srgbClr val="000099"/>
                          </a:solidFill>
                          <a:effectLst/>
                          <a:latin typeface="Calibri" panose="020F0502020204030204" pitchFamily="34" charset="0"/>
                          <a:ea typeface="新細明體" charset="-120"/>
                          <a:cs typeface="Calibri" panose="020F0502020204030204" pitchFamily="34" charset="0"/>
                        </a:rPr>
                        <a:t>Walsin</a:t>
                      </a: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a:t>
                      </a:r>
                      <a:endParaRPr kumimoji="0" lang="zh-TW"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1600" b="0" i="0" u="none" strike="noStrike" kern="1200" cap="none" normalizeH="0" baseline="0" dirty="0" smtClean="0">
                          <a:ln>
                            <a:noFill/>
                          </a:ln>
                          <a:solidFill>
                            <a:srgbClr val="000099"/>
                          </a:solidFill>
                          <a:effectLst/>
                          <a:latin typeface="Calibri" panose="020F0502020204030204" pitchFamily="34" charset="0"/>
                          <a:ea typeface="新細明體" charset="-120"/>
                          <a:cs typeface="Calibri" panose="020F0502020204030204" pitchFamily="34" charset="0"/>
                        </a:rPr>
                        <a:t>4. The noise performance of NPO type MLCC is much better than X7R type MLCC.</a:t>
                      </a:r>
                    </a:p>
                    <a:p>
                      <a:pPr marL="0" indent="0">
                        <a:buNone/>
                      </a:pPr>
                      <a:endParaRPr lang="en-US" altLang="zh-CN" sz="1600" dirty="0" smtClean="0"/>
                    </a:p>
                    <a:p>
                      <a:endParaRPr kumimoji="0" lang="en-US" sz="1600" b="0" i="0" u="none" strike="noStrike" kern="1200" cap="none" normalizeH="0" baseline="0" dirty="0" smtClean="0">
                        <a:ln>
                          <a:noFill/>
                        </a:ln>
                        <a:solidFill>
                          <a:srgbClr val="000099"/>
                        </a:solidFill>
                        <a:effectLst/>
                        <a:latin typeface="Arial" charset="0"/>
                        <a:ea typeface="新細明體"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smtClean="0">
                          <a:ln>
                            <a:noFill/>
                          </a:ln>
                          <a:solidFill>
                            <a:srgbClr val="000099"/>
                          </a:solidFill>
                          <a:effectLst/>
                          <a:latin typeface="Arial" charset="0"/>
                          <a:ea typeface="新細明體" charset="-120"/>
                          <a:cs typeface="+mn-cs"/>
                        </a:rPr>
                        <a:t> </a:t>
                      </a:r>
                      <a:r>
                        <a:rPr lang="en-US" sz="1600" b="1" kern="1200" dirty="0" smtClean="0">
                          <a:solidFill>
                            <a:schemeClr val="tx1"/>
                          </a:solidFill>
                          <a:latin typeface="+mn-lt"/>
                          <a:ea typeface="+mn-ea"/>
                          <a:cs typeface="+mn-cs"/>
                        </a:rPr>
                        <a:t>Risk Assessment: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TW" sz="1600" b="1" baseline="0" dirty="0" smtClean="0"/>
                        <a:t> </a:t>
                      </a:r>
                      <a:r>
                        <a:rPr kumimoji="0" lang="en-US" altLang="zh-TW" sz="1600" b="0" i="0" u="none" strike="noStrike" kern="1200" cap="none" normalizeH="0" baseline="0" dirty="0" smtClean="0">
                          <a:ln>
                            <a:noFill/>
                          </a:ln>
                          <a:solidFill>
                            <a:srgbClr val="000099"/>
                          </a:solidFill>
                          <a:effectLst/>
                          <a:latin typeface="+mn-lt"/>
                          <a:ea typeface="新細明體" charset="-120"/>
                          <a:cs typeface="+mn-cs"/>
                        </a:rPr>
                        <a:t>Even the noise of returned samples are worst than the normal product but they are still pass DELL spec.</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kern="1200" dirty="0" smtClean="0">
                          <a:solidFill>
                            <a:schemeClr val="tx1"/>
                          </a:solidFill>
                          <a:latin typeface="+mn-lt"/>
                          <a:ea typeface="+mn-ea"/>
                          <a:cs typeface="+mn-cs"/>
                        </a:rPr>
                        <a:t> </a:t>
                      </a:r>
                      <a:r>
                        <a:rPr kumimoji="0" lang="en-US" sz="1600" b="0" i="0" u="none" strike="noStrike" kern="1200" cap="none" normalizeH="0" baseline="0" dirty="0" smtClean="0">
                          <a:ln>
                            <a:noFill/>
                          </a:ln>
                          <a:solidFill>
                            <a:srgbClr val="000099"/>
                          </a:solidFill>
                          <a:effectLst/>
                          <a:latin typeface="+mn-lt"/>
                          <a:ea typeface="新細明體" charset="-120"/>
                          <a:cs typeface="+mn-cs"/>
                        </a:rPr>
                        <a:t>So the risk is low</a:t>
                      </a:r>
                      <a:r>
                        <a:rPr kumimoji="0" lang="en-US" sz="1600" b="0" i="0" u="none" strike="noStrike" kern="1200" cap="none" normalizeH="0" baseline="0" dirty="0" smtClean="0">
                          <a:ln>
                            <a:noFill/>
                          </a:ln>
                          <a:solidFill>
                            <a:srgbClr val="000099"/>
                          </a:solidFill>
                          <a:effectLst/>
                          <a:latin typeface="Arial" charset="0"/>
                          <a:ea typeface="新細明體" charset="-120"/>
                          <a:cs typeface="+mn-cs"/>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kern="1200" dirty="0" smtClean="0">
                          <a:solidFill>
                            <a:schemeClr val="tx1"/>
                          </a:solidFill>
                          <a:latin typeface="+mn-lt"/>
                          <a:ea typeface="+mn-ea"/>
                          <a:cs typeface="+mn-cs"/>
                        </a:rPr>
                        <a:t> </a:t>
                      </a:r>
                    </a:p>
                  </a:txBody>
                  <a:tcPr marL="121920" marR="121920" marT="60960" marB="60960"/>
                </a:tc>
                <a:extLst>
                  <a:ext uri="{0D108BD9-81ED-4DB2-BD59-A6C34878D82A}">
                    <a16:rowId xmlns:a16="http://schemas.microsoft.com/office/drawing/2014/main" xmlns="" val="493560457"/>
                  </a:ext>
                </a:extLst>
              </a:tr>
            </a:tbl>
          </a:graphicData>
        </a:graphic>
      </p:graphicFrame>
    </p:spTree>
    <p:extLst>
      <p:ext uri="{BB962C8B-B14F-4D97-AF65-F5344CB8AC3E}">
        <p14:creationId xmlns:p14="http://schemas.microsoft.com/office/powerpoint/2010/main" val="2031097305"/>
      </p:ext>
    </p:extLst>
  </p:cSld>
  <p:clrMapOvr>
    <a:masterClrMapping/>
  </p:clrMapOvr>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C Template" id="{4034FECD-BC86-4AE2-B1F1-E5A14360EF97}" vid="{20B211E1-6613-48CF-8553-B4D475A5E711}"/>
    </a:ext>
  </a:extLst>
</a:theme>
</file>

<file path=docProps/app.xml><?xml version="1.0" encoding="utf-8"?>
<Properties xmlns="http://schemas.openxmlformats.org/officeDocument/2006/extended-properties" xmlns:vt="http://schemas.openxmlformats.org/officeDocument/2006/docPropsVTypes">
  <Template>5C Template New</Template>
  <TotalTime>906</TotalTime>
  <Words>917</Words>
  <Application>Microsoft Office PowerPoint</Application>
  <PresentationFormat>自訂</PresentationFormat>
  <Paragraphs>140</Paragraphs>
  <Slides>10</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10</vt:i4>
      </vt:variant>
    </vt:vector>
  </HeadingPairs>
  <TitlesOfParts>
    <vt:vector size="12" baseType="lpstr">
      <vt:lpstr>Office Theme</vt:lpstr>
      <vt:lpstr>Acrobat Document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WB</dc:creator>
  <cp:lastModifiedBy>Candy_Zhu(57CQS_朱美鴦)</cp:lastModifiedBy>
  <cp:revision>148</cp:revision>
  <dcterms:created xsi:type="dcterms:W3CDTF">2019-12-04T03:09:38Z</dcterms:created>
  <dcterms:modified xsi:type="dcterms:W3CDTF">2020-07-20T04:12:30Z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WB_Lee@Dell.com</vt:lpwstr>
  </property>
  <property fmtid="{D5CDD505-2E9C-101B-9397-08002B2CF9AE}" pid="5" name="MSIP_Label_17cb76b2-10b8-4fe1-93d4-2202842406cd_SetDate">
    <vt:lpwstr>2019-12-04T02:31:21.0014273Z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Extended_MSFT_Method">
    <vt:lpwstr>Manual</vt:lpwstr>
  </property>
  <property fmtid="{D5CDD505-2E9C-101B-9397-08002B2CF9AE}" pid="9" name="aiplabel">
    <vt:lpwstr>External Public</vt:lpwstr>
  </property>
</Properties>
</file>