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5"/>
  </p:notesMasterIdLst>
  <p:handoutMasterIdLst>
    <p:handoutMasterId r:id="rId16"/>
  </p:handoutMasterIdLst>
  <p:sldIdLst>
    <p:sldId id="1019" r:id="rId5"/>
    <p:sldId id="1197" r:id="rId6"/>
    <p:sldId id="1241" r:id="rId7"/>
    <p:sldId id="1243" r:id="rId8"/>
    <p:sldId id="1247" r:id="rId9"/>
    <p:sldId id="1244" r:id="rId10"/>
    <p:sldId id="1245" r:id="rId11"/>
    <p:sldId id="1248" r:id="rId12"/>
    <p:sldId id="1246" r:id="rId13"/>
    <p:sldId id="1249" r:id="rId14"/>
  </p:sldIdLst>
  <p:sldSz cx="9144000" cy="6858000" type="screen4x3"/>
  <p:notesSz cx="6797675" cy="9926638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r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r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  <a:srgbClr val="FF0000"/>
    <a:srgbClr val="FF99FF"/>
    <a:srgbClr val="FFFF00"/>
    <a:srgbClr val="CCECFF"/>
    <a:srgbClr val="FFFFCC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12" autoAdjust="0"/>
    <p:restoredTop sz="98628" autoAdjust="0"/>
  </p:normalViewPr>
  <p:slideViewPr>
    <p:cSldViewPr snapToGrid="0">
      <p:cViewPr>
        <p:scale>
          <a:sx n="100" d="100"/>
          <a:sy n="100" d="100"/>
        </p:scale>
        <p:origin x="-1049" y="184"/>
      </p:cViewPr>
      <p:guideLst>
        <p:guide orient="horz" pos="3111"/>
        <p:guide pos="1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6" d="100"/>
        <a:sy n="4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2388" y="-90"/>
      </p:cViewPr>
      <p:guideLst>
        <p:guide orient="horz" pos="3119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21" tIns="44111" rIns="88221" bIns="44111" numCol="1" anchor="t" anchorCtr="0" compatLnSpc="1"/>
          <a:lstStyle>
            <a:lvl1pPr algn="l" defTabSz="882650">
              <a:defRPr kumimoji="0" sz="12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21" tIns="44111" rIns="88221" bIns="44111" numCol="1" anchor="t" anchorCtr="0" compatLnSpc="1"/>
          <a:lstStyle>
            <a:lvl1pPr defTabSz="882650">
              <a:defRPr kumimoji="0" sz="12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fld id="{50DCF1EC-DAC6-4725-9EA1-3F46FA04CD40}" type="datetime1">
              <a:rPr lang="en-US" altLang="zh-TW"/>
              <a:t>1/25/2019</a:t>
            </a:fld>
            <a:endParaRPr lang="en-US" altLang="zh-TW"/>
          </a:p>
        </p:txBody>
      </p:sp>
      <p:sp>
        <p:nvSpPr>
          <p:cNvPr id="71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21" tIns="44111" rIns="88221" bIns="44111" numCol="1" anchor="b" anchorCtr="0" compatLnSpc="1"/>
          <a:lstStyle>
            <a:lvl1pPr algn="l" defTabSz="882650">
              <a:defRPr kumimoji="0" sz="12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21" tIns="44111" rIns="88221" bIns="44111" numCol="1" anchor="b" anchorCtr="0" compatLnSpc="1"/>
          <a:lstStyle>
            <a:lvl1pPr defTabSz="882650">
              <a:defRPr kumimoji="0" sz="12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fld id="{B8C370D3-A38B-4A36-B64B-F8F3DBEA55D2}" type="slidenum">
              <a:rPr lang="zh-TW" altLang="en-US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150585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21" tIns="44111" rIns="88221" bIns="44111" numCol="1" anchor="t" anchorCtr="0" compatLnSpc="1"/>
          <a:lstStyle>
            <a:lvl1pPr algn="l" defTabSz="882650">
              <a:defRPr kumimoji="0" sz="12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21" tIns="44111" rIns="88221" bIns="44111" numCol="1" anchor="t" anchorCtr="0" compatLnSpc="1"/>
          <a:lstStyle>
            <a:lvl1pPr defTabSz="882650">
              <a:defRPr kumimoji="0" sz="12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fld id="{20D06DB0-9A6B-45B2-91FA-D9BC7FDA335E}" type="datetime1">
              <a:rPr lang="en-US" altLang="zh-TW"/>
              <a:t>1/25/2019</a:t>
            </a:fld>
            <a:endParaRPr lang="en-US" altLang="zh-TW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21" tIns="44111" rIns="88221" bIns="44111" numCol="1" anchor="t" anchorCtr="0" compatLnSpc="1"/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21" tIns="44111" rIns="88221" bIns="44111" numCol="1" anchor="b" anchorCtr="0" compatLnSpc="1"/>
          <a:lstStyle>
            <a:lvl1pPr algn="l" defTabSz="882650">
              <a:defRPr kumimoji="0" sz="12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21" tIns="44111" rIns="88221" bIns="44111" numCol="1" anchor="b" anchorCtr="0" compatLnSpc="1"/>
          <a:lstStyle>
            <a:lvl1pPr defTabSz="882650">
              <a:defRPr kumimoji="0" sz="12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fld id="{368630D7-FD6A-48DA-8924-6BB799DA1FDF}" type="slidenum">
              <a:rPr lang="zh-TW" altLang="en-US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704529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1"/>
          <p:cNvSpPr>
            <a:spLocks noChangeShapeType="1"/>
          </p:cNvSpPr>
          <p:nvPr/>
        </p:nvSpPr>
        <p:spPr bwMode="auto">
          <a:xfrm>
            <a:off x="31750" y="620713"/>
            <a:ext cx="9112250" cy="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" name="Line 12"/>
          <p:cNvSpPr>
            <a:spLocks noChangeShapeType="1"/>
          </p:cNvSpPr>
          <p:nvPr/>
        </p:nvSpPr>
        <p:spPr bwMode="auto">
          <a:xfrm flipV="1">
            <a:off x="1836738" y="188913"/>
            <a:ext cx="719137" cy="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 flipV="1">
            <a:off x="1835150" y="333375"/>
            <a:ext cx="719138" cy="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 flipV="1">
            <a:off x="1835150" y="476250"/>
            <a:ext cx="719138" cy="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6" name="Picture 15" descr="ligh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73025"/>
            <a:ext cx="15113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107950" y="334963"/>
            <a:ext cx="13144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800" b="1" smtClean="0">
                <a:solidFill>
                  <a:srgbClr val="99CCFF"/>
                </a:solidFill>
              </a:rPr>
              <a:t>POWER TECHNOLOGY</a:t>
            </a: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1001713" y="5157788"/>
            <a:ext cx="7129462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TW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群光電能科技股份有限公司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TW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Chicony Power Technology</a:t>
            </a:r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453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19753-5CE2-4612-9F49-13891B11FF6F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3C9C6-10B5-4DF2-8021-80836327B1D1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A48FF-F67A-4ABA-9D7E-E9AA01B42E97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844675"/>
            <a:ext cx="9142413" cy="3048000"/>
          </a:xfrm>
          <a:prstGeom prst="rect">
            <a:avLst/>
          </a:prstGeom>
          <a:gradFill rotWithShape="0">
            <a:gsLst>
              <a:gs pos="0">
                <a:srgbClr val="CBEEFF"/>
              </a:gs>
              <a:gs pos="50000">
                <a:srgbClr val="FFFFFF"/>
              </a:gs>
              <a:gs pos="100000">
                <a:srgbClr val="CBEE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588" y="457200"/>
            <a:ext cx="9142412" cy="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049588" y="76200"/>
            <a:ext cx="6094412" cy="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7" name="Picture 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0"/>
            <a:ext cx="1138237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3049588" y="152400"/>
            <a:ext cx="6094412" cy="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3049588" y="228600"/>
            <a:ext cx="6094412" cy="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1588" y="6705600"/>
            <a:ext cx="9142412" cy="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114800" y="6705600"/>
            <a:ext cx="7556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TW" sz="800" smtClean="0">
                <a:solidFill>
                  <a:srgbClr val="000099"/>
                </a:solidFill>
                <a:ea typeface="標楷體" pitchFamily="65" charset="-120"/>
              </a:rPr>
              <a:t>P </a:t>
            </a:r>
            <a:fld id="{D11E1CD8-3EDC-4977-BA73-C19C61DC38A8}" type="slidenum">
              <a:rPr lang="en-US" altLang="zh-TW" sz="800" smtClean="0">
                <a:solidFill>
                  <a:srgbClr val="000099"/>
                </a:solidFill>
                <a:ea typeface="標楷體" pitchFamily="65" charset="-120"/>
              </a:rPr>
              <a:t>‹#›</a:t>
            </a:fld>
            <a:endParaRPr lang="en-US" altLang="zh-TW" sz="800" smtClean="0">
              <a:solidFill>
                <a:srgbClr val="000099"/>
              </a:solidFill>
              <a:ea typeface="標楷體" pitchFamily="65" charset="-120"/>
            </a:endParaRPr>
          </a:p>
        </p:txBody>
      </p:sp>
      <p:sp>
        <p:nvSpPr>
          <p:cNvPr id="12" name="Freeform 12"/>
          <p:cNvSpPr/>
          <p:nvPr/>
        </p:nvSpPr>
        <p:spPr bwMode="auto">
          <a:xfrm>
            <a:off x="1258888" y="1628775"/>
            <a:ext cx="6427787" cy="3719513"/>
          </a:xfrm>
          <a:custGeom>
            <a:avLst/>
            <a:gdLst>
              <a:gd name="T0" fmla="*/ 2147483647 w 4049"/>
              <a:gd name="T1" fmla="*/ 2147483647 h 2343"/>
              <a:gd name="T2" fmla="*/ 2147483647 w 4049"/>
              <a:gd name="T3" fmla="*/ 2147483647 h 2343"/>
              <a:gd name="T4" fmla="*/ 2147483647 w 4049"/>
              <a:gd name="T5" fmla="*/ 2147483647 h 2343"/>
              <a:gd name="T6" fmla="*/ 2147483647 w 4049"/>
              <a:gd name="T7" fmla="*/ 2147483647 h 2343"/>
              <a:gd name="T8" fmla="*/ 2147483647 w 4049"/>
              <a:gd name="T9" fmla="*/ 2147483647 h 2343"/>
              <a:gd name="T10" fmla="*/ 2147483647 w 4049"/>
              <a:gd name="T11" fmla="*/ 2147483647 h 2343"/>
              <a:gd name="T12" fmla="*/ 2147483647 w 4049"/>
              <a:gd name="T13" fmla="*/ 2147483647 h 2343"/>
              <a:gd name="T14" fmla="*/ 2147483647 w 4049"/>
              <a:gd name="T15" fmla="*/ 2147483647 h 2343"/>
              <a:gd name="T16" fmla="*/ 2147483647 w 4049"/>
              <a:gd name="T17" fmla="*/ 2147483647 h 2343"/>
              <a:gd name="T18" fmla="*/ 2147483647 w 4049"/>
              <a:gd name="T19" fmla="*/ 2147483647 h 2343"/>
              <a:gd name="T20" fmla="*/ 2147483647 w 4049"/>
              <a:gd name="T21" fmla="*/ 2147483647 h 2343"/>
              <a:gd name="T22" fmla="*/ 2147483647 w 4049"/>
              <a:gd name="T23" fmla="*/ 2147483647 h 2343"/>
              <a:gd name="T24" fmla="*/ 2147483647 w 4049"/>
              <a:gd name="T25" fmla="*/ 2147483647 h 2343"/>
              <a:gd name="T26" fmla="*/ 2147483647 w 4049"/>
              <a:gd name="T27" fmla="*/ 2147483647 h 2343"/>
              <a:gd name="T28" fmla="*/ 2147483647 w 4049"/>
              <a:gd name="T29" fmla="*/ 2147483647 h 2343"/>
              <a:gd name="T30" fmla="*/ 2147483647 w 4049"/>
              <a:gd name="T31" fmla="*/ 2147483647 h 2343"/>
              <a:gd name="T32" fmla="*/ 2147483647 w 4049"/>
              <a:gd name="T33" fmla="*/ 2147483647 h 2343"/>
              <a:gd name="T34" fmla="*/ 2147483647 w 4049"/>
              <a:gd name="T35" fmla="*/ 2147483647 h 2343"/>
              <a:gd name="T36" fmla="*/ 2147483647 w 4049"/>
              <a:gd name="T37" fmla="*/ 2147483647 h 2343"/>
              <a:gd name="T38" fmla="*/ 2147483647 w 4049"/>
              <a:gd name="T39" fmla="*/ 2147483647 h 2343"/>
              <a:gd name="T40" fmla="*/ 2147483647 w 4049"/>
              <a:gd name="T41" fmla="*/ 2147483647 h 2343"/>
              <a:gd name="T42" fmla="*/ 2147483647 w 4049"/>
              <a:gd name="T43" fmla="*/ 2147483647 h 2343"/>
              <a:gd name="T44" fmla="*/ 2147483647 w 4049"/>
              <a:gd name="T45" fmla="*/ 2147483647 h 2343"/>
              <a:gd name="T46" fmla="*/ 2147483647 w 4049"/>
              <a:gd name="T47" fmla="*/ 2147483647 h 2343"/>
              <a:gd name="T48" fmla="*/ 2147483647 w 4049"/>
              <a:gd name="T49" fmla="*/ 2147483647 h 2343"/>
              <a:gd name="T50" fmla="*/ 2147483647 w 4049"/>
              <a:gd name="T51" fmla="*/ 2147483647 h 2343"/>
              <a:gd name="T52" fmla="*/ 2147483647 w 4049"/>
              <a:gd name="T53" fmla="*/ 2147483647 h 2343"/>
              <a:gd name="T54" fmla="*/ 2147483647 w 4049"/>
              <a:gd name="T55" fmla="*/ 2147483647 h 2343"/>
              <a:gd name="T56" fmla="*/ 2147483647 w 4049"/>
              <a:gd name="T57" fmla="*/ 2147483647 h 2343"/>
              <a:gd name="T58" fmla="*/ 2147483647 w 4049"/>
              <a:gd name="T59" fmla="*/ 2147483647 h 2343"/>
              <a:gd name="T60" fmla="*/ 2147483647 w 4049"/>
              <a:gd name="T61" fmla="*/ 2147483647 h 2343"/>
              <a:gd name="T62" fmla="*/ 2147483647 w 4049"/>
              <a:gd name="T63" fmla="*/ 2147483647 h 2343"/>
              <a:gd name="T64" fmla="*/ 2147483647 w 4049"/>
              <a:gd name="T65" fmla="*/ 2147483647 h 2343"/>
              <a:gd name="T66" fmla="*/ 2147483647 w 4049"/>
              <a:gd name="T67" fmla="*/ 2147483647 h 2343"/>
              <a:gd name="T68" fmla="*/ 2147483647 w 4049"/>
              <a:gd name="T69" fmla="*/ 2147483647 h 2343"/>
              <a:gd name="T70" fmla="*/ 2147483647 w 4049"/>
              <a:gd name="T71" fmla="*/ 2147483647 h 2343"/>
              <a:gd name="T72" fmla="*/ 2147483647 w 4049"/>
              <a:gd name="T73" fmla="*/ 2147483647 h 2343"/>
              <a:gd name="T74" fmla="*/ 2147483647 w 4049"/>
              <a:gd name="T75" fmla="*/ 2147483647 h 2343"/>
              <a:gd name="T76" fmla="*/ 2147483647 w 4049"/>
              <a:gd name="T77" fmla="*/ 2147483647 h 2343"/>
              <a:gd name="T78" fmla="*/ 2147483647 w 4049"/>
              <a:gd name="T79" fmla="*/ 2147483647 h 2343"/>
              <a:gd name="T80" fmla="*/ 2147483647 w 4049"/>
              <a:gd name="T81" fmla="*/ 2147483647 h 2343"/>
              <a:gd name="T82" fmla="*/ 2147483647 w 4049"/>
              <a:gd name="T83" fmla="*/ 2147483647 h 2343"/>
              <a:gd name="T84" fmla="*/ 2147483647 w 4049"/>
              <a:gd name="T85" fmla="*/ 2147483647 h 2343"/>
              <a:gd name="T86" fmla="*/ 2147483647 w 4049"/>
              <a:gd name="T87" fmla="*/ 2147483647 h 2343"/>
              <a:gd name="T88" fmla="*/ 2147483647 w 4049"/>
              <a:gd name="T89" fmla="*/ 2147483647 h 2343"/>
              <a:gd name="T90" fmla="*/ 2147483647 w 4049"/>
              <a:gd name="T91" fmla="*/ 2147483647 h 2343"/>
              <a:gd name="T92" fmla="*/ 2147483647 w 4049"/>
              <a:gd name="T93" fmla="*/ 2147483647 h 2343"/>
              <a:gd name="T94" fmla="*/ 2147483647 w 4049"/>
              <a:gd name="T95" fmla="*/ 2147483647 h 2343"/>
              <a:gd name="T96" fmla="*/ 2147483647 w 4049"/>
              <a:gd name="T97" fmla="*/ 2147483647 h 2343"/>
              <a:gd name="T98" fmla="*/ 2147483647 w 4049"/>
              <a:gd name="T99" fmla="*/ 2147483647 h 2343"/>
              <a:gd name="T100" fmla="*/ 2147483647 w 4049"/>
              <a:gd name="T101" fmla="*/ 2147483647 h 2343"/>
              <a:gd name="T102" fmla="*/ 2147483647 w 4049"/>
              <a:gd name="T103" fmla="*/ 2147483647 h 2343"/>
              <a:gd name="T104" fmla="*/ 2147483647 w 4049"/>
              <a:gd name="T105" fmla="*/ 2147483647 h 2343"/>
              <a:gd name="T106" fmla="*/ 2147483647 w 4049"/>
              <a:gd name="T107" fmla="*/ 2147483647 h 2343"/>
              <a:gd name="T108" fmla="*/ 2147483647 w 4049"/>
              <a:gd name="T109" fmla="*/ 2147483647 h 2343"/>
              <a:gd name="T110" fmla="*/ 2147483647 w 4049"/>
              <a:gd name="T111" fmla="*/ 2147483647 h 2343"/>
              <a:gd name="T112" fmla="*/ 2147483647 w 4049"/>
              <a:gd name="T113" fmla="*/ 2147483647 h 2343"/>
              <a:gd name="T114" fmla="*/ 2147483647 w 4049"/>
              <a:gd name="T115" fmla="*/ 2147483647 h 2343"/>
              <a:gd name="T116" fmla="*/ 2147483647 w 4049"/>
              <a:gd name="T117" fmla="*/ 2147483647 h 2343"/>
              <a:gd name="T118" fmla="*/ 2147483647 w 4049"/>
              <a:gd name="T119" fmla="*/ 2147483647 h 2343"/>
              <a:gd name="T120" fmla="*/ 2147483647 w 4049"/>
              <a:gd name="T121" fmla="*/ 2147483647 h 2343"/>
              <a:gd name="T122" fmla="*/ 2147483647 w 4049"/>
              <a:gd name="T123" fmla="*/ 2147483647 h 2343"/>
              <a:gd name="T124" fmla="*/ 2147483647 w 4049"/>
              <a:gd name="T125" fmla="*/ 2147483647 h 234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4049" h="2343">
                <a:moveTo>
                  <a:pt x="435" y="203"/>
                </a:moveTo>
                <a:lnTo>
                  <a:pt x="485" y="207"/>
                </a:lnTo>
                <a:lnTo>
                  <a:pt x="512" y="179"/>
                </a:lnTo>
                <a:lnTo>
                  <a:pt x="553" y="163"/>
                </a:lnTo>
                <a:lnTo>
                  <a:pt x="585" y="139"/>
                </a:lnTo>
                <a:lnTo>
                  <a:pt x="630" y="114"/>
                </a:lnTo>
                <a:lnTo>
                  <a:pt x="664" y="104"/>
                </a:lnTo>
                <a:lnTo>
                  <a:pt x="707" y="93"/>
                </a:lnTo>
                <a:lnTo>
                  <a:pt x="741" y="93"/>
                </a:lnTo>
                <a:lnTo>
                  <a:pt x="758" y="83"/>
                </a:lnTo>
                <a:lnTo>
                  <a:pt x="796" y="83"/>
                </a:lnTo>
                <a:lnTo>
                  <a:pt x="814" y="66"/>
                </a:lnTo>
                <a:lnTo>
                  <a:pt x="853" y="72"/>
                </a:lnTo>
                <a:lnTo>
                  <a:pt x="892" y="62"/>
                </a:lnTo>
                <a:lnTo>
                  <a:pt x="930" y="66"/>
                </a:lnTo>
                <a:lnTo>
                  <a:pt x="942" y="79"/>
                </a:lnTo>
                <a:lnTo>
                  <a:pt x="930" y="93"/>
                </a:lnTo>
                <a:lnTo>
                  <a:pt x="892" y="83"/>
                </a:lnTo>
                <a:lnTo>
                  <a:pt x="862" y="101"/>
                </a:lnTo>
                <a:lnTo>
                  <a:pt x="841" y="118"/>
                </a:lnTo>
                <a:lnTo>
                  <a:pt x="835" y="144"/>
                </a:lnTo>
                <a:lnTo>
                  <a:pt x="800" y="146"/>
                </a:lnTo>
                <a:lnTo>
                  <a:pt x="758" y="163"/>
                </a:lnTo>
                <a:lnTo>
                  <a:pt x="753" y="199"/>
                </a:lnTo>
                <a:lnTo>
                  <a:pt x="751" y="224"/>
                </a:lnTo>
                <a:lnTo>
                  <a:pt x="741" y="252"/>
                </a:lnTo>
                <a:lnTo>
                  <a:pt x="753" y="271"/>
                </a:lnTo>
                <a:lnTo>
                  <a:pt x="782" y="210"/>
                </a:lnTo>
                <a:lnTo>
                  <a:pt x="800" y="203"/>
                </a:lnTo>
                <a:lnTo>
                  <a:pt x="835" y="172"/>
                </a:lnTo>
                <a:lnTo>
                  <a:pt x="858" y="137"/>
                </a:lnTo>
                <a:lnTo>
                  <a:pt x="907" y="128"/>
                </a:lnTo>
                <a:lnTo>
                  <a:pt x="951" y="108"/>
                </a:lnTo>
                <a:lnTo>
                  <a:pt x="982" y="76"/>
                </a:lnTo>
                <a:lnTo>
                  <a:pt x="1025" y="76"/>
                </a:lnTo>
                <a:lnTo>
                  <a:pt x="1103" y="72"/>
                </a:lnTo>
                <a:lnTo>
                  <a:pt x="1189" y="62"/>
                </a:lnTo>
                <a:lnTo>
                  <a:pt x="1225" y="55"/>
                </a:lnTo>
                <a:lnTo>
                  <a:pt x="1260" y="55"/>
                </a:lnTo>
                <a:lnTo>
                  <a:pt x="1301" y="55"/>
                </a:lnTo>
                <a:lnTo>
                  <a:pt x="1337" y="66"/>
                </a:lnTo>
                <a:lnTo>
                  <a:pt x="1382" y="97"/>
                </a:lnTo>
                <a:lnTo>
                  <a:pt x="1358" y="101"/>
                </a:lnTo>
                <a:lnTo>
                  <a:pt x="1310" y="111"/>
                </a:lnTo>
                <a:lnTo>
                  <a:pt x="1314" y="144"/>
                </a:lnTo>
                <a:lnTo>
                  <a:pt x="1355" y="146"/>
                </a:lnTo>
                <a:lnTo>
                  <a:pt x="1376" y="146"/>
                </a:lnTo>
                <a:lnTo>
                  <a:pt x="1364" y="175"/>
                </a:lnTo>
                <a:lnTo>
                  <a:pt x="1314" y="207"/>
                </a:lnTo>
                <a:lnTo>
                  <a:pt x="1287" y="210"/>
                </a:lnTo>
                <a:lnTo>
                  <a:pt x="1298" y="235"/>
                </a:lnTo>
                <a:lnTo>
                  <a:pt x="1305" y="245"/>
                </a:lnTo>
                <a:lnTo>
                  <a:pt x="1287" y="271"/>
                </a:lnTo>
                <a:lnTo>
                  <a:pt x="1310" y="295"/>
                </a:lnTo>
                <a:lnTo>
                  <a:pt x="1266" y="309"/>
                </a:lnTo>
                <a:lnTo>
                  <a:pt x="1225" y="320"/>
                </a:lnTo>
                <a:lnTo>
                  <a:pt x="1216" y="358"/>
                </a:lnTo>
                <a:lnTo>
                  <a:pt x="1189" y="391"/>
                </a:lnTo>
                <a:lnTo>
                  <a:pt x="1158" y="416"/>
                </a:lnTo>
                <a:lnTo>
                  <a:pt x="1121" y="429"/>
                </a:lnTo>
                <a:lnTo>
                  <a:pt x="1216" y="429"/>
                </a:lnTo>
                <a:lnTo>
                  <a:pt x="1266" y="429"/>
                </a:lnTo>
                <a:lnTo>
                  <a:pt x="1298" y="436"/>
                </a:lnTo>
                <a:lnTo>
                  <a:pt x="1337" y="422"/>
                </a:lnTo>
                <a:lnTo>
                  <a:pt x="1355" y="453"/>
                </a:lnTo>
                <a:lnTo>
                  <a:pt x="1878" y="453"/>
                </a:lnTo>
                <a:lnTo>
                  <a:pt x="1901" y="429"/>
                </a:lnTo>
                <a:lnTo>
                  <a:pt x="1950" y="398"/>
                </a:lnTo>
                <a:lnTo>
                  <a:pt x="1982" y="356"/>
                </a:lnTo>
                <a:lnTo>
                  <a:pt x="2026" y="316"/>
                </a:lnTo>
                <a:lnTo>
                  <a:pt x="2044" y="276"/>
                </a:lnTo>
                <a:lnTo>
                  <a:pt x="2067" y="238"/>
                </a:lnTo>
                <a:lnTo>
                  <a:pt x="2107" y="224"/>
                </a:lnTo>
                <a:lnTo>
                  <a:pt x="2116" y="203"/>
                </a:lnTo>
                <a:lnTo>
                  <a:pt x="2151" y="210"/>
                </a:lnTo>
                <a:lnTo>
                  <a:pt x="2189" y="189"/>
                </a:lnTo>
                <a:lnTo>
                  <a:pt x="2205" y="207"/>
                </a:lnTo>
                <a:lnTo>
                  <a:pt x="2246" y="220"/>
                </a:lnTo>
                <a:lnTo>
                  <a:pt x="2285" y="228"/>
                </a:lnTo>
                <a:lnTo>
                  <a:pt x="2326" y="238"/>
                </a:lnTo>
                <a:lnTo>
                  <a:pt x="2355" y="224"/>
                </a:lnTo>
                <a:lnTo>
                  <a:pt x="2389" y="241"/>
                </a:lnTo>
                <a:lnTo>
                  <a:pt x="2412" y="271"/>
                </a:lnTo>
                <a:lnTo>
                  <a:pt x="2457" y="276"/>
                </a:lnTo>
                <a:lnTo>
                  <a:pt x="2475" y="309"/>
                </a:lnTo>
                <a:lnTo>
                  <a:pt x="2451" y="326"/>
                </a:lnTo>
                <a:lnTo>
                  <a:pt x="2394" y="320"/>
                </a:lnTo>
                <a:lnTo>
                  <a:pt x="2350" y="306"/>
                </a:lnTo>
                <a:lnTo>
                  <a:pt x="2339" y="330"/>
                </a:lnTo>
                <a:lnTo>
                  <a:pt x="2401" y="334"/>
                </a:lnTo>
                <a:lnTo>
                  <a:pt x="2451" y="363"/>
                </a:lnTo>
                <a:lnTo>
                  <a:pt x="2523" y="347"/>
                </a:lnTo>
                <a:lnTo>
                  <a:pt x="2537" y="299"/>
                </a:lnTo>
                <a:lnTo>
                  <a:pt x="2573" y="264"/>
                </a:lnTo>
                <a:lnTo>
                  <a:pt x="2608" y="274"/>
                </a:lnTo>
                <a:lnTo>
                  <a:pt x="2600" y="291"/>
                </a:lnTo>
                <a:lnTo>
                  <a:pt x="2578" y="309"/>
                </a:lnTo>
                <a:lnTo>
                  <a:pt x="2578" y="334"/>
                </a:lnTo>
                <a:lnTo>
                  <a:pt x="2623" y="306"/>
                </a:lnTo>
                <a:lnTo>
                  <a:pt x="2657" y="276"/>
                </a:lnTo>
                <a:lnTo>
                  <a:pt x="2725" y="271"/>
                </a:lnTo>
                <a:lnTo>
                  <a:pt x="2807" y="245"/>
                </a:lnTo>
                <a:lnTo>
                  <a:pt x="2864" y="224"/>
                </a:lnTo>
                <a:lnTo>
                  <a:pt x="2882" y="199"/>
                </a:lnTo>
                <a:lnTo>
                  <a:pt x="2833" y="203"/>
                </a:lnTo>
                <a:lnTo>
                  <a:pt x="2783" y="175"/>
                </a:lnTo>
                <a:lnTo>
                  <a:pt x="2757" y="137"/>
                </a:lnTo>
                <a:lnTo>
                  <a:pt x="2783" y="83"/>
                </a:lnTo>
                <a:lnTo>
                  <a:pt x="2837" y="48"/>
                </a:lnTo>
                <a:lnTo>
                  <a:pt x="2878" y="19"/>
                </a:lnTo>
                <a:lnTo>
                  <a:pt x="2935" y="19"/>
                </a:lnTo>
                <a:lnTo>
                  <a:pt x="2985" y="0"/>
                </a:lnTo>
                <a:lnTo>
                  <a:pt x="2980" y="22"/>
                </a:lnTo>
                <a:lnTo>
                  <a:pt x="2941" y="31"/>
                </a:lnTo>
                <a:lnTo>
                  <a:pt x="2926" y="40"/>
                </a:lnTo>
                <a:lnTo>
                  <a:pt x="2885" y="45"/>
                </a:lnTo>
                <a:lnTo>
                  <a:pt x="2858" y="72"/>
                </a:lnTo>
                <a:lnTo>
                  <a:pt x="2841" y="104"/>
                </a:lnTo>
                <a:lnTo>
                  <a:pt x="2833" y="137"/>
                </a:lnTo>
                <a:lnTo>
                  <a:pt x="2878" y="189"/>
                </a:lnTo>
                <a:lnTo>
                  <a:pt x="2944" y="214"/>
                </a:lnTo>
                <a:lnTo>
                  <a:pt x="2998" y="235"/>
                </a:lnTo>
                <a:lnTo>
                  <a:pt x="3017" y="241"/>
                </a:lnTo>
                <a:lnTo>
                  <a:pt x="3042" y="271"/>
                </a:lnTo>
                <a:lnTo>
                  <a:pt x="3062" y="264"/>
                </a:lnTo>
                <a:lnTo>
                  <a:pt x="3062" y="241"/>
                </a:lnTo>
                <a:lnTo>
                  <a:pt x="3051" y="210"/>
                </a:lnTo>
                <a:lnTo>
                  <a:pt x="3035" y="193"/>
                </a:lnTo>
                <a:lnTo>
                  <a:pt x="3025" y="172"/>
                </a:lnTo>
                <a:lnTo>
                  <a:pt x="3042" y="132"/>
                </a:lnTo>
                <a:lnTo>
                  <a:pt x="3092" y="132"/>
                </a:lnTo>
                <a:lnTo>
                  <a:pt x="3132" y="132"/>
                </a:lnTo>
                <a:lnTo>
                  <a:pt x="3151" y="146"/>
                </a:lnTo>
                <a:lnTo>
                  <a:pt x="3158" y="182"/>
                </a:lnTo>
                <a:lnTo>
                  <a:pt x="3182" y="214"/>
                </a:lnTo>
                <a:lnTo>
                  <a:pt x="3191" y="182"/>
                </a:lnTo>
                <a:lnTo>
                  <a:pt x="3226" y="163"/>
                </a:lnTo>
                <a:lnTo>
                  <a:pt x="3262" y="163"/>
                </a:lnTo>
                <a:lnTo>
                  <a:pt x="3298" y="163"/>
                </a:lnTo>
                <a:lnTo>
                  <a:pt x="3335" y="168"/>
                </a:lnTo>
                <a:lnTo>
                  <a:pt x="3335" y="132"/>
                </a:lnTo>
                <a:lnTo>
                  <a:pt x="3360" y="137"/>
                </a:lnTo>
                <a:lnTo>
                  <a:pt x="3383" y="158"/>
                </a:lnTo>
                <a:lnTo>
                  <a:pt x="3428" y="158"/>
                </a:lnTo>
                <a:lnTo>
                  <a:pt x="3464" y="144"/>
                </a:lnTo>
                <a:lnTo>
                  <a:pt x="3503" y="172"/>
                </a:lnTo>
                <a:lnTo>
                  <a:pt x="3553" y="207"/>
                </a:lnTo>
                <a:lnTo>
                  <a:pt x="3608" y="214"/>
                </a:lnTo>
                <a:lnTo>
                  <a:pt x="3683" y="238"/>
                </a:lnTo>
                <a:lnTo>
                  <a:pt x="3698" y="235"/>
                </a:lnTo>
                <a:lnTo>
                  <a:pt x="3750" y="306"/>
                </a:lnTo>
                <a:lnTo>
                  <a:pt x="3832" y="416"/>
                </a:lnTo>
                <a:lnTo>
                  <a:pt x="3885" y="478"/>
                </a:lnTo>
                <a:lnTo>
                  <a:pt x="3910" y="545"/>
                </a:lnTo>
                <a:lnTo>
                  <a:pt x="3876" y="560"/>
                </a:lnTo>
                <a:lnTo>
                  <a:pt x="3858" y="589"/>
                </a:lnTo>
                <a:lnTo>
                  <a:pt x="3876" y="641"/>
                </a:lnTo>
                <a:lnTo>
                  <a:pt x="3898" y="690"/>
                </a:lnTo>
                <a:lnTo>
                  <a:pt x="3926" y="690"/>
                </a:lnTo>
                <a:lnTo>
                  <a:pt x="3930" y="652"/>
                </a:lnTo>
                <a:lnTo>
                  <a:pt x="3953" y="641"/>
                </a:lnTo>
                <a:lnTo>
                  <a:pt x="3966" y="676"/>
                </a:lnTo>
                <a:lnTo>
                  <a:pt x="3933" y="690"/>
                </a:lnTo>
                <a:lnTo>
                  <a:pt x="3987" y="729"/>
                </a:lnTo>
                <a:lnTo>
                  <a:pt x="3948" y="768"/>
                </a:lnTo>
                <a:lnTo>
                  <a:pt x="3939" y="794"/>
                </a:lnTo>
                <a:lnTo>
                  <a:pt x="4005" y="803"/>
                </a:lnTo>
                <a:lnTo>
                  <a:pt x="3978" y="835"/>
                </a:lnTo>
                <a:lnTo>
                  <a:pt x="3942" y="846"/>
                </a:lnTo>
                <a:lnTo>
                  <a:pt x="3942" y="895"/>
                </a:lnTo>
                <a:lnTo>
                  <a:pt x="3978" y="938"/>
                </a:lnTo>
                <a:lnTo>
                  <a:pt x="3942" y="949"/>
                </a:lnTo>
                <a:lnTo>
                  <a:pt x="3885" y="935"/>
                </a:lnTo>
                <a:lnTo>
                  <a:pt x="3908" y="909"/>
                </a:lnTo>
                <a:lnTo>
                  <a:pt x="3948" y="909"/>
                </a:lnTo>
                <a:lnTo>
                  <a:pt x="3948" y="860"/>
                </a:lnTo>
                <a:lnTo>
                  <a:pt x="3903" y="874"/>
                </a:lnTo>
                <a:lnTo>
                  <a:pt x="3898" y="833"/>
                </a:lnTo>
                <a:lnTo>
                  <a:pt x="3939" y="803"/>
                </a:lnTo>
                <a:lnTo>
                  <a:pt x="3948" y="775"/>
                </a:lnTo>
                <a:lnTo>
                  <a:pt x="3930" y="733"/>
                </a:lnTo>
                <a:lnTo>
                  <a:pt x="3926" y="688"/>
                </a:lnTo>
                <a:lnTo>
                  <a:pt x="3894" y="707"/>
                </a:lnTo>
                <a:lnTo>
                  <a:pt x="3864" y="743"/>
                </a:lnTo>
                <a:lnTo>
                  <a:pt x="3814" y="775"/>
                </a:lnTo>
                <a:lnTo>
                  <a:pt x="3832" y="822"/>
                </a:lnTo>
                <a:lnTo>
                  <a:pt x="3826" y="860"/>
                </a:lnTo>
                <a:lnTo>
                  <a:pt x="3826" y="885"/>
                </a:lnTo>
                <a:lnTo>
                  <a:pt x="3850" y="921"/>
                </a:lnTo>
                <a:lnTo>
                  <a:pt x="3832" y="931"/>
                </a:lnTo>
                <a:lnTo>
                  <a:pt x="3782" y="891"/>
                </a:lnTo>
                <a:lnTo>
                  <a:pt x="3750" y="846"/>
                </a:lnTo>
                <a:lnTo>
                  <a:pt x="3737" y="815"/>
                </a:lnTo>
                <a:lnTo>
                  <a:pt x="3710" y="798"/>
                </a:lnTo>
                <a:lnTo>
                  <a:pt x="3675" y="822"/>
                </a:lnTo>
                <a:lnTo>
                  <a:pt x="3653" y="853"/>
                </a:lnTo>
                <a:lnTo>
                  <a:pt x="3701" y="891"/>
                </a:lnTo>
                <a:lnTo>
                  <a:pt x="3728" y="931"/>
                </a:lnTo>
                <a:lnTo>
                  <a:pt x="3737" y="983"/>
                </a:lnTo>
                <a:lnTo>
                  <a:pt x="3732" y="1031"/>
                </a:lnTo>
                <a:lnTo>
                  <a:pt x="3732" y="1076"/>
                </a:lnTo>
                <a:lnTo>
                  <a:pt x="3755" y="1044"/>
                </a:lnTo>
                <a:lnTo>
                  <a:pt x="3796" y="1048"/>
                </a:lnTo>
                <a:lnTo>
                  <a:pt x="3808" y="1079"/>
                </a:lnTo>
                <a:lnTo>
                  <a:pt x="3776" y="1114"/>
                </a:lnTo>
                <a:lnTo>
                  <a:pt x="3742" y="1111"/>
                </a:lnTo>
                <a:lnTo>
                  <a:pt x="3737" y="1140"/>
                </a:lnTo>
                <a:lnTo>
                  <a:pt x="3764" y="1161"/>
                </a:lnTo>
                <a:lnTo>
                  <a:pt x="3750" y="1196"/>
                </a:lnTo>
                <a:lnTo>
                  <a:pt x="3791" y="1227"/>
                </a:lnTo>
                <a:lnTo>
                  <a:pt x="3764" y="1251"/>
                </a:lnTo>
                <a:lnTo>
                  <a:pt x="3805" y="1285"/>
                </a:lnTo>
                <a:lnTo>
                  <a:pt x="3776" y="1316"/>
                </a:lnTo>
                <a:lnTo>
                  <a:pt x="3821" y="1298"/>
                </a:lnTo>
                <a:lnTo>
                  <a:pt x="3808" y="1330"/>
                </a:lnTo>
                <a:lnTo>
                  <a:pt x="3889" y="1316"/>
                </a:lnTo>
                <a:lnTo>
                  <a:pt x="3864" y="1356"/>
                </a:lnTo>
                <a:lnTo>
                  <a:pt x="3808" y="1330"/>
                </a:lnTo>
                <a:lnTo>
                  <a:pt x="3805" y="1373"/>
                </a:lnTo>
                <a:lnTo>
                  <a:pt x="3885" y="1369"/>
                </a:lnTo>
                <a:lnTo>
                  <a:pt x="3850" y="1412"/>
                </a:lnTo>
                <a:lnTo>
                  <a:pt x="3796" y="1366"/>
                </a:lnTo>
                <a:lnTo>
                  <a:pt x="3826" y="1434"/>
                </a:lnTo>
                <a:lnTo>
                  <a:pt x="3889" y="1475"/>
                </a:lnTo>
                <a:lnTo>
                  <a:pt x="3832" y="1475"/>
                </a:lnTo>
                <a:lnTo>
                  <a:pt x="3796" y="1373"/>
                </a:lnTo>
                <a:lnTo>
                  <a:pt x="3808" y="1302"/>
                </a:lnTo>
                <a:lnTo>
                  <a:pt x="3764" y="1306"/>
                </a:lnTo>
                <a:lnTo>
                  <a:pt x="3732" y="1267"/>
                </a:lnTo>
                <a:lnTo>
                  <a:pt x="3764" y="1250"/>
                </a:lnTo>
                <a:lnTo>
                  <a:pt x="3764" y="1210"/>
                </a:lnTo>
                <a:lnTo>
                  <a:pt x="3742" y="1123"/>
                </a:lnTo>
                <a:lnTo>
                  <a:pt x="3737" y="1065"/>
                </a:lnTo>
                <a:lnTo>
                  <a:pt x="3728" y="1027"/>
                </a:lnTo>
                <a:lnTo>
                  <a:pt x="3687" y="1076"/>
                </a:lnTo>
                <a:lnTo>
                  <a:pt x="3616" y="1089"/>
                </a:lnTo>
                <a:lnTo>
                  <a:pt x="3580" y="1124"/>
                </a:lnTo>
                <a:lnTo>
                  <a:pt x="3592" y="1171"/>
                </a:lnTo>
                <a:lnTo>
                  <a:pt x="3567" y="1196"/>
                </a:lnTo>
                <a:lnTo>
                  <a:pt x="3526" y="1189"/>
                </a:lnTo>
                <a:lnTo>
                  <a:pt x="3564" y="1150"/>
                </a:lnTo>
                <a:lnTo>
                  <a:pt x="3535" y="1133"/>
                </a:lnTo>
                <a:lnTo>
                  <a:pt x="3496" y="1154"/>
                </a:lnTo>
                <a:lnTo>
                  <a:pt x="3496" y="1193"/>
                </a:lnTo>
                <a:lnTo>
                  <a:pt x="3564" y="1250"/>
                </a:lnTo>
                <a:lnTo>
                  <a:pt x="3580" y="1288"/>
                </a:lnTo>
                <a:lnTo>
                  <a:pt x="3532" y="1342"/>
                </a:lnTo>
                <a:lnTo>
                  <a:pt x="3532" y="1469"/>
                </a:lnTo>
                <a:lnTo>
                  <a:pt x="3532" y="1521"/>
                </a:lnTo>
                <a:lnTo>
                  <a:pt x="3541" y="1552"/>
                </a:lnTo>
                <a:lnTo>
                  <a:pt x="3612" y="1545"/>
                </a:lnTo>
                <a:lnTo>
                  <a:pt x="3660" y="1557"/>
                </a:lnTo>
                <a:lnTo>
                  <a:pt x="3698" y="1506"/>
                </a:lnTo>
                <a:lnTo>
                  <a:pt x="3737" y="1506"/>
                </a:lnTo>
                <a:lnTo>
                  <a:pt x="3725" y="1535"/>
                </a:lnTo>
                <a:lnTo>
                  <a:pt x="3764" y="1571"/>
                </a:lnTo>
                <a:lnTo>
                  <a:pt x="3821" y="1581"/>
                </a:lnTo>
                <a:lnTo>
                  <a:pt x="3814" y="1545"/>
                </a:lnTo>
                <a:lnTo>
                  <a:pt x="3942" y="1545"/>
                </a:lnTo>
                <a:lnTo>
                  <a:pt x="3898" y="1561"/>
                </a:lnTo>
                <a:lnTo>
                  <a:pt x="3894" y="1588"/>
                </a:lnTo>
                <a:lnTo>
                  <a:pt x="3953" y="1602"/>
                </a:lnTo>
                <a:lnTo>
                  <a:pt x="4010" y="1616"/>
                </a:lnTo>
                <a:lnTo>
                  <a:pt x="4037" y="1566"/>
                </a:lnTo>
                <a:lnTo>
                  <a:pt x="4048" y="1535"/>
                </a:lnTo>
                <a:lnTo>
                  <a:pt x="4005" y="1542"/>
                </a:lnTo>
                <a:lnTo>
                  <a:pt x="3966" y="1524"/>
                </a:lnTo>
                <a:lnTo>
                  <a:pt x="3942" y="1514"/>
                </a:lnTo>
                <a:lnTo>
                  <a:pt x="3930" y="1557"/>
                </a:lnTo>
                <a:lnTo>
                  <a:pt x="3930" y="1552"/>
                </a:lnTo>
                <a:lnTo>
                  <a:pt x="3805" y="1552"/>
                </a:lnTo>
                <a:lnTo>
                  <a:pt x="3776" y="1504"/>
                </a:lnTo>
                <a:lnTo>
                  <a:pt x="3742" y="1510"/>
                </a:lnTo>
                <a:lnTo>
                  <a:pt x="3701" y="1506"/>
                </a:lnTo>
                <a:lnTo>
                  <a:pt x="3687" y="1451"/>
                </a:lnTo>
                <a:lnTo>
                  <a:pt x="3666" y="1425"/>
                </a:lnTo>
                <a:lnTo>
                  <a:pt x="3705" y="1404"/>
                </a:lnTo>
                <a:lnTo>
                  <a:pt x="3705" y="1373"/>
                </a:lnTo>
                <a:lnTo>
                  <a:pt x="3648" y="1394"/>
                </a:lnTo>
                <a:lnTo>
                  <a:pt x="3608" y="1415"/>
                </a:lnTo>
                <a:lnTo>
                  <a:pt x="3580" y="1460"/>
                </a:lnTo>
                <a:lnTo>
                  <a:pt x="3532" y="1460"/>
                </a:lnTo>
                <a:lnTo>
                  <a:pt x="3532" y="1362"/>
                </a:lnTo>
                <a:lnTo>
                  <a:pt x="3500" y="1377"/>
                </a:lnTo>
                <a:lnTo>
                  <a:pt x="3464" y="1338"/>
                </a:lnTo>
                <a:lnTo>
                  <a:pt x="3425" y="1291"/>
                </a:lnTo>
                <a:lnTo>
                  <a:pt x="3366" y="1306"/>
                </a:lnTo>
                <a:lnTo>
                  <a:pt x="3360" y="1343"/>
                </a:lnTo>
                <a:lnTo>
                  <a:pt x="3387" y="1401"/>
                </a:lnTo>
                <a:lnTo>
                  <a:pt x="3387" y="1443"/>
                </a:lnTo>
                <a:lnTo>
                  <a:pt x="3428" y="1489"/>
                </a:lnTo>
                <a:lnTo>
                  <a:pt x="3451" y="1510"/>
                </a:lnTo>
                <a:lnTo>
                  <a:pt x="3407" y="1510"/>
                </a:lnTo>
                <a:lnTo>
                  <a:pt x="3375" y="1489"/>
                </a:lnTo>
                <a:lnTo>
                  <a:pt x="3351" y="1514"/>
                </a:lnTo>
                <a:lnTo>
                  <a:pt x="3414" y="1575"/>
                </a:lnTo>
                <a:lnTo>
                  <a:pt x="3464" y="1613"/>
                </a:lnTo>
                <a:lnTo>
                  <a:pt x="3508" y="1606"/>
                </a:lnTo>
                <a:lnTo>
                  <a:pt x="3564" y="1620"/>
                </a:lnTo>
                <a:lnTo>
                  <a:pt x="3630" y="1620"/>
                </a:lnTo>
                <a:lnTo>
                  <a:pt x="3687" y="1613"/>
                </a:lnTo>
                <a:lnTo>
                  <a:pt x="3742" y="1631"/>
                </a:lnTo>
                <a:lnTo>
                  <a:pt x="3728" y="1646"/>
                </a:lnTo>
                <a:lnTo>
                  <a:pt x="3666" y="1627"/>
                </a:lnTo>
                <a:lnTo>
                  <a:pt x="3666" y="1712"/>
                </a:lnTo>
                <a:lnTo>
                  <a:pt x="3710" y="1712"/>
                </a:lnTo>
                <a:lnTo>
                  <a:pt x="3737" y="1702"/>
                </a:lnTo>
                <a:lnTo>
                  <a:pt x="3742" y="1679"/>
                </a:lnTo>
                <a:lnTo>
                  <a:pt x="3796" y="1684"/>
                </a:lnTo>
                <a:lnTo>
                  <a:pt x="3858" y="1662"/>
                </a:lnTo>
                <a:lnTo>
                  <a:pt x="3853" y="1698"/>
                </a:lnTo>
                <a:lnTo>
                  <a:pt x="3876" y="1726"/>
                </a:lnTo>
                <a:lnTo>
                  <a:pt x="3908" y="1747"/>
                </a:lnTo>
                <a:lnTo>
                  <a:pt x="3942" y="1726"/>
                </a:lnTo>
                <a:lnTo>
                  <a:pt x="3939" y="1688"/>
                </a:lnTo>
                <a:lnTo>
                  <a:pt x="3942" y="1651"/>
                </a:lnTo>
                <a:lnTo>
                  <a:pt x="3966" y="1688"/>
                </a:lnTo>
                <a:lnTo>
                  <a:pt x="3978" y="1729"/>
                </a:lnTo>
                <a:lnTo>
                  <a:pt x="3930" y="1821"/>
                </a:lnTo>
                <a:lnTo>
                  <a:pt x="3876" y="1906"/>
                </a:lnTo>
                <a:lnTo>
                  <a:pt x="3826" y="1987"/>
                </a:lnTo>
                <a:lnTo>
                  <a:pt x="3764" y="2079"/>
                </a:lnTo>
                <a:lnTo>
                  <a:pt x="3725" y="2051"/>
                </a:lnTo>
                <a:lnTo>
                  <a:pt x="3666" y="2072"/>
                </a:lnTo>
                <a:lnTo>
                  <a:pt x="3648" y="2100"/>
                </a:lnTo>
                <a:lnTo>
                  <a:pt x="3608" y="2122"/>
                </a:lnTo>
                <a:lnTo>
                  <a:pt x="3535" y="2132"/>
                </a:lnTo>
                <a:lnTo>
                  <a:pt x="3491" y="2129"/>
                </a:lnTo>
                <a:lnTo>
                  <a:pt x="3503" y="2075"/>
                </a:lnTo>
                <a:lnTo>
                  <a:pt x="3500" y="2037"/>
                </a:lnTo>
                <a:lnTo>
                  <a:pt x="3532" y="2004"/>
                </a:lnTo>
                <a:lnTo>
                  <a:pt x="3526" y="1978"/>
                </a:lnTo>
                <a:lnTo>
                  <a:pt x="3473" y="1952"/>
                </a:lnTo>
                <a:lnTo>
                  <a:pt x="3482" y="1906"/>
                </a:lnTo>
                <a:lnTo>
                  <a:pt x="3496" y="1856"/>
                </a:lnTo>
                <a:lnTo>
                  <a:pt x="3544" y="1815"/>
                </a:lnTo>
                <a:lnTo>
                  <a:pt x="3612" y="1811"/>
                </a:lnTo>
                <a:lnTo>
                  <a:pt x="3625" y="1778"/>
                </a:lnTo>
                <a:lnTo>
                  <a:pt x="3608" y="1729"/>
                </a:lnTo>
                <a:lnTo>
                  <a:pt x="3648" y="1715"/>
                </a:lnTo>
                <a:lnTo>
                  <a:pt x="3666" y="1712"/>
                </a:lnTo>
                <a:lnTo>
                  <a:pt x="3666" y="1631"/>
                </a:lnTo>
                <a:lnTo>
                  <a:pt x="3612" y="1637"/>
                </a:lnTo>
                <a:lnTo>
                  <a:pt x="3564" y="1655"/>
                </a:lnTo>
                <a:lnTo>
                  <a:pt x="3514" y="1631"/>
                </a:lnTo>
                <a:lnTo>
                  <a:pt x="3458" y="1631"/>
                </a:lnTo>
                <a:lnTo>
                  <a:pt x="3392" y="1613"/>
                </a:lnTo>
                <a:lnTo>
                  <a:pt x="3351" y="1575"/>
                </a:lnTo>
                <a:lnTo>
                  <a:pt x="3330" y="1540"/>
                </a:lnTo>
                <a:lnTo>
                  <a:pt x="3292" y="1506"/>
                </a:lnTo>
                <a:lnTo>
                  <a:pt x="3330" y="1500"/>
                </a:lnTo>
                <a:lnTo>
                  <a:pt x="3351" y="1510"/>
                </a:lnTo>
                <a:lnTo>
                  <a:pt x="3380" y="1483"/>
                </a:lnTo>
                <a:lnTo>
                  <a:pt x="3366" y="1439"/>
                </a:lnTo>
                <a:lnTo>
                  <a:pt x="3330" y="1435"/>
                </a:lnTo>
                <a:lnTo>
                  <a:pt x="3307" y="1387"/>
                </a:lnTo>
                <a:lnTo>
                  <a:pt x="3325" y="1338"/>
                </a:lnTo>
                <a:lnTo>
                  <a:pt x="3351" y="1298"/>
                </a:lnTo>
                <a:lnTo>
                  <a:pt x="3342" y="1250"/>
                </a:lnTo>
                <a:lnTo>
                  <a:pt x="3325" y="1246"/>
                </a:lnTo>
                <a:lnTo>
                  <a:pt x="3292" y="1270"/>
                </a:lnTo>
                <a:lnTo>
                  <a:pt x="3291" y="1298"/>
                </a:lnTo>
                <a:lnTo>
                  <a:pt x="3253" y="1250"/>
                </a:lnTo>
                <a:lnTo>
                  <a:pt x="3201" y="1215"/>
                </a:lnTo>
                <a:lnTo>
                  <a:pt x="3158" y="1216"/>
                </a:lnTo>
                <a:lnTo>
                  <a:pt x="3125" y="1267"/>
                </a:lnTo>
                <a:lnTo>
                  <a:pt x="3069" y="1291"/>
                </a:lnTo>
                <a:lnTo>
                  <a:pt x="3069" y="1323"/>
                </a:lnTo>
                <a:lnTo>
                  <a:pt x="3087" y="1362"/>
                </a:lnTo>
                <a:lnTo>
                  <a:pt x="3083" y="1397"/>
                </a:lnTo>
                <a:lnTo>
                  <a:pt x="3042" y="1394"/>
                </a:lnTo>
                <a:lnTo>
                  <a:pt x="3012" y="1343"/>
                </a:lnTo>
                <a:lnTo>
                  <a:pt x="2967" y="1298"/>
                </a:lnTo>
                <a:lnTo>
                  <a:pt x="2917" y="1267"/>
                </a:lnTo>
                <a:lnTo>
                  <a:pt x="2882" y="1215"/>
                </a:lnTo>
                <a:lnTo>
                  <a:pt x="2846" y="1193"/>
                </a:lnTo>
                <a:lnTo>
                  <a:pt x="2778" y="1193"/>
                </a:lnTo>
                <a:lnTo>
                  <a:pt x="2725" y="1193"/>
                </a:lnTo>
                <a:lnTo>
                  <a:pt x="2689" y="1216"/>
                </a:lnTo>
                <a:lnTo>
                  <a:pt x="2653" y="1181"/>
                </a:lnTo>
                <a:lnTo>
                  <a:pt x="2612" y="1158"/>
                </a:lnTo>
                <a:lnTo>
                  <a:pt x="2560" y="1123"/>
                </a:lnTo>
                <a:lnTo>
                  <a:pt x="2600" y="1181"/>
                </a:lnTo>
                <a:lnTo>
                  <a:pt x="2657" y="1196"/>
                </a:lnTo>
                <a:lnTo>
                  <a:pt x="2698" y="1250"/>
                </a:lnTo>
                <a:lnTo>
                  <a:pt x="2685" y="1291"/>
                </a:lnTo>
                <a:lnTo>
                  <a:pt x="2644" y="1316"/>
                </a:lnTo>
                <a:lnTo>
                  <a:pt x="2582" y="1323"/>
                </a:lnTo>
                <a:lnTo>
                  <a:pt x="2533" y="1342"/>
                </a:lnTo>
                <a:lnTo>
                  <a:pt x="2496" y="1378"/>
                </a:lnTo>
                <a:lnTo>
                  <a:pt x="2475" y="1404"/>
                </a:lnTo>
                <a:lnTo>
                  <a:pt x="2457" y="1356"/>
                </a:lnTo>
                <a:lnTo>
                  <a:pt x="2430" y="1291"/>
                </a:lnTo>
                <a:lnTo>
                  <a:pt x="2389" y="1256"/>
                </a:lnTo>
                <a:lnTo>
                  <a:pt x="2389" y="1216"/>
                </a:lnTo>
                <a:lnTo>
                  <a:pt x="2355" y="1220"/>
                </a:lnTo>
                <a:lnTo>
                  <a:pt x="2362" y="1285"/>
                </a:lnTo>
                <a:lnTo>
                  <a:pt x="2400" y="1338"/>
                </a:lnTo>
                <a:lnTo>
                  <a:pt x="2400" y="1377"/>
                </a:lnTo>
                <a:lnTo>
                  <a:pt x="2451" y="1401"/>
                </a:lnTo>
                <a:lnTo>
                  <a:pt x="2475" y="1434"/>
                </a:lnTo>
                <a:lnTo>
                  <a:pt x="2528" y="1415"/>
                </a:lnTo>
                <a:lnTo>
                  <a:pt x="2573" y="1412"/>
                </a:lnTo>
                <a:lnTo>
                  <a:pt x="2630" y="1394"/>
                </a:lnTo>
                <a:lnTo>
                  <a:pt x="2605" y="1448"/>
                </a:lnTo>
                <a:lnTo>
                  <a:pt x="2560" y="1521"/>
                </a:lnTo>
                <a:lnTo>
                  <a:pt x="2528" y="1566"/>
                </a:lnTo>
                <a:lnTo>
                  <a:pt x="2483" y="1606"/>
                </a:lnTo>
                <a:lnTo>
                  <a:pt x="2457" y="1646"/>
                </a:lnTo>
                <a:lnTo>
                  <a:pt x="2446" y="1726"/>
                </a:lnTo>
                <a:lnTo>
                  <a:pt x="2439" y="1785"/>
                </a:lnTo>
                <a:lnTo>
                  <a:pt x="2444" y="1839"/>
                </a:lnTo>
                <a:lnTo>
                  <a:pt x="2451" y="1891"/>
                </a:lnTo>
                <a:lnTo>
                  <a:pt x="2451" y="1906"/>
                </a:lnTo>
                <a:lnTo>
                  <a:pt x="2496" y="1903"/>
                </a:lnTo>
                <a:lnTo>
                  <a:pt x="2501" y="1856"/>
                </a:lnTo>
                <a:lnTo>
                  <a:pt x="2551" y="1811"/>
                </a:lnTo>
                <a:lnTo>
                  <a:pt x="2600" y="1785"/>
                </a:lnTo>
                <a:lnTo>
                  <a:pt x="2608" y="1835"/>
                </a:lnTo>
                <a:lnTo>
                  <a:pt x="2605" y="1881"/>
                </a:lnTo>
                <a:lnTo>
                  <a:pt x="2578" y="1906"/>
                </a:lnTo>
                <a:lnTo>
                  <a:pt x="2582" y="1935"/>
                </a:lnTo>
                <a:lnTo>
                  <a:pt x="2564" y="1995"/>
                </a:lnTo>
                <a:lnTo>
                  <a:pt x="2555" y="2027"/>
                </a:lnTo>
                <a:lnTo>
                  <a:pt x="2523" y="2037"/>
                </a:lnTo>
                <a:lnTo>
                  <a:pt x="2489" y="2004"/>
                </a:lnTo>
                <a:lnTo>
                  <a:pt x="2501" y="1956"/>
                </a:lnTo>
                <a:lnTo>
                  <a:pt x="2514" y="1938"/>
                </a:lnTo>
                <a:lnTo>
                  <a:pt x="2492" y="1906"/>
                </a:lnTo>
                <a:lnTo>
                  <a:pt x="2446" y="1910"/>
                </a:lnTo>
                <a:lnTo>
                  <a:pt x="2433" y="1952"/>
                </a:lnTo>
                <a:lnTo>
                  <a:pt x="2371" y="1978"/>
                </a:lnTo>
                <a:lnTo>
                  <a:pt x="2332" y="2004"/>
                </a:lnTo>
                <a:lnTo>
                  <a:pt x="2335" y="2051"/>
                </a:lnTo>
                <a:lnTo>
                  <a:pt x="2332" y="2110"/>
                </a:lnTo>
                <a:lnTo>
                  <a:pt x="2312" y="2167"/>
                </a:lnTo>
                <a:lnTo>
                  <a:pt x="2228" y="2235"/>
                </a:lnTo>
                <a:lnTo>
                  <a:pt x="2189" y="2238"/>
                </a:lnTo>
                <a:lnTo>
                  <a:pt x="2157" y="2197"/>
                </a:lnTo>
                <a:lnTo>
                  <a:pt x="2107" y="2167"/>
                </a:lnTo>
                <a:lnTo>
                  <a:pt x="2080" y="2154"/>
                </a:lnTo>
                <a:lnTo>
                  <a:pt x="2032" y="2072"/>
                </a:lnTo>
                <a:lnTo>
                  <a:pt x="1987" y="2030"/>
                </a:lnTo>
                <a:lnTo>
                  <a:pt x="1950" y="1987"/>
                </a:lnTo>
                <a:lnTo>
                  <a:pt x="1932" y="1948"/>
                </a:lnTo>
                <a:lnTo>
                  <a:pt x="1928" y="1891"/>
                </a:lnTo>
                <a:lnTo>
                  <a:pt x="1887" y="1856"/>
                </a:lnTo>
                <a:lnTo>
                  <a:pt x="1875" y="1821"/>
                </a:lnTo>
                <a:lnTo>
                  <a:pt x="1901" y="1776"/>
                </a:lnTo>
                <a:lnTo>
                  <a:pt x="1901" y="1733"/>
                </a:lnTo>
                <a:lnTo>
                  <a:pt x="1860" y="1712"/>
                </a:lnTo>
                <a:lnTo>
                  <a:pt x="1798" y="1702"/>
                </a:lnTo>
                <a:lnTo>
                  <a:pt x="1750" y="1688"/>
                </a:lnTo>
                <a:lnTo>
                  <a:pt x="1721" y="1702"/>
                </a:lnTo>
                <a:lnTo>
                  <a:pt x="1676" y="1712"/>
                </a:lnTo>
                <a:lnTo>
                  <a:pt x="1637" y="1688"/>
                </a:lnTo>
                <a:lnTo>
                  <a:pt x="1600" y="1658"/>
                </a:lnTo>
                <a:lnTo>
                  <a:pt x="1553" y="1651"/>
                </a:lnTo>
                <a:lnTo>
                  <a:pt x="1503" y="1631"/>
                </a:lnTo>
                <a:lnTo>
                  <a:pt x="1458" y="1602"/>
                </a:lnTo>
                <a:lnTo>
                  <a:pt x="1444" y="1535"/>
                </a:lnTo>
                <a:lnTo>
                  <a:pt x="1439" y="1489"/>
                </a:lnTo>
                <a:lnTo>
                  <a:pt x="1480" y="1460"/>
                </a:lnTo>
                <a:lnTo>
                  <a:pt x="1476" y="1429"/>
                </a:lnTo>
                <a:lnTo>
                  <a:pt x="1462" y="1373"/>
                </a:lnTo>
                <a:lnTo>
                  <a:pt x="1466" y="1321"/>
                </a:lnTo>
                <a:lnTo>
                  <a:pt x="1458" y="1270"/>
                </a:lnTo>
                <a:lnTo>
                  <a:pt x="1503" y="1227"/>
                </a:lnTo>
                <a:lnTo>
                  <a:pt x="1539" y="1203"/>
                </a:lnTo>
                <a:lnTo>
                  <a:pt x="1578" y="1196"/>
                </a:lnTo>
                <a:lnTo>
                  <a:pt x="1566" y="1158"/>
                </a:lnTo>
                <a:lnTo>
                  <a:pt x="1592" y="1123"/>
                </a:lnTo>
                <a:lnTo>
                  <a:pt x="1632" y="1100"/>
                </a:lnTo>
                <a:lnTo>
                  <a:pt x="1682" y="1119"/>
                </a:lnTo>
                <a:lnTo>
                  <a:pt x="1744" y="1133"/>
                </a:lnTo>
                <a:lnTo>
                  <a:pt x="1807" y="1123"/>
                </a:lnTo>
                <a:lnTo>
                  <a:pt x="1866" y="1123"/>
                </a:lnTo>
                <a:lnTo>
                  <a:pt x="1892" y="1124"/>
                </a:lnTo>
                <a:lnTo>
                  <a:pt x="1905" y="1171"/>
                </a:lnTo>
                <a:lnTo>
                  <a:pt x="1960" y="1179"/>
                </a:lnTo>
                <a:lnTo>
                  <a:pt x="2012" y="1193"/>
                </a:lnTo>
                <a:lnTo>
                  <a:pt x="2044" y="1189"/>
                </a:lnTo>
                <a:lnTo>
                  <a:pt x="2067" y="1161"/>
                </a:lnTo>
                <a:lnTo>
                  <a:pt x="2083" y="1140"/>
                </a:lnTo>
                <a:lnTo>
                  <a:pt x="2133" y="1150"/>
                </a:lnTo>
                <a:lnTo>
                  <a:pt x="2192" y="1171"/>
                </a:lnTo>
                <a:lnTo>
                  <a:pt x="2255" y="1179"/>
                </a:lnTo>
                <a:lnTo>
                  <a:pt x="2300" y="1181"/>
                </a:lnTo>
                <a:lnTo>
                  <a:pt x="2355" y="1179"/>
                </a:lnTo>
                <a:lnTo>
                  <a:pt x="2389" y="1150"/>
                </a:lnTo>
                <a:lnTo>
                  <a:pt x="2407" y="1111"/>
                </a:lnTo>
                <a:lnTo>
                  <a:pt x="2430" y="1079"/>
                </a:lnTo>
                <a:lnTo>
                  <a:pt x="2407" y="1069"/>
                </a:lnTo>
                <a:lnTo>
                  <a:pt x="2380" y="1044"/>
                </a:lnTo>
                <a:lnTo>
                  <a:pt x="2350" y="1052"/>
                </a:lnTo>
                <a:lnTo>
                  <a:pt x="2291" y="1052"/>
                </a:lnTo>
                <a:lnTo>
                  <a:pt x="2250" y="1037"/>
                </a:lnTo>
                <a:lnTo>
                  <a:pt x="2246" y="1001"/>
                </a:lnTo>
                <a:lnTo>
                  <a:pt x="2228" y="991"/>
                </a:lnTo>
                <a:lnTo>
                  <a:pt x="2205" y="1001"/>
                </a:lnTo>
                <a:lnTo>
                  <a:pt x="2216" y="1037"/>
                </a:lnTo>
                <a:lnTo>
                  <a:pt x="2196" y="1065"/>
                </a:lnTo>
                <a:lnTo>
                  <a:pt x="2151" y="1062"/>
                </a:lnTo>
                <a:lnTo>
                  <a:pt x="2128" y="1034"/>
                </a:lnTo>
                <a:lnTo>
                  <a:pt x="2116" y="997"/>
                </a:lnTo>
                <a:lnTo>
                  <a:pt x="2116" y="956"/>
                </a:lnTo>
                <a:lnTo>
                  <a:pt x="2089" y="938"/>
                </a:lnTo>
                <a:lnTo>
                  <a:pt x="2076" y="966"/>
                </a:lnTo>
                <a:lnTo>
                  <a:pt x="2080" y="1001"/>
                </a:lnTo>
                <a:lnTo>
                  <a:pt x="2098" y="1031"/>
                </a:lnTo>
                <a:lnTo>
                  <a:pt x="2128" y="1054"/>
                </a:lnTo>
                <a:lnTo>
                  <a:pt x="2098" y="1087"/>
                </a:lnTo>
                <a:lnTo>
                  <a:pt x="2067" y="1107"/>
                </a:lnTo>
                <a:lnTo>
                  <a:pt x="2026" y="1100"/>
                </a:lnTo>
                <a:lnTo>
                  <a:pt x="2026" y="1124"/>
                </a:lnTo>
                <a:lnTo>
                  <a:pt x="1994" y="1145"/>
                </a:lnTo>
                <a:lnTo>
                  <a:pt x="1955" y="1107"/>
                </a:lnTo>
                <a:lnTo>
                  <a:pt x="1960" y="1083"/>
                </a:lnTo>
                <a:lnTo>
                  <a:pt x="2008" y="1100"/>
                </a:lnTo>
                <a:lnTo>
                  <a:pt x="2039" y="1100"/>
                </a:lnTo>
                <a:lnTo>
                  <a:pt x="2080" y="1076"/>
                </a:lnTo>
                <a:lnTo>
                  <a:pt x="2067" y="1037"/>
                </a:lnTo>
                <a:lnTo>
                  <a:pt x="2032" y="1013"/>
                </a:lnTo>
                <a:lnTo>
                  <a:pt x="1994" y="991"/>
                </a:lnTo>
                <a:lnTo>
                  <a:pt x="1955" y="960"/>
                </a:lnTo>
                <a:lnTo>
                  <a:pt x="1910" y="926"/>
                </a:lnTo>
                <a:lnTo>
                  <a:pt x="1910" y="966"/>
                </a:lnTo>
                <a:lnTo>
                  <a:pt x="1942" y="996"/>
                </a:lnTo>
                <a:lnTo>
                  <a:pt x="1932" y="1037"/>
                </a:lnTo>
                <a:lnTo>
                  <a:pt x="1932" y="1076"/>
                </a:lnTo>
                <a:lnTo>
                  <a:pt x="1887" y="1048"/>
                </a:lnTo>
                <a:lnTo>
                  <a:pt x="1878" y="1018"/>
                </a:lnTo>
                <a:lnTo>
                  <a:pt x="1901" y="997"/>
                </a:lnTo>
                <a:lnTo>
                  <a:pt x="1892" y="973"/>
                </a:lnTo>
                <a:lnTo>
                  <a:pt x="1916" y="962"/>
                </a:lnTo>
                <a:lnTo>
                  <a:pt x="1916" y="926"/>
                </a:lnTo>
                <a:lnTo>
                  <a:pt x="1878" y="935"/>
                </a:lnTo>
                <a:lnTo>
                  <a:pt x="1848" y="966"/>
                </a:lnTo>
                <a:lnTo>
                  <a:pt x="1807" y="960"/>
                </a:lnTo>
                <a:lnTo>
                  <a:pt x="1750" y="980"/>
                </a:lnTo>
                <a:lnTo>
                  <a:pt x="1739" y="1027"/>
                </a:lnTo>
                <a:lnTo>
                  <a:pt x="1691" y="1054"/>
                </a:lnTo>
                <a:lnTo>
                  <a:pt x="1637" y="1079"/>
                </a:lnTo>
                <a:lnTo>
                  <a:pt x="1587" y="1083"/>
                </a:lnTo>
                <a:lnTo>
                  <a:pt x="1539" y="1069"/>
                </a:lnTo>
                <a:lnTo>
                  <a:pt x="1508" y="1048"/>
                </a:lnTo>
                <a:lnTo>
                  <a:pt x="1530" y="1027"/>
                </a:lnTo>
                <a:lnTo>
                  <a:pt x="1508" y="996"/>
                </a:lnTo>
                <a:lnTo>
                  <a:pt x="1542" y="970"/>
                </a:lnTo>
                <a:lnTo>
                  <a:pt x="1548" y="942"/>
                </a:lnTo>
                <a:lnTo>
                  <a:pt x="1548" y="904"/>
                </a:lnTo>
                <a:lnTo>
                  <a:pt x="1592" y="868"/>
                </a:lnTo>
                <a:lnTo>
                  <a:pt x="1660" y="885"/>
                </a:lnTo>
                <a:lnTo>
                  <a:pt x="1732" y="895"/>
                </a:lnTo>
                <a:lnTo>
                  <a:pt x="1758" y="870"/>
                </a:lnTo>
                <a:lnTo>
                  <a:pt x="1758" y="833"/>
                </a:lnTo>
                <a:lnTo>
                  <a:pt x="1726" y="803"/>
                </a:lnTo>
                <a:lnTo>
                  <a:pt x="1667" y="782"/>
                </a:lnTo>
                <a:lnTo>
                  <a:pt x="1700" y="764"/>
                </a:lnTo>
                <a:lnTo>
                  <a:pt x="1753" y="747"/>
                </a:lnTo>
                <a:lnTo>
                  <a:pt x="1762" y="741"/>
                </a:lnTo>
                <a:lnTo>
                  <a:pt x="1750" y="733"/>
                </a:lnTo>
                <a:lnTo>
                  <a:pt x="1705" y="741"/>
                </a:lnTo>
                <a:lnTo>
                  <a:pt x="1660" y="747"/>
                </a:lnTo>
                <a:lnTo>
                  <a:pt x="1632" y="754"/>
                </a:lnTo>
                <a:lnTo>
                  <a:pt x="1650" y="729"/>
                </a:lnTo>
                <a:lnTo>
                  <a:pt x="1660" y="690"/>
                </a:lnTo>
                <a:lnTo>
                  <a:pt x="1676" y="672"/>
                </a:lnTo>
                <a:lnTo>
                  <a:pt x="1687" y="648"/>
                </a:lnTo>
                <a:lnTo>
                  <a:pt x="1664" y="620"/>
                </a:lnTo>
                <a:lnTo>
                  <a:pt x="1632" y="637"/>
                </a:lnTo>
                <a:lnTo>
                  <a:pt x="1637" y="671"/>
                </a:lnTo>
                <a:lnTo>
                  <a:pt x="1632" y="697"/>
                </a:lnTo>
                <a:lnTo>
                  <a:pt x="1610" y="741"/>
                </a:lnTo>
                <a:lnTo>
                  <a:pt x="1566" y="733"/>
                </a:lnTo>
                <a:lnTo>
                  <a:pt x="1553" y="697"/>
                </a:lnTo>
                <a:lnTo>
                  <a:pt x="1525" y="655"/>
                </a:lnTo>
                <a:lnTo>
                  <a:pt x="1578" y="648"/>
                </a:lnTo>
                <a:lnTo>
                  <a:pt x="1598" y="634"/>
                </a:lnTo>
                <a:lnTo>
                  <a:pt x="1619" y="624"/>
                </a:lnTo>
                <a:lnTo>
                  <a:pt x="1619" y="606"/>
                </a:lnTo>
                <a:lnTo>
                  <a:pt x="1605" y="579"/>
                </a:lnTo>
                <a:lnTo>
                  <a:pt x="1646" y="560"/>
                </a:lnTo>
                <a:lnTo>
                  <a:pt x="1687" y="543"/>
                </a:lnTo>
                <a:lnTo>
                  <a:pt x="1714" y="556"/>
                </a:lnTo>
                <a:lnTo>
                  <a:pt x="1726" y="596"/>
                </a:lnTo>
                <a:lnTo>
                  <a:pt x="1744" y="637"/>
                </a:lnTo>
                <a:lnTo>
                  <a:pt x="1771" y="659"/>
                </a:lnTo>
                <a:lnTo>
                  <a:pt x="1783" y="697"/>
                </a:lnTo>
                <a:lnTo>
                  <a:pt x="1762" y="723"/>
                </a:lnTo>
                <a:lnTo>
                  <a:pt x="1758" y="743"/>
                </a:lnTo>
                <a:lnTo>
                  <a:pt x="1798" y="733"/>
                </a:lnTo>
                <a:lnTo>
                  <a:pt x="1842" y="716"/>
                </a:lnTo>
                <a:lnTo>
                  <a:pt x="1860" y="671"/>
                </a:lnTo>
                <a:lnTo>
                  <a:pt x="1905" y="671"/>
                </a:lnTo>
                <a:lnTo>
                  <a:pt x="1928" y="655"/>
                </a:lnTo>
                <a:lnTo>
                  <a:pt x="1923" y="620"/>
                </a:lnTo>
                <a:lnTo>
                  <a:pt x="1901" y="584"/>
                </a:lnTo>
                <a:lnTo>
                  <a:pt x="1942" y="584"/>
                </a:lnTo>
                <a:lnTo>
                  <a:pt x="1987" y="620"/>
                </a:lnTo>
                <a:lnTo>
                  <a:pt x="2026" y="648"/>
                </a:lnTo>
                <a:lnTo>
                  <a:pt x="2057" y="648"/>
                </a:lnTo>
                <a:lnTo>
                  <a:pt x="2112" y="634"/>
                </a:lnTo>
                <a:lnTo>
                  <a:pt x="2148" y="589"/>
                </a:lnTo>
                <a:lnTo>
                  <a:pt x="2166" y="556"/>
                </a:lnTo>
                <a:lnTo>
                  <a:pt x="2246" y="570"/>
                </a:lnTo>
                <a:lnTo>
                  <a:pt x="2178" y="539"/>
                </a:lnTo>
                <a:lnTo>
                  <a:pt x="2128" y="543"/>
                </a:lnTo>
                <a:lnTo>
                  <a:pt x="2116" y="493"/>
                </a:lnTo>
                <a:lnTo>
                  <a:pt x="2116" y="464"/>
                </a:lnTo>
                <a:lnTo>
                  <a:pt x="2173" y="452"/>
                </a:lnTo>
                <a:lnTo>
                  <a:pt x="2189" y="422"/>
                </a:lnTo>
                <a:lnTo>
                  <a:pt x="2148" y="436"/>
                </a:lnTo>
                <a:lnTo>
                  <a:pt x="2098" y="462"/>
                </a:lnTo>
                <a:lnTo>
                  <a:pt x="2050" y="464"/>
                </a:lnTo>
                <a:lnTo>
                  <a:pt x="2076" y="510"/>
                </a:lnTo>
                <a:lnTo>
                  <a:pt x="2067" y="549"/>
                </a:lnTo>
                <a:lnTo>
                  <a:pt x="2067" y="580"/>
                </a:lnTo>
                <a:lnTo>
                  <a:pt x="2032" y="606"/>
                </a:lnTo>
                <a:lnTo>
                  <a:pt x="1991" y="613"/>
                </a:lnTo>
                <a:lnTo>
                  <a:pt x="1960" y="584"/>
                </a:lnTo>
                <a:lnTo>
                  <a:pt x="1964" y="556"/>
                </a:lnTo>
                <a:lnTo>
                  <a:pt x="1973" y="539"/>
                </a:lnTo>
                <a:lnTo>
                  <a:pt x="1928" y="549"/>
                </a:lnTo>
                <a:lnTo>
                  <a:pt x="1883" y="531"/>
                </a:lnTo>
                <a:lnTo>
                  <a:pt x="1860" y="507"/>
                </a:lnTo>
                <a:lnTo>
                  <a:pt x="1875" y="464"/>
                </a:lnTo>
                <a:lnTo>
                  <a:pt x="1866" y="462"/>
                </a:lnTo>
                <a:lnTo>
                  <a:pt x="1875" y="457"/>
                </a:lnTo>
                <a:lnTo>
                  <a:pt x="1878" y="453"/>
                </a:lnTo>
                <a:lnTo>
                  <a:pt x="1355" y="453"/>
                </a:lnTo>
                <a:lnTo>
                  <a:pt x="1326" y="478"/>
                </a:lnTo>
                <a:lnTo>
                  <a:pt x="1282" y="500"/>
                </a:lnTo>
                <a:lnTo>
                  <a:pt x="1237" y="486"/>
                </a:lnTo>
                <a:lnTo>
                  <a:pt x="1225" y="462"/>
                </a:lnTo>
                <a:lnTo>
                  <a:pt x="1225" y="433"/>
                </a:lnTo>
                <a:lnTo>
                  <a:pt x="1230" y="429"/>
                </a:lnTo>
                <a:lnTo>
                  <a:pt x="1121" y="429"/>
                </a:lnTo>
                <a:lnTo>
                  <a:pt x="1085" y="433"/>
                </a:lnTo>
                <a:lnTo>
                  <a:pt x="1055" y="486"/>
                </a:lnTo>
                <a:lnTo>
                  <a:pt x="1037" y="525"/>
                </a:lnTo>
                <a:lnTo>
                  <a:pt x="1025" y="560"/>
                </a:lnTo>
                <a:lnTo>
                  <a:pt x="969" y="549"/>
                </a:lnTo>
                <a:lnTo>
                  <a:pt x="935" y="525"/>
                </a:lnTo>
                <a:lnTo>
                  <a:pt x="930" y="464"/>
                </a:lnTo>
                <a:lnTo>
                  <a:pt x="907" y="404"/>
                </a:lnTo>
                <a:lnTo>
                  <a:pt x="875" y="370"/>
                </a:lnTo>
                <a:lnTo>
                  <a:pt x="891" y="347"/>
                </a:lnTo>
                <a:lnTo>
                  <a:pt x="858" y="295"/>
                </a:lnTo>
                <a:lnTo>
                  <a:pt x="830" y="276"/>
                </a:lnTo>
                <a:lnTo>
                  <a:pt x="796" y="299"/>
                </a:lnTo>
                <a:lnTo>
                  <a:pt x="746" y="274"/>
                </a:lnTo>
                <a:lnTo>
                  <a:pt x="714" y="291"/>
                </a:lnTo>
                <a:lnTo>
                  <a:pt x="692" y="309"/>
                </a:lnTo>
                <a:lnTo>
                  <a:pt x="630" y="323"/>
                </a:lnTo>
                <a:lnTo>
                  <a:pt x="594" y="358"/>
                </a:lnTo>
                <a:lnTo>
                  <a:pt x="664" y="365"/>
                </a:lnTo>
                <a:lnTo>
                  <a:pt x="728" y="387"/>
                </a:lnTo>
                <a:lnTo>
                  <a:pt x="753" y="422"/>
                </a:lnTo>
                <a:lnTo>
                  <a:pt x="796" y="457"/>
                </a:lnTo>
                <a:lnTo>
                  <a:pt x="800" y="514"/>
                </a:lnTo>
                <a:lnTo>
                  <a:pt x="785" y="570"/>
                </a:lnTo>
                <a:lnTo>
                  <a:pt x="746" y="584"/>
                </a:lnTo>
                <a:lnTo>
                  <a:pt x="701" y="549"/>
                </a:lnTo>
                <a:lnTo>
                  <a:pt x="616" y="545"/>
                </a:lnTo>
                <a:lnTo>
                  <a:pt x="616" y="521"/>
                </a:lnTo>
                <a:lnTo>
                  <a:pt x="692" y="507"/>
                </a:lnTo>
                <a:lnTo>
                  <a:pt x="696" y="474"/>
                </a:lnTo>
                <a:lnTo>
                  <a:pt x="687" y="462"/>
                </a:lnTo>
                <a:lnTo>
                  <a:pt x="662" y="493"/>
                </a:lnTo>
                <a:lnTo>
                  <a:pt x="625" y="469"/>
                </a:lnTo>
                <a:lnTo>
                  <a:pt x="675" y="436"/>
                </a:lnTo>
                <a:lnTo>
                  <a:pt x="701" y="464"/>
                </a:lnTo>
                <a:lnTo>
                  <a:pt x="662" y="433"/>
                </a:lnTo>
                <a:lnTo>
                  <a:pt x="616" y="433"/>
                </a:lnTo>
                <a:lnTo>
                  <a:pt x="585" y="457"/>
                </a:lnTo>
                <a:lnTo>
                  <a:pt x="589" y="493"/>
                </a:lnTo>
                <a:lnTo>
                  <a:pt x="589" y="539"/>
                </a:lnTo>
                <a:lnTo>
                  <a:pt x="580" y="575"/>
                </a:lnTo>
                <a:lnTo>
                  <a:pt x="589" y="610"/>
                </a:lnTo>
                <a:lnTo>
                  <a:pt x="544" y="580"/>
                </a:lnTo>
                <a:lnTo>
                  <a:pt x="526" y="601"/>
                </a:lnTo>
                <a:lnTo>
                  <a:pt x="508" y="579"/>
                </a:lnTo>
                <a:lnTo>
                  <a:pt x="526" y="543"/>
                </a:lnTo>
                <a:lnTo>
                  <a:pt x="485" y="556"/>
                </a:lnTo>
                <a:lnTo>
                  <a:pt x="464" y="584"/>
                </a:lnTo>
                <a:lnTo>
                  <a:pt x="433" y="613"/>
                </a:lnTo>
                <a:lnTo>
                  <a:pt x="433" y="641"/>
                </a:lnTo>
                <a:lnTo>
                  <a:pt x="383" y="641"/>
                </a:lnTo>
                <a:lnTo>
                  <a:pt x="364" y="659"/>
                </a:lnTo>
                <a:lnTo>
                  <a:pt x="383" y="706"/>
                </a:lnTo>
                <a:lnTo>
                  <a:pt x="435" y="729"/>
                </a:lnTo>
                <a:lnTo>
                  <a:pt x="464" y="747"/>
                </a:lnTo>
                <a:lnTo>
                  <a:pt x="458" y="789"/>
                </a:lnTo>
                <a:lnTo>
                  <a:pt x="496" y="779"/>
                </a:lnTo>
                <a:lnTo>
                  <a:pt x="500" y="741"/>
                </a:lnTo>
                <a:lnTo>
                  <a:pt x="557" y="741"/>
                </a:lnTo>
                <a:lnTo>
                  <a:pt x="594" y="706"/>
                </a:lnTo>
                <a:lnTo>
                  <a:pt x="598" y="671"/>
                </a:lnTo>
                <a:lnTo>
                  <a:pt x="594" y="606"/>
                </a:lnTo>
                <a:lnTo>
                  <a:pt x="616" y="563"/>
                </a:lnTo>
                <a:lnTo>
                  <a:pt x="648" y="539"/>
                </a:lnTo>
                <a:lnTo>
                  <a:pt x="696" y="560"/>
                </a:lnTo>
                <a:lnTo>
                  <a:pt x="751" y="584"/>
                </a:lnTo>
                <a:lnTo>
                  <a:pt x="782" y="606"/>
                </a:lnTo>
                <a:lnTo>
                  <a:pt x="808" y="641"/>
                </a:lnTo>
                <a:lnTo>
                  <a:pt x="848" y="659"/>
                </a:lnTo>
                <a:lnTo>
                  <a:pt x="862" y="706"/>
                </a:lnTo>
                <a:lnTo>
                  <a:pt x="867" y="733"/>
                </a:lnTo>
                <a:lnTo>
                  <a:pt x="907" y="761"/>
                </a:lnTo>
                <a:lnTo>
                  <a:pt x="875" y="794"/>
                </a:lnTo>
                <a:lnTo>
                  <a:pt x="826" y="794"/>
                </a:lnTo>
                <a:lnTo>
                  <a:pt x="769" y="815"/>
                </a:lnTo>
                <a:lnTo>
                  <a:pt x="728" y="839"/>
                </a:lnTo>
                <a:lnTo>
                  <a:pt x="664" y="864"/>
                </a:lnTo>
                <a:lnTo>
                  <a:pt x="616" y="904"/>
                </a:lnTo>
                <a:lnTo>
                  <a:pt x="567" y="935"/>
                </a:lnTo>
                <a:lnTo>
                  <a:pt x="557" y="966"/>
                </a:lnTo>
                <a:lnTo>
                  <a:pt x="557" y="991"/>
                </a:lnTo>
                <a:lnTo>
                  <a:pt x="526" y="1015"/>
                </a:lnTo>
                <a:lnTo>
                  <a:pt x="530" y="1044"/>
                </a:lnTo>
                <a:lnTo>
                  <a:pt x="491" y="1079"/>
                </a:lnTo>
                <a:lnTo>
                  <a:pt x="491" y="1123"/>
                </a:lnTo>
                <a:lnTo>
                  <a:pt x="512" y="1158"/>
                </a:lnTo>
                <a:lnTo>
                  <a:pt x="500" y="1185"/>
                </a:lnTo>
                <a:lnTo>
                  <a:pt x="458" y="1171"/>
                </a:lnTo>
                <a:lnTo>
                  <a:pt x="451" y="1123"/>
                </a:lnTo>
                <a:lnTo>
                  <a:pt x="410" y="1100"/>
                </a:lnTo>
                <a:lnTo>
                  <a:pt x="378" y="1107"/>
                </a:lnTo>
                <a:lnTo>
                  <a:pt x="357" y="1140"/>
                </a:lnTo>
                <a:lnTo>
                  <a:pt x="316" y="1123"/>
                </a:lnTo>
                <a:lnTo>
                  <a:pt x="275" y="1123"/>
                </a:lnTo>
                <a:lnTo>
                  <a:pt x="230" y="1154"/>
                </a:lnTo>
                <a:lnTo>
                  <a:pt x="217" y="1185"/>
                </a:lnTo>
                <a:lnTo>
                  <a:pt x="205" y="1216"/>
                </a:lnTo>
                <a:lnTo>
                  <a:pt x="194" y="1267"/>
                </a:lnTo>
                <a:lnTo>
                  <a:pt x="230" y="1298"/>
                </a:lnTo>
                <a:lnTo>
                  <a:pt x="267" y="1274"/>
                </a:lnTo>
                <a:lnTo>
                  <a:pt x="312" y="1274"/>
                </a:lnTo>
                <a:lnTo>
                  <a:pt x="316" y="1316"/>
                </a:lnTo>
                <a:lnTo>
                  <a:pt x="289" y="1343"/>
                </a:lnTo>
                <a:lnTo>
                  <a:pt x="342" y="1352"/>
                </a:lnTo>
                <a:lnTo>
                  <a:pt x="364" y="1362"/>
                </a:lnTo>
                <a:lnTo>
                  <a:pt x="378" y="1401"/>
                </a:lnTo>
                <a:lnTo>
                  <a:pt x="423" y="1415"/>
                </a:lnTo>
                <a:lnTo>
                  <a:pt x="473" y="1448"/>
                </a:lnTo>
                <a:lnTo>
                  <a:pt x="508" y="1429"/>
                </a:lnTo>
                <a:lnTo>
                  <a:pt x="589" y="1448"/>
                </a:lnTo>
                <a:lnTo>
                  <a:pt x="651" y="1451"/>
                </a:lnTo>
                <a:lnTo>
                  <a:pt x="741" y="1489"/>
                </a:lnTo>
                <a:lnTo>
                  <a:pt x="753" y="1521"/>
                </a:lnTo>
                <a:lnTo>
                  <a:pt x="808" y="1557"/>
                </a:lnTo>
                <a:lnTo>
                  <a:pt x="835" y="1606"/>
                </a:lnTo>
                <a:lnTo>
                  <a:pt x="898" y="1631"/>
                </a:lnTo>
                <a:lnTo>
                  <a:pt x="951" y="1637"/>
                </a:lnTo>
                <a:lnTo>
                  <a:pt x="1010" y="1679"/>
                </a:lnTo>
                <a:lnTo>
                  <a:pt x="1082" y="1679"/>
                </a:lnTo>
                <a:lnTo>
                  <a:pt x="1085" y="1715"/>
                </a:lnTo>
                <a:lnTo>
                  <a:pt x="1085" y="1750"/>
                </a:lnTo>
                <a:lnTo>
                  <a:pt x="1055" y="1785"/>
                </a:lnTo>
                <a:lnTo>
                  <a:pt x="1046" y="1829"/>
                </a:lnTo>
                <a:lnTo>
                  <a:pt x="1037" y="1874"/>
                </a:lnTo>
                <a:lnTo>
                  <a:pt x="996" y="1917"/>
                </a:lnTo>
                <a:lnTo>
                  <a:pt x="942" y="1942"/>
                </a:lnTo>
                <a:lnTo>
                  <a:pt x="892" y="1948"/>
                </a:lnTo>
                <a:lnTo>
                  <a:pt x="912" y="1983"/>
                </a:lnTo>
                <a:lnTo>
                  <a:pt x="867" y="2027"/>
                </a:lnTo>
                <a:lnTo>
                  <a:pt x="830" y="2062"/>
                </a:lnTo>
                <a:lnTo>
                  <a:pt x="785" y="2084"/>
                </a:lnTo>
                <a:lnTo>
                  <a:pt x="746" y="2136"/>
                </a:lnTo>
                <a:lnTo>
                  <a:pt x="714" y="2171"/>
                </a:lnTo>
                <a:lnTo>
                  <a:pt x="675" y="2192"/>
                </a:lnTo>
                <a:lnTo>
                  <a:pt x="648" y="2225"/>
                </a:lnTo>
                <a:lnTo>
                  <a:pt x="625" y="2256"/>
                </a:lnTo>
                <a:lnTo>
                  <a:pt x="598" y="2287"/>
                </a:lnTo>
                <a:lnTo>
                  <a:pt x="607" y="2317"/>
                </a:lnTo>
                <a:lnTo>
                  <a:pt x="585" y="2342"/>
                </a:lnTo>
                <a:lnTo>
                  <a:pt x="548" y="2298"/>
                </a:lnTo>
                <a:lnTo>
                  <a:pt x="503" y="2263"/>
                </a:lnTo>
                <a:lnTo>
                  <a:pt x="491" y="2216"/>
                </a:lnTo>
                <a:lnTo>
                  <a:pt x="491" y="2171"/>
                </a:lnTo>
                <a:lnTo>
                  <a:pt x="485" y="2122"/>
                </a:lnTo>
                <a:lnTo>
                  <a:pt x="503" y="2051"/>
                </a:lnTo>
                <a:lnTo>
                  <a:pt x="508" y="1983"/>
                </a:lnTo>
                <a:lnTo>
                  <a:pt x="500" y="1921"/>
                </a:lnTo>
                <a:lnTo>
                  <a:pt x="485" y="1874"/>
                </a:lnTo>
                <a:lnTo>
                  <a:pt x="433" y="1829"/>
                </a:lnTo>
                <a:lnTo>
                  <a:pt x="383" y="1794"/>
                </a:lnTo>
                <a:lnTo>
                  <a:pt x="342" y="1747"/>
                </a:lnTo>
                <a:lnTo>
                  <a:pt x="333" y="1688"/>
                </a:lnTo>
                <a:lnTo>
                  <a:pt x="357" y="1648"/>
                </a:lnTo>
                <a:lnTo>
                  <a:pt x="357" y="1613"/>
                </a:lnTo>
                <a:lnTo>
                  <a:pt x="383" y="1552"/>
                </a:lnTo>
                <a:lnTo>
                  <a:pt x="414" y="1506"/>
                </a:lnTo>
                <a:lnTo>
                  <a:pt x="458" y="1479"/>
                </a:lnTo>
                <a:lnTo>
                  <a:pt x="478" y="1451"/>
                </a:lnTo>
                <a:lnTo>
                  <a:pt x="423" y="1439"/>
                </a:lnTo>
                <a:lnTo>
                  <a:pt x="387" y="1448"/>
                </a:lnTo>
                <a:lnTo>
                  <a:pt x="351" y="1435"/>
                </a:lnTo>
                <a:lnTo>
                  <a:pt x="307" y="1408"/>
                </a:lnTo>
                <a:lnTo>
                  <a:pt x="262" y="1377"/>
                </a:lnTo>
                <a:lnTo>
                  <a:pt x="235" y="1342"/>
                </a:lnTo>
                <a:lnTo>
                  <a:pt x="217" y="1333"/>
                </a:lnTo>
                <a:lnTo>
                  <a:pt x="191" y="1343"/>
                </a:lnTo>
                <a:lnTo>
                  <a:pt x="146" y="1323"/>
                </a:lnTo>
                <a:lnTo>
                  <a:pt x="110" y="1291"/>
                </a:lnTo>
                <a:lnTo>
                  <a:pt x="96" y="1267"/>
                </a:lnTo>
                <a:lnTo>
                  <a:pt x="96" y="1220"/>
                </a:lnTo>
                <a:lnTo>
                  <a:pt x="89" y="1196"/>
                </a:lnTo>
                <a:lnTo>
                  <a:pt x="46" y="1175"/>
                </a:lnTo>
                <a:lnTo>
                  <a:pt x="46" y="1193"/>
                </a:lnTo>
                <a:lnTo>
                  <a:pt x="66" y="1224"/>
                </a:lnTo>
                <a:lnTo>
                  <a:pt x="73" y="1256"/>
                </a:lnTo>
                <a:lnTo>
                  <a:pt x="33" y="1234"/>
                </a:lnTo>
                <a:lnTo>
                  <a:pt x="12" y="1215"/>
                </a:lnTo>
                <a:lnTo>
                  <a:pt x="1" y="1179"/>
                </a:lnTo>
                <a:lnTo>
                  <a:pt x="7" y="1119"/>
                </a:lnTo>
                <a:lnTo>
                  <a:pt x="0" y="1048"/>
                </a:lnTo>
                <a:lnTo>
                  <a:pt x="7" y="956"/>
                </a:lnTo>
                <a:lnTo>
                  <a:pt x="33" y="815"/>
                </a:lnTo>
                <a:lnTo>
                  <a:pt x="91" y="676"/>
                </a:lnTo>
                <a:lnTo>
                  <a:pt x="182" y="514"/>
                </a:lnTo>
                <a:lnTo>
                  <a:pt x="250" y="401"/>
                </a:lnTo>
                <a:lnTo>
                  <a:pt x="351" y="276"/>
                </a:lnTo>
                <a:lnTo>
                  <a:pt x="435" y="203"/>
                </a:lnTo>
              </a:path>
            </a:pathLst>
          </a:custGeom>
          <a:solidFill>
            <a:srgbClr val="CBCBCB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0" y="4860925"/>
            <a:ext cx="914241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hlink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0" y="1812925"/>
            <a:ext cx="914241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hlink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715963" y="2108200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>
              <a:defRPr/>
            </a:pPr>
            <a:endParaRPr kumimoji="0" lang="zh-TW" altLang="en-US" sz="2400" smtClean="0">
              <a:latin typeface="Times New Roman" pitchFamily="18" charset="0"/>
            </a:endParaRP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1403350" y="3860800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>
              <a:defRPr/>
            </a:pPr>
            <a:endParaRPr kumimoji="0" lang="zh-TW" altLang="en-US" sz="2400" smtClean="0">
              <a:latin typeface="Times New Roman" pitchFamily="18" charset="0"/>
            </a:endParaRPr>
          </a:p>
        </p:txBody>
      </p:sp>
      <p:sp>
        <p:nvSpPr>
          <p:cNvPr id="7147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772400" cy="1470025"/>
          </a:xfrm>
        </p:spPr>
        <p:txBody>
          <a:bodyPr/>
          <a:lstStyle>
            <a:lvl1pPr>
              <a:defRPr b="0"/>
            </a:lvl1pPr>
          </a:lstStyle>
          <a:p>
            <a:pPr lvl="0"/>
            <a:endParaRPr lang="zh-TW" altLang="en-US" noProof="0" smtClean="0"/>
          </a:p>
        </p:txBody>
      </p:sp>
      <p:sp>
        <p:nvSpPr>
          <p:cNvPr id="71475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endParaRPr lang="zh-TW" altLang="en-US" noProof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468313" y="19161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659313" y="19161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C0755B-0BB0-4E73-AC40-9A2768AC9247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6640513" y="620713"/>
            <a:ext cx="2057400" cy="58213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468313" y="620713"/>
            <a:ext cx="6019800" cy="58213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  <p:transition advClick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Click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 advClick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Click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Click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 advClick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81DCAA-FF8D-4DCD-A549-2ABD5F15D4EA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 advClick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 advClick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Click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Click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DFBA1-B48B-403A-A74D-7B1F4D48346B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08F207-D9F4-4234-BD4C-56C73467BB2D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07625-B3CA-4D53-A57E-4FAB890455AE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860D22-76F0-4B46-8736-63C3CF27C79F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1E59E2-7E9D-4FBB-919D-E11103665943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1BF16-C85F-4BD8-9AAC-743093C60C33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866008-709F-4647-984D-E88787E17A9F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5890B-B2F2-4ABF-A43E-C93B31807F19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17AD5-4A94-45B2-9231-B2A47AF8740B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A74E7-A8DB-49A1-A3CD-AD13D06C6F54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8F332A-0E90-44C4-BA20-68BC4162AB1D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44450"/>
            <a:ext cx="2057400" cy="608171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44450"/>
            <a:ext cx="6019800" cy="60817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CEA32-57F9-4327-B7B2-DBDE4BBCF7FD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BED6D-82B9-421A-851B-77CC40A1CA1D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80F28-1AC2-4188-9819-6A9092E592EF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0A9007-E264-48AB-BFD3-1D621B7B21A4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3C58D-62EA-4F1E-87BE-88D50DFC56C5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554FE-ABAF-460B-B1E3-19E99C79CEF1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8"/>
          <p:cNvSpPr>
            <a:spLocks noChangeShapeType="1"/>
          </p:cNvSpPr>
          <p:nvPr/>
        </p:nvSpPr>
        <p:spPr bwMode="auto">
          <a:xfrm>
            <a:off x="31750" y="620713"/>
            <a:ext cx="9112250" cy="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7" name="Line 9"/>
          <p:cNvSpPr>
            <a:spLocks noChangeShapeType="1"/>
          </p:cNvSpPr>
          <p:nvPr/>
        </p:nvSpPr>
        <p:spPr bwMode="auto">
          <a:xfrm flipV="1">
            <a:off x="1836738" y="188913"/>
            <a:ext cx="719137" cy="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 flipV="1">
            <a:off x="1835150" y="333375"/>
            <a:ext cx="719138" cy="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9" name="Line 11"/>
          <p:cNvSpPr>
            <a:spLocks noChangeShapeType="1"/>
          </p:cNvSpPr>
          <p:nvPr/>
        </p:nvSpPr>
        <p:spPr bwMode="auto">
          <a:xfrm flipV="1">
            <a:off x="1835150" y="476250"/>
            <a:ext cx="719138" cy="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1030" name="Picture 12" descr="light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73025"/>
            <a:ext cx="15113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 Box 13"/>
          <p:cNvSpPr txBox="1">
            <a:spLocks noChangeArrowheads="1"/>
          </p:cNvSpPr>
          <p:nvPr/>
        </p:nvSpPr>
        <p:spPr bwMode="auto">
          <a:xfrm>
            <a:off x="107950" y="334963"/>
            <a:ext cx="13144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800" b="1" smtClean="0">
                <a:solidFill>
                  <a:srgbClr val="99CCFF"/>
                </a:solidFill>
              </a:rPr>
              <a:t>POWER TECHNOLOGY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kumimoji="0" sz="14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fld id="{798CC108-7619-4465-B36F-437E16455C57}" type="slidenum">
              <a:rPr lang="zh-TW" altLang="en-US"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6207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endParaRPr lang="zh-TW" altLang="en-US" smtClean="0"/>
          </a:p>
        </p:txBody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916113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052" name="Line 13"/>
          <p:cNvSpPr>
            <a:spLocks noChangeShapeType="1"/>
          </p:cNvSpPr>
          <p:nvPr/>
        </p:nvSpPr>
        <p:spPr bwMode="auto">
          <a:xfrm>
            <a:off x="0" y="4860925"/>
            <a:ext cx="914241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hlink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3" name="Line 14"/>
          <p:cNvSpPr>
            <a:spLocks noChangeShapeType="1"/>
          </p:cNvSpPr>
          <p:nvPr/>
        </p:nvSpPr>
        <p:spPr bwMode="auto">
          <a:xfrm>
            <a:off x="0" y="1812925"/>
            <a:ext cx="914241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hlink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2054" name="Picture 15" descr="內頁橫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31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37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137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137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37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137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137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37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137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137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37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137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137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37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137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137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99"/>
          </a:solidFill>
          <a:latin typeface="+mj-lt"/>
          <a:ea typeface="新細明體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99"/>
          </a:solidFill>
          <a:latin typeface="Times New Roman" pitchFamily="18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99"/>
          </a:solidFill>
          <a:latin typeface="Times New Roman" pitchFamily="18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99"/>
          </a:solidFill>
          <a:latin typeface="Times New Roman" pitchFamily="18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99"/>
          </a:solidFill>
          <a:latin typeface="Times New Roman" pitchFamily="18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0099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0099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0099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0099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000099"/>
          </a:solidFill>
          <a:latin typeface="+mn-lt"/>
          <a:ea typeface="新細明體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000099"/>
          </a:solidFill>
          <a:latin typeface="+mn-lt"/>
          <a:ea typeface="新細明體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000099"/>
          </a:solidFill>
          <a:latin typeface="+mn-lt"/>
          <a:ea typeface="新細明體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000099"/>
          </a:solidFill>
          <a:latin typeface="+mn-lt"/>
          <a:ea typeface="新細明體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000099"/>
          </a:solidFill>
          <a:latin typeface="+mn-lt"/>
          <a:ea typeface="新細明體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000099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000099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000099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000099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內頁橫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01138" cy="77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79388" y="115888"/>
            <a:ext cx="711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>
              <a:defRPr/>
            </a:pPr>
            <a:endParaRPr lang="zh-TW" altLang="en-US" sz="2400" smtClean="0"/>
          </a:p>
        </p:txBody>
      </p:sp>
      <p:pic>
        <p:nvPicPr>
          <p:cNvPr id="3076" name="Picture 4" descr="內頁橫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01138" cy="77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179388" y="115888"/>
            <a:ext cx="711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>
              <a:defRPr/>
            </a:pPr>
            <a:endParaRPr lang="zh-TW" altLang="en-US" sz="240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advClick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新細明體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新細明體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新細明體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新細明體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新細明體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422275" y="377825"/>
            <a:ext cx="6191250" cy="79375"/>
          </a:xfrm>
          <a:prstGeom prst="rect">
            <a:avLst/>
          </a:prstGeom>
          <a:gradFill rotWithShape="0">
            <a:gsLst>
              <a:gs pos="0">
                <a:srgbClr val="0EABCA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>
              <a:defRPr/>
            </a:pPr>
            <a:endParaRPr lang="zh-TW" altLang="en-US" sz="1800" smtClean="0"/>
          </a:p>
        </p:txBody>
      </p:sp>
      <p:pic>
        <p:nvPicPr>
          <p:cNvPr id="4100" name="Picture 4" descr="內頁橫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982663" y="0"/>
            <a:ext cx="44561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en-US" altLang="zh-TW" sz="3600" b="1" u="sng" smtClean="0">
              <a:solidFill>
                <a:srgbClr val="003366"/>
              </a:solidFill>
              <a:latin typeface="Times New Roman" pitchFamily="18" charset="0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582613" y="44450"/>
            <a:ext cx="6980237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fld id="{BDF21E37-4D26-4BB7-9194-925AB1741A96}" type="slidenum">
              <a:rPr lang="en-US" altLang="zh-TW"/>
              <a:t>‹#›</a:t>
            </a:fld>
            <a:endParaRPr lang="en-US" altLang="zh-TW"/>
          </a:p>
        </p:txBody>
      </p:sp>
      <p:pic>
        <p:nvPicPr>
          <p:cNvPr id="4104" name="Picture 8" descr="內頁橫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982663" y="0"/>
            <a:ext cx="44561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en-US" altLang="zh-TW" sz="3600" b="1" u="sng" smtClean="0">
              <a:solidFill>
                <a:srgbClr val="003366"/>
              </a:solidFill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 i="1">
          <a:solidFill>
            <a:schemeClr val="tx2"/>
          </a:solidFill>
          <a:latin typeface="+mj-lt"/>
          <a:ea typeface="新細明體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 b="1" i="1">
          <a:solidFill>
            <a:schemeClr val="tx2"/>
          </a:solidFill>
          <a:latin typeface="Arial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 b="1" i="1">
          <a:solidFill>
            <a:schemeClr val="tx2"/>
          </a:solidFill>
          <a:latin typeface="Arial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 b="1" i="1">
          <a:solidFill>
            <a:schemeClr val="tx2"/>
          </a:solidFill>
          <a:latin typeface="Arial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 b="1" i="1">
          <a:solidFill>
            <a:schemeClr val="tx2"/>
          </a:solidFill>
          <a:latin typeface="Arial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400" b="1" i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400" b="1" i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400" b="1" i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400" b="1" i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新細明體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新細明體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新細明體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新細明體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386807" y="2509397"/>
            <a:ext cx="8393587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[A090A102P&amp;105P] </a:t>
            </a:r>
          </a:p>
          <a:p>
            <a:pPr algn="ctr" eaLnBrk="1" hangingPunct="1">
              <a:lnSpc>
                <a:spcPct val="120000"/>
              </a:lnSpc>
            </a:pP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[FG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Wire Hi-POT Test Fail Issue]</a:t>
            </a:r>
          </a:p>
          <a:p>
            <a:pPr algn="ctr" eaLnBrk="1" hangingPunct="1">
              <a:lnSpc>
                <a:spcPct val="120000"/>
              </a:lnSpc>
            </a:pP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Corrective Action Report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71" name="Text Box 6"/>
          <p:cNvSpPr txBox="1">
            <a:spLocks noChangeArrowheads="1"/>
          </p:cNvSpPr>
          <p:nvPr/>
        </p:nvSpPr>
        <p:spPr bwMode="auto">
          <a:xfrm>
            <a:off x="6358930" y="5933984"/>
            <a:ext cx="16996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Date: 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2019/01/03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0A9007-E264-48AB-BFD3-1D621B7B21A4}" type="slidenum">
              <a:rPr lang="zh-TW" altLang="en-US" smtClean="0"/>
              <a:t>10</a:t>
            </a:fld>
            <a:endParaRPr lang="en-US" altLang="zh-TW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27000" y="636533"/>
            <a:ext cx="9017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/>
            <a:r>
              <a:rPr lang="zh-TW" altLang="en-US" sz="2000" dirty="0">
                <a:latin typeface="+mj-lt"/>
                <a:ea typeface="新細明體" pitchFamily="18" charset="-120"/>
                <a:cs typeface="Times New Roman" pitchFamily="18" charset="0"/>
              </a:rPr>
              <a:t>預防</a:t>
            </a:r>
            <a:r>
              <a:rPr lang="zh-TW" altLang="en-US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措施</a:t>
            </a:r>
            <a:r>
              <a:rPr lang="en-US" altLang="zh-TW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永久對策</a:t>
            </a:r>
            <a:r>
              <a:rPr lang="en-US" altLang="zh-TW" sz="2000" dirty="0" smtClean="0">
                <a:latin typeface="+mj-lt"/>
                <a:ea typeface="新細明體" pitchFamily="18" charset="-120"/>
                <a:cs typeface="Times New Roman" pitchFamily="18" charset="0"/>
                <a:sym typeface="Wingdings" panose="05000000000000000000" pitchFamily="2" charset="2"/>
              </a:rPr>
              <a:t></a:t>
            </a:r>
            <a:r>
              <a:rPr lang="zh-TW" altLang="en-US" sz="2000" dirty="0" smtClean="0">
                <a:latin typeface="+mj-lt"/>
                <a:ea typeface="新細明體" pitchFamily="18" charset="-120"/>
                <a:cs typeface="Times New Roman" pitchFamily="18" charset="0"/>
                <a:sym typeface="Wingdings" panose="05000000000000000000" pitchFamily="2" charset="2"/>
              </a:rPr>
              <a:t>將</a:t>
            </a:r>
            <a:r>
              <a:rPr lang="en-US" altLang="zh-TW" sz="2000" dirty="0" smtClean="0">
                <a:latin typeface="+mj-lt"/>
                <a:ea typeface="新細明體" pitchFamily="18" charset="-120"/>
                <a:cs typeface="Times New Roman" pitchFamily="18" charset="0"/>
                <a:sym typeface="Wingdings" panose="05000000000000000000" pitchFamily="2" charset="2"/>
              </a:rPr>
              <a:t>FG</a:t>
            </a:r>
            <a:r>
              <a:rPr lang="zh-TW" altLang="en-US" sz="2000" dirty="0" smtClean="0">
                <a:latin typeface="+mj-lt"/>
                <a:ea typeface="新細明體" pitchFamily="18" charset="-120"/>
                <a:cs typeface="Times New Roman" pitchFamily="18" charset="0"/>
                <a:sym typeface="Wingdings" panose="05000000000000000000" pitchFamily="2" charset="2"/>
              </a:rPr>
              <a:t>線的彈片移置前方出線</a:t>
            </a:r>
            <a:r>
              <a:rPr lang="en-US" altLang="zh-TW" sz="2000" dirty="0" smtClean="0">
                <a:solidFill>
                  <a:srgbClr val="FFC000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rPr>
              <a:t>(</a:t>
            </a:r>
            <a:r>
              <a:rPr lang="zh-TW" altLang="en-US" sz="2000" dirty="0">
                <a:solidFill>
                  <a:srgbClr val="FFC000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rPr>
              <a:t>需開新</a:t>
            </a:r>
            <a:r>
              <a:rPr lang="zh-TW" altLang="en-US" sz="2000" dirty="0" smtClean="0">
                <a:solidFill>
                  <a:srgbClr val="FFC000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rPr>
              <a:t>模具，建議於新機種導入</a:t>
            </a:r>
            <a:r>
              <a:rPr lang="en-US" altLang="zh-TW" sz="2000" dirty="0" smtClean="0">
                <a:solidFill>
                  <a:srgbClr val="FFC000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rPr>
              <a:t>)</a:t>
            </a:r>
            <a:endParaRPr lang="en-US" altLang="zh-TW" sz="2000" dirty="0">
              <a:solidFill>
                <a:srgbClr val="FFC000"/>
              </a:solidFill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80" t="18642" r="32301" b="27178"/>
          <a:stretch/>
        </p:blipFill>
        <p:spPr bwMode="auto">
          <a:xfrm>
            <a:off x="2474255" y="4143288"/>
            <a:ext cx="4005797" cy="2563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0" t="29074" r="18437" b="24073"/>
          <a:stretch/>
        </p:blipFill>
        <p:spPr bwMode="auto">
          <a:xfrm>
            <a:off x="1835233" y="1344419"/>
            <a:ext cx="5591862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線接點 5"/>
          <p:cNvCxnSpPr/>
          <p:nvPr/>
        </p:nvCxnSpPr>
        <p:spPr>
          <a:xfrm flipH="1" flipV="1">
            <a:off x="5381511" y="2532551"/>
            <a:ext cx="686785" cy="336229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5753198" y="2868780"/>
            <a:ext cx="1868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1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FG</a:t>
            </a:r>
            <a:r>
              <a:rPr lang="zh-TW" altLang="en-US" sz="1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線拉到前方出線</a:t>
            </a:r>
            <a:endParaRPr lang="en-US" altLang="zh-TW" sz="1400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8" name="直線接點 7"/>
          <p:cNvCxnSpPr/>
          <p:nvPr/>
        </p:nvCxnSpPr>
        <p:spPr>
          <a:xfrm flipH="1" flipV="1">
            <a:off x="5324922" y="3288635"/>
            <a:ext cx="743374" cy="288032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5563044" y="3596402"/>
            <a:ext cx="2119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1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</a:t>
            </a:r>
            <a:r>
              <a:rPr lang="zh-TW" altLang="en-US" sz="1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彈片</a:t>
            </a:r>
            <a:r>
              <a:rPr lang="zh-TW" altLang="en-US" sz="1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反向，避免干涉</a:t>
            </a:r>
            <a:endParaRPr lang="en-US" altLang="zh-TW" sz="1400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3879553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8"/>
          <p:cNvSpPr txBox="1">
            <a:spLocks noChangeArrowheads="1"/>
          </p:cNvSpPr>
          <p:nvPr/>
        </p:nvSpPr>
        <p:spPr bwMode="auto">
          <a:xfrm>
            <a:off x="2945625" y="15875"/>
            <a:ext cx="178587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20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Content</a:t>
            </a:r>
            <a:endParaRPr lang="en-US" altLang="zh-TW" sz="3200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195" name="Rectangle 7"/>
          <p:cNvSpPr>
            <a:spLocks noChangeArrowheads="1"/>
          </p:cNvSpPr>
          <p:nvPr/>
        </p:nvSpPr>
        <p:spPr bwMode="auto">
          <a:xfrm>
            <a:off x="1244189" y="1071943"/>
            <a:ext cx="4918066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marL="457200" indent="-457200" algn="l" eaLnBrk="1" hangingPunct="1">
              <a:buFont typeface="Wingdings" pitchFamily="2" charset="2"/>
              <a:buChar char="Ø"/>
            </a:pPr>
            <a:r>
              <a:rPr kumimoji="0"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Issue Description</a:t>
            </a:r>
          </a:p>
          <a:p>
            <a:pPr algn="l" eaLnBrk="1" hangingPunct="1"/>
            <a:endParaRPr lang="en-US" altLang="zh-CN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l" eaLnBrk="1" hangingPunct="1">
              <a:buFont typeface="Wingdings" pitchFamily="2" charset="2"/>
              <a:buChar char="Ø"/>
            </a:pPr>
            <a:r>
              <a:rPr lang="en-US" altLang="zh-CN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Root Cause Analysis</a:t>
            </a:r>
          </a:p>
          <a:p>
            <a:pPr marL="457200" indent="-457200" algn="l" eaLnBrk="1" hangingPunct="1">
              <a:buFont typeface="Wingdings" pitchFamily="2" charset="2"/>
              <a:buChar char="Ø"/>
            </a:pPr>
            <a:endParaRPr lang="en-US" altLang="zh-CN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l" eaLnBrk="1" hangingPunct="1">
              <a:buFont typeface="Wingdings" pitchFamily="2" charset="2"/>
              <a:buChar char="Ø"/>
            </a:pPr>
            <a:r>
              <a:rPr lang="en-US" altLang="zh-CN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Risk Assessment</a:t>
            </a:r>
            <a:endParaRPr lang="en-US" altLang="zh-CN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l" eaLnBrk="1" hangingPunct="1">
              <a:buFont typeface="Wingdings" pitchFamily="2" charset="2"/>
              <a:buChar char="Ø"/>
            </a:pPr>
            <a:endParaRPr lang="en-US" altLang="zh-CN" sz="2800" b="1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  <a:p>
            <a:pPr marL="457200" indent="-457200" algn="l" eaLnBrk="1" hangingPunct="1">
              <a:buFont typeface="Wingdings" pitchFamily="2" charset="2"/>
              <a:buChar char="Ø"/>
            </a:pPr>
            <a:r>
              <a:rPr lang="en-US" altLang="zh-CN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Corrective Action</a:t>
            </a:r>
          </a:p>
          <a:p>
            <a:pPr marL="457200" indent="-457200" algn="l" eaLnBrk="1" hangingPunct="1">
              <a:buFont typeface="Wingdings" pitchFamily="2" charset="2"/>
              <a:buChar char="Ø"/>
            </a:pPr>
            <a:endParaRPr lang="en-US" altLang="zh-CN" sz="2800" b="1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  <a:p>
            <a:pPr marL="457200" indent="-457200" algn="l" eaLnBrk="1" hangingPunct="1">
              <a:buFont typeface="Wingdings" pitchFamily="2" charset="2"/>
              <a:buChar char="Ø"/>
            </a:pP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Preventive Action </a:t>
            </a:r>
          </a:p>
          <a:p>
            <a:pPr marL="457200" indent="-457200" algn="l" eaLnBrk="1" hangingPunct="1">
              <a:buFont typeface="Wingdings" pitchFamily="2" charset="2"/>
              <a:buChar char="Ø"/>
            </a:pP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2904987" y="29864"/>
            <a:ext cx="4172088" cy="584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1" tIns="45716" rIns="91431" bIns="45716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/>
            <a:r>
              <a:rPr kumimoji="0" lang="en-US" altLang="zh-TW" sz="32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Issue Description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26353" y="797768"/>
            <a:ext cx="874758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問題說明</a:t>
            </a:r>
            <a:r>
              <a:rPr lang="en-US" altLang="zh-TW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: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生產</a:t>
            </a:r>
            <a:r>
              <a:rPr lang="en-US" altLang="zh-TW" sz="2000" dirty="0">
                <a:latin typeface="+mj-lt"/>
                <a:ea typeface="新細明體" pitchFamily="18" charset="-120"/>
                <a:cs typeface="Times New Roman" pitchFamily="18" charset="0"/>
              </a:rPr>
              <a:t>A090A105P-DL01-A0</a:t>
            </a:r>
            <a:r>
              <a:rPr lang="zh-TW" altLang="en-US" sz="2000" dirty="0">
                <a:latin typeface="+mj-lt"/>
                <a:ea typeface="新細明體" pitchFamily="18" charset="-120"/>
                <a:cs typeface="Times New Roman" pitchFamily="18" charset="0"/>
              </a:rPr>
              <a:t>機種時，包裝高壓站出現</a:t>
            </a:r>
            <a:r>
              <a:rPr lang="en-US" altLang="zh-TW" sz="2000" dirty="0">
                <a:latin typeface="+mj-lt"/>
                <a:ea typeface="新細明體" pitchFamily="18" charset="-120"/>
                <a:cs typeface="Times New Roman" pitchFamily="18" charset="0"/>
              </a:rPr>
              <a:t>2pcs</a:t>
            </a:r>
            <a:r>
              <a:rPr lang="zh-TW" altLang="en-US" sz="2000" dirty="0">
                <a:latin typeface="+mj-lt"/>
                <a:ea typeface="新細明體" pitchFamily="18" charset="-120"/>
                <a:cs typeface="Times New Roman" pitchFamily="18" charset="0"/>
              </a:rPr>
              <a:t>高壓不良，</a:t>
            </a:r>
            <a:r>
              <a:rPr lang="en-US" altLang="zh-TW" sz="2000" dirty="0">
                <a:latin typeface="+mj-lt"/>
                <a:ea typeface="新細明體" pitchFamily="18" charset="-120"/>
                <a:cs typeface="Times New Roman" pitchFamily="18" charset="0"/>
              </a:rPr>
              <a:t>PE</a:t>
            </a:r>
            <a:r>
              <a:rPr lang="zh-TW" altLang="en-US" sz="2000" dirty="0">
                <a:latin typeface="+mj-lt"/>
                <a:ea typeface="新細明體" pitchFamily="18" charset="-120"/>
                <a:cs typeface="Times New Roman" pitchFamily="18" charset="0"/>
              </a:rPr>
              <a:t>分析為來料</a:t>
            </a:r>
            <a:r>
              <a:rPr lang="en-US" altLang="zh-TW" sz="2000" dirty="0">
                <a:latin typeface="+mj-lt"/>
                <a:ea typeface="新細明體" pitchFamily="18" charset="-120"/>
                <a:cs typeface="Times New Roman" pitchFamily="18" charset="0"/>
              </a:rPr>
              <a:t>FG</a:t>
            </a:r>
            <a:r>
              <a:rPr lang="zh-TW" altLang="en-US" sz="2000" dirty="0">
                <a:latin typeface="+mj-lt"/>
                <a:ea typeface="新細明體" pitchFamily="18" charset="-120"/>
                <a:cs typeface="Times New Roman" pitchFamily="18" charset="0"/>
              </a:rPr>
              <a:t>線套管破，</a:t>
            </a:r>
            <a:r>
              <a:rPr lang="en-US" altLang="zh-TW" sz="2000" dirty="0">
                <a:latin typeface="+mj-lt"/>
                <a:ea typeface="新細明體" pitchFamily="18" charset="-120"/>
                <a:cs typeface="Times New Roman" pitchFamily="18" charset="0"/>
              </a:rPr>
              <a:t>FG</a:t>
            </a:r>
            <a:r>
              <a:rPr lang="zh-TW" altLang="en-US" sz="2000" dirty="0">
                <a:latin typeface="+mj-lt"/>
                <a:ea typeface="新細明體" pitchFamily="18" charset="-120"/>
                <a:cs typeface="Times New Roman" pitchFamily="18" charset="0"/>
              </a:rPr>
              <a:t>線</a:t>
            </a:r>
            <a:r>
              <a:rPr lang="en-US" altLang="zh-TW" sz="2000" dirty="0">
                <a:latin typeface="+mj-lt"/>
                <a:ea typeface="新細明體" pitchFamily="18" charset="-120"/>
                <a:cs typeface="Times New Roman" pitchFamily="18" charset="0"/>
              </a:rPr>
              <a:t>PIN</a:t>
            </a:r>
            <a:r>
              <a:rPr lang="zh-TW" altLang="en-US" sz="2000" dirty="0">
                <a:latin typeface="+mj-lt"/>
                <a:ea typeface="新細明體" pitchFamily="18" charset="-120"/>
                <a:cs typeface="Times New Roman" pitchFamily="18" charset="0"/>
              </a:rPr>
              <a:t>與</a:t>
            </a:r>
            <a:r>
              <a:rPr lang="en-US" altLang="zh-TW" sz="2000" dirty="0">
                <a:latin typeface="+mj-lt"/>
                <a:ea typeface="新細明體" pitchFamily="18" charset="-120"/>
                <a:cs typeface="Times New Roman" pitchFamily="18" charset="0"/>
              </a:rPr>
              <a:t>LF1</a:t>
            </a:r>
            <a:r>
              <a:rPr lang="zh-TW" altLang="en-US" sz="2000" dirty="0">
                <a:latin typeface="+mj-lt"/>
                <a:ea typeface="新細明體" pitchFamily="18" charset="-120"/>
                <a:cs typeface="Times New Roman" pitchFamily="18" charset="0"/>
              </a:rPr>
              <a:t>跳火*</a:t>
            </a:r>
            <a:r>
              <a:rPr lang="en-US" altLang="zh-TW" sz="2000" dirty="0">
                <a:latin typeface="+mj-lt"/>
                <a:ea typeface="新細明體" pitchFamily="18" charset="-120"/>
                <a:cs typeface="Times New Roman" pitchFamily="18" charset="0"/>
              </a:rPr>
              <a:t>1pcs,</a:t>
            </a:r>
            <a:r>
              <a:rPr lang="zh-TW" altLang="en-US" sz="2000" dirty="0">
                <a:latin typeface="+mj-lt"/>
                <a:ea typeface="新細明體" pitchFamily="18" charset="-120"/>
                <a:cs typeface="Times New Roman" pitchFamily="18" charset="0"/>
              </a:rPr>
              <a:t>與</a:t>
            </a:r>
            <a:r>
              <a:rPr lang="en-US" altLang="zh-TW" sz="2000" dirty="0">
                <a:latin typeface="+mj-lt"/>
                <a:ea typeface="新細明體" pitchFamily="18" charset="-120"/>
                <a:cs typeface="Times New Roman" pitchFamily="18" charset="0"/>
              </a:rPr>
              <a:t>Inlet L</a:t>
            </a:r>
            <a:r>
              <a:rPr lang="zh-TW" altLang="en-US" sz="2000" dirty="0">
                <a:latin typeface="+mj-lt"/>
                <a:ea typeface="新細明體" pitchFamily="18" charset="-120"/>
                <a:cs typeface="Times New Roman" pitchFamily="18" charset="0"/>
              </a:rPr>
              <a:t>線跳火*</a:t>
            </a:r>
            <a:r>
              <a:rPr lang="en-US" altLang="zh-TW" sz="2000" dirty="0">
                <a:latin typeface="+mj-lt"/>
                <a:ea typeface="新細明體" pitchFamily="18" charset="-120"/>
                <a:cs typeface="Times New Roman" pitchFamily="18" charset="0"/>
              </a:rPr>
              <a:t>1pcs</a:t>
            </a:r>
            <a:r>
              <a:rPr lang="zh-TW" altLang="en-US" sz="2000" dirty="0">
                <a:latin typeface="+mj-lt"/>
                <a:ea typeface="新細明體" pitchFamily="18" charset="-120"/>
                <a:cs typeface="Times New Roman" pitchFamily="18" charset="0"/>
              </a:rPr>
              <a:t>！</a:t>
            </a:r>
            <a:endParaRPr lang="en-US" altLang="zh-TW" sz="2000" dirty="0" smtClean="0">
              <a:latin typeface="+mj-lt"/>
              <a:ea typeface="新細明體" pitchFamily="18" charset="-120"/>
              <a:cs typeface="Times New Roman" pitchFamily="18" charset="0"/>
            </a:endParaRPr>
          </a:p>
        </p:txBody>
      </p:sp>
      <p:pic>
        <p:nvPicPr>
          <p:cNvPr id="2050" name="圖片 11" descr="cid:image005.png@01D49DEE.318B7F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28" y="2117740"/>
            <a:ext cx="721995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2885936" y="29864"/>
            <a:ext cx="4419739" cy="584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1" tIns="45716" rIns="91431" bIns="45716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/>
            <a:r>
              <a:rPr kumimoji="0" lang="en-US" altLang="zh-TW" sz="32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Root Cause Analysis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26353" y="614631"/>
            <a:ext cx="8747588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原因分析</a:t>
            </a:r>
            <a:r>
              <a:rPr lang="en-US" altLang="zh-TW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: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目前</a:t>
            </a:r>
            <a:r>
              <a:rPr lang="en-US" altLang="zh-TW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A090A102P&amp;105P</a:t>
            </a:r>
            <a:r>
              <a:rPr lang="zh-TW" altLang="en-US" sz="2000" dirty="0">
                <a:latin typeface="+mj-lt"/>
                <a:ea typeface="新細明體" pitchFamily="18" charset="-120"/>
                <a:cs typeface="Times New Roman" pitchFamily="18" charset="0"/>
              </a:rPr>
              <a:t>機種的</a:t>
            </a:r>
            <a:r>
              <a:rPr lang="en-US" altLang="zh-TW" sz="2000" dirty="0">
                <a:latin typeface="+mj-lt"/>
                <a:ea typeface="新細明體" pitchFamily="18" charset="-120"/>
                <a:cs typeface="Times New Roman" pitchFamily="18" charset="0"/>
              </a:rPr>
              <a:t>FG</a:t>
            </a:r>
            <a:r>
              <a:rPr lang="zh-TW" altLang="en-US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線是轉</a:t>
            </a:r>
            <a:r>
              <a:rPr lang="en-US" altLang="zh-TW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90</a:t>
            </a:r>
            <a:r>
              <a:rPr lang="zh-TW" altLang="en-US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度的設計，目的在於讓產線合蓋時較好蓋上，增加組裝的產能</a:t>
            </a:r>
            <a:endParaRPr lang="en-US" altLang="zh-TW" sz="2000" dirty="0" smtClean="0">
              <a:latin typeface="+mj-lt"/>
              <a:ea typeface="新細明體" pitchFamily="18" charset="-120"/>
              <a:cs typeface="Times New Roman" pitchFamily="18" charset="0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altLang="zh-TW" sz="2000" dirty="0">
              <a:latin typeface="+mj-lt"/>
              <a:ea typeface="新細明體" pitchFamily="18" charset="-120"/>
              <a:cs typeface="Times New Roman" pitchFamily="18" charset="0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altLang="zh-TW" sz="2000" dirty="0" smtClean="0">
              <a:latin typeface="+mj-lt"/>
              <a:ea typeface="新細明體" pitchFamily="18" charset="-120"/>
              <a:cs typeface="Times New Roman" pitchFamily="18" charset="0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altLang="zh-TW" sz="2000" dirty="0" smtClean="0">
              <a:latin typeface="+mj-lt"/>
              <a:ea typeface="新細明體" pitchFamily="18" charset="-120"/>
              <a:cs typeface="Times New Roman" pitchFamily="18" charset="0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altLang="zh-TW" sz="2000" dirty="0">
              <a:latin typeface="+mj-lt"/>
              <a:ea typeface="新細明體" pitchFamily="18" charset="-120"/>
              <a:cs typeface="Times New Roman" pitchFamily="18" charset="0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altLang="zh-TW" sz="2000" dirty="0" smtClean="0">
              <a:latin typeface="+mj-lt"/>
              <a:ea typeface="新細明體" pitchFamily="18" charset="-120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zh-TW" sz="2000" dirty="0" smtClean="0">
              <a:latin typeface="+mj-lt"/>
              <a:ea typeface="新細明體" pitchFamily="18" charset="-120"/>
              <a:cs typeface="Times New Roman" pitchFamily="18" charset="0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+mj-lt"/>
                <a:ea typeface="新細明體" pitchFamily="18" charset="-120"/>
                <a:cs typeface="Times New Roman" pitchFamily="18" charset="0"/>
              </a:rPr>
              <a:t>然而</a:t>
            </a:r>
            <a:r>
              <a:rPr lang="en-US" altLang="zh-TW" sz="2000" dirty="0">
                <a:latin typeface="+mj-lt"/>
                <a:ea typeface="新細明體" pitchFamily="18" charset="-120"/>
                <a:cs typeface="Times New Roman" pitchFamily="18" charset="0"/>
              </a:rPr>
              <a:t>FG</a:t>
            </a:r>
            <a:r>
              <a:rPr lang="zh-TW" altLang="en-US" sz="2000" dirty="0">
                <a:latin typeface="+mj-lt"/>
                <a:ea typeface="新細明體" pitchFamily="18" charset="-120"/>
                <a:cs typeface="Times New Roman" pitchFamily="18" charset="0"/>
              </a:rPr>
              <a:t>線轉</a:t>
            </a:r>
            <a:r>
              <a:rPr lang="en-US" altLang="zh-TW" sz="2000" dirty="0">
                <a:latin typeface="+mj-lt"/>
                <a:ea typeface="新細明體" pitchFamily="18" charset="-120"/>
                <a:cs typeface="Times New Roman" pitchFamily="18" charset="0"/>
              </a:rPr>
              <a:t>90</a:t>
            </a:r>
            <a:r>
              <a:rPr lang="zh-TW" altLang="en-US" sz="2000" dirty="0">
                <a:latin typeface="+mj-lt"/>
                <a:ea typeface="新細明體" pitchFamily="18" charset="-120"/>
                <a:cs typeface="Times New Roman" pitchFamily="18" charset="0"/>
              </a:rPr>
              <a:t>度的缺點是</a:t>
            </a:r>
            <a:r>
              <a:rPr lang="zh-TW" altLang="en-US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其熱縮套管</a:t>
            </a:r>
            <a:r>
              <a:rPr lang="zh-TW" altLang="en-US" sz="2000" dirty="0">
                <a:latin typeface="+mj-lt"/>
                <a:ea typeface="新細明體" pitchFamily="18" charset="-120"/>
                <a:cs typeface="Times New Roman" pitchFamily="18" charset="0"/>
              </a:rPr>
              <a:t>要從側邊剖開，比起以往的轉</a:t>
            </a:r>
            <a:r>
              <a:rPr lang="en-US" altLang="zh-TW" sz="2000" dirty="0">
                <a:latin typeface="+mj-lt"/>
                <a:ea typeface="新細明體" pitchFamily="18" charset="-120"/>
                <a:cs typeface="Times New Roman" pitchFamily="18" charset="0"/>
              </a:rPr>
              <a:t>0</a:t>
            </a:r>
            <a:r>
              <a:rPr lang="zh-TW" altLang="en-US" sz="2000" dirty="0">
                <a:latin typeface="+mj-lt"/>
                <a:ea typeface="新細明體" pitchFamily="18" charset="-120"/>
                <a:cs typeface="Times New Roman" pitchFamily="18" charset="0"/>
              </a:rPr>
              <a:t>度或</a:t>
            </a:r>
            <a:r>
              <a:rPr lang="en-US" altLang="zh-TW" sz="2000" dirty="0">
                <a:latin typeface="+mj-lt"/>
                <a:ea typeface="新細明體" pitchFamily="18" charset="-120"/>
                <a:cs typeface="Times New Roman" pitchFamily="18" charset="0"/>
              </a:rPr>
              <a:t>45</a:t>
            </a:r>
            <a:r>
              <a:rPr lang="zh-TW" altLang="en-US" sz="2000" dirty="0">
                <a:latin typeface="+mj-lt"/>
                <a:ea typeface="新細明體" pitchFamily="18" charset="-120"/>
                <a:cs typeface="Times New Roman" pitchFamily="18" charset="0"/>
              </a:rPr>
              <a:t>度的設計</a:t>
            </a:r>
            <a:r>
              <a:rPr lang="zh-TW" altLang="en-US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，套管</a:t>
            </a:r>
            <a:r>
              <a:rPr lang="zh-TW" altLang="en-US" sz="2000" dirty="0">
                <a:latin typeface="+mj-lt"/>
                <a:ea typeface="新細明體" pitchFamily="18" charset="-120"/>
                <a:cs typeface="Times New Roman" pitchFamily="18" charset="0"/>
              </a:rPr>
              <a:t>包覆的功能較差。</a:t>
            </a:r>
            <a:endParaRPr lang="en-US" altLang="zh-TW" sz="2000" dirty="0">
              <a:latin typeface="+mj-lt"/>
              <a:ea typeface="新細明體" pitchFamily="18" charset="-120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zh-TW" sz="2000" dirty="0">
              <a:latin typeface="+mj-lt"/>
              <a:ea typeface="新細明體" pitchFamily="18" charset="-120"/>
              <a:cs typeface="Times New Roman" pitchFamily="18" charset="0"/>
            </a:endParaRPr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8" t="21606" r="6666" b="57036"/>
          <a:stretch/>
        </p:blipFill>
        <p:spPr bwMode="auto">
          <a:xfrm>
            <a:off x="43577" y="1859567"/>
            <a:ext cx="9100423" cy="129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4" t="15814" r="37500" b="23889"/>
          <a:stretch/>
        </p:blipFill>
        <p:spPr>
          <a:xfrm>
            <a:off x="1470025" y="4276725"/>
            <a:ext cx="2596200" cy="221872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8" t="21184" r="37334" b="21944"/>
          <a:stretch/>
        </p:blipFill>
        <p:spPr>
          <a:xfrm>
            <a:off x="5219630" y="4276725"/>
            <a:ext cx="2676843" cy="2207281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 bwMode="auto">
          <a:xfrm flipH="1">
            <a:off x="2786826" y="5186368"/>
            <a:ext cx="219143" cy="3879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</p:spPr>
      </p:cxnSp>
      <p:cxnSp>
        <p:nvCxnSpPr>
          <p:cNvPr id="30" name="直線單箭頭接點 29"/>
          <p:cNvCxnSpPr/>
          <p:nvPr/>
        </p:nvCxnSpPr>
        <p:spPr bwMode="auto">
          <a:xfrm flipH="1">
            <a:off x="6719645" y="5192089"/>
            <a:ext cx="219143" cy="3879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8" name="文字方塊 7"/>
          <p:cNvSpPr txBox="1"/>
          <p:nvPr/>
        </p:nvSpPr>
        <p:spPr>
          <a:xfrm>
            <a:off x="2400675" y="4853535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從側邊剖開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558051" y="4887420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切</a:t>
            </a:r>
            <a:r>
              <a:rPr lang="en-US" altLang="zh-TW" dirty="0" smtClean="0">
                <a:solidFill>
                  <a:srgbClr val="FF0000"/>
                </a:solidFill>
              </a:rPr>
              <a:t>45</a:t>
            </a:r>
            <a:r>
              <a:rPr lang="zh-TW" altLang="en-US" dirty="0" smtClean="0">
                <a:solidFill>
                  <a:srgbClr val="FF0000"/>
                </a:solidFill>
              </a:rPr>
              <a:t>度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2188511" y="6484006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FG</a:t>
            </a:r>
            <a:r>
              <a:rPr lang="zh-TW" altLang="en-US" dirty="0" smtClean="0"/>
              <a:t>線轉</a:t>
            </a:r>
            <a:r>
              <a:rPr lang="en-US" altLang="zh-TW" dirty="0" smtClean="0"/>
              <a:t>90</a:t>
            </a:r>
            <a:r>
              <a:rPr lang="zh-TW" altLang="en-US" dirty="0" smtClean="0"/>
              <a:t>度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901461" y="6484006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FG</a:t>
            </a:r>
            <a:r>
              <a:rPr lang="zh-TW" altLang="en-US" dirty="0" smtClean="0"/>
              <a:t>線轉</a:t>
            </a:r>
            <a:r>
              <a:rPr lang="en-US" altLang="zh-TW" dirty="0" smtClean="0"/>
              <a:t>45</a:t>
            </a:r>
            <a:r>
              <a:rPr lang="zh-TW" altLang="en-US" dirty="0" smtClean="0"/>
              <a:t>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34488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2885936" y="29864"/>
            <a:ext cx="4419739" cy="584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1" tIns="45716" rIns="91431" bIns="45716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/>
            <a:r>
              <a:rPr kumimoji="0" lang="en-US" altLang="zh-TW" sz="32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Root Cause Analysis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26353" y="614631"/>
            <a:ext cx="874758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原因分析</a:t>
            </a:r>
            <a:r>
              <a:rPr lang="en-US" altLang="zh-TW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TW" altLang="en-US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正常情況下，</a:t>
            </a:r>
            <a:r>
              <a:rPr lang="en-US" altLang="zh-TW" sz="2000" dirty="0" smtClean="0">
                <a:latin typeface="+mj-lt"/>
                <a:ea typeface="新細明體" pitchFamily="18" charset="-120"/>
                <a:cs typeface="Arial" panose="020B0604020202020204" pitchFamily="34" charset="0"/>
              </a:rPr>
              <a:t>FG</a:t>
            </a:r>
            <a:r>
              <a:rPr lang="zh-TW" altLang="en-US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線沒有彎曲，其焊點處可利用套管將其與</a:t>
            </a:r>
            <a:r>
              <a:rPr lang="en-US" altLang="zh-TW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LF1</a:t>
            </a:r>
            <a:r>
              <a:rPr lang="zh-TW" altLang="en-US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隔離開來，避免高壓測試跳火。</a:t>
            </a:r>
            <a:endParaRPr lang="en-US" altLang="zh-TW" sz="2000" dirty="0" smtClean="0">
              <a:latin typeface="+mj-lt"/>
              <a:ea typeface="新細明體" pitchFamily="18" charset="-120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zh-TW" sz="2000" dirty="0" smtClean="0">
              <a:latin typeface="+mj-lt"/>
              <a:ea typeface="新細明體" pitchFamily="18" charset="-120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1" lang="zh-TW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  <a:cs typeface="Times New Roman" pitchFamily="18" charset="0"/>
              </a:rPr>
              <a:t>當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  <a:cs typeface="Arial" panose="020B0604020202020204" pitchFamily="34" charset="0"/>
              </a:rPr>
              <a:t>FG</a:t>
            </a:r>
            <a:r>
              <a:rPr lang="zh-TW" altLang="en-US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線</a:t>
            </a:r>
            <a:r>
              <a:rPr kumimoji="1" lang="zh-TW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  <a:cs typeface="Times New Roman" pitchFamily="18" charset="0"/>
              </a:rPr>
              <a:t>有彎曲時，會導致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  <a:cs typeface="Arial" panose="020B0604020202020204" pitchFamily="34" charset="0"/>
              </a:rPr>
              <a:t>FG</a:t>
            </a:r>
            <a:r>
              <a:rPr kumimoji="1" lang="zh-TW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  <a:cs typeface="Times New Roman" pitchFamily="18" charset="0"/>
              </a:rPr>
              <a:t>焊點處的線材熱縮套管翹起，未起到隔離作用，導致</a:t>
            </a:r>
            <a:r>
              <a:rPr lang="zh-TW" altLang="en-US" sz="2000" dirty="0">
                <a:latin typeface="+mj-lt"/>
                <a:ea typeface="新細明體" pitchFamily="18" charset="-120"/>
                <a:cs typeface="Times New Roman" pitchFamily="18" charset="0"/>
              </a:rPr>
              <a:t>盒蓋</a:t>
            </a:r>
            <a:r>
              <a:rPr lang="zh-TW" altLang="en-US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後</a:t>
            </a:r>
            <a:r>
              <a:rPr lang="en-US" altLang="zh-TW" sz="2000" dirty="0" smtClean="0">
                <a:latin typeface="+mj-lt"/>
                <a:ea typeface="新細明體" pitchFamily="18" charset="-120"/>
                <a:cs typeface="Arial" panose="020B0604020202020204" pitchFamily="34" charset="0"/>
              </a:rPr>
              <a:t>FG</a:t>
            </a:r>
            <a:r>
              <a:rPr lang="zh-TW" altLang="en-US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焊點與</a:t>
            </a:r>
            <a:r>
              <a:rPr lang="en-US" altLang="zh-TW" sz="2000" dirty="0" smtClean="0">
                <a:latin typeface="+mj-lt"/>
                <a:ea typeface="新細明體" pitchFamily="18" charset="-120"/>
                <a:cs typeface="Arial" panose="020B0604020202020204" pitchFamily="34" charset="0"/>
              </a:rPr>
              <a:t>LF1</a:t>
            </a:r>
            <a:r>
              <a:rPr lang="zh-TW" altLang="en-US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因距離近，高壓測試跳火</a:t>
            </a: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3074" name="Picture 2" descr="image00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735"/>
          <a:stretch/>
        </p:blipFill>
        <p:spPr bwMode="auto">
          <a:xfrm>
            <a:off x="4969970" y="2781834"/>
            <a:ext cx="3362479" cy="2896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image00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21"/>
          <a:stretch/>
        </p:blipFill>
        <p:spPr bwMode="auto">
          <a:xfrm>
            <a:off x="654342" y="2769268"/>
            <a:ext cx="3579194" cy="292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3491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2885937" y="29864"/>
            <a:ext cx="3657738" cy="584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1" tIns="45716" rIns="91431" bIns="45716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/>
            <a:r>
              <a:rPr kumimoji="0" lang="en-US" altLang="zh-TW" sz="32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Risk Assessment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26353" y="642628"/>
            <a:ext cx="874758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/>
            <a:r>
              <a:rPr lang="zh-TW" altLang="en-US" sz="2000" dirty="0">
                <a:ea typeface="新細明體" pitchFamily="18" charset="-120"/>
                <a:cs typeface="Times New Roman" pitchFamily="18" charset="0"/>
              </a:rPr>
              <a:t>風險評估</a:t>
            </a:r>
            <a:r>
              <a:rPr lang="en-US" altLang="zh-TW" sz="2000" dirty="0">
                <a:ea typeface="新細明體" pitchFamily="18" charset="-120"/>
                <a:cs typeface="Times New Roman" pitchFamily="18" charset="0"/>
              </a:rPr>
              <a:t>: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zh-TW" altLang="en-US" sz="2000" dirty="0">
                <a:ea typeface="新細明體" pitchFamily="18" charset="-120"/>
                <a:cs typeface="Times New Roman" pitchFamily="18" charset="0"/>
              </a:rPr>
              <a:t>以目前設計，產線在合蓋</a:t>
            </a:r>
            <a:r>
              <a:rPr lang="zh-TW" altLang="en-US" sz="2000" dirty="0" smtClean="0">
                <a:ea typeface="新細明體" pitchFamily="18" charset="-120"/>
                <a:cs typeface="Times New Roman" pitchFamily="18" charset="0"/>
              </a:rPr>
              <a:t>時不易</a:t>
            </a:r>
            <a:r>
              <a:rPr lang="zh-TW" altLang="en-US" sz="2000" dirty="0">
                <a:latin typeface="新細明體-ExtB" panose="02020500000000000000" pitchFamily="18" charset="-120"/>
                <a:ea typeface="新細明體-ExtB" panose="02020500000000000000" pitchFamily="18" charset="-120"/>
                <a:cs typeface="Times New Roman" pitchFamily="18" charset="0"/>
              </a:rPr>
              <a:t>確認</a:t>
            </a:r>
            <a:r>
              <a:rPr lang="en-US" altLang="zh-TW" sz="2000" dirty="0">
                <a:latin typeface="+mj-lt"/>
                <a:ea typeface="Arial Unicode MS" panose="020B0604020202020204" pitchFamily="34" charset="-120"/>
                <a:cs typeface="Arial" panose="020B0604020202020204" pitchFamily="34" charset="0"/>
              </a:rPr>
              <a:t>FG</a:t>
            </a:r>
            <a:r>
              <a:rPr lang="zh-TW" altLang="en-US" sz="2000" dirty="0">
                <a:latin typeface="新細明體-ExtB" panose="02020500000000000000" pitchFamily="18" charset="-120"/>
                <a:ea typeface="新細明體-ExtB" panose="02020500000000000000" pitchFamily="18" charset="-120"/>
                <a:cs typeface="Times New Roman" pitchFamily="18" charset="0"/>
              </a:rPr>
              <a:t>線是否彎曲，</a:t>
            </a:r>
            <a:r>
              <a:rPr lang="en-US" altLang="zh-TW" sz="2000" dirty="0">
                <a:latin typeface="新細明體-ExtB" panose="02020500000000000000" pitchFamily="18" charset="-120"/>
                <a:ea typeface="新細明體-ExtB" panose="02020500000000000000" pitchFamily="18" charset="-120"/>
                <a:cs typeface="Times New Roman" pitchFamily="18" charset="0"/>
              </a:rPr>
              <a:t> </a:t>
            </a:r>
            <a:r>
              <a:rPr lang="en-US" altLang="zh-TW" sz="2000" dirty="0">
                <a:latin typeface="+mj-lt"/>
                <a:ea typeface="Arial Unicode MS" panose="020B0604020202020204" pitchFamily="34" charset="-120"/>
                <a:cs typeface="Arial" panose="020B0604020202020204" pitchFamily="34" charset="0"/>
              </a:rPr>
              <a:t>FG</a:t>
            </a:r>
            <a:r>
              <a:rPr lang="zh-TW" altLang="en-US" sz="2000" dirty="0">
                <a:ea typeface="新細明體" pitchFamily="18" charset="-120"/>
                <a:cs typeface="Times New Roman" pitchFamily="18" charset="0"/>
              </a:rPr>
              <a:t>焊點處的</a:t>
            </a:r>
            <a:r>
              <a:rPr lang="zh-TW" altLang="en-US" sz="2000" dirty="0" smtClean="0">
                <a:ea typeface="新細明體" pitchFamily="18" charset="-120"/>
                <a:cs typeface="Times New Roman" pitchFamily="18" charset="0"/>
              </a:rPr>
              <a:t>熱</a:t>
            </a:r>
            <a:r>
              <a:rPr lang="zh-TW" altLang="en-US" sz="2000" dirty="0">
                <a:ea typeface="新細明體" pitchFamily="18" charset="-120"/>
                <a:cs typeface="Times New Roman" pitchFamily="18" charset="0"/>
              </a:rPr>
              <a:t>縮</a:t>
            </a:r>
            <a:r>
              <a:rPr lang="zh-TW" altLang="en-US" sz="2000" dirty="0" smtClean="0">
                <a:ea typeface="新細明體" pitchFamily="18" charset="-120"/>
                <a:cs typeface="Times New Roman" pitchFamily="18" charset="0"/>
              </a:rPr>
              <a:t>套管有可能會翹起，造成高壓不良</a:t>
            </a:r>
            <a:endParaRPr lang="zh-TW" altLang="zh-TW" sz="1800" dirty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34488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2876412" y="29864"/>
            <a:ext cx="4229238" cy="584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1" tIns="45716" rIns="91431" bIns="45716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/>
            <a:r>
              <a:rPr kumimoji="0" lang="en-US" altLang="zh-TW" sz="32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Corrective Action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1436" y="624426"/>
            <a:ext cx="8909798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/>
            <a:r>
              <a:rPr lang="zh-TW" altLang="en-US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改善措施</a:t>
            </a:r>
            <a:r>
              <a:rPr lang="en-US" altLang="zh-TW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: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zh-TW" altLang="en-US" sz="2000" dirty="0">
                <a:ea typeface="新細明體" pitchFamily="18" charset="-120"/>
                <a:cs typeface="Times New Roman" pitchFamily="18" charset="0"/>
              </a:rPr>
              <a:t>改良後的新品規格，經產線驗證確認可行，待舊品消耗完會導入</a:t>
            </a:r>
            <a:endParaRPr lang="en-US" altLang="zh-TW" sz="2000" dirty="0">
              <a:ea typeface="新細明體" pitchFamily="18" charset="-120"/>
              <a:cs typeface="Times New Roman" pitchFamily="18" charset="0"/>
            </a:endParaRPr>
          </a:p>
          <a:p>
            <a:pPr marL="800100" lvl="1" indent="-342900" algn="l" eaLnBrk="0" hangingPunct="0">
              <a:buAutoNum type="arabicPeriod"/>
            </a:pPr>
            <a:r>
              <a:rPr kumimoji="1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將</a:t>
            </a: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  <a:cs typeface="Arial" panose="020B0604020202020204" pitchFamily="34" charset="0"/>
              </a:rPr>
              <a:t>FG</a:t>
            </a:r>
            <a:r>
              <a:rPr kumimoji="1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線改回</a:t>
            </a: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  <a:cs typeface="新細明體" pitchFamily="18" charset="-120"/>
              </a:rPr>
              <a:t>45</a:t>
            </a:r>
            <a:r>
              <a:rPr kumimoji="1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度</a:t>
            </a: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(</a:t>
            </a:r>
            <a:r>
              <a:rPr kumimoji="1" lang="zh-TW" altLang="en-US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加強套管包覆力</a:t>
            </a: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)</a:t>
            </a:r>
            <a:endParaRPr kumimoji="1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800100" lvl="1" indent="-342900" algn="l" eaLnBrk="0" hangingPunct="0">
              <a:buAutoNum type="arabicPeriod"/>
            </a:pPr>
            <a:r>
              <a:rPr kumimoji="1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長度從</a:t>
            </a: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  <a:cs typeface="新細明體" pitchFamily="18" charset="-120"/>
              </a:rPr>
              <a:t>39+/-3</a:t>
            </a:r>
            <a:r>
              <a:rPr kumimoji="1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增加至</a:t>
            </a: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  <a:cs typeface="新細明體" pitchFamily="18" charset="-120"/>
              </a:rPr>
              <a:t>41</a:t>
            </a:r>
            <a:r>
              <a:rPr lang="en-US" altLang="zh-TW" sz="1800" dirty="0">
                <a:latin typeface="+mj-lt"/>
                <a:ea typeface="新細明體" pitchFamily="18" charset="-120"/>
                <a:cs typeface="新細明體" pitchFamily="18" charset="-120"/>
              </a:rPr>
              <a:t>+/-</a:t>
            </a:r>
            <a:r>
              <a:rPr lang="en-US" altLang="zh-TW" sz="1800" dirty="0" smtClean="0">
                <a:latin typeface="+mj-lt"/>
                <a:ea typeface="新細明體" pitchFamily="18" charset="-120"/>
                <a:cs typeface="新細明體" pitchFamily="18" charset="-120"/>
              </a:rPr>
              <a:t>3mm</a:t>
            </a:r>
            <a:r>
              <a:rPr lang="en-US" altLang="zh-TW" sz="1800" dirty="0" smtClean="0">
                <a:solidFill>
                  <a:srgbClr val="C00000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rPr>
              <a:t>(</a:t>
            </a:r>
            <a:r>
              <a:rPr lang="zh-TW" altLang="en-US" sz="1800" dirty="0" smtClean="0">
                <a:solidFill>
                  <a:srgbClr val="C00000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rPr>
              <a:t>讓</a:t>
            </a:r>
            <a:r>
              <a:rPr lang="en-US" altLang="zh-TW" sz="1800" dirty="0" smtClean="0">
                <a:solidFill>
                  <a:srgbClr val="C00000"/>
                </a:solidFill>
                <a:latin typeface="+mj-lt"/>
                <a:ea typeface="新細明體" pitchFamily="18" charset="-120"/>
                <a:cs typeface="新細明體" pitchFamily="18" charset="-120"/>
              </a:rPr>
              <a:t>FG</a:t>
            </a:r>
            <a:r>
              <a:rPr lang="zh-TW" altLang="en-US" sz="1800" dirty="0" smtClean="0">
                <a:solidFill>
                  <a:srgbClr val="C00000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rPr>
              <a:t>線的彎曲幅度大一些</a:t>
            </a:r>
            <a:r>
              <a:rPr lang="en-US" altLang="zh-TW" sz="1800" dirty="0" smtClean="0">
                <a:solidFill>
                  <a:srgbClr val="C00000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rPr>
              <a:t>)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2" t="38095" r="50000" b="19859"/>
          <a:stretch/>
        </p:blipFill>
        <p:spPr bwMode="auto">
          <a:xfrm>
            <a:off x="1390475" y="1981561"/>
            <a:ext cx="6391720" cy="3879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34488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30" t="49667" r="18720" b="27148"/>
          <a:stretch/>
        </p:blipFill>
        <p:spPr>
          <a:xfrm>
            <a:off x="4500610" y="4849462"/>
            <a:ext cx="2693765" cy="1744589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50" t="29555" r="28430" b="37698"/>
          <a:stretch/>
        </p:blipFill>
        <p:spPr>
          <a:xfrm>
            <a:off x="4236576" y="3082362"/>
            <a:ext cx="3064716" cy="1590675"/>
          </a:xfrm>
          <a:prstGeom prst="rect">
            <a:avLst/>
          </a:prstGeom>
        </p:spPr>
      </p:pic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2876412" y="29864"/>
            <a:ext cx="4229238" cy="584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1" tIns="45716" rIns="91431" bIns="45716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/>
            <a:r>
              <a:rPr kumimoji="0" lang="en-US" altLang="zh-TW" sz="32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Corrective Action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1436" y="614631"/>
            <a:ext cx="8909798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/>
            <a:r>
              <a:rPr lang="zh-TW" altLang="en-US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改善措施</a:t>
            </a:r>
            <a:r>
              <a:rPr lang="en-US" altLang="zh-TW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: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舊品的重工方式</a:t>
            </a:r>
            <a:endParaRPr lang="en-US" altLang="zh-TW" sz="2000" dirty="0" smtClean="0">
              <a:latin typeface="+mj-lt"/>
              <a:ea typeface="新細明體" pitchFamily="18" charset="-120"/>
              <a:cs typeface="Times New Roman" pitchFamily="18" charset="0"/>
            </a:endParaRPr>
          </a:p>
          <a:p>
            <a:pPr lvl="1" algn="l" eaLnBrk="0" hangingPunct="0"/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1.</a:t>
            </a:r>
            <a:r>
              <a:rPr kumimoji="1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將</a:t>
            </a: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  <a:cs typeface="新細明體" pitchFamily="18" charset="-120"/>
              </a:rPr>
              <a:t>FG</a:t>
            </a:r>
            <a:r>
              <a:rPr kumimoji="1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線往外搬開一些，再加一層切斜的套管</a:t>
            </a: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(</a:t>
            </a:r>
            <a:r>
              <a:rPr kumimoji="1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如左圖</a:t>
            </a: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)</a:t>
            </a:r>
          </a:p>
          <a:p>
            <a:pPr lvl="1" algn="l" eaLnBrk="0" hangingPunct="0"/>
            <a:r>
              <a:rPr lang="en-US" altLang="zh-TW" sz="1800" dirty="0" smtClean="0">
                <a:solidFill>
                  <a:srgbClr val="C00000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rPr>
              <a:t>  (</a:t>
            </a:r>
            <a:r>
              <a:rPr lang="zh-TW" altLang="en-US" sz="1800" dirty="0" smtClean="0">
                <a:solidFill>
                  <a:srgbClr val="C00000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rPr>
              <a:t>但廠商評估</a:t>
            </a:r>
            <a:r>
              <a:rPr lang="zh-TW" altLang="en-US" sz="1800" dirty="0">
                <a:solidFill>
                  <a:srgbClr val="C00000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rPr>
              <a:t>認為再加一層套管，於重工時有錫裂的風險及重工時間過長，不建議採用</a:t>
            </a:r>
            <a:r>
              <a:rPr lang="zh-TW" altLang="en-US" sz="1800" dirty="0" smtClean="0">
                <a:solidFill>
                  <a:srgbClr val="C00000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rPr>
              <a:t>。</a:t>
            </a:r>
            <a:r>
              <a:rPr lang="en-US" altLang="zh-TW" sz="1800" dirty="0" smtClean="0">
                <a:solidFill>
                  <a:srgbClr val="C00000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rPr>
              <a:t>)</a:t>
            </a:r>
          </a:p>
          <a:p>
            <a:pPr lvl="1" algn="l" eaLnBrk="0" hangingPunct="0"/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2.</a:t>
            </a:r>
            <a:r>
              <a:rPr kumimoji="1" lang="zh-TW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在</a:t>
            </a: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新細明體" pitchFamily="18" charset="-120"/>
                <a:cs typeface="新細明體" pitchFamily="18" charset="-120"/>
              </a:rPr>
              <a:t>FG</a:t>
            </a:r>
            <a:r>
              <a:rPr lang="zh-TW" altLang="en-US" sz="1800" dirty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的套管</a:t>
            </a:r>
            <a:r>
              <a:rPr lang="zh-TW" altLang="en-US" sz="1800" dirty="0" smtClean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內點膠絕緣，兼具固定及絕緣功能，好重工</a:t>
            </a:r>
            <a:r>
              <a:rPr lang="en-US" altLang="zh-TW" sz="1800" dirty="0" smtClean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(</a:t>
            </a:r>
            <a:r>
              <a:rPr lang="zh-TW" altLang="en-US" sz="1800" dirty="0" smtClean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如右圖</a:t>
            </a:r>
            <a:r>
              <a:rPr lang="en-US" altLang="zh-TW" sz="1800" dirty="0" smtClean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)</a:t>
            </a:r>
          </a:p>
          <a:p>
            <a:pPr lvl="1" algn="l" eaLnBrk="0" hangingPunct="0"/>
            <a:r>
              <a:rPr lang="en-US" altLang="zh-TW" sz="1800" dirty="0">
                <a:solidFill>
                  <a:srgbClr val="C00000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C00000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(</a:t>
            </a:r>
            <a:r>
              <a:rPr kumimoji="1" lang="zh-TW" altLang="en-US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廠商建議的方案，有和產線確認好點膠的位置及用量才不會干涉，並提供判定標準給廠商</a:t>
            </a: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)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21" t="28077" r="41676" b="32398"/>
          <a:stretch/>
        </p:blipFill>
        <p:spPr bwMode="auto">
          <a:xfrm>
            <a:off x="234949" y="3135779"/>
            <a:ext cx="3236409" cy="3074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2080584" y="5159607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再加一層套管</a:t>
            </a:r>
          </a:p>
        </p:txBody>
      </p:sp>
      <p:cxnSp>
        <p:nvCxnSpPr>
          <p:cNvPr id="12" name="直線單箭頭接點 11"/>
          <p:cNvCxnSpPr/>
          <p:nvPr/>
        </p:nvCxnSpPr>
        <p:spPr bwMode="auto">
          <a:xfrm flipH="1" flipV="1">
            <a:off x="2033558" y="5013418"/>
            <a:ext cx="500092" cy="234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14" name="文字方塊 13"/>
          <p:cNvSpPr txBox="1"/>
          <p:nvPr/>
        </p:nvSpPr>
        <p:spPr>
          <a:xfrm>
            <a:off x="7400723" y="3465402"/>
            <a:ext cx="1801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dirty="0" smtClean="0">
                <a:solidFill>
                  <a:srgbClr val="FF0000"/>
                </a:solidFill>
              </a:rPr>
              <a:t>膠要點在套管下方，不能蓋過套管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 bwMode="auto">
          <a:xfrm flipH="1">
            <a:off x="6200775" y="3314700"/>
            <a:ext cx="1289993" cy="6858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13" name="文字方塊 12"/>
          <p:cNvSpPr txBox="1"/>
          <p:nvPr/>
        </p:nvSpPr>
        <p:spPr>
          <a:xfrm>
            <a:off x="7490768" y="3131002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OK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490768" y="5058873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膠蓋過套管，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algn="l"/>
            <a:r>
              <a:rPr lang="zh-TW" altLang="en-US" dirty="0" smtClean="0">
                <a:solidFill>
                  <a:srgbClr val="FF0000"/>
                </a:solidFill>
              </a:rPr>
              <a:t>組裝會干涉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7" name="直線單箭頭接點 16"/>
          <p:cNvCxnSpPr>
            <a:stCxn id="18" idx="1"/>
          </p:cNvCxnSpPr>
          <p:nvPr/>
        </p:nvCxnSpPr>
        <p:spPr bwMode="auto">
          <a:xfrm flipH="1">
            <a:off x="5662358" y="4925631"/>
            <a:ext cx="1828410" cy="30673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18" name="文字方塊 17"/>
          <p:cNvSpPr txBox="1"/>
          <p:nvPr/>
        </p:nvSpPr>
        <p:spPr>
          <a:xfrm>
            <a:off x="7490768" y="4756354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NG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705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2904986" y="39389"/>
            <a:ext cx="3914913" cy="584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1" tIns="45716" rIns="91431" bIns="45716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/>
            <a:r>
              <a:rPr kumimoji="0" lang="en-US" altLang="zh-TW" sz="32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Preventive Action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7000" y="627193"/>
            <a:ext cx="9017000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/>
            <a:r>
              <a:rPr lang="zh-TW" altLang="en-US" sz="2000" dirty="0">
                <a:latin typeface="+mj-lt"/>
                <a:ea typeface="新細明體" pitchFamily="18" charset="-120"/>
                <a:cs typeface="Times New Roman" pitchFamily="18" charset="0"/>
              </a:rPr>
              <a:t>預防</a:t>
            </a:r>
            <a:r>
              <a:rPr lang="zh-TW" altLang="en-US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措施</a:t>
            </a:r>
            <a:r>
              <a:rPr lang="en-US" altLang="zh-TW" sz="2000" dirty="0" smtClean="0">
                <a:latin typeface="+mj-lt"/>
                <a:ea typeface="新細明體" pitchFamily="18" charset="-120"/>
                <a:cs typeface="Times New Roman" pitchFamily="18" charset="0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TW" altLang="en-US" sz="1800" dirty="0" smtClean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當</a:t>
            </a:r>
            <a:r>
              <a:rPr lang="en-US" altLang="zh-TW" sz="1800" dirty="0" smtClean="0">
                <a:latin typeface="+mj-lt"/>
                <a:ea typeface="新細明體" pitchFamily="18" charset="-120"/>
                <a:cs typeface="新細明體" pitchFamily="18" charset="-120"/>
              </a:rPr>
              <a:t>LF1</a:t>
            </a:r>
            <a:r>
              <a:rPr lang="zh-TW" altLang="en-US" sz="1800" dirty="0" smtClean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距離</a:t>
            </a:r>
            <a:r>
              <a:rPr lang="en-US" altLang="zh-TW" sz="1800" dirty="0" smtClean="0">
                <a:latin typeface="+mj-lt"/>
                <a:ea typeface="新細明體" pitchFamily="18" charset="-120"/>
                <a:cs typeface="新細明體" pitchFamily="18" charset="-120"/>
              </a:rPr>
              <a:t>FG</a:t>
            </a:r>
            <a:r>
              <a:rPr lang="zh-TW" altLang="en-US" sz="1800" dirty="0" smtClean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線的焊點過近時，</a:t>
            </a:r>
            <a:r>
              <a:rPr lang="en-US" altLang="zh-TW" sz="1800" dirty="0" smtClean="0">
                <a:latin typeface="+mj-lt"/>
                <a:ea typeface="新細明體" pitchFamily="18" charset="-120"/>
                <a:cs typeface="新細明體" pitchFamily="18" charset="-120"/>
              </a:rPr>
              <a:t>FG</a:t>
            </a:r>
            <a:r>
              <a:rPr lang="zh-TW" altLang="en-US" sz="1800" dirty="0" smtClean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線不能用轉</a:t>
            </a:r>
            <a:r>
              <a:rPr lang="en-US" altLang="zh-TW" sz="1800" dirty="0" smtClean="0">
                <a:latin typeface="+mj-lt"/>
                <a:ea typeface="新細明體" pitchFamily="18" charset="-120"/>
                <a:cs typeface="新細明體" pitchFamily="18" charset="-120"/>
              </a:rPr>
              <a:t>90</a:t>
            </a:r>
            <a:r>
              <a:rPr lang="zh-TW" altLang="en-US" sz="1800" dirty="0" smtClean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度的設計</a:t>
            </a:r>
            <a:endParaRPr lang="en-US" altLang="zh-TW" sz="1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zh-TW" sz="1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TW" altLang="en-US" sz="1800" dirty="0" smtClean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如</a:t>
            </a:r>
            <a:r>
              <a:rPr lang="en-US" altLang="zh-TW" sz="1800" dirty="0" smtClean="0">
                <a:latin typeface="+mj-lt"/>
                <a:ea typeface="新細明體" pitchFamily="18" charset="-120"/>
                <a:cs typeface="新細明體" pitchFamily="18" charset="-120"/>
              </a:rPr>
              <a:t>FG</a:t>
            </a:r>
            <a:r>
              <a:rPr lang="zh-TW" altLang="en-US" sz="1800" dirty="0" smtClean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線要用轉</a:t>
            </a:r>
            <a:r>
              <a:rPr lang="en-US" altLang="zh-TW" sz="1800" dirty="0" smtClean="0">
                <a:latin typeface="+mj-lt"/>
                <a:ea typeface="新細明體" pitchFamily="18" charset="-120"/>
                <a:cs typeface="新細明體" pitchFamily="18" charset="-120"/>
              </a:rPr>
              <a:t>90</a:t>
            </a:r>
            <a:r>
              <a:rPr lang="zh-TW" altLang="en-US" sz="1800" dirty="0" smtClean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度的設計，</a:t>
            </a:r>
            <a:r>
              <a:rPr lang="en-US" altLang="zh-TW" sz="1800" dirty="0" smtClean="0">
                <a:latin typeface="+mj-lt"/>
                <a:ea typeface="新細明體" pitchFamily="18" charset="-120"/>
                <a:cs typeface="新細明體" pitchFamily="18" charset="-120"/>
              </a:rPr>
              <a:t>LF1</a:t>
            </a:r>
            <a:r>
              <a:rPr lang="zh-TW" altLang="en-US" sz="1800" dirty="0" smtClean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的周圍和上方需要包膠帶</a:t>
            </a:r>
            <a:r>
              <a:rPr lang="en-US" altLang="zh-TW" sz="1800" dirty="0" smtClean="0">
                <a:solidFill>
                  <a:srgbClr val="FFC000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rPr>
              <a:t>(</a:t>
            </a:r>
            <a:r>
              <a:rPr lang="zh-TW" altLang="en-US" sz="1800" dirty="0" smtClean="0">
                <a:solidFill>
                  <a:srgbClr val="FFC000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rPr>
              <a:t>缺點：</a:t>
            </a:r>
            <a:r>
              <a:rPr lang="en-US" altLang="zh-TW" sz="1800" dirty="0" smtClean="0">
                <a:solidFill>
                  <a:srgbClr val="FFC000"/>
                </a:solidFill>
                <a:latin typeface="+mj-lt"/>
                <a:ea typeface="新細明體" pitchFamily="18" charset="-120"/>
                <a:cs typeface="新細明體" pitchFamily="18" charset="-120"/>
              </a:rPr>
              <a:t>LF1</a:t>
            </a:r>
            <a:r>
              <a:rPr lang="zh-TW" altLang="en-US" sz="1800" dirty="0" smtClean="0">
                <a:solidFill>
                  <a:srgbClr val="FFC000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rPr>
              <a:t>沒辦法自動化</a:t>
            </a:r>
            <a:r>
              <a:rPr lang="en-US" altLang="zh-TW" sz="1800" dirty="0" smtClean="0">
                <a:solidFill>
                  <a:srgbClr val="FFC000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rPr>
              <a:t>)</a:t>
            </a:r>
            <a:r>
              <a:rPr lang="zh-TW" altLang="en-US" sz="1800" dirty="0" smtClean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或是</a:t>
            </a:r>
            <a:r>
              <a:rPr lang="en-US" altLang="zh-TW" sz="1800" dirty="0" smtClean="0">
                <a:latin typeface="+mj-lt"/>
                <a:ea typeface="新細明體" pitchFamily="18" charset="-120"/>
                <a:cs typeface="新細明體" pitchFamily="18" charset="-120"/>
              </a:rPr>
              <a:t>LF1</a:t>
            </a:r>
            <a:r>
              <a:rPr lang="zh-TW" altLang="en-US" sz="1800" dirty="0" smtClean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要擺在距離</a:t>
            </a:r>
            <a:r>
              <a:rPr lang="en-US" altLang="zh-TW" sz="1800" dirty="0" smtClean="0">
                <a:latin typeface="+mj-lt"/>
                <a:ea typeface="新細明體" pitchFamily="18" charset="-120"/>
                <a:cs typeface="新細明體" pitchFamily="18" charset="-120"/>
              </a:rPr>
              <a:t>FG</a:t>
            </a:r>
            <a:r>
              <a:rPr lang="zh-TW" altLang="en-US" sz="1800" dirty="0" smtClean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焊點</a:t>
            </a:r>
            <a:r>
              <a:rPr lang="en-US" altLang="zh-TW" sz="1800" dirty="0" smtClean="0">
                <a:latin typeface="+mj-lt"/>
                <a:ea typeface="新細明體" pitchFamily="18" charset="-120"/>
                <a:cs typeface="新細明體" pitchFamily="18" charset="-120"/>
              </a:rPr>
              <a:t>6.5mm</a:t>
            </a:r>
            <a:r>
              <a:rPr lang="zh-TW" altLang="en-US" sz="1800" dirty="0" smtClean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以上的距離</a:t>
            </a:r>
            <a:r>
              <a:rPr lang="en-US" altLang="zh-TW" sz="1800" dirty="0" smtClean="0">
                <a:solidFill>
                  <a:srgbClr val="FFC000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rPr>
              <a:t>(</a:t>
            </a:r>
            <a:r>
              <a:rPr lang="zh-TW" altLang="en-US" sz="1800" dirty="0" smtClean="0">
                <a:solidFill>
                  <a:srgbClr val="FFC000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rPr>
              <a:t>缺點：空間利用率差</a:t>
            </a:r>
            <a:r>
              <a:rPr lang="en-US" altLang="zh-TW" sz="1800" dirty="0" smtClean="0">
                <a:solidFill>
                  <a:srgbClr val="FFC000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rPr>
              <a:t>)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5" t="16482" r="35852" b="15000"/>
          <a:stretch/>
        </p:blipFill>
        <p:spPr>
          <a:xfrm rot="16200000">
            <a:off x="2400502" y="1546932"/>
            <a:ext cx="4014881" cy="5525073"/>
          </a:xfrm>
          <a:prstGeom prst="rect">
            <a:avLst/>
          </a:prstGeom>
        </p:spPr>
      </p:pic>
      <p:cxnSp>
        <p:nvCxnSpPr>
          <p:cNvPr id="17" name="直線單箭頭接點 16"/>
          <p:cNvCxnSpPr/>
          <p:nvPr/>
        </p:nvCxnSpPr>
        <p:spPr bwMode="auto">
          <a:xfrm>
            <a:off x="4481890" y="4379053"/>
            <a:ext cx="307220" cy="33556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</p:spPr>
      </p:cxnSp>
      <p:sp>
        <p:nvSpPr>
          <p:cNvPr id="19" name="文字方塊 18"/>
          <p:cNvSpPr txBox="1"/>
          <p:nvPr/>
        </p:nvSpPr>
        <p:spPr>
          <a:xfrm>
            <a:off x="4635500" y="420977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距離過近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4488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訂設計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設計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Q104 ISSUE">
  <a:themeElements>
    <a:clrScheme name="Q104 ISSU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Q104 ISSU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Q104 ISSU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104 ISSU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104 ISSU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104 ISSU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104 ISSU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104 ISSU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104 ISSU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Hipro Presentation 母片">
  <a:themeElements>
    <a:clrScheme name="Hipro Presentation 母片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Hipro Presentation 母片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Hipro Presentation 母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pro Presentation 母片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pro Presentation 母片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pro Presentation 母片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pro Presentation 母片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pro Presentation 母片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pro Presentation 母片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2620</TotalTime>
  <Words>605</Words>
  <Application>Microsoft Office PowerPoint</Application>
  <PresentationFormat>如螢幕大小 (4:3)</PresentationFormat>
  <Paragraphs>68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4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Default Design</vt:lpstr>
      <vt:lpstr>自訂設計</vt:lpstr>
      <vt:lpstr>Q104 ISSUE</vt:lpstr>
      <vt:lpstr>Hipro Presentation 母片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2008 Acer AD Models Quality Review  &amp; 2009 Improvement Plan    Focus Team</dc:title>
  <dc:creator>Sylon_Yang(楊錫隆)</dc:creator>
  <cp:lastModifiedBy>Sam Lee</cp:lastModifiedBy>
  <cp:revision>2308</cp:revision>
  <dcterms:created xsi:type="dcterms:W3CDTF">2002-04-08T16:40:00Z</dcterms:created>
  <dcterms:modified xsi:type="dcterms:W3CDTF">2019-01-25T11:25:18Z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2052-10.8.0.5391</vt:lpwstr>
  </property>
</Properties>
</file>