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1019" r:id="rId5"/>
    <p:sldId id="1197" r:id="rId6"/>
    <p:sldId id="1241" r:id="rId7"/>
    <p:sldId id="1259" r:id="rId8"/>
    <p:sldId id="1249" r:id="rId9"/>
    <p:sldId id="1265" r:id="rId10"/>
    <p:sldId id="1262" r:id="rId11"/>
    <p:sldId id="1263" r:id="rId12"/>
    <p:sldId id="1257" r:id="rId13"/>
    <p:sldId id="1258" r:id="rId14"/>
    <p:sldId id="1266" r:id="rId15"/>
    <p:sldId id="1267" r:id="rId16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11">
          <p15:clr>
            <a:srgbClr val="A4A3A4"/>
          </p15:clr>
        </p15:guide>
        <p15:guide id="2" pos="1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9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CCECFF"/>
    <a:srgbClr val="0000CC"/>
    <a:srgbClr val="FF99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925" autoAdjust="0"/>
  </p:normalViewPr>
  <p:slideViewPr>
    <p:cSldViewPr snapToGrid="0">
      <p:cViewPr varScale="1">
        <p:scale>
          <a:sx n="88" d="100"/>
          <a:sy n="88" d="100"/>
        </p:scale>
        <p:origin x="-1627" y="-62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7/23/2020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7/23/2020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1993991"/>
            <a:ext cx="8393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[A065RP17(8)P]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[Drop Test]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Corrective Action Report</a:t>
            </a: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405479" y="5933984"/>
            <a:ext cx="1606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Date:  </a:t>
            </a:r>
            <a:r>
              <a:rPr lang="en-US" altLang="zh-TW" sz="1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2020/06/03</a:t>
            </a:r>
            <a:endParaRPr lang="en-US" altLang="zh-TW" sz="1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186" y="748573"/>
            <a:ext cx="5504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 smtClean="0">
                <a:latin typeface="新細明體"/>
                <a:ea typeface="新細明體"/>
                <a:cs typeface="Arial Unicode MS" panose="020B0604020202020204" pitchFamily="34" charset="-120"/>
              </a:rPr>
              <a:t>●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 result 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" y="1087127"/>
            <a:ext cx="4804913" cy="261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7" y="3793853"/>
            <a:ext cx="5702060" cy="284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7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>
            <a:grpSpLocks noChangeAspect="1"/>
          </p:cNvGrpSpPr>
          <p:nvPr/>
        </p:nvGrpSpPr>
        <p:grpSpPr>
          <a:xfrm>
            <a:off x="625515" y="2556768"/>
            <a:ext cx="7282750" cy="2160000"/>
            <a:chOff x="2389387" y="2775435"/>
            <a:chExt cx="7282750" cy="216000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012" y="2775435"/>
              <a:ext cx="6259799" cy="176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直線接點 25"/>
            <p:cNvCxnSpPr/>
            <p:nvPr/>
          </p:nvCxnSpPr>
          <p:spPr bwMode="auto">
            <a:xfrm>
              <a:off x="3211692" y="4511290"/>
              <a:ext cx="569246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直線接點 26"/>
            <p:cNvCxnSpPr/>
            <p:nvPr/>
          </p:nvCxnSpPr>
          <p:spPr bwMode="auto">
            <a:xfrm>
              <a:off x="3206030" y="4263537"/>
              <a:ext cx="0" cy="4083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8904154" y="4222236"/>
              <a:ext cx="0" cy="4083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直線接點 28"/>
            <p:cNvCxnSpPr/>
            <p:nvPr/>
          </p:nvCxnSpPr>
          <p:spPr bwMode="auto">
            <a:xfrm flipH="1">
              <a:off x="8781058" y="3994725"/>
              <a:ext cx="12893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0" name="直線接點 29"/>
            <p:cNvCxnSpPr/>
            <p:nvPr/>
          </p:nvCxnSpPr>
          <p:spPr bwMode="auto">
            <a:xfrm flipH="1">
              <a:off x="3406077" y="3895548"/>
              <a:ext cx="52901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1" name="直線接點 30"/>
            <p:cNvCxnSpPr/>
            <p:nvPr/>
          </p:nvCxnSpPr>
          <p:spPr bwMode="auto">
            <a:xfrm flipH="1">
              <a:off x="3217528" y="3994725"/>
              <a:ext cx="12609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2" name="直線接點 31"/>
            <p:cNvCxnSpPr/>
            <p:nvPr/>
          </p:nvCxnSpPr>
          <p:spPr bwMode="auto">
            <a:xfrm>
              <a:off x="3423578" y="3837572"/>
              <a:ext cx="0" cy="192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8696209" y="3837570"/>
              <a:ext cx="0" cy="1920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" name="文字方塊 33"/>
            <p:cNvSpPr txBox="1"/>
            <p:nvPr/>
          </p:nvSpPr>
          <p:spPr>
            <a:xfrm>
              <a:off x="8746347" y="3518834"/>
              <a:ext cx="1983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C</a:t>
              </a:r>
              <a:endParaRPr lang="zh-TW" altLang="en-US" sz="1200" b="1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061735" y="3509454"/>
              <a:ext cx="1983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D</a:t>
              </a:r>
              <a:endParaRPr lang="zh-TW" altLang="en-US" sz="1200" b="1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145271" y="3518834"/>
              <a:ext cx="19835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E</a:t>
              </a:r>
              <a:endParaRPr lang="zh-TW" altLang="en-US" sz="1200" b="1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900699" y="4511290"/>
              <a:ext cx="198353" cy="424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A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909485" y="2916647"/>
              <a:ext cx="7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B(Step)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2389387" y="2909344"/>
              <a:ext cx="110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F(Step)</a:t>
              </a:r>
              <a:endParaRPr lang="zh-TW" altLang="en-US" sz="1200" b="1" dirty="0"/>
            </a:p>
          </p:txBody>
        </p:sp>
      </p:grp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10" y="4504695"/>
            <a:ext cx="5856345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45878"/>
            <a:ext cx="9411419" cy="86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Action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pPr algn="l" eaLnBrk="1" hangingPunct="1"/>
            <a:r>
              <a:rPr kumimoji="0"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 </a:t>
            </a:r>
            <a:r>
              <a:rPr kumimoji="0" lang="en-US" altLang="zh-TW" sz="1400" b="1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  the  spec  of  Lenovo  dropping  test : 1.2mm </a:t>
            </a:r>
            <a:r>
              <a:rPr kumimoji="0" lang="zh-TW" altLang="en-US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surfaces &amp;</a:t>
            </a:r>
            <a:r>
              <a:rPr kumimoji="0" lang="zh-TW" altLang="en-US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8corners </a:t>
            </a:r>
            <a:r>
              <a:rPr kumimoji="0" lang="zh-TW" altLang="en-US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 2cycles </a:t>
            </a:r>
            <a:r>
              <a:rPr kumimoji="0" lang="zh-TW" altLang="en-US" sz="1400" b="1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r>
              <a:rPr kumimoji="0" lang="en-US" altLang="zh-TW" sz="1400" b="1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kumimoji="0" lang="en-US" altLang="zh-TW" sz="1400" b="1" u="sng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2853" y="1427528"/>
            <a:ext cx="1034785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1.Reserve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enough gap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t </a:t>
            </a: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least 0.8mm each side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between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Case &amp;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PCB</a:t>
            </a:r>
          </a:p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(to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prevent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assembling interference )</a:t>
            </a:r>
          </a:p>
          <a:p>
            <a:pPr lvl="0" algn="l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-This case condition:</a:t>
            </a:r>
          </a:p>
          <a:p>
            <a:pPr lvl="0" algn="l"/>
            <a:r>
              <a:rPr lang="en-US" altLang="zh-TW" sz="1200" dirty="0" smtClean="0">
                <a:solidFill>
                  <a:schemeClr val="accent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</a:t>
            </a:r>
            <a:r>
              <a:rPr lang="en-US" altLang="zh-TW" sz="1400" dirty="0" smtClean="0">
                <a:solidFill>
                  <a:schemeClr val="accent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●Step of cosmetic spec : +0.2/-0mm (to sink below the ultrasonic surface )</a:t>
            </a:r>
            <a:endParaRPr lang="en-US" altLang="zh-TW" sz="1400" dirty="0" smtClean="0">
              <a:solidFill>
                <a:schemeClr val="accent6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lvl="0" algn="l"/>
            <a:r>
              <a:rPr lang="en-US" altLang="zh-TW" sz="1400" dirty="0" smtClean="0">
                <a:solidFill>
                  <a:schemeClr val="accent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●Make sure case’s thickness is strong enough to suffer the impact (sufficient ribs&amp; radius structure in corner).</a:t>
            </a:r>
            <a:endParaRPr lang="en-US" altLang="zh-TW" sz="1400" dirty="0" smtClean="0">
              <a:solidFill>
                <a:schemeClr val="accent6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516704" y="3676881"/>
            <a:ext cx="211958" cy="20500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6887449" y="3676881"/>
            <a:ext cx="211958" cy="20500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 bwMode="auto">
          <a:xfrm flipV="1">
            <a:off x="972032" y="3856009"/>
            <a:ext cx="561924" cy="3971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6" name="直線單箭頭接點 45"/>
          <p:cNvCxnSpPr/>
          <p:nvPr/>
        </p:nvCxnSpPr>
        <p:spPr bwMode="auto">
          <a:xfrm flipH="1" flipV="1">
            <a:off x="7099407" y="3846274"/>
            <a:ext cx="599644" cy="3614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9" name="文字方塊 48"/>
          <p:cNvSpPr txBox="1"/>
          <p:nvPr/>
        </p:nvSpPr>
        <p:spPr>
          <a:xfrm>
            <a:off x="7699051" y="4094523"/>
            <a:ext cx="76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Target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(Gap)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44189" y="4094523"/>
            <a:ext cx="76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Target</a:t>
            </a:r>
          </a:p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(Gap)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78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72853" y="840925"/>
            <a:ext cx="103478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2. To Fix the internals by snap </a:t>
            </a: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hook  or anything else .</a:t>
            </a:r>
          </a:p>
          <a:p>
            <a:pPr marL="285750" lvl="0" indent="-285750" algn="l">
              <a:buFont typeface="Wingdings"/>
              <a:buChar char="à"/>
            </a:pP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If there are no sufficient conditions to add it , we suggest to enlarge the gap between </a:t>
            </a:r>
          </a:p>
          <a:p>
            <a:pPr lvl="0"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  case  &amp; PCB to 1.5mm or more &amp; add sponge or pad to be </a:t>
            </a:r>
            <a:r>
              <a:rPr lang="en-US" altLang="zh-TW" sz="1800" dirty="0" smtClean="0"/>
              <a:t>cushion.</a:t>
            </a:r>
            <a:r>
              <a:rPr lang="en-US" altLang="zh-TW" sz="18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</a:t>
            </a:r>
          </a:p>
          <a:p>
            <a:pPr lvl="0" algn="l"/>
            <a:endParaRPr lang="en-US" altLang="zh-TW" sz="1800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lvl="0"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3. Increase the difficulty in internal verification.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 in this case, drop test spec :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Height=1.2m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；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6surfaces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8corners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2Cycle</a:t>
            </a: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en-US" altLang="zh-TW" sz="1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l"/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Increase level to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Height=</a:t>
            </a:r>
            <a:r>
              <a:rPr lang="en-US" altLang="zh-TW" sz="18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1.5m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；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6surfaces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8corners</a:t>
            </a:r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2Cycle</a:t>
            </a: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en-US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to make sure when accident happen , we still can pass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test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reliably.</a:t>
            </a:r>
            <a:endParaRPr lang="zh-TW" altLang="zh-TW" sz="1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algn="l"/>
            <a:endParaRPr lang="en-US" altLang="zh-TW" sz="1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72547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40391" y="661735"/>
            <a:ext cx="20361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496044" y="1304698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Risk Assessment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4915811" y="3602437"/>
            <a:ext cx="3664308" cy="2901390"/>
            <a:chOff x="4114799" y="3690783"/>
            <a:chExt cx="3664308" cy="290139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799" y="3690783"/>
              <a:ext cx="2125018" cy="290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橢圓 7"/>
            <p:cNvSpPr/>
            <p:nvPr/>
          </p:nvSpPr>
          <p:spPr bwMode="auto">
            <a:xfrm>
              <a:off x="5613149" y="3690783"/>
              <a:ext cx="506994" cy="32654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橢圓 15"/>
            <p:cNvSpPr/>
            <p:nvPr/>
          </p:nvSpPr>
          <p:spPr bwMode="auto">
            <a:xfrm>
              <a:off x="4624813" y="3690783"/>
              <a:ext cx="506994" cy="32654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5573241" y="6192557"/>
              <a:ext cx="506994" cy="32654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542662" y="4599669"/>
              <a:ext cx="2236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FF0000"/>
                  </a:solidFill>
                </a:rPr>
                <a:t>Scrubbbing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 mark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 bwMode="auto">
            <a:xfrm flipH="1" flipV="1">
              <a:off x="6101826" y="4023779"/>
              <a:ext cx="890442" cy="527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直線單箭頭接點 25"/>
            <p:cNvCxnSpPr/>
            <p:nvPr/>
          </p:nvCxnSpPr>
          <p:spPr bwMode="auto">
            <a:xfrm flipH="1" flipV="1">
              <a:off x="4999461" y="4014259"/>
              <a:ext cx="1410392" cy="566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直線單箭頭接點 28"/>
            <p:cNvCxnSpPr/>
            <p:nvPr/>
          </p:nvCxnSpPr>
          <p:spPr bwMode="auto">
            <a:xfrm flipH="1">
              <a:off x="6080235" y="4963723"/>
              <a:ext cx="823032" cy="12916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45163" y="625846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258" y="1283910"/>
            <a:ext cx="10301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  <a:r>
              <a:rPr lang="en-US" altLang="zh-TW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A065RP17(8)P-LN01 can’t meet the Lenovo spec of dropping test :</a:t>
            </a:r>
          </a:p>
          <a:p>
            <a:pPr algn="l"/>
            <a:r>
              <a:rPr lang="zh-TW" altLang="en-US" sz="1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Height=1.2m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Surfaces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、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 Corners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 Cycle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total 28</a:t>
            </a:r>
            <a:r>
              <a:rPr lang="zh-TW" altLang="en-US" sz="1800" u="sng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u="sng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163" y="2887851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Root-Cause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Analysis </a:t>
            </a:r>
            <a:endParaRPr kumimoji="0" lang="en-US" altLang="zh-TW" sz="3200" b="1" dirty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2258" y="3386696"/>
            <a:ext cx="5504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◎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crubbing mark on DC-Case &amp; PCB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2" y="2051758"/>
            <a:ext cx="3753099" cy="94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0516" y="2433285"/>
            <a:ext cx="4204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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MP</a:t>
            </a: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ORT</a:t>
            </a: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  fail 2pcs (total 5pcs)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85931" y="3925912"/>
            <a:ext cx="3932459" cy="2157435"/>
            <a:chOff x="422258" y="3981109"/>
            <a:chExt cx="2958807" cy="170383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85374" y="3835564"/>
              <a:ext cx="1650146" cy="194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422258" y="5346393"/>
              <a:ext cx="1588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scrubbing mark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 bwMode="auto">
            <a:xfrm flipV="1">
              <a:off x="1439828" y="5233829"/>
              <a:ext cx="235180" cy="15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直線單箭頭接點 20"/>
            <p:cNvCxnSpPr>
              <a:stCxn id="13" idx="0"/>
            </p:cNvCxnSpPr>
            <p:nvPr/>
          </p:nvCxnSpPr>
          <p:spPr bwMode="auto">
            <a:xfrm flipV="1">
              <a:off x="1216543" y="4581054"/>
              <a:ext cx="361127" cy="7653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81998" y="6315684"/>
            <a:ext cx="6138842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Internals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shifted to hit the case during the drop test.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3" y="3256447"/>
            <a:ext cx="7241911" cy="267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357" y="758162"/>
            <a:ext cx="5504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 smtClean="0">
                <a:latin typeface="新細明體"/>
                <a:ea typeface="新細明體"/>
                <a:cs typeface="Arial Unicode MS" panose="020B0604020202020204" pitchFamily="34" charset="-120"/>
              </a:rPr>
              <a:t>●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 (Before): Gap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between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 PCB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6" y="1232240"/>
            <a:ext cx="1375345" cy="181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接點 8"/>
          <p:cNvCxnSpPr/>
          <p:nvPr/>
        </p:nvCxnSpPr>
        <p:spPr bwMode="auto">
          <a:xfrm>
            <a:off x="1441010" y="1175655"/>
            <a:ext cx="0" cy="1996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直線接點 10"/>
          <p:cNvCxnSpPr/>
          <p:nvPr/>
        </p:nvCxnSpPr>
        <p:spPr bwMode="auto">
          <a:xfrm flipH="1">
            <a:off x="1441010" y="3122074"/>
            <a:ext cx="3183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直線接點 13"/>
          <p:cNvCxnSpPr/>
          <p:nvPr/>
        </p:nvCxnSpPr>
        <p:spPr bwMode="auto">
          <a:xfrm flipH="1">
            <a:off x="1441010" y="1264604"/>
            <a:ext cx="3183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文字方塊 20"/>
          <p:cNvSpPr txBox="1"/>
          <p:nvPr/>
        </p:nvSpPr>
        <p:spPr>
          <a:xfrm>
            <a:off x="1535392" y="1037156"/>
            <a:ext cx="12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X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77318" y="3117948"/>
            <a:ext cx="12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X</a:t>
            </a:r>
            <a:endParaRPr lang="zh-TW" altLang="en-US" sz="1200" b="1" dirty="0"/>
          </a:p>
        </p:txBody>
      </p:sp>
      <p:grpSp>
        <p:nvGrpSpPr>
          <p:cNvPr id="54" name="群組 53"/>
          <p:cNvGrpSpPr>
            <a:grpSpLocks noChangeAspect="1"/>
          </p:cNvGrpSpPr>
          <p:nvPr/>
        </p:nvGrpSpPr>
        <p:grpSpPr>
          <a:xfrm>
            <a:off x="2214470" y="1371283"/>
            <a:ext cx="5854686" cy="2080663"/>
            <a:chOff x="2062071" y="1500824"/>
            <a:chExt cx="3830043" cy="136113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071" y="1500824"/>
              <a:ext cx="3830043" cy="113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接點 16"/>
            <p:cNvCxnSpPr/>
            <p:nvPr/>
          </p:nvCxnSpPr>
          <p:spPr bwMode="auto">
            <a:xfrm>
              <a:off x="2169416" y="2584962"/>
              <a:ext cx="35896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2148234" y="2438400"/>
              <a:ext cx="0" cy="266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線接點 24"/>
            <p:cNvCxnSpPr/>
            <p:nvPr/>
          </p:nvCxnSpPr>
          <p:spPr bwMode="auto">
            <a:xfrm>
              <a:off x="5742154" y="2411427"/>
              <a:ext cx="0" cy="266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1" name="文字方塊 30"/>
            <p:cNvSpPr txBox="1"/>
            <p:nvPr/>
          </p:nvSpPr>
          <p:spPr>
            <a:xfrm>
              <a:off x="3847551" y="2584962"/>
              <a:ext cx="129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 smtClean="0"/>
                <a:t>A</a:t>
              </a:r>
              <a:endParaRPr lang="zh-TW" altLang="en-US" sz="1200" b="1" dirty="0"/>
            </a:p>
          </p:txBody>
        </p:sp>
        <p:cxnSp>
          <p:nvCxnSpPr>
            <p:cNvPr id="32" name="直線接點 31"/>
            <p:cNvCxnSpPr/>
            <p:nvPr/>
          </p:nvCxnSpPr>
          <p:spPr bwMode="auto">
            <a:xfrm flipH="1">
              <a:off x="5639729" y="2247900"/>
              <a:ext cx="1117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3" name="直線接點 32"/>
            <p:cNvCxnSpPr/>
            <p:nvPr/>
          </p:nvCxnSpPr>
          <p:spPr bwMode="auto">
            <a:xfrm flipH="1">
              <a:off x="2274160" y="2202180"/>
              <a:ext cx="33522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4" name="直線接點 33"/>
            <p:cNvCxnSpPr/>
            <p:nvPr/>
          </p:nvCxnSpPr>
          <p:spPr bwMode="auto">
            <a:xfrm flipH="1">
              <a:off x="2140921" y="2255520"/>
              <a:ext cx="1143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0" name="直線接點 49"/>
            <p:cNvCxnSpPr/>
            <p:nvPr/>
          </p:nvCxnSpPr>
          <p:spPr bwMode="auto">
            <a:xfrm>
              <a:off x="5626394" y="2169946"/>
              <a:ext cx="0" cy="1254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線接點 54"/>
            <p:cNvCxnSpPr/>
            <p:nvPr/>
          </p:nvCxnSpPr>
          <p:spPr bwMode="auto">
            <a:xfrm>
              <a:off x="2274160" y="2143276"/>
              <a:ext cx="0" cy="1254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9" name="文字方塊 58"/>
            <p:cNvSpPr txBox="1"/>
            <p:nvPr/>
          </p:nvSpPr>
          <p:spPr>
            <a:xfrm>
              <a:off x="5615685" y="1955660"/>
              <a:ext cx="129540" cy="17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rgbClr val="FF0000"/>
                  </a:solidFill>
                </a:rPr>
                <a:t>C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885507" y="1941206"/>
              <a:ext cx="129540" cy="17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rgbClr val="FF0000"/>
                  </a:solidFill>
                </a:rPr>
                <a:t>D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125682" y="1955660"/>
              <a:ext cx="129540" cy="17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>
                  <a:solidFill>
                    <a:srgbClr val="FF0000"/>
                  </a:solidFill>
                </a:rPr>
                <a:t>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8054425" y="1397341"/>
            <a:ext cx="76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B(Step)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534327" y="1390038"/>
            <a:ext cx="110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F(Step)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414357" y="6003264"/>
            <a:ext cx="8235080" cy="33855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Gap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must be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bigger than 1.25mm at least for assembly required.(0.625 mm each side)  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68432" y="5181600"/>
            <a:ext cx="763687" cy="2209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873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083" y="1167566"/>
            <a:ext cx="87621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Can meet the IEC 60950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，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no safety concern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。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(list comparison as below)</a:t>
            </a:r>
          </a:p>
          <a:p>
            <a:pPr lvl="1" algn="l"/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  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-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IEC 60950  :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750 mm ± 10 mm for desk-top equipment as described above (any 1-face)</a:t>
            </a:r>
          </a:p>
          <a:p>
            <a:pPr lvl="1" algn="l"/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  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-</a:t>
            </a:r>
            <a:r>
              <a:rPr lang="pt-BR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Lenovo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pt-BR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: 1.2M drop onto concrete floor. 2 cycle(6-faces + 8-corners)</a:t>
            </a:r>
            <a:endParaRPr lang="en-US" altLang="zh-CN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pPr lvl="1" algn="l"/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  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-</a:t>
            </a:r>
            <a:r>
              <a:rPr lang="en-US" altLang="zh-CN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Hp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: 36-inch (92cm) drop onto hardwood surface. (any 3-faces)</a:t>
            </a:r>
          </a:p>
          <a:p>
            <a:pPr lvl="1" algn="l"/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  </a:t>
            </a:r>
            <a:r>
              <a:rPr lang="en-US" altLang="zh-TW" dirty="0">
                <a:latin typeface="Calibri" pitchFamily="34" charset="0"/>
                <a:ea typeface="標楷體" pitchFamily="65" charset="-120"/>
                <a:cs typeface="Calibri" pitchFamily="34" charset="0"/>
              </a:rPr>
              <a:t>-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Dell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:</a:t>
            </a:r>
            <a:r>
              <a:rPr lang="zh-TW" altLang="en-US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  <a:ea typeface="標楷體" pitchFamily="65" charset="-120"/>
                <a:cs typeface="Calibri" pitchFamily="34" charset="0"/>
              </a:rPr>
              <a:t>The adapter will dropped from a height of 36”(92cm) onto an concrete floor. (6-faces 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350" y="695119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833" y="2446686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endParaRPr kumimoji="0"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3490" y="3031453"/>
            <a:ext cx="81571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 Tooling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modified to </a:t>
            </a:r>
            <a:r>
              <a:rPr lang="en-US" altLang="zh-TW" dirty="0"/>
              <a:t>e</a:t>
            </a:r>
            <a:r>
              <a:rPr lang="en-US" altLang="zh-TW" dirty="0" smtClean="0"/>
              <a:t>nlarge the Gap between PCB &amp; CASE from 0.3mm to 1.5mm   each side (Gap&gt;0.65mm by TA) to correct assembling risk(like interference) .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2" y="3763109"/>
            <a:ext cx="6670868" cy="188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 bwMode="auto">
          <a:xfrm>
            <a:off x="705292" y="4800600"/>
            <a:ext cx="635828" cy="46482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25473" y="4800600"/>
            <a:ext cx="635828" cy="46482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29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357" y="758162"/>
            <a:ext cx="5504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>
                <a:latin typeface="新細明體"/>
                <a:ea typeface="新細明體"/>
                <a:cs typeface="Arial Unicode MS" panose="020B0604020202020204" pitchFamily="34" charset="-120"/>
              </a:rPr>
              <a:t>●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TA(After) : Gap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between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&amp; PCB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3" y="1121642"/>
            <a:ext cx="1477755" cy="199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接點 28"/>
          <p:cNvCxnSpPr/>
          <p:nvPr/>
        </p:nvCxnSpPr>
        <p:spPr bwMode="auto">
          <a:xfrm flipH="1">
            <a:off x="1477309" y="3032136"/>
            <a:ext cx="3183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直線接點 29"/>
          <p:cNvCxnSpPr/>
          <p:nvPr/>
        </p:nvCxnSpPr>
        <p:spPr bwMode="auto">
          <a:xfrm flipH="1">
            <a:off x="1477309" y="1174666"/>
            <a:ext cx="3183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文字方塊 34"/>
          <p:cNvSpPr txBox="1"/>
          <p:nvPr/>
        </p:nvSpPr>
        <p:spPr>
          <a:xfrm>
            <a:off x="1513617" y="3028010"/>
            <a:ext cx="129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X</a:t>
            </a:r>
            <a:endParaRPr lang="zh-TW" altLang="en-US" sz="1200" b="1" dirty="0"/>
          </a:p>
        </p:txBody>
      </p:sp>
      <p:cxnSp>
        <p:nvCxnSpPr>
          <p:cNvPr id="36" name="直線接點 35"/>
          <p:cNvCxnSpPr/>
          <p:nvPr/>
        </p:nvCxnSpPr>
        <p:spPr bwMode="auto">
          <a:xfrm>
            <a:off x="1477309" y="1085717"/>
            <a:ext cx="0" cy="1996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28" y="1234189"/>
            <a:ext cx="6259799" cy="17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直線接點 37"/>
          <p:cNvCxnSpPr/>
          <p:nvPr/>
        </p:nvCxnSpPr>
        <p:spPr bwMode="auto">
          <a:xfrm>
            <a:off x="2455808" y="2970044"/>
            <a:ext cx="56924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直線接點 38"/>
          <p:cNvCxnSpPr/>
          <p:nvPr/>
        </p:nvCxnSpPr>
        <p:spPr bwMode="auto">
          <a:xfrm>
            <a:off x="2450146" y="2722291"/>
            <a:ext cx="0" cy="408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" name="直線接點 39"/>
          <p:cNvCxnSpPr/>
          <p:nvPr/>
        </p:nvCxnSpPr>
        <p:spPr bwMode="auto">
          <a:xfrm>
            <a:off x="8148270" y="2680990"/>
            <a:ext cx="0" cy="408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" name="直線接點 40"/>
          <p:cNvCxnSpPr/>
          <p:nvPr/>
        </p:nvCxnSpPr>
        <p:spPr bwMode="auto">
          <a:xfrm flipH="1">
            <a:off x="8025174" y="2453479"/>
            <a:ext cx="1289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</p:spPr>
      </p:cxnSp>
      <p:cxnSp>
        <p:nvCxnSpPr>
          <p:cNvPr id="42" name="直線接點 41"/>
          <p:cNvCxnSpPr/>
          <p:nvPr/>
        </p:nvCxnSpPr>
        <p:spPr bwMode="auto">
          <a:xfrm flipH="1">
            <a:off x="2650193" y="2354302"/>
            <a:ext cx="52901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</p:spPr>
      </p:cxnSp>
      <p:cxnSp>
        <p:nvCxnSpPr>
          <p:cNvPr id="43" name="直線接點 42"/>
          <p:cNvCxnSpPr/>
          <p:nvPr/>
        </p:nvCxnSpPr>
        <p:spPr bwMode="auto">
          <a:xfrm flipH="1">
            <a:off x="2461644" y="2453479"/>
            <a:ext cx="1260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</p:spPr>
      </p:cxnSp>
      <p:cxnSp>
        <p:nvCxnSpPr>
          <p:cNvPr id="44" name="直線接點 43"/>
          <p:cNvCxnSpPr/>
          <p:nvPr/>
        </p:nvCxnSpPr>
        <p:spPr bwMode="auto">
          <a:xfrm>
            <a:off x="2667694" y="2296326"/>
            <a:ext cx="0" cy="192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" name="直線接點 44"/>
          <p:cNvCxnSpPr/>
          <p:nvPr/>
        </p:nvCxnSpPr>
        <p:spPr bwMode="auto">
          <a:xfrm>
            <a:off x="7940325" y="2296324"/>
            <a:ext cx="0" cy="1920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" name="文字方塊 45"/>
          <p:cNvSpPr txBox="1"/>
          <p:nvPr/>
        </p:nvSpPr>
        <p:spPr>
          <a:xfrm>
            <a:off x="7990463" y="1977588"/>
            <a:ext cx="19835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C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305851" y="1968208"/>
            <a:ext cx="19835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D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389387" y="1977588"/>
            <a:ext cx="19835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E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144815" y="2970044"/>
            <a:ext cx="198353" cy="4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A</a:t>
            </a:r>
            <a:endParaRPr lang="zh-TW" altLang="en-US" sz="12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153601" y="1375401"/>
            <a:ext cx="76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B(Step)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633503" y="1368098"/>
            <a:ext cx="110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0000"/>
                </a:solidFill>
              </a:rPr>
              <a:t>F(Step)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7" y="3255310"/>
            <a:ext cx="8117839" cy="299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13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430" y="876617"/>
            <a:ext cx="81571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Reinforce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structure to 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nhance the Impact resistance when internals shifted in machine.  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4770859" y="1237711"/>
            <a:ext cx="2623371" cy="1356160"/>
            <a:chOff x="6127092" y="1169004"/>
            <a:chExt cx="2623371" cy="135616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810" y="1265164"/>
              <a:ext cx="1577886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9" name="直線單箭頭接點 48"/>
            <p:cNvCxnSpPr/>
            <p:nvPr/>
          </p:nvCxnSpPr>
          <p:spPr bwMode="auto">
            <a:xfrm>
              <a:off x="6574486" y="1382474"/>
              <a:ext cx="253034" cy="251117"/>
            </a:xfrm>
            <a:prstGeom prst="straightConnector1">
              <a:avLst/>
            </a:prstGeom>
            <a:solidFill>
              <a:srgbClr val="99CC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字方塊 49"/>
            <p:cNvSpPr txBox="1"/>
            <p:nvPr/>
          </p:nvSpPr>
          <p:spPr>
            <a:xfrm>
              <a:off x="6127092" y="1172385"/>
              <a:ext cx="894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DC_CASE</a:t>
              </a:r>
              <a:endParaRPr lang="zh-TW" altLang="en-US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7855675" y="1169004"/>
              <a:ext cx="894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AC_CASE</a:t>
              </a:r>
              <a:endParaRPr lang="zh-TW" altLang="en-US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cxnSp>
          <p:nvCxnSpPr>
            <p:cNvPr id="52" name="直線單箭頭接點 51"/>
            <p:cNvCxnSpPr>
              <a:stCxn id="51" idx="2"/>
            </p:cNvCxnSpPr>
            <p:nvPr/>
          </p:nvCxnSpPr>
          <p:spPr bwMode="auto">
            <a:xfrm flipH="1">
              <a:off x="8054340" y="1446003"/>
              <a:ext cx="248729" cy="375177"/>
            </a:xfrm>
            <a:prstGeom prst="straightConnector1">
              <a:avLst/>
            </a:prstGeom>
            <a:solidFill>
              <a:srgbClr val="99CC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02" name="群組 4101"/>
          <p:cNvGrpSpPr/>
          <p:nvPr/>
        </p:nvGrpSpPr>
        <p:grpSpPr>
          <a:xfrm>
            <a:off x="275692" y="2339547"/>
            <a:ext cx="8682403" cy="4071805"/>
            <a:chOff x="120571" y="2322721"/>
            <a:chExt cx="8682403" cy="4071805"/>
          </a:xfrm>
        </p:grpSpPr>
        <p:grpSp>
          <p:nvGrpSpPr>
            <p:cNvPr id="4097" name="群組 4096"/>
            <p:cNvGrpSpPr>
              <a:grpSpLocks noChangeAspect="1"/>
            </p:cNvGrpSpPr>
            <p:nvPr/>
          </p:nvGrpSpPr>
          <p:grpSpPr>
            <a:xfrm>
              <a:off x="120571" y="2677394"/>
              <a:ext cx="4261979" cy="3600000"/>
              <a:chOff x="382405" y="2784895"/>
              <a:chExt cx="4617643" cy="3900422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3007413" y="2784895"/>
                <a:ext cx="1153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i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After</a:t>
                </a:r>
                <a:endParaRPr lang="zh-TW" altLang="en-US" b="1" i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897762" y="2826715"/>
                <a:ext cx="12961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i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Before</a:t>
                </a:r>
                <a:endParaRPr lang="zh-TW" altLang="en-US" b="1" i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030" y="4977161"/>
                <a:ext cx="1663176" cy="1420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直線單箭頭接點 41"/>
              <p:cNvCxnSpPr/>
              <p:nvPr/>
            </p:nvCxnSpPr>
            <p:spPr bwMode="auto">
              <a:xfrm>
                <a:off x="676095" y="5667843"/>
                <a:ext cx="92947" cy="17654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單箭頭接點 42"/>
              <p:cNvCxnSpPr/>
              <p:nvPr/>
            </p:nvCxnSpPr>
            <p:spPr bwMode="auto">
              <a:xfrm flipH="1" flipV="1">
                <a:off x="830659" y="5700292"/>
                <a:ext cx="113205" cy="28005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文字方塊 43"/>
              <p:cNvSpPr txBox="1"/>
              <p:nvPr/>
            </p:nvSpPr>
            <p:spPr>
              <a:xfrm>
                <a:off x="382405" y="5567136"/>
                <a:ext cx="404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t=1.0</a:t>
                </a:r>
                <a:endParaRPr lang="zh-TW" altLang="en-US" sz="7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683" y="3301705"/>
                <a:ext cx="2249870" cy="1650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線接點 17"/>
              <p:cNvCxnSpPr/>
              <p:nvPr/>
            </p:nvCxnSpPr>
            <p:spPr bwMode="auto">
              <a:xfrm flipV="1">
                <a:off x="848627" y="3481741"/>
                <a:ext cx="724070" cy="1017955"/>
              </a:xfrm>
              <a:prstGeom prst="line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線單箭頭接點 18"/>
              <p:cNvCxnSpPr/>
              <p:nvPr/>
            </p:nvCxnSpPr>
            <p:spPr bwMode="auto">
              <a:xfrm flipH="1" flipV="1">
                <a:off x="1565613" y="3515785"/>
                <a:ext cx="151215" cy="84780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單箭頭接點 19"/>
              <p:cNvCxnSpPr/>
              <p:nvPr/>
            </p:nvCxnSpPr>
            <p:spPr bwMode="auto">
              <a:xfrm flipH="1" flipV="1">
                <a:off x="878383" y="4477539"/>
                <a:ext cx="151215" cy="84780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文字方塊 20"/>
              <p:cNvSpPr txBox="1"/>
              <p:nvPr/>
            </p:nvSpPr>
            <p:spPr>
              <a:xfrm>
                <a:off x="1493331" y="3362402"/>
                <a:ext cx="249947" cy="18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713735" y="4439493"/>
                <a:ext cx="249947" cy="18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807712" y="6469873"/>
                <a:ext cx="13840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S1-S1 Section 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5070" y="4986294"/>
                <a:ext cx="1825050" cy="1627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135" y="3140212"/>
                <a:ext cx="2190913" cy="1844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直線接點 26"/>
              <p:cNvCxnSpPr/>
              <p:nvPr/>
            </p:nvCxnSpPr>
            <p:spPr bwMode="auto">
              <a:xfrm flipV="1">
                <a:off x="3327459" y="3330251"/>
                <a:ext cx="724070" cy="1017955"/>
              </a:xfrm>
              <a:prstGeom prst="line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單箭頭接點 27"/>
              <p:cNvCxnSpPr/>
              <p:nvPr/>
            </p:nvCxnSpPr>
            <p:spPr bwMode="auto">
              <a:xfrm flipH="1" flipV="1">
                <a:off x="4044445" y="3364295"/>
                <a:ext cx="151215" cy="84780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單箭頭接點 28"/>
              <p:cNvCxnSpPr/>
              <p:nvPr/>
            </p:nvCxnSpPr>
            <p:spPr bwMode="auto">
              <a:xfrm flipH="1" flipV="1">
                <a:off x="3357215" y="4326049"/>
                <a:ext cx="151215" cy="84780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0" name="文字方塊 29"/>
              <p:cNvSpPr txBox="1"/>
              <p:nvPr/>
            </p:nvSpPr>
            <p:spPr>
              <a:xfrm>
                <a:off x="3972163" y="3210912"/>
                <a:ext cx="249947" cy="18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192567" y="4288003"/>
                <a:ext cx="249947" cy="18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cxnSp>
            <p:nvCxnSpPr>
              <p:cNvPr id="32" name="直線單箭頭接點 31"/>
              <p:cNvCxnSpPr/>
              <p:nvPr/>
            </p:nvCxnSpPr>
            <p:spPr bwMode="auto">
              <a:xfrm>
                <a:off x="2940395" y="5901062"/>
                <a:ext cx="92947" cy="17654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單箭頭接點 32"/>
              <p:cNvCxnSpPr/>
              <p:nvPr/>
            </p:nvCxnSpPr>
            <p:spPr bwMode="auto">
              <a:xfrm flipH="1" flipV="1">
                <a:off x="3094959" y="5933511"/>
                <a:ext cx="113205" cy="28005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文字方塊 33"/>
              <p:cNvSpPr txBox="1"/>
              <p:nvPr/>
            </p:nvSpPr>
            <p:spPr>
              <a:xfrm>
                <a:off x="2624179" y="5804750"/>
                <a:ext cx="4041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00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</a:t>
                </a:r>
                <a:r>
                  <a:rPr lang="en-US" altLang="zh-TW" sz="7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=1.2</a:t>
                </a:r>
                <a:endParaRPr lang="zh-TW" altLang="en-US" sz="7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3094959" y="6469873"/>
                <a:ext cx="13840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S2-S2 Section 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sp>
          <p:nvSpPr>
            <p:cNvPr id="65" name="文字方塊 64"/>
            <p:cNvSpPr txBox="1"/>
            <p:nvPr/>
          </p:nvSpPr>
          <p:spPr>
            <a:xfrm>
              <a:off x="1523501" y="2322721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●DC-CASE:</a:t>
              </a:r>
              <a:endParaRPr lang="zh-TW" altLang="en-US" b="1" i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227145" y="2383680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●AC-CASE:</a:t>
              </a:r>
              <a:endParaRPr lang="zh-TW" altLang="en-US" b="1" i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grpSp>
          <p:nvGrpSpPr>
            <p:cNvPr id="4101" name="群組 4100"/>
            <p:cNvGrpSpPr/>
            <p:nvPr/>
          </p:nvGrpSpPr>
          <p:grpSpPr>
            <a:xfrm>
              <a:off x="4506718" y="2699387"/>
              <a:ext cx="4296256" cy="3606350"/>
              <a:chOff x="4506718" y="2699387"/>
              <a:chExt cx="4296256" cy="3606350"/>
            </a:xfrm>
          </p:grpSpPr>
          <p:pic>
            <p:nvPicPr>
              <p:cNvPr id="69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759" y="4860566"/>
                <a:ext cx="1740615" cy="129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4945" y="3150880"/>
                <a:ext cx="1863168" cy="1286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0593" y="4801530"/>
                <a:ext cx="1692381" cy="1425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7648" y="3175498"/>
                <a:ext cx="2108016" cy="1361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3" name="直線接點 72"/>
              <p:cNvCxnSpPr/>
              <p:nvPr/>
            </p:nvCxnSpPr>
            <p:spPr bwMode="auto">
              <a:xfrm flipV="1">
                <a:off x="7060857" y="3101906"/>
                <a:ext cx="734731" cy="1305662"/>
              </a:xfrm>
              <a:prstGeom prst="line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直線單箭頭接點 73"/>
              <p:cNvCxnSpPr/>
              <p:nvPr/>
            </p:nvCxnSpPr>
            <p:spPr bwMode="auto">
              <a:xfrm flipH="1" flipV="1">
                <a:off x="7795588" y="3156595"/>
                <a:ext cx="151328" cy="88026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線單箭頭接點 74"/>
              <p:cNvCxnSpPr/>
              <p:nvPr/>
            </p:nvCxnSpPr>
            <p:spPr bwMode="auto">
              <a:xfrm flipH="1" flipV="1">
                <a:off x="7110593" y="4349385"/>
                <a:ext cx="151328" cy="88026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文字方塊 75"/>
              <p:cNvSpPr txBox="1"/>
              <p:nvPr/>
            </p:nvSpPr>
            <p:spPr>
              <a:xfrm>
                <a:off x="7718949" y="2950639"/>
                <a:ext cx="384758" cy="18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D-2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875217" y="4376096"/>
                <a:ext cx="4958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D-2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5331036" y="2699387"/>
                <a:ext cx="1134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i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Before</a:t>
                </a:r>
                <a:endParaRPr lang="zh-TW" altLang="en-US" b="1" i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cxnSp>
            <p:nvCxnSpPr>
              <p:cNvPr id="79" name="直線接點 78"/>
              <p:cNvCxnSpPr/>
              <p:nvPr/>
            </p:nvCxnSpPr>
            <p:spPr bwMode="auto">
              <a:xfrm flipV="1">
                <a:off x="5163442" y="3101906"/>
                <a:ext cx="734731" cy="1305662"/>
              </a:xfrm>
              <a:prstGeom prst="line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直線單箭頭接點 79"/>
              <p:cNvCxnSpPr/>
              <p:nvPr/>
            </p:nvCxnSpPr>
            <p:spPr bwMode="auto">
              <a:xfrm flipH="1" flipV="1">
                <a:off x="5898173" y="3156595"/>
                <a:ext cx="151328" cy="88026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線單箭頭接點 80"/>
              <p:cNvCxnSpPr/>
              <p:nvPr/>
            </p:nvCxnSpPr>
            <p:spPr bwMode="auto">
              <a:xfrm flipH="1" flipV="1">
                <a:off x="5213179" y="4349385"/>
                <a:ext cx="151328" cy="88026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文字方塊 81"/>
              <p:cNvSpPr txBox="1"/>
              <p:nvPr/>
            </p:nvSpPr>
            <p:spPr>
              <a:xfrm>
                <a:off x="5821534" y="2950639"/>
                <a:ext cx="391715" cy="18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D1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4989287" y="4379257"/>
                <a:ext cx="340770" cy="18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D1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7298294" y="2707519"/>
                <a:ext cx="1009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i="1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After</a:t>
                </a:r>
                <a:endParaRPr lang="zh-TW" altLang="en-US" b="1" i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cxnSp>
            <p:nvCxnSpPr>
              <p:cNvPr id="85" name="直線單箭頭接點 84"/>
              <p:cNvCxnSpPr/>
              <p:nvPr/>
            </p:nvCxnSpPr>
            <p:spPr bwMode="auto">
              <a:xfrm>
                <a:off x="4978173" y="5583874"/>
                <a:ext cx="81339" cy="15449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直線單箭頭接點 85"/>
              <p:cNvCxnSpPr/>
              <p:nvPr/>
            </p:nvCxnSpPr>
            <p:spPr bwMode="auto">
              <a:xfrm flipH="1" flipV="1">
                <a:off x="5111211" y="5621162"/>
                <a:ext cx="115281" cy="23513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7" name="文字方塊 86"/>
              <p:cNvSpPr txBox="1"/>
              <p:nvPr/>
            </p:nvSpPr>
            <p:spPr>
              <a:xfrm>
                <a:off x="4506718" y="5460351"/>
                <a:ext cx="550056" cy="17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t=1.0</a:t>
                </a:r>
                <a:endParaRPr lang="zh-TW" altLang="en-US" sz="7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5137663" y="6117199"/>
                <a:ext cx="1211226" cy="18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D1-D1 Section 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cxnSp>
            <p:nvCxnSpPr>
              <p:cNvPr id="92" name="直線單箭頭接點 91"/>
              <p:cNvCxnSpPr/>
              <p:nvPr/>
            </p:nvCxnSpPr>
            <p:spPr bwMode="auto">
              <a:xfrm>
                <a:off x="7093256" y="5454737"/>
                <a:ext cx="81339" cy="15449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直線單箭頭接點 92"/>
              <p:cNvCxnSpPr/>
              <p:nvPr/>
            </p:nvCxnSpPr>
            <p:spPr bwMode="auto">
              <a:xfrm flipH="1" flipV="1">
                <a:off x="7215787" y="5490532"/>
                <a:ext cx="115281" cy="23513"/>
              </a:xfrm>
              <a:prstGeom prst="straightConnector1">
                <a:avLst/>
              </a:prstGeom>
              <a:solidFill>
                <a:srgbClr val="99CC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文字方塊 93"/>
              <p:cNvSpPr txBox="1"/>
              <p:nvPr/>
            </p:nvSpPr>
            <p:spPr>
              <a:xfrm>
                <a:off x="6626634" y="5490532"/>
                <a:ext cx="550056" cy="17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700" dirty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t</a:t>
                </a:r>
                <a:r>
                  <a:rPr lang="en-US" altLang="zh-TW" sz="7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=1.2</a:t>
                </a:r>
                <a:endParaRPr lang="zh-TW" altLang="en-US" sz="7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7258170" y="6110849"/>
                <a:ext cx="1211226" cy="188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 smtClean="0">
                    <a:solidFill>
                      <a:srgbClr val="FF0000"/>
                    </a:solidFill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D2-D2 Section </a:t>
                </a:r>
                <a:endParaRPr lang="zh-TW" altLang="en-US" sz="800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cxnSp>
          <p:nvCxnSpPr>
            <p:cNvPr id="99" name="直線接點 98"/>
            <p:cNvCxnSpPr/>
            <p:nvPr/>
          </p:nvCxnSpPr>
          <p:spPr bwMode="auto">
            <a:xfrm>
              <a:off x="4601168" y="2715993"/>
              <a:ext cx="0" cy="3678533"/>
            </a:xfrm>
            <a:prstGeom prst="line">
              <a:avLst/>
            </a:prstGeom>
            <a:solidFill>
              <a:srgbClr val="99CC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440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430" y="999727"/>
            <a:ext cx="8157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 Add </a:t>
            </a:r>
            <a:r>
              <a:rPr lang="en-US" altLang="zh-TW" dirty="0" smtClean="0"/>
              <a:t>cushioning materials-Pad between PCB&amp;CASE to absorb the impact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85" y="3695708"/>
            <a:ext cx="4383369" cy="298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>
            <a:off x="4528868" y="4414876"/>
            <a:ext cx="871268" cy="5453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8" name="群組 7"/>
          <p:cNvGrpSpPr/>
          <p:nvPr/>
        </p:nvGrpSpPr>
        <p:grpSpPr>
          <a:xfrm>
            <a:off x="354430" y="1597826"/>
            <a:ext cx="4560886" cy="2817050"/>
            <a:chOff x="4516819" y="1760656"/>
            <a:chExt cx="4560886" cy="281705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499" y="3501933"/>
              <a:ext cx="3553523" cy="1075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819" y="1760656"/>
              <a:ext cx="4560886" cy="1400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 bwMode="auto">
            <a:xfrm>
              <a:off x="4625340" y="1760656"/>
              <a:ext cx="4452365" cy="28170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343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819" y="6155947"/>
            <a:ext cx="8928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-By TA We can know there are  enough assembly clearance after we modified the case thickness from 2.7 to 1.5mm.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07186" y="1177410"/>
            <a:ext cx="7056386" cy="4860000"/>
            <a:chOff x="112446" y="1211951"/>
            <a:chExt cx="7056386" cy="513380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0" y="3825756"/>
              <a:ext cx="6832402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04" y="1211952"/>
              <a:ext cx="6832402" cy="25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112446" y="1211951"/>
              <a:ext cx="853726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Before</a:t>
              </a:r>
              <a:endParaRPr lang="zh-TW" altLang="en-US" i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1544" y="3825756"/>
              <a:ext cx="724619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i="1" dirty="0" smtClean="0"/>
                <a:t>After</a:t>
              </a:r>
              <a:endParaRPr lang="zh-TW" altLang="en-US" i="1" dirty="0"/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4270075" y="2734574"/>
              <a:ext cx="664234" cy="99737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4270075" y="5224732"/>
              <a:ext cx="664234" cy="1121023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07186" y="748573"/>
            <a:ext cx="55041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 smtClean="0">
                <a:latin typeface="新細明體"/>
                <a:ea typeface="新細明體"/>
                <a:cs typeface="Arial Unicode MS" panose="020B0604020202020204" pitchFamily="34" charset="-120"/>
              </a:rPr>
              <a:t>●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TA comparison chart(Before &amp; After)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69993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573</Words>
  <Application>Microsoft Office PowerPoint</Application>
  <PresentationFormat>如螢幕大小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Darren_Chang(張哲豪)</cp:lastModifiedBy>
  <cp:revision>2388</cp:revision>
  <dcterms:created xsi:type="dcterms:W3CDTF">2002-04-08T16:40:00Z</dcterms:created>
  <dcterms:modified xsi:type="dcterms:W3CDTF">2020-07-23T06:08:54Z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