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Annie Use Your Telescope"/>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617C05B-A012-4F73-9405-67D855673A85}">
  <a:tblStyle styleId="{1617C05B-A012-4F73-9405-67D855673A85}"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nnieUseYourTelescop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0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42.png"/><Relationship Id="rId5" Type="http://schemas.openxmlformats.org/officeDocument/2006/relationships/image" Target="../media/image30.png"/><Relationship Id="rId6"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42.png"/><Relationship Id="rId5" Type="http://schemas.openxmlformats.org/officeDocument/2006/relationships/image" Target="../media/image34.png"/><Relationship Id="rId6"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04.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7.png"/><Relationship Id="rId4" Type="http://schemas.openxmlformats.org/officeDocument/2006/relationships/image" Target="../media/image09.png"/><Relationship Id="rId5" Type="http://schemas.openxmlformats.org/officeDocument/2006/relationships/image" Target="../media/image05.png"/><Relationship Id="rId6" Type="http://schemas.openxmlformats.org/officeDocument/2006/relationships/image" Target="../media/image12.png"/><Relationship Id="rId7"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1.png"/><Relationship Id="rId4" Type="http://schemas.openxmlformats.org/officeDocument/2006/relationships/image" Target="../media/image08.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subTitle"/>
          </p:nvPr>
        </p:nvSpPr>
        <p:spPr>
          <a:xfrm>
            <a:off x="1329950" y="353750"/>
            <a:ext cx="6463800" cy="672900"/>
          </a:xfrm>
          <a:prstGeom prst="rect">
            <a:avLst/>
          </a:prstGeom>
        </p:spPr>
        <p:txBody>
          <a:bodyPr anchorCtr="0" anchor="t" bIns="91425" lIns="91425" rIns="91425" tIns="91425">
            <a:noAutofit/>
          </a:bodyPr>
          <a:lstStyle/>
          <a:p>
            <a:pPr lvl="0" rtl="0" algn="l">
              <a:spcBef>
                <a:spcPts val="0"/>
              </a:spcBef>
              <a:buNone/>
            </a:pPr>
            <a:r>
              <a:rPr lang="en"/>
              <a:t>Variable types</a:t>
            </a:r>
          </a:p>
          <a:p>
            <a:pPr lvl="0" rtl="0" algn="l">
              <a:spcBef>
                <a:spcPts val="0"/>
              </a:spcBef>
              <a:buNone/>
            </a:pPr>
            <a:r>
              <a:t/>
            </a:r>
            <a:endParaRPr/>
          </a:p>
          <a:p>
            <a:pPr lvl="0" algn="l">
              <a:spcBef>
                <a:spcPts val="0"/>
              </a:spcBef>
              <a:buNone/>
            </a:pPr>
            <a:r>
              <a:t/>
            </a:r>
            <a:endParaRPr sz="2000"/>
          </a:p>
        </p:txBody>
      </p:sp>
      <p:pic>
        <p:nvPicPr>
          <p:cNvPr id="55" name="Shape 55"/>
          <p:cNvPicPr preferRelativeResize="0"/>
          <p:nvPr/>
        </p:nvPicPr>
        <p:blipFill>
          <a:blip r:embed="rId3">
            <a:alphaModFix/>
          </a:blip>
          <a:stretch>
            <a:fillRect/>
          </a:stretch>
        </p:blipFill>
        <p:spPr>
          <a:xfrm>
            <a:off x="2561787" y="3807400"/>
            <a:ext cx="1952625" cy="285750"/>
          </a:xfrm>
          <a:prstGeom prst="rect">
            <a:avLst/>
          </a:prstGeom>
          <a:noFill/>
          <a:ln>
            <a:noFill/>
          </a:ln>
        </p:spPr>
      </p:pic>
      <p:pic>
        <p:nvPicPr>
          <p:cNvPr id="56" name="Shape 56"/>
          <p:cNvPicPr preferRelativeResize="0"/>
          <p:nvPr/>
        </p:nvPicPr>
        <p:blipFill>
          <a:blip r:embed="rId4">
            <a:alphaModFix/>
          </a:blip>
          <a:stretch>
            <a:fillRect/>
          </a:stretch>
        </p:blipFill>
        <p:spPr>
          <a:xfrm>
            <a:off x="2561800" y="1475100"/>
            <a:ext cx="4731150" cy="21932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pic>
        <p:nvPicPr>
          <p:cNvPr id="152" name="Shape 152"/>
          <p:cNvPicPr preferRelativeResize="0"/>
          <p:nvPr/>
        </p:nvPicPr>
        <p:blipFill>
          <a:blip r:embed="rId3">
            <a:alphaModFix/>
          </a:blip>
          <a:stretch>
            <a:fillRect/>
          </a:stretch>
        </p:blipFill>
        <p:spPr>
          <a:xfrm>
            <a:off x="3099275" y="672775"/>
            <a:ext cx="4185524" cy="3797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1611925" y="386025"/>
            <a:ext cx="6786000" cy="1450200"/>
          </a:xfrm>
          <a:prstGeom prst="rect">
            <a:avLst/>
          </a:prstGeom>
        </p:spPr>
        <p:txBody>
          <a:bodyPr anchorCtr="0" anchor="t" bIns="91425" lIns="91425" rIns="91425" tIns="91425">
            <a:noAutofit/>
          </a:bodyPr>
          <a:lstStyle/>
          <a:p>
            <a:pPr indent="457200" lvl="0" rtl="0" algn="ctr">
              <a:spcBef>
                <a:spcPts val="0"/>
              </a:spcBef>
              <a:buNone/>
            </a:pPr>
            <a:r>
              <a:rPr lang="en" sz="1800"/>
              <a:t>Imagine you are writing a program for an airport. Your program should ask the user how much their suitcase weights and tell the user if the suitcase is too heavy or good to go. 50 pounds is the maximum weight for a checked bag.</a:t>
            </a:r>
          </a:p>
        </p:txBody>
      </p:sp>
      <p:pic>
        <p:nvPicPr>
          <p:cNvPr id="158" name="Shape 158"/>
          <p:cNvPicPr preferRelativeResize="0"/>
          <p:nvPr/>
        </p:nvPicPr>
        <p:blipFill>
          <a:blip r:embed="rId3">
            <a:alphaModFix/>
          </a:blip>
          <a:stretch>
            <a:fillRect/>
          </a:stretch>
        </p:blipFill>
        <p:spPr>
          <a:xfrm>
            <a:off x="6976624" y="2185724"/>
            <a:ext cx="2167375" cy="2469950"/>
          </a:xfrm>
          <a:prstGeom prst="rect">
            <a:avLst/>
          </a:prstGeom>
          <a:noFill/>
          <a:ln>
            <a:noFill/>
          </a:ln>
        </p:spPr>
      </p:pic>
      <p:sp>
        <p:nvSpPr>
          <p:cNvPr id="159" name="Shape 159"/>
          <p:cNvSpPr txBox="1"/>
          <p:nvPr/>
        </p:nvSpPr>
        <p:spPr>
          <a:xfrm>
            <a:off x="2261000" y="1911325"/>
            <a:ext cx="4794300" cy="2429700"/>
          </a:xfrm>
          <a:prstGeom prst="rect">
            <a:avLst/>
          </a:prstGeom>
          <a:noFill/>
          <a:ln>
            <a:noFill/>
          </a:ln>
        </p:spPr>
        <p:txBody>
          <a:bodyPr anchorCtr="0" anchor="t" bIns="91425" lIns="91425" rIns="91425" tIns="91425">
            <a:noAutofit/>
          </a:bodyPr>
          <a:lstStyle/>
          <a:p>
            <a:pPr lvl="0">
              <a:spcBef>
                <a:spcPts val="0"/>
              </a:spcBef>
              <a:buNone/>
            </a:pPr>
            <a:r>
              <a:rPr lang="en" u="sng"/>
              <a:t>Program</a:t>
            </a:r>
            <a:r>
              <a:rPr lang="en"/>
              <a:t>: How many pounds does your suitcase weight?</a:t>
            </a:r>
          </a:p>
          <a:p>
            <a:pPr lvl="0">
              <a:spcBef>
                <a:spcPts val="0"/>
              </a:spcBef>
              <a:buNone/>
            </a:pPr>
            <a:r>
              <a:rPr lang="en" u="sng"/>
              <a:t>You</a:t>
            </a:r>
            <a:r>
              <a:rPr lang="en"/>
              <a:t>: 		70</a:t>
            </a:r>
          </a:p>
          <a:p>
            <a:pPr lvl="0">
              <a:spcBef>
                <a:spcPts val="0"/>
              </a:spcBef>
              <a:buNone/>
            </a:pPr>
            <a:r>
              <a:rPr lang="en" u="sng"/>
              <a:t>Program</a:t>
            </a:r>
            <a:r>
              <a:rPr lang="en"/>
              <a:t>: There is a $25 charge for luggage that </a:t>
            </a:r>
          </a:p>
          <a:p>
            <a:pPr indent="457200" lvl="0" marL="457200" rtl="0">
              <a:spcBef>
                <a:spcPts val="0"/>
              </a:spcBef>
              <a:buNone/>
            </a:pPr>
            <a:r>
              <a:rPr lang="en"/>
              <a:t>heavy.</a:t>
            </a:r>
          </a:p>
          <a:p>
            <a:pPr indent="457200" lvl="0" marL="457200" rtl="0">
              <a:spcBef>
                <a:spcPts val="0"/>
              </a:spcBef>
              <a:buNone/>
            </a:pPr>
            <a:r>
              <a:rPr lang="en"/>
              <a:t>Thank you for your business. </a:t>
            </a:r>
          </a:p>
          <a:p>
            <a:pPr indent="0" lvl="0" marL="0" rtl="0">
              <a:spcBef>
                <a:spcPts val="0"/>
              </a:spcBef>
              <a:buNone/>
            </a:pPr>
            <a:r>
              <a:rPr lang="en"/>
              <a:t>______________________________________________</a:t>
            </a:r>
          </a:p>
          <a:p>
            <a:pPr indent="457200" lvl="0" marL="457200" rtl="0">
              <a:spcBef>
                <a:spcPts val="0"/>
              </a:spcBef>
              <a:buNone/>
            </a:pPr>
            <a:r>
              <a:t/>
            </a:r>
            <a:endParaRPr/>
          </a:p>
          <a:p>
            <a:pPr indent="0" lvl="0" marL="0" rtl="0">
              <a:spcBef>
                <a:spcPts val="0"/>
              </a:spcBef>
              <a:buNone/>
            </a:pPr>
            <a:r>
              <a:rPr lang="en" u="sng"/>
              <a:t>Program:</a:t>
            </a:r>
            <a:r>
              <a:rPr lang="en"/>
              <a:t> How many pounds does your suitcase weight?</a:t>
            </a:r>
          </a:p>
          <a:p>
            <a:pPr indent="0" lvl="0" marL="0" rtl="0">
              <a:spcBef>
                <a:spcPts val="0"/>
              </a:spcBef>
              <a:buNone/>
            </a:pPr>
            <a:r>
              <a:rPr lang="en" u="sng"/>
              <a:t>You</a:t>
            </a:r>
            <a:r>
              <a:rPr lang="en"/>
              <a:t>:		40</a:t>
            </a:r>
          </a:p>
          <a:p>
            <a:pPr indent="0" lvl="0" marL="0">
              <a:spcBef>
                <a:spcPts val="0"/>
              </a:spcBef>
              <a:buNone/>
            </a:pPr>
            <a:r>
              <a:rPr lang="en" u="sng"/>
              <a:t>Program</a:t>
            </a:r>
            <a:r>
              <a:rPr i="1" lang="en"/>
              <a:t>:</a:t>
            </a:r>
            <a:r>
              <a:rPr lang="en"/>
              <a:t> Thank you for your business.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pic>
        <p:nvPicPr>
          <p:cNvPr id="164" name="Shape 164"/>
          <p:cNvPicPr preferRelativeResize="0"/>
          <p:nvPr/>
        </p:nvPicPr>
        <p:blipFill>
          <a:blip r:embed="rId3">
            <a:alphaModFix/>
          </a:blip>
          <a:stretch>
            <a:fillRect/>
          </a:stretch>
        </p:blipFill>
        <p:spPr>
          <a:xfrm>
            <a:off x="6976624" y="2185724"/>
            <a:ext cx="2167375" cy="2469950"/>
          </a:xfrm>
          <a:prstGeom prst="rect">
            <a:avLst/>
          </a:prstGeom>
          <a:noFill/>
          <a:ln>
            <a:noFill/>
          </a:ln>
        </p:spPr>
      </p:pic>
      <p:pic>
        <p:nvPicPr>
          <p:cNvPr id="165" name="Shape 165"/>
          <p:cNvPicPr preferRelativeResize="0"/>
          <p:nvPr/>
        </p:nvPicPr>
        <p:blipFill>
          <a:blip r:embed="rId4">
            <a:alphaModFix/>
          </a:blip>
          <a:stretch>
            <a:fillRect/>
          </a:stretch>
        </p:blipFill>
        <p:spPr>
          <a:xfrm>
            <a:off x="0" y="922275"/>
            <a:ext cx="9144000" cy="1263441"/>
          </a:xfrm>
          <a:prstGeom prst="rect">
            <a:avLst/>
          </a:prstGeom>
          <a:noFill/>
          <a:ln>
            <a:noFill/>
          </a:ln>
        </p:spPr>
      </p:pic>
      <p:sp>
        <p:nvSpPr>
          <p:cNvPr id="166" name="Shape 166"/>
          <p:cNvSpPr/>
          <p:nvPr/>
        </p:nvSpPr>
        <p:spPr>
          <a:xfrm>
            <a:off x="78400" y="1240650"/>
            <a:ext cx="7950300" cy="626700"/>
          </a:xfrm>
          <a:prstGeom prst="roundRect">
            <a:avLst>
              <a:gd fmla="val 16667" name="adj"/>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3072000" y="533950"/>
            <a:ext cx="3879824" cy="4267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nvSpPr>
        <p:spPr>
          <a:xfrm>
            <a:off x="2150725" y="915775"/>
            <a:ext cx="6369000" cy="2895000"/>
          </a:xfrm>
          <a:prstGeom prst="rect">
            <a:avLst/>
          </a:prstGeom>
          <a:noFill/>
          <a:ln>
            <a:noFill/>
          </a:ln>
        </p:spPr>
        <p:txBody>
          <a:bodyPr anchorCtr="0" anchor="ctr" bIns="91425" lIns="91425" rIns="91425" tIns="91425">
            <a:noAutofit/>
          </a:bodyPr>
          <a:lstStyle/>
          <a:p>
            <a:pPr lvl="0" rtl="0" algn="ctr">
              <a:spcBef>
                <a:spcPts val="0"/>
              </a:spcBef>
              <a:buNone/>
            </a:pPr>
            <a:r>
              <a:rPr b="1" lang="en" sz="2000"/>
              <a:t>Write a program that given a number, it returns if the number is positive or negative. </a:t>
            </a:r>
          </a:p>
        </p:txBody>
      </p:sp>
      <p:pic>
        <p:nvPicPr>
          <p:cNvPr id="177" name="Shape 177"/>
          <p:cNvPicPr preferRelativeResize="0"/>
          <p:nvPr/>
        </p:nvPicPr>
        <p:blipFill>
          <a:blip r:embed="rId3">
            <a:alphaModFix/>
          </a:blip>
          <a:stretch>
            <a:fillRect/>
          </a:stretch>
        </p:blipFill>
        <p:spPr>
          <a:xfrm>
            <a:off x="1404995" y="320520"/>
            <a:ext cx="1328649" cy="1328649"/>
          </a:xfrm>
          <a:prstGeom prst="rect">
            <a:avLst/>
          </a:prstGeom>
          <a:noFill/>
          <a:ln>
            <a:noFill/>
          </a:ln>
        </p:spPr>
      </p:pic>
      <p:pic>
        <p:nvPicPr>
          <p:cNvPr id="178" name="Shape 178"/>
          <p:cNvPicPr preferRelativeResize="0"/>
          <p:nvPr/>
        </p:nvPicPr>
        <p:blipFill>
          <a:blip r:embed="rId4">
            <a:alphaModFix/>
          </a:blip>
          <a:stretch>
            <a:fillRect/>
          </a:stretch>
        </p:blipFill>
        <p:spPr>
          <a:xfrm>
            <a:off x="3827150" y="2950850"/>
            <a:ext cx="1905000" cy="190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pic>
        <p:nvPicPr>
          <p:cNvPr id="183" name="Shape 183"/>
          <p:cNvPicPr preferRelativeResize="0"/>
          <p:nvPr/>
        </p:nvPicPr>
        <p:blipFill>
          <a:blip r:embed="rId3">
            <a:alphaModFix/>
          </a:blip>
          <a:stretch>
            <a:fillRect/>
          </a:stretch>
        </p:blipFill>
        <p:spPr>
          <a:xfrm>
            <a:off x="499425" y="1722925"/>
            <a:ext cx="8145125" cy="2913699"/>
          </a:xfrm>
          <a:prstGeom prst="rect">
            <a:avLst/>
          </a:prstGeom>
          <a:noFill/>
          <a:ln>
            <a:noFill/>
          </a:ln>
        </p:spPr>
      </p:pic>
      <p:sp>
        <p:nvSpPr>
          <p:cNvPr id="184" name="Shape 184"/>
          <p:cNvSpPr/>
          <p:nvPr/>
        </p:nvSpPr>
        <p:spPr>
          <a:xfrm>
            <a:off x="465437" y="2546625"/>
            <a:ext cx="8213100" cy="1710300"/>
          </a:xfrm>
          <a:prstGeom prst="rect">
            <a:avLst/>
          </a:prstGeom>
          <a:noFill/>
          <a:ln cap="flat" cmpd="sng" w="28575">
            <a:solidFill>
              <a:srgbClr val="741B4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txBox="1"/>
          <p:nvPr>
            <p:ph type="title"/>
          </p:nvPr>
        </p:nvSpPr>
        <p:spPr>
          <a:xfrm>
            <a:off x="1949325" y="387900"/>
            <a:ext cx="6778500" cy="1506600"/>
          </a:xfrm>
          <a:prstGeom prst="rect">
            <a:avLst/>
          </a:prstGeom>
        </p:spPr>
        <p:txBody>
          <a:bodyPr anchorCtr="0" anchor="ctr" bIns="91425" lIns="91425" rIns="91425" tIns="91425">
            <a:noAutofit/>
          </a:bodyPr>
          <a:lstStyle/>
          <a:p>
            <a:pPr lvl="0" rtl="0" algn="ctr">
              <a:spcBef>
                <a:spcPts val="0"/>
              </a:spcBef>
              <a:buNone/>
            </a:pPr>
            <a:r>
              <a:rPr lang="en"/>
              <a:t>Write a program that given 2 numbers, it returns if their sum is bigger than 20.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1214075" y="445025"/>
            <a:ext cx="7454100" cy="1573800"/>
          </a:xfrm>
          <a:prstGeom prst="rect">
            <a:avLst/>
          </a:prstGeom>
        </p:spPr>
        <p:txBody>
          <a:bodyPr anchorCtr="0" anchor="ctr" bIns="91425" lIns="91425" rIns="91425" tIns="91425">
            <a:noAutofit/>
          </a:bodyPr>
          <a:lstStyle/>
          <a:p>
            <a:pPr indent="0" lvl="0" marL="0" algn="ctr">
              <a:spcBef>
                <a:spcPts val="0"/>
              </a:spcBef>
              <a:buNone/>
            </a:pPr>
            <a:r>
              <a:rPr lang="en" sz="2000"/>
              <a:t>You are writing a program for the Pokemon Go users and you want to check if they are old enough to accept the Terms and Conditions. If they are younger than 13, a parent needs to accept for them.  </a:t>
            </a:r>
          </a:p>
        </p:txBody>
      </p:sp>
      <p:pic>
        <p:nvPicPr>
          <p:cNvPr id="191" name="Shape 191"/>
          <p:cNvPicPr preferRelativeResize="0"/>
          <p:nvPr/>
        </p:nvPicPr>
        <p:blipFill>
          <a:blip r:embed="rId3">
            <a:alphaModFix/>
          </a:blip>
          <a:stretch>
            <a:fillRect/>
          </a:stretch>
        </p:blipFill>
        <p:spPr>
          <a:xfrm>
            <a:off x="4960749" y="2914500"/>
            <a:ext cx="3534074" cy="2150674"/>
          </a:xfrm>
          <a:prstGeom prst="rect">
            <a:avLst/>
          </a:prstGeom>
          <a:noFill/>
          <a:ln>
            <a:noFill/>
          </a:ln>
        </p:spPr>
      </p:pic>
      <p:sp>
        <p:nvSpPr>
          <p:cNvPr id="192" name="Shape 192"/>
          <p:cNvSpPr txBox="1"/>
          <p:nvPr/>
        </p:nvSpPr>
        <p:spPr>
          <a:xfrm>
            <a:off x="1958300" y="1806900"/>
            <a:ext cx="5686800" cy="2429700"/>
          </a:xfrm>
          <a:prstGeom prst="rect">
            <a:avLst/>
          </a:prstGeom>
          <a:noFill/>
          <a:ln>
            <a:noFill/>
          </a:ln>
        </p:spPr>
        <p:txBody>
          <a:bodyPr anchorCtr="0" anchor="t" bIns="91425" lIns="91425" rIns="91425" tIns="91425">
            <a:noAutofit/>
          </a:bodyPr>
          <a:lstStyle/>
          <a:p>
            <a:pPr lvl="0" rtl="0">
              <a:spcBef>
                <a:spcPts val="0"/>
              </a:spcBef>
              <a:buNone/>
            </a:pPr>
            <a:r>
              <a:rPr lang="en" u="sng"/>
              <a:t>Program</a:t>
            </a:r>
            <a:r>
              <a:rPr lang="en"/>
              <a:t>: How old are you?</a:t>
            </a:r>
          </a:p>
          <a:p>
            <a:pPr lvl="0" rtl="0">
              <a:spcBef>
                <a:spcPts val="0"/>
              </a:spcBef>
              <a:buNone/>
            </a:pPr>
            <a:r>
              <a:rPr lang="en" u="sng"/>
              <a:t>User</a:t>
            </a:r>
            <a:r>
              <a:rPr lang="en"/>
              <a:t>: 	12</a:t>
            </a:r>
          </a:p>
          <a:p>
            <a:pPr lvl="0">
              <a:spcBef>
                <a:spcPts val="0"/>
              </a:spcBef>
              <a:buNone/>
            </a:pPr>
            <a:r>
              <a:rPr lang="en" u="sng"/>
              <a:t>Program</a:t>
            </a:r>
            <a:r>
              <a:rPr lang="en"/>
              <a:t>: Your parents need to accept the terms and conditions. </a:t>
            </a:r>
          </a:p>
          <a:p>
            <a:pPr lvl="0">
              <a:spcBef>
                <a:spcPts val="0"/>
              </a:spcBef>
              <a:buNone/>
            </a:pPr>
            <a:r>
              <a:rPr lang="en"/>
              <a:t>		Thank you!</a:t>
            </a:r>
          </a:p>
          <a:p>
            <a:pPr lvl="0">
              <a:spcBef>
                <a:spcPts val="0"/>
              </a:spcBef>
              <a:buNone/>
            </a:pPr>
            <a:r>
              <a:rPr lang="en"/>
              <a:t>_____________________________________________</a:t>
            </a:r>
          </a:p>
          <a:p>
            <a:pPr lvl="0" rtl="0">
              <a:spcBef>
                <a:spcPts val="0"/>
              </a:spcBef>
              <a:buNone/>
            </a:pPr>
            <a:r>
              <a:t/>
            </a:r>
            <a:endParaRPr/>
          </a:p>
          <a:p>
            <a:pPr indent="0" lvl="0" marL="0" rtl="0">
              <a:spcBef>
                <a:spcPts val="0"/>
              </a:spcBef>
              <a:buNone/>
            </a:pPr>
            <a:r>
              <a:rPr lang="en" u="sng"/>
              <a:t>Program:</a:t>
            </a:r>
            <a:r>
              <a:rPr lang="en"/>
              <a:t> How old are you?</a:t>
            </a:r>
          </a:p>
          <a:p>
            <a:pPr indent="0" lvl="0" marL="0" rtl="0">
              <a:spcBef>
                <a:spcPts val="0"/>
              </a:spcBef>
              <a:buNone/>
            </a:pPr>
            <a:r>
              <a:rPr lang="en" u="sng"/>
              <a:t>You</a:t>
            </a:r>
            <a:r>
              <a:rPr lang="en"/>
              <a:t>:		13</a:t>
            </a:r>
          </a:p>
          <a:p>
            <a:pPr indent="0" lvl="0" marL="0" rtl="0">
              <a:spcBef>
                <a:spcPts val="0"/>
              </a:spcBef>
              <a:buNone/>
            </a:pPr>
            <a:r>
              <a:rPr lang="en" u="sng"/>
              <a:t>Program</a:t>
            </a:r>
            <a:r>
              <a:rPr i="1" lang="en"/>
              <a:t>:</a:t>
            </a:r>
            <a:r>
              <a:rPr lang="en"/>
              <a:t> Thank you!</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1513600" y="452850"/>
            <a:ext cx="7211400" cy="572700"/>
          </a:xfrm>
          <a:prstGeom prst="rect">
            <a:avLst/>
          </a:prstGeom>
        </p:spPr>
        <p:txBody>
          <a:bodyPr anchorCtr="0" anchor="t" bIns="91425" lIns="91425" rIns="91425" tIns="91425">
            <a:noAutofit/>
          </a:bodyPr>
          <a:lstStyle/>
          <a:p>
            <a:pPr lvl="0">
              <a:spcBef>
                <a:spcPts val="0"/>
              </a:spcBef>
              <a:buNone/>
            </a:pPr>
            <a:r>
              <a:rPr lang="en"/>
              <a:t>What if we have more than one condition?</a:t>
            </a:r>
          </a:p>
        </p:txBody>
      </p:sp>
      <p:pic>
        <p:nvPicPr>
          <p:cNvPr id="198" name="Shape 198"/>
          <p:cNvPicPr preferRelativeResize="0"/>
          <p:nvPr/>
        </p:nvPicPr>
        <p:blipFill>
          <a:blip r:embed="rId3">
            <a:alphaModFix/>
          </a:blip>
          <a:stretch>
            <a:fillRect/>
          </a:stretch>
        </p:blipFill>
        <p:spPr>
          <a:xfrm>
            <a:off x="3129739" y="1345075"/>
            <a:ext cx="2884524" cy="3008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1475425" y="413100"/>
            <a:ext cx="7357200" cy="1775400"/>
          </a:xfrm>
          <a:prstGeom prst="rect">
            <a:avLst/>
          </a:prstGeom>
        </p:spPr>
        <p:txBody>
          <a:bodyPr anchorCtr="0" anchor="t" bIns="91425" lIns="91425" rIns="91425" tIns="91425">
            <a:noAutofit/>
          </a:bodyPr>
          <a:lstStyle/>
          <a:p>
            <a:pPr indent="457200" lvl="0" rtl="0" algn="ctr">
              <a:spcBef>
                <a:spcPts val="0"/>
              </a:spcBef>
              <a:buNone/>
            </a:pPr>
            <a:r>
              <a:rPr lang="en" sz="1800"/>
              <a:t>If the weight of the bag is bigger than 50 pounds, inform the user that there is a $25 charge.</a:t>
            </a:r>
          </a:p>
          <a:p>
            <a:pPr indent="457200" lvl="0" rtl="0" algn="ctr">
              <a:spcBef>
                <a:spcPts val="0"/>
              </a:spcBef>
              <a:buNone/>
            </a:pPr>
            <a:r>
              <a:rPr lang="en" sz="1800"/>
              <a:t>If the weight of the bag is smaller or equal to 50 pounds, inform the user that there is no charge. </a:t>
            </a:r>
          </a:p>
        </p:txBody>
      </p:sp>
      <p:pic>
        <p:nvPicPr>
          <p:cNvPr id="204" name="Shape 204"/>
          <p:cNvPicPr preferRelativeResize="0"/>
          <p:nvPr/>
        </p:nvPicPr>
        <p:blipFill>
          <a:blip r:embed="rId3">
            <a:alphaModFix/>
          </a:blip>
          <a:stretch>
            <a:fillRect/>
          </a:stretch>
        </p:blipFill>
        <p:spPr>
          <a:xfrm>
            <a:off x="6976624" y="2185724"/>
            <a:ext cx="2167375" cy="2469950"/>
          </a:xfrm>
          <a:prstGeom prst="rect">
            <a:avLst/>
          </a:prstGeom>
          <a:noFill/>
          <a:ln>
            <a:noFill/>
          </a:ln>
        </p:spPr>
      </p:pic>
      <p:sp>
        <p:nvSpPr>
          <p:cNvPr id="205" name="Shape 205"/>
          <p:cNvSpPr txBox="1"/>
          <p:nvPr/>
        </p:nvSpPr>
        <p:spPr>
          <a:xfrm>
            <a:off x="2274050" y="1911275"/>
            <a:ext cx="4801500" cy="2744400"/>
          </a:xfrm>
          <a:prstGeom prst="rect">
            <a:avLst/>
          </a:prstGeom>
          <a:noFill/>
          <a:ln>
            <a:noFill/>
          </a:ln>
        </p:spPr>
        <p:txBody>
          <a:bodyPr anchorCtr="0" anchor="t" bIns="91425" lIns="91425" rIns="91425" tIns="91425">
            <a:noAutofit/>
          </a:bodyPr>
          <a:lstStyle/>
          <a:p>
            <a:pPr lvl="0" rtl="0">
              <a:spcBef>
                <a:spcPts val="0"/>
              </a:spcBef>
              <a:buNone/>
            </a:pPr>
            <a:r>
              <a:rPr lang="en" u="sng"/>
              <a:t>Program</a:t>
            </a:r>
            <a:r>
              <a:rPr lang="en"/>
              <a:t>: How many pounds does your suitcase weight?</a:t>
            </a:r>
          </a:p>
          <a:p>
            <a:pPr lvl="0" rtl="0">
              <a:spcBef>
                <a:spcPts val="0"/>
              </a:spcBef>
              <a:buNone/>
            </a:pPr>
            <a:r>
              <a:rPr lang="en" u="sng"/>
              <a:t>You</a:t>
            </a:r>
            <a:r>
              <a:rPr lang="en"/>
              <a:t>: 		70</a:t>
            </a:r>
          </a:p>
          <a:p>
            <a:pPr lvl="0" rtl="0">
              <a:spcBef>
                <a:spcPts val="0"/>
              </a:spcBef>
              <a:buNone/>
            </a:pPr>
            <a:r>
              <a:rPr lang="en" u="sng"/>
              <a:t>Program</a:t>
            </a:r>
            <a:r>
              <a:rPr lang="en"/>
              <a:t>: There is a $25 charge for luggage that </a:t>
            </a:r>
          </a:p>
          <a:p>
            <a:pPr indent="457200" lvl="0" marL="457200" rtl="0">
              <a:spcBef>
                <a:spcPts val="0"/>
              </a:spcBef>
              <a:buNone/>
            </a:pPr>
            <a:r>
              <a:rPr lang="en"/>
              <a:t>heavy.</a:t>
            </a:r>
          </a:p>
          <a:p>
            <a:pPr indent="457200" lvl="0" marL="457200" rtl="0">
              <a:spcBef>
                <a:spcPts val="0"/>
              </a:spcBef>
              <a:buNone/>
            </a:pPr>
            <a:r>
              <a:rPr lang="en"/>
              <a:t>Thank you for your business. </a:t>
            </a:r>
          </a:p>
          <a:p>
            <a:pPr indent="0" lvl="0" marL="0" rtl="0">
              <a:spcBef>
                <a:spcPts val="0"/>
              </a:spcBef>
              <a:buNone/>
            </a:pPr>
            <a:r>
              <a:rPr lang="en"/>
              <a:t>______________________________________________</a:t>
            </a:r>
          </a:p>
          <a:p>
            <a:pPr indent="457200" lvl="0" marL="457200" rtl="0">
              <a:spcBef>
                <a:spcPts val="0"/>
              </a:spcBef>
              <a:buNone/>
            </a:pPr>
            <a:r>
              <a:t/>
            </a:r>
            <a:endParaRPr/>
          </a:p>
          <a:p>
            <a:pPr indent="0" lvl="0" marL="0" rtl="0">
              <a:spcBef>
                <a:spcPts val="0"/>
              </a:spcBef>
              <a:buNone/>
            </a:pPr>
            <a:r>
              <a:rPr lang="en" u="sng"/>
              <a:t>Program:</a:t>
            </a:r>
            <a:r>
              <a:rPr lang="en"/>
              <a:t> How many pounds does your suitcase weight?</a:t>
            </a:r>
          </a:p>
          <a:p>
            <a:pPr indent="0" lvl="0" marL="0" rtl="0">
              <a:spcBef>
                <a:spcPts val="0"/>
              </a:spcBef>
              <a:buNone/>
            </a:pPr>
            <a:r>
              <a:rPr lang="en" u="sng"/>
              <a:t>You</a:t>
            </a:r>
            <a:r>
              <a:rPr lang="en"/>
              <a:t>:		50</a:t>
            </a:r>
          </a:p>
          <a:p>
            <a:pPr lvl="0" rtl="0">
              <a:spcBef>
                <a:spcPts val="0"/>
              </a:spcBef>
              <a:buClr>
                <a:schemeClr val="dk1"/>
              </a:buClr>
              <a:buFont typeface="Arial"/>
              <a:buNone/>
            </a:pPr>
            <a:r>
              <a:rPr lang="en" u="sng">
                <a:solidFill>
                  <a:schemeClr val="dk1"/>
                </a:solidFill>
              </a:rPr>
              <a:t>Program</a:t>
            </a:r>
            <a:r>
              <a:rPr lang="en">
                <a:solidFill>
                  <a:schemeClr val="dk1"/>
                </a:solidFill>
              </a:rPr>
              <a:t>: There is no extra charge.</a:t>
            </a:r>
          </a:p>
          <a:p>
            <a:pPr indent="0" lvl="0" marL="0" rtl="0">
              <a:spcBef>
                <a:spcPts val="0"/>
              </a:spcBef>
              <a:buNone/>
            </a:pPr>
            <a:r>
              <a:rPr lang="en" u="sng"/>
              <a:t>Program</a:t>
            </a:r>
            <a:r>
              <a:rPr i="1" lang="en"/>
              <a:t>:</a:t>
            </a:r>
            <a:r>
              <a:rPr lang="en"/>
              <a:t> Thank you for your business.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2115600" y="785925"/>
            <a:ext cx="6696600" cy="1857600"/>
          </a:xfrm>
          <a:prstGeom prst="rect">
            <a:avLst/>
          </a:prstGeom>
        </p:spPr>
        <p:txBody>
          <a:bodyPr anchorCtr="0" anchor="ctr" bIns="91425" lIns="91425" rIns="91425" tIns="91425">
            <a:noAutofit/>
          </a:bodyPr>
          <a:lstStyle/>
          <a:p>
            <a:pPr lvl="0" algn="ctr">
              <a:spcBef>
                <a:spcPts val="0"/>
              </a:spcBef>
              <a:buNone/>
            </a:pPr>
            <a:r>
              <a:rPr lang="en"/>
              <a:t>Write a program that given 3 numbers, it returns if their sum is smaller than 50, equal to 50 or bigger than 50. </a:t>
            </a:r>
          </a:p>
        </p:txBody>
      </p:sp>
      <p:pic>
        <p:nvPicPr>
          <p:cNvPr id="211" name="Shape 211"/>
          <p:cNvPicPr preferRelativeResize="0"/>
          <p:nvPr/>
        </p:nvPicPr>
        <p:blipFill>
          <a:blip r:embed="rId3">
            <a:alphaModFix/>
          </a:blip>
          <a:stretch>
            <a:fillRect/>
          </a:stretch>
        </p:blipFill>
        <p:spPr>
          <a:xfrm>
            <a:off x="3862387" y="2798350"/>
            <a:ext cx="2181225" cy="175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pic>
        <p:nvPicPr>
          <p:cNvPr id="61" name="Shape 61"/>
          <p:cNvPicPr preferRelativeResize="0"/>
          <p:nvPr/>
        </p:nvPicPr>
        <p:blipFill>
          <a:blip r:embed="rId3">
            <a:alphaModFix/>
          </a:blip>
          <a:stretch>
            <a:fillRect/>
          </a:stretch>
        </p:blipFill>
        <p:spPr>
          <a:xfrm>
            <a:off x="3344575" y="1008050"/>
            <a:ext cx="2308050" cy="1105950"/>
          </a:xfrm>
          <a:prstGeom prst="rect">
            <a:avLst/>
          </a:prstGeom>
          <a:noFill/>
          <a:ln>
            <a:noFill/>
          </a:ln>
        </p:spPr>
      </p:pic>
      <p:pic>
        <p:nvPicPr>
          <p:cNvPr id="62" name="Shape 62"/>
          <p:cNvPicPr preferRelativeResize="0"/>
          <p:nvPr/>
        </p:nvPicPr>
        <p:blipFill>
          <a:blip r:embed="rId4">
            <a:alphaModFix/>
          </a:blip>
          <a:stretch>
            <a:fillRect/>
          </a:stretch>
        </p:blipFill>
        <p:spPr>
          <a:xfrm>
            <a:off x="1956425" y="2809082"/>
            <a:ext cx="6774350" cy="55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nvSpPr>
        <p:spPr>
          <a:xfrm>
            <a:off x="1995300" y="1620800"/>
            <a:ext cx="6547200" cy="1092900"/>
          </a:xfrm>
          <a:prstGeom prst="rect">
            <a:avLst/>
          </a:prstGeom>
          <a:noFill/>
          <a:ln>
            <a:noFill/>
          </a:ln>
        </p:spPr>
        <p:txBody>
          <a:bodyPr anchorCtr="0" anchor="t" bIns="91425" lIns="91425" rIns="91425" tIns="91425">
            <a:noAutofit/>
          </a:bodyPr>
          <a:lstStyle/>
          <a:p>
            <a:pPr lvl="0">
              <a:spcBef>
                <a:spcPts val="0"/>
              </a:spcBef>
              <a:buNone/>
            </a:pPr>
            <a:r>
              <a:rPr b="1" lang="en" sz="3000"/>
              <a:t>goo.gl/forms/g3vv2hFcA67w16Vt2</a:t>
            </a:r>
          </a:p>
        </p:txBody>
      </p:sp>
      <p:pic>
        <p:nvPicPr>
          <p:cNvPr id="217" name="Shape 217"/>
          <p:cNvPicPr preferRelativeResize="0"/>
          <p:nvPr/>
        </p:nvPicPr>
        <p:blipFill>
          <a:blip r:embed="rId3">
            <a:alphaModFix/>
          </a:blip>
          <a:stretch>
            <a:fillRect/>
          </a:stretch>
        </p:blipFill>
        <p:spPr>
          <a:xfrm>
            <a:off x="5785228" y="2777925"/>
            <a:ext cx="2963274" cy="21269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201350" y="124025"/>
            <a:ext cx="8520600" cy="1091100"/>
          </a:xfrm>
          <a:prstGeom prst="rect">
            <a:avLst/>
          </a:prstGeom>
        </p:spPr>
        <p:txBody>
          <a:bodyPr anchorCtr="0" anchor="t" bIns="91425" lIns="91425" rIns="91425" tIns="91425">
            <a:noAutofit/>
          </a:bodyPr>
          <a:lstStyle/>
          <a:p>
            <a:pPr lvl="0" rtl="0" algn="ctr">
              <a:spcBef>
                <a:spcPts val="0"/>
              </a:spcBef>
              <a:buNone/>
            </a:pPr>
            <a:r>
              <a:rPr lang="en" sz="2000"/>
              <a:t>Subset of Strings ( [  ]  and  [ : ] )</a:t>
            </a:r>
          </a:p>
          <a:p>
            <a:pPr lvl="0" rtl="0" algn="ctr">
              <a:spcBef>
                <a:spcPts val="0"/>
              </a:spcBef>
              <a:buNone/>
            </a:pPr>
            <a:r>
              <a:rPr lang="en" sz="2000"/>
              <a:t>Concatenation / Union ( + )</a:t>
            </a:r>
          </a:p>
          <a:p>
            <a:pPr lvl="0" rtl="0" algn="ctr">
              <a:spcBef>
                <a:spcPts val="0"/>
              </a:spcBef>
              <a:buNone/>
            </a:pPr>
            <a:r>
              <a:rPr lang="en" sz="2000"/>
              <a:t>Repetition ( * )</a:t>
            </a:r>
          </a:p>
        </p:txBody>
      </p:sp>
      <p:pic>
        <p:nvPicPr>
          <p:cNvPr id="223" name="Shape 223"/>
          <p:cNvPicPr preferRelativeResize="0"/>
          <p:nvPr/>
        </p:nvPicPr>
        <p:blipFill>
          <a:blip r:embed="rId3">
            <a:alphaModFix/>
          </a:blip>
          <a:stretch>
            <a:fillRect/>
          </a:stretch>
        </p:blipFill>
        <p:spPr>
          <a:xfrm>
            <a:off x="1856034" y="1546950"/>
            <a:ext cx="3455850" cy="3406250"/>
          </a:xfrm>
          <a:prstGeom prst="rect">
            <a:avLst/>
          </a:prstGeom>
          <a:noFill/>
          <a:ln>
            <a:noFill/>
          </a:ln>
        </p:spPr>
      </p:pic>
      <p:pic>
        <p:nvPicPr>
          <p:cNvPr id="224" name="Shape 224"/>
          <p:cNvPicPr preferRelativeResize="0"/>
          <p:nvPr/>
        </p:nvPicPr>
        <p:blipFill>
          <a:blip r:embed="rId4">
            <a:alphaModFix/>
          </a:blip>
          <a:stretch>
            <a:fillRect/>
          </a:stretch>
        </p:blipFill>
        <p:spPr>
          <a:xfrm>
            <a:off x="5582425" y="2500125"/>
            <a:ext cx="3103875" cy="2453075"/>
          </a:xfrm>
          <a:prstGeom prst="rect">
            <a:avLst/>
          </a:prstGeom>
          <a:noFill/>
          <a:ln>
            <a:noFill/>
          </a:ln>
        </p:spPr>
      </p:pic>
      <p:cxnSp>
        <p:nvCxnSpPr>
          <p:cNvPr id="225" name="Shape 225"/>
          <p:cNvCxnSpPr/>
          <p:nvPr/>
        </p:nvCxnSpPr>
        <p:spPr>
          <a:xfrm>
            <a:off x="4192225" y="3154925"/>
            <a:ext cx="1390200" cy="0"/>
          </a:xfrm>
          <a:prstGeom prst="straightConnector1">
            <a:avLst/>
          </a:prstGeom>
          <a:noFill/>
          <a:ln cap="flat" cmpd="sng" w="28575">
            <a:solidFill>
              <a:schemeClr val="dk2"/>
            </a:solidFill>
            <a:prstDash val="solid"/>
            <a:round/>
            <a:headEnd len="lg" w="lg" type="none"/>
            <a:tailEnd len="lg" w="lg" type="triangle"/>
          </a:ln>
        </p:spPr>
      </p:cxnSp>
      <p:cxnSp>
        <p:nvCxnSpPr>
          <p:cNvPr id="226" name="Shape 226"/>
          <p:cNvCxnSpPr/>
          <p:nvPr/>
        </p:nvCxnSpPr>
        <p:spPr>
          <a:xfrm flipH="1" rot="10800000">
            <a:off x="4467625" y="3553337"/>
            <a:ext cx="1114800" cy="25800"/>
          </a:xfrm>
          <a:prstGeom prst="straightConnector1">
            <a:avLst/>
          </a:prstGeom>
          <a:noFill/>
          <a:ln cap="flat" cmpd="sng" w="28575">
            <a:solidFill>
              <a:schemeClr val="dk2"/>
            </a:solidFill>
            <a:prstDash val="solid"/>
            <a:round/>
            <a:headEnd len="lg" w="lg" type="none"/>
            <a:tailEnd len="lg" w="lg" type="triangle"/>
          </a:ln>
        </p:spPr>
      </p:cxnSp>
      <p:cxnSp>
        <p:nvCxnSpPr>
          <p:cNvPr id="227" name="Shape 227"/>
          <p:cNvCxnSpPr/>
          <p:nvPr/>
        </p:nvCxnSpPr>
        <p:spPr>
          <a:xfrm>
            <a:off x="3903575" y="2753900"/>
            <a:ext cx="1719900" cy="7200"/>
          </a:xfrm>
          <a:prstGeom prst="straightConnector1">
            <a:avLst/>
          </a:prstGeom>
          <a:noFill/>
          <a:ln cap="flat" cmpd="sng" w="28575">
            <a:solidFill>
              <a:schemeClr val="dk2"/>
            </a:solidFill>
            <a:prstDash val="solid"/>
            <a:round/>
            <a:headEnd len="lg" w="lg" type="none"/>
            <a:tailEnd len="lg" w="lg" type="triangle"/>
          </a:ln>
        </p:spPr>
      </p:cxnSp>
      <p:cxnSp>
        <p:nvCxnSpPr>
          <p:cNvPr id="228" name="Shape 228"/>
          <p:cNvCxnSpPr/>
          <p:nvPr/>
        </p:nvCxnSpPr>
        <p:spPr>
          <a:xfrm>
            <a:off x="4192225" y="3977575"/>
            <a:ext cx="1390200" cy="0"/>
          </a:xfrm>
          <a:prstGeom prst="straightConnector1">
            <a:avLst/>
          </a:prstGeom>
          <a:noFill/>
          <a:ln cap="flat" cmpd="sng" w="28575">
            <a:solidFill>
              <a:schemeClr val="dk2"/>
            </a:solidFill>
            <a:prstDash val="solid"/>
            <a:round/>
            <a:headEnd len="lg" w="lg" type="none"/>
            <a:tailEnd len="lg" w="lg" type="triangle"/>
          </a:ln>
        </p:spPr>
      </p:cxnSp>
      <p:cxnSp>
        <p:nvCxnSpPr>
          <p:cNvPr id="229" name="Shape 229"/>
          <p:cNvCxnSpPr/>
          <p:nvPr/>
        </p:nvCxnSpPr>
        <p:spPr>
          <a:xfrm flipH="1" rot="10800000">
            <a:off x="4429400" y="4370450"/>
            <a:ext cx="1194000" cy="14400"/>
          </a:xfrm>
          <a:prstGeom prst="straightConnector1">
            <a:avLst/>
          </a:prstGeom>
          <a:noFill/>
          <a:ln cap="flat" cmpd="sng" w="28575">
            <a:solidFill>
              <a:schemeClr val="dk2"/>
            </a:solidFill>
            <a:prstDash val="solid"/>
            <a:round/>
            <a:headEnd len="lg" w="lg" type="none"/>
            <a:tailEnd len="lg" w="lg" type="triangle"/>
          </a:ln>
        </p:spPr>
      </p:cxnSp>
      <p:cxnSp>
        <p:nvCxnSpPr>
          <p:cNvPr id="230" name="Shape 230"/>
          <p:cNvCxnSpPr/>
          <p:nvPr/>
        </p:nvCxnSpPr>
        <p:spPr>
          <a:xfrm flipH="1" rot="10800000">
            <a:off x="5097825" y="4759375"/>
            <a:ext cx="472200" cy="870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pic>
        <p:nvPicPr>
          <p:cNvPr id="235" name="Shape 235"/>
          <p:cNvPicPr preferRelativeResize="0"/>
          <p:nvPr/>
        </p:nvPicPr>
        <p:blipFill>
          <a:blip r:embed="rId3">
            <a:alphaModFix/>
          </a:blip>
          <a:stretch>
            <a:fillRect/>
          </a:stretch>
        </p:blipFill>
        <p:spPr>
          <a:xfrm>
            <a:off x="2913576" y="716271"/>
            <a:ext cx="5012299" cy="2598974"/>
          </a:xfrm>
          <a:prstGeom prst="rect">
            <a:avLst/>
          </a:prstGeom>
          <a:noFill/>
          <a:ln>
            <a:noFill/>
          </a:ln>
        </p:spPr>
      </p:pic>
      <p:sp>
        <p:nvSpPr>
          <p:cNvPr id="236" name="Shape 236"/>
          <p:cNvSpPr txBox="1"/>
          <p:nvPr/>
        </p:nvSpPr>
        <p:spPr>
          <a:xfrm>
            <a:off x="2437750" y="3675750"/>
            <a:ext cx="6381600" cy="1199700"/>
          </a:xfrm>
          <a:prstGeom prst="rect">
            <a:avLst/>
          </a:prstGeom>
          <a:noFill/>
          <a:ln>
            <a:noFill/>
          </a:ln>
        </p:spPr>
        <p:txBody>
          <a:bodyPr anchorCtr="0" anchor="t" bIns="91425" lIns="91425" rIns="91425" tIns="91425">
            <a:noAutofit/>
          </a:bodyPr>
          <a:lstStyle/>
          <a:p>
            <a:pPr lvl="0" rtl="0" algn="ctr">
              <a:spcBef>
                <a:spcPts val="0"/>
              </a:spcBef>
              <a:buNone/>
            </a:pPr>
            <a:r>
              <a:rPr lang="en" sz="2200"/>
              <a:t>Now try to do the same thing, but instead of putting your numbers in a list, put them in a tuple. Can you see the difference?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1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idx="1" type="body"/>
          </p:nvPr>
        </p:nvSpPr>
        <p:spPr>
          <a:xfrm>
            <a:off x="2253125" y="1152475"/>
            <a:ext cx="6579300" cy="790500"/>
          </a:xfrm>
          <a:prstGeom prst="rect">
            <a:avLst/>
          </a:prstGeom>
        </p:spPr>
        <p:txBody>
          <a:bodyPr anchorCtr="0" anchor="t" bIns="91425" lIns="91425" rIns="91425" tIns="91425">
            <a:noAutofit/>
          </a:bodyPr>
          <a:lstStyle/>
          <a:p>
            <a:pPr indent="-228600" lvl="0" marL="457200" rtl="0">
              <a:spcBef>
                <a:spcPts val="0"/>
              </a:spcBef>
              <a:buAutoNum type="arabicPeriod"/>
            </a:pPr>
            <a:r>
              <a:rPr lang="en"/>
              <a:t>Write a program that asks the user for a string and it prints out what the first letter of the word is.</a:t>
            </a:r>
          </a:p>
          <a:p>
            <a:pPr lvl="0" rtl="0">
              <a:spcBef>
                <a:spcPts val="0"/>
              </a:spcBef>
              <a:buNone/>
            </a:pPr>
            <a:r>
              <a:t/>
            </a:r>
            <a:endParaRPr/>
          </a:p>
          <a:p>
            <a:pPr lvl="0" rtl="0">
              <a:spcBef>
                <a:spcPts val="0"/>
              </a:spcBef>
              <a:buNone/>
            </a:pPr>
            <a:r>
              <a:t/>
            </a:r>
            <a:endParaRPr/>
          </a:p>
        </p:txBody>
      </p:sp>
      <p:pic>
        <p:nvPicPr>
          <p:cNvPr id="242" name="Shape 242"/>
          <p:cNvPicPr preferRelativeResize="0"/>
          <p:nvPr/>
        </p:nvPicPr>
        <p:blipFill>
          <a:blip r:embed="rId3">
            <a:alphaModFix/>
          </a:blip>
          <a:stretch>
            <a:fillRect/>
          </a:stretch>
        </p:blipFill>
        <p:spPr>
          <a:xfrm>
            <a:off x="1360643" y="145425"/>
            <a:ext cx="1731950" cy="1007049"/>
          </a:xfrm>
          <a:prstGeom prst="rect">
            <a:avLst/>
          </a:prstGeom>
          <a:noFill/>
          <a:ln>
            <a:noFill/>
          </a:ln>
        </p:spPr>
      </p:pic>
      <p:pic>
        <p:nvPicPr>
          <p:cNvPr id="243" name="Shape 243"/>
          <p:cNvPicPr preferRelativeResize="0"/>
          <p:nvPr/>
        </p:nvPicPr>
        <p:blipFill>
          <a:blip r:embed="rId4">
            <a:alphaModFix/>
          </a:blip>
          <a:stretch>
            <a:fillRect/>
          </a:stretch>
        </p:blipFill>
        <p:spPr>
          <a:xfrm>
            <a:off x="3092600" y="2004265"/>
            <a:ext cx="2400149" cy="408525"/>
          </a:xfrm>
          <a:prstGeom prst="rect">
            <a:avLst/>
          </a:prstGeom>
          <a:noFill/>
          <a:ln>
            <a:noFill/>
          </a:ln>
        </p:spPr>
      </p:pic>
      <p:pic>
        <p:nvPicPr>
          <p:cNvPr id="244" name="Shape 244"/>
          <p:cNvPicPr preferRelativeResize="0"/>
          <p:nvPr/>
        </p:nvPicPr>
        <p:blipFill>
          <a:blip r:embed="rId5">
            <a:alphaModFix/>
          </a:blip>
          <a:stretch>
            <a:fillRect/>
          </a:stretch>
        </p:blipFill>
        <p:spPr>
          <a:xfrm>
            <a:off x="3012399" y="2557225"/>
            <a:ext cx="4297999" cy="294574"/>
          </a:xfrm>
          <a:prstGeom prst="rect">
            <a:avLst/>
          </a:prstGeom>
          <a:noFill/>
          <a:ln>
            <a:noFill/>
          </a:ln>
        </p:spPr>
      </p:pic>
      <p:pic>
        <p:nvPicPr>
          <p:cNvPr id="245" name="Shape 245"/>
          <p:cNvPicPr preferRelativeResize="0"/>
          <p:nvPr/>
        </p:nvPicPr>
        <p:blipFill>
          <a:blip r:embed="rId6">
            <a:alphaModFix/>
          </a:blip>
          <a:stretch>
            <a:fillRect/>
          </a:stretch>
        </p:blipFill>
        <p:spPr>
          <a:xfrm>
            <a:off x="1580924" y="3264574"/>
            <a:ext cx="7403025" cy="647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idx="1" type="body"/>
          </p:nvPr>
        </p:nvSpPr>
        <p:spPr>
          <a:xfrm>
            <a:off x="2253125" y="1152475"/>
            <a:ext cx="6579300" cy="790500"/>
          </a:xfrm>
          <a:prstGeom prst="rect">
            <a:avLst/>
          </a:prstGeom>
        </p:spPr>
        <p:txBody>
          <a:bodyPr anchorCtr="0" anchor="t" bIns="91425" lIns="91425" rIns="91425" tIns="91425">
            <a:noAutofit/>
          </a:bodyPr>
          <a:lstStyle/>
          <a:p>
            <a:pPr lvl="0" rtl="0">
              <a:spcBef>
                <a:spcPts val="0"/>
              </a:spcBef>
              <a:buNone/>
            </a:pPr>
            <a:r>
              <a:rPr lang="en"/>
              <a:t>2.    Write a program that asks the user for a string and it prints      out what the third letter of the word is.</a:t>
            </a:r>
          </a:p>
          <a:p>
            <a:pPr lvl="0" rtl="0">
              <a:spcBef>
                <a:spcPts val="0"/>
              </a:spcBef>
              <a:buNone/>
            </a:pPr>
            <a:r>
              <a:t/>
            </a:r>
            <a:endParaRPr/>
          </a:p>
          <a:p>
            <a:pPr lvl="0" rtl="0">
              <a:spcBef>
                <a:spcPts val="0"/>
              </a:spcBef>
              <a:buNone/>
            </a:pPr>
            <a:r>
              <a:t/>
            </a:r>
            <a:endParaRPr/>
          </a:p>
        </p:txBody>
      </p:sp>
      <p:pic>
        <p:nvPicPr>
          <p:cNvPr id="251" name="Shape 251"/>
          <p:cNvPicPr preferRelativeResize="0"/>
          <p:nvPr/>
        </p:nvPicPr>
        <p:blipFill>
          <a:blip r:embed="rId3">
            <a:alphaModFix/>
          </a:blip>
          <a:stretch>
            <a:fillRect/>
          </a:stretch>
        </p:blipFill>
        <p:spPr>
          <a:xfrm>
            <a:off x="1360643" y="145425"/>
            <a:ext cx="1731950" cy="1007049"/>
          </a:xfrm>
          <a:prstGeom prst="rect">
            <a:avLst/>
          </a:prstGeom>
          <a:noFill/>
          <a:ln>
            <a:noFill/>
          </a:ln>
        </p:spPr>
      </p:pic>
      <p:pic>
        <p:nvPicPr>
          <p:cNvPr id="252" name="Shape 252"/>
          <p:cNvPicPr preferRelativeResize="0"/>
          <p:nvPr/>
        </p:nvPicPr>
        <p:blipFill>
          <a:blip r:embed="rId4">
            <a:alphaModFix/>
          </a:blip>
          <a:stretch>
            <a:fillRect/>
          </a:stretch>
        </p:blipFill>
        <p:spPr>
          <a:xfrm>
            <a:off x="3092600" y="1942975"/>
            <a:ext cx="2214425" cy="376924"/>
          </a:xfrm>
          <a:prstGeom prst="rect">
            <a:avLst/>
          </a:prstGeom>
          <a:noFill/>
          <a:ln>
            <a:noFill/>
          </a:ln>
        </p:spPr>
      </p:pic>
      <p:pic>
        <p:nvPicPr>
          <p:cNvPr id="253" name="Shape 253"/>
          <p:cNvPicPr preferRelativeResize="0"/>
          <p:nvPr/>
        </p:nvPicPr>
        <p:blipFill>
          <a:blip r:embed="rId5">
            <a:alphaModFix/>
          </a:blip>
          <a:stretch>
            <a:fillRect/>
          </a:stretch>
        </p:blipFill>
        <p:spPr>
          <a:xfrm>
            <a:off x="3092602" y="2418762"/>
            <a:ext cx="3730524" cy="305975"/>
          </a:xfrm>
          <a:prstGeom prst="rect">
            <a:avLst/>
          </a:prstGeom>
          <a:noFill/>
          <a:ln>
            <a:noFill/>
          </a:ln>
        </p:spPr>
      </p:pic>
      <p:pic>
        <p:nvPicPr>
          <p:cNvPr id="254" name="Shape 254"/>
          <p:cNvPicPr preferRelativeResize="0"/>
          <p:nvPr/>
        </p:nvPicPr>
        <p:blipFill>
          <a:blip r:embed="rId6">
            <a:alphaModFix/>
          </a:blip>
          <a:stretch>
            <a:fillRect/>
          </a:stretch>
        </p:blipFill>
        <p:spPr>
          <a:xfrm>
            <a:off x="2019700" y="3268303"/>
            <a:ext cx="6768149" cy="5639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nvSpPr>
        <p:spPr>
          <a:xfrm>
            <a:off x="2088375" y="601725"/>
            <a:ext cx="5097000" cy="566400"/>
          </a:xfrm>
          <a:prstGeom prst="rect">
            <a:avLst/>
          </a:prstGeom>
          <a:noFill/>
          <a:ln>
            <a:noFill/>
          </a:ln>
        </p:spPr>
        <p:txBody>
          <a:bodyPr anchorCtr="0" anchor="ctr" bIns="91425" lIns="91425" rIns="91425" tIns="91425">
            <a:noAutofit/>
          </a:bodyPr>
          <a:lstStyle/>
          <a:p>
            <a:pPr lvl="0" rtl="0" algn="ctr">
              <a:spcBef>
                <a:spcPts val="0"/>
              </a:spcBef>
              <a:buNone/>
            </a:pPr>
            <a:r>
              <a:rPr b="1" lang="en" sz="3000">
                <a:latin typeface="Consolas"/>
                <a:ea typeface="Consolas"/>
                <a:cs typeface="Consolas"/>
                <a:sym typeface="Consolas"/>
              </a:rPr>
              <a:t>a = len(string_name)</a:t>
            </a:r>
          </a:p>
        </p:txBody>
      </p:sp>
      <p:sp>
        <p:nvSpPr>
          <p:cNvPr id="260" name="Shape 260"/>
          <p:cNvSpPr txBox="1"/>
          <p:nvPr>
            <p:ph idx="1" type="body"/>
          </p:nvPr>
        </p:nvSpPr>
        <p:spPr>
          <a:xfrm>
            <a:off x="1681412" y="2033637"/>
            <a:ext cx="6579300" cy="790500"/>
          </a:xfrm>
          <a:prstGeom prst="rect">
            <a:avLst/>
          </a:prstGeom>
        </p:spPr>
        <p:txBody>
          <a:bodyPr anchorCtr="0" anchor="t" bIns="91425" lIns="91425" rIns="91425" tIns="91425">
            <a:noAutofit/>
          </a:bodyPr>
          <a:lstStyle/>
          <a:p>
            <a:pPr lvl="0" rtl="0">
              <a:spcBef>
                <a:spcPts val="0"/>
              </a:spcBef>
              <a:buNone/>
            </a:pPr>
            <a:r>
              <a:rPr lang="en"/>
              <a:t>3.    Write a program that asks the user for a string and it prints      out the last letter of the string. </a:t>
            </a:r>
          </a:p>
          <a:p>
            <a:pPr lvl="0" rtl="0">
              <a:spcBef>
                <a:spcPts val="0"/>
              </a:spcBef>
              <a:buNone/>
            </a:pPr>
            <a:r>
              <a:t/>
            </a:r>
            <a:endParaRPr/>
          </a:p>
          <a:p>
            <a:pPr lvl="0" rtl="0">
              <a:spcBef>
                <a:spcPts val="0"/>
              </a:spcBef>
              <a:buNone/>
            </a:pPr>
            <a:r>
              <a:t/>
            </a:r>
            <a:endParaRPr/>
          </a:p>
        </p:txBody>
      </p:sp>
      <p:pic>
        <p:nvPicPr>
          <p:cNvPr id="261" name="Shape 261"/>
          <p:cNvPicPr preferRelativeResize="0"/>
          <p:nvPr/>
        </p:nvPicPr>
        <p:blipFill>
          <a:blip r:embed="rId3">
            <a:alphaModFix/>
          </a:blip>
          <a:stretch>
            <a:fillRect/>
          </a:stretch>
        </p:blipFill>
        <p:spPr>
          <a:xfrm>
            <a:off x="670930" y="1026612"/>
            <a:ext cx="1731950" cy="1007049"/>
          </a:xfrm>
          <a:prstGeom prst="rect">
            <a:avLst/>
          </a:prstGeom>
          <a:noFill/>
          <a:ln>
            <a:noFill/>
          </a:ln>
        </p:spPr>
      </p:pic>
      <p:sp>
        <p:nvSpPr>
          <p:cNvPr id="262" name="Shape 262"/>
          <p:cNvSpPr txBox="1"/>
          <p:nvPr/>
        </p:nvSpPr>
        <p:spPr>
          <a:xfrm>
            <a:off x="306775" y="294975"/>
            <a:ext cx="8648400" cy="28080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263" name="Shape 263"/>
          <p:cNvPicPr preferRelativeResize="0"/>
          <p:nvPr/>
        </p:nvPicPr>
        <p:blipFill>
          <a:blip r:embed="rId4">
            <a:alphaModFix/>
          </a:blip>
          <a:stretch>
            <a:fillRect/>
          </a:stretch>
        </p:blipFill>
        <p:spPr>
          <a:xfrm>
            <a:off x="453862" y="2977550"/>
            <a:ext cx="8366024" cy="10222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1710250" y="445025"/>
            <a:ext cx="7122000" cy="572700"/>
          </a:xfrm>
          <a:prstGeom prst="rect">
            <a:avLst/>
          </a:prstGeom>
        </p:spPr>
        <p:txBody>
          <a:bodyPr anchorCtr="0" anchor="t" bIns="91425" lIns="91425" rIns="91425" tIns="91425">
            <a:noAutofit/>
          </a:bodyPr>
          <a:lstStyle/>
          <a:p>
            <a:pPr lvl="0" rtl="0">
              <a:spcBef>
                <a:spcPts val="0"/>
              </a:spcBef>
              <a:buNone/>
            </a:pPr>
            <a:r>
              <a:rPr lang="en"/>
              <a:t>Python Lists [  ]</a:t>
            </a:r>
          </a:p>
        </p:txBody>
      </p:sp>
      <p:sp>
        <p:nvSpPr>
          <p:cNvPr id="269" name="Shape 269"/>
          <p:cNvSpPr txBox="1"/>
          <p:nvPr>
            <p:ph idx="1" type="body"/>
          </p:nvPr>
        </p:nvSpPr>
        <p:spPr>
          <a:xfrm>
            <a:off x="1837875" y="1152475"/>
            <a:ext cx="6994500" cy="1080900"/>
          </a:xfrm>
          <a:prstGeom prst="rect">
            <a:avLst/>
          </a:prstGeom>
        </p:spPr>
        <p:txBody>
          <a:bodyPr anchorCtr="0" anchor="t" bIns="91425" lIns="91425" rIns="91425" tIns="91425">
            <a:noAutofit/>
          </a:bodyPr>
          <a:lstStyle/>
          <a:p>
            <a:pPr indent="-228600" lvl="0" marL="457200" rtl="0">
              <a:spcBef>
                <a:spcPts val="0"/>
              </a:spcBef>
              <a:buChar char="-"/>
            </a:pPr>
            <a:r>
              <a:rPr lang="en"/>
              <a:t>Versatile (able to adapt / change).</a:t>
            </a:r>
          </a:p>
          <a:p>
            <a:pPr indent="-228600" lvl="0" marL="457200" rtl="0">
              <a:spcBef>
                <a:spcPts val="0"/>
              </a:spcBef>
              <a:buChar char="-"/>
            </a:pPr>
            <a:r>
              <a:rPr lang="en"/>
              <a:t>The elements and size of the list can be changed. </a:t>
            </a:r>
          </a:p>
          <a:p>
            <a:pPr indent="-228600" lvl="0" marL="457200" rtl="0">
              <a:spcBef>
                <a:spcPts val="0"/>
              </a:spcBef>
              <a:buChar char="-"/>
            </a:pPr>
            <a:r>
              <a:rPr lang="en"/>
              <a:t>The items in a list can be of different data types. </a:t>
            </a:r>
          </a:p>
        </p:txBody>
      </p:sp>
      <p:pic>
        <p:nvPicPr>
          <p:cNvPr id="270" name="Shape 270"/>
          <p:cNvPicPr preferRelativeResize="0"/>
          <p:nvPr/>
        </p:nvPicPr>
        <p:blipFill>
          <a:blip r:embed="rId3">
            <a:alphaModFix/>
          </a:blip>
          <a:stretch>
            <a:fillRect/>
          </a:stretch>
        </p:blipFill>
        <p:spPr>
          <a:xfrm>
            <a:off x="228200" y="2233449"/>
            <a:ext cx="8520599" cy="271109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1518800" y="445025"/>
            <a:ext cx="7313400" cy="572700"/>
          </a:xfrm>
          <a:prstGeom prst="rect">
            <a:avLst/>
          </a:prstGeom>
        </p:spPr>
        <p:txBody>
          <a:bodyPr anchorCtr="0" anchor="t" bIns="91425" lIns="91425" rIns="91425" tIns="91425">
            <a:noAutofit/>
          </a:bodyPr>
          <a:lstStyle/>
          <a:p>
            <a:pPr lvl="0" rtl="0">
              <a:spcBef>
                <a:spcPts val="0"/>
              </a:spcBef>
              <a:buNone/>
            </a:pPr>
            <a:r>
              <a:rPr lang="en"/>
              <a:t>Tuples (  )</a:t>
            </a:r>
          </a:p>
        </p:txBody>
      </p:sp>
      <p:sp>
        <p:nvSpPr>
          <p:cNvPr id="276" name="Shape 276"/>
          <p:cNvSpPr txBox="1"/>
          <p:nvPr>
            <p:ph idx="1" type="body"/>
          </p:nvPr>
        </p:nvSpPr>
        <p:spPr>
          <a:xfrm>
            <a:off x="1659200" y="1152475"/>
            <a:ext cx="7173000" cy="851400"/>
          </a:xfrm>
          <a:prstGeom prst="rect">
            <a:avLst/>
          </a:prstGeom>
        </p:spPr>
        <p:txBody>
          <a:bodyPr anchorCtr="0" anchor="t" bIns="91425" lIns="91425" rIns="91425" tIns="91425">
            <a:noAutofit/>
          </a:bodyPr>
          <a:lstStyle/>
          <a:p>
            <a:pPr indent="-228600" lvl="0" marL="457200" rtl="0">
              <a:spcBef>
                <a:spcPts val="0"/>
              </a:spcBef>
              <a:buChar char="-"/>
            </a:pPr>
            <a:r>
              <a:rPr lang="en"/>
              <a:t>Lists that cannot be updated. </a:t>
            </a:r>
          </a:p>
          <a:p>
            <a:pPr indent="-228600" lvl="0" marL="457200" rtl="0">
              <a:spcBef>
                <a:spcPts val="0"/>
              </a:spcBef>
              <a:buChar char="-"/>
            </a:pPr>
            <a:r>
              <a:rPr lang="en"/>
              <a:t>They are </a:t>
            </a:r>
            <a:r>
              <a:rPr b="1" lang="en"/>
              <a:t>read - only</a:t>
            </a:r>
            <a:r>
              <a:rPr lang="en"/>
              <a:t>.</a:t>
            </a:r>
          </a:p>
          <a:p>
            <a:pPr lvl="0" rtl="0">
              <a:spcBef>
                <a:spcPts val="0"/>
              </a:spcBef>
              <a:buNone/>
            </a:pPr>
            <a:r>
              <a:t/>
            </a:r>
            <a:endParaRPr/>
          </a:p>
        </p:txBody>
      </p:sp>
      <p:pic>
        <p:nvPicPr>
          <p:cNvPr id="277" name="Shape 277"/>
          <p:cNvPicPr preferRelativeResize="0"/>
          <p:nvPr/>
        </p:nvPicPr>
        <p:blipFill>
          <a:blip r:embed="rId3">
            <a:alphaModFix/>
          </a:blip>
          <a:stretch>
            <a:fillRect/>
          </a:stretch>
        </p:blipFill>
        <p:spPr>
          <a:xfrm>
            <a:off x="128587" y="2069387"/>
            <a:ext cx="8886825" cy="2638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1033250" y="1159750"/>
            <a:ext cx="2815200" cy="572700"/>
          </a:xfrm>
          <a:prstGeom prst="rect">
            <a:avLst/>
          </a:prstGeom>
        </p:spPr>
        <p:txBody>
          <a:bodyPr anchorCtr="0" anchor="t" bIns="91425" lIns="91425" rIns="91425" tIns="91425">
            <a:noAutofit/>
          </a:bodyPr>
          <a:lstStyle/>
          <a:p>
            <a:pPr lvl="0" rtl="0">
              <a:spcBef>
                <a:spcPts val="0"/>
              </a:spcBef>
              <a:buNone/>
            </a:pPr>
            <a:r>
              <a:rPr lang="en"/>
              <a:t>Modifying Lists </a:t>
            </a:r>
          </a:p>
        </p:txBody>
      </p:sp>
      <p:pic>
        <p:nvPicPr>
          <p:cNvPr id="283" name="Shape 283"/>
          <p:cNvPicPr preferRelativeResize="0"/>
          <p:nvPr/>
        </p:nvPicPr>
        <p:blipFill>
          <a:blip r:embed="rId3">
            <a:alphaModFix/>
          </a:blip>
          <a:stretch>
            <a:fillRect/>
          </a:stretch>
        </p:blipFill>
        <p:spPr>
          <a:xfrm>
            <a:off x="3848451" y="535200"/>
            <a:ext cx="4247324" cy="1821799"/>
          </a:xfrm>
          <a:prstGeom prst="rect">
            <a:avLst/>
          </a:prstGeom>
          <a:noFill/>
          <a:ln>
            <a:noFill/>
          </a:ln>
        </p:spPr>
      </p:pic>
      <p:sp>
        <p:nvSpPr>
          <p:cNvPr id="284" name="Shape 284"/>
          <p:cNvSpPr txBox="1"/>
          <p:nvPr/>
        </p:nvSpPr>
        <p:spPr>
          <a:xfrm>
            <a:off x="3534625" y="2843700"/>
            <a:ext cx="5042100" cy="21084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1800"/>
              <a:t>Create a list of 3 numbers. </a:t>
            </a:r>
          </a:p>
          <a:p>
            <a:pPr lvl="0" rtl="0">
              <a:lnSpc>
                <a:spcPct val="115000"/>
              </a:lnSpc>
              <a:spcBef>
                <a:spcPts val="0"/>
              </a:spcBef>
              <a:buClr>
                <a:schemeClr val="dk1"/>
              </a:buClr>
              <a:buSzPct val="61111"/>
              <a:buFont typeface="Arial"/>
              <a:buNone/>
            </a:pPr>
            <a:r>
              <a:rPr lang="en" sz="1800"/>
              <a:t>- change the value of the first by adding 1 to it. </a:t>
            </a:r>
          </a:p>
          <a:p>
            <a:pPr lvl="0" rtl="0">
              <a:lnSpc>
                <a:spcPct val="115000"/>
              </a:lnSpc>
              <a:spcBef>
                <a:spcPts val="0"/>
              </a:spcBef>
              <a:buClr>
                <a:schemeClr val="dk1"/>
              </a:buClr>
              <a:buSzPct val="61111"/>
              <a:buFont typeface="Arial"/>
              <a:buNone/>
            </a:pPr>
            <a:r>
              <a:rPr lang="en" sz="1800"/>
              <a:t>- change the value of the second element by multiplying it to itself.</a:t>
            </a:r>
          </a:p>
          <a:p>
            <a:pPr lvl="0" rtl="0">
              <a:lnSpc>
                <a:spcPct val="115000"/>
              </a:lnSpc>
              <a:spcBef>
                <a:spcPts val="0"/>
              </a:spcBef>
              <a:buClr>
                <a:schemeClr val="dk1"/>
              </a:buClr>
              <a:buSzPct val="61111"/>
              <a:buFont typeface="Arial"/>
              <a:buNone/>
            </a:pPr>
            <a:r>
              <a:rPr lang="en" sz="1800"/>
              <a:t>- change the value of the third element with the sum of the first two new elements of the list.</a:t>
            </a:r>
          </a:p>
          <a:p>
            <a:pPr lvl="0" rtl="0">
              <a:lnSpc>
                <a:spcPct val="115000"/>
              </a:lnSpc>
              <a:spcBef>
                <a:spcPts val="0"/>
              </a:spcBef>
              <a:buNone/>
            </a:pPr>
            <a:r>
              <a:t/>
            </a:r>
            <a:endParaRPr sz="1800"/>
          </a:p>
        </p:txBody>
      </p:sp>
      <p:sp>
        <p:nvSpPr>
          <p:cNvPr id="285" name="Shape 285"/>
          <p:cNvSpPr txBox="1"/>
          <p:nvPr>
            <p:ph type="title"/>
          </p:nvPr>
        </p:nvSpPr>
        <p:spPr>
          <a:xfrm>
            <a:off x="1624825" y="3456300"/>
            <a:ext cx="1909800" cy="572700"/>
          </a:xfrm>
          <a:prstGeom prst="rect">
            <a:avLst/>
          </a:prstGeom>
        </p:spPr>
        <p:txBody>
          <a:bodyPr anchorCtr="0" anchor="t" bIns="91425" lIns="91425" rIns="91425" tIns="91425">
            <a:noAutofit/>
          </a:bodyPr>
          <a:lstStyle/>
          <a:p>
            <a:pPr lvl="0" rtl="0">
              <a:spcBef>
                <a:spcPts val="0"/>
              </a:spcBef>
              <a:buNone/>
            </a:pPr>
            <a:r>
              <a:rPr lang="en"/>
              <a:t>Your Turn!  </a:t>
            </a:r>
          </a:p>
        </p:txBody>
      </p:sp>
      <p:pic>
        <p:nvPicPr>
          <p:cNvPr id="286" name="Shape 286"/>
          <p:cNvPicPr preferRelativeResize="0"/>
          <p:nvPr/>
        </p:nvPicPr>
        <p:blipFill>
          <a:blip r:embed="rId4">
            <a:alphaModFix/>
          </a:blip>
          <a:stretch>
            <a:fillRect/>
          </a:stretch>
        </p:blipFill>
        <p:spPr>
          <a:xfrm>
            <a:off x="2380212" y="4795894"/>
            <a:ext cx="1154424" cy="288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8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p:nvPr/>
        </p:nvSpPr>
        <p:spPr>
          <a:xfrm>
            <a:off x="5117475" y="272275"/>
            <a:ext cx="3524742" cy="1657907"/>
          </a:xfrm>
          <a:prstGeom prst="irregularSeal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 name="Shape 68"/>
          <p:cNvSpPr txBox="1"/>
          <p:nvPr/>
        </p:nvSpPr>
        <p:spPr>
          <a:xfrm rot="-962717">
            <a:off x="5495946" y="932266"/>
            <a:ext cx="2245683" cy="509127"/>
          </a:xfrm>
          <a:prstGeom prst="rect">
            <a:avLst/>
          </a:prstGeom>
          <a:noFill/>
          <a:ln>
            <a:noFill/>
          </a:ln>
        </p:spPr>
        <p:txBody>
          <a:bodyPr anchorCtr="0" anchor="ctr" bIns="91425" lIns="91425" rIns="91425" tIns="91425">
            <a:noAutofit/>
          </a:bodyPr>
          <a:lstStyle/>
          <a:p>
            <a:pPr lvl="0" algn="ctr">
              <a:spcBef>
                <a:spcPts val="0"/>
              </a:spcBef>
              <a:buNone/>
            </a:pPr>
            <a:r>
              <a:rPr lang="en"/>
              <a:t>Can’t perform </a:t>
            </a:r>
            <a:r>
              <a:rPr lang="en"/>
              <a:t>arithmetic</a:t>
            </a:r>
            <a:r>
              <a:rPr lang="en"/>
              <a:t> operations</a:t>
            </a:r>
          </a:p>
        </p:txBody>
      </p:sp>
      <p:pic>
        <p:nvPicPr>
          <p:cNvPr id="69" name="Shape 69"/>
          <p:cNvPicPr preferRelativeResize="0"/>
          <p:nvPr/>
        </p:nvPicPr>
        <p:blipFill>
          <a:blip r:embed="rId3">
            <a:alphaModFix/>
          </a:blip>
          <a:stretch>
            <a:fillRect/>
          </a:stretch>
        </p:blipFill>
        <p:spPr>
          <a:xfrm>
            <a:off x="1789000" y="1540775"/>
            <a:ext cx="3227174" cy="621750"/>
          </a:xfrm>
          <a:prstGeom prst="rect">
            <a:avLst/>
          </a:prstGeom>
          <a:noFill/>
          <a:ln>
            <a:noFill/>
          </a:ln>
        </p:spPr>
      </p:pic>
      <p:cxnSp>
        <p:nvCxnSpPr>
          <p:cNvPr id="70" name="Shape 70"/>
          <p:cNvCxnSpPr>
            <a:stCxn id="68" idx="1"/>
            <a:endCxn id="69" idx="3"/>
          </p:cNvCxnSpPr>
          <p:nvPr/>
        </p:nvCxnSpPr>
        <p:spPr>
          <a:xfrm flipH="1">
            <a:off x="5016188" y="1497179"/>
            <a:ext cx="523500" cy="354600"/>
          </a:xfrm>
          <a:prstGeom prst="straightConnector1">
            <a:avLst/>
          </a:prstGeom>
          <a:noFill/>
          <a:ln cap="flat" cmpd="sng" w="28575">
            <a:solidFill>
              <a:schemeClr val="dk2"/>
            </a:solidFill>
            <a:prstDash val="solid"/>
            <a:round/>
            <a:headEnd len="lg" w="lg" type="none"/>
            <a:tailEnd len="lg" w="lg" type="triangle"/>
          </a:ln>
        </p:spPr>
      </p:cxnSp>
      <p:pic>
        <p:nvPicPr>
          <p:cNvPr id="71" name="Shape 71"/>
          <p:cNvPicPr preferRelativeResize="0"/>
          <p:nvPr/>
        </p:nvPicPr>
        <p:blipFill>
          <a:blip r:embed="rId4">
            <a:alphaModFix/>
          </a:blip>
          <a:stretch>
            <a:fillRect/>
          </a:stretch>
        </p:blipFill>
        <p:spPr>
          <a:xfrm>
            <a:off x="1619700" y="2821349"/>
            <a:ext cx="5342775" cy="1025224"/>
          </a:xfrm>
          <a:prstGeom prst="rect">
            <a:avLst/>
          </a:prstGeom>
          <a:noFill/>
          <a:ln>
            <a:noFill/>
          </a:ln>
        </p:spPr>
      </p:pic>
      <p:pic>
        <p:nvPicPr>
          <p:cNvPr id="72" name="Shape 72"/>
          <p:cNvPicPr preferRelativeResize="0"/>
          <p:nvPr/>
        </p:nvPicPr>
        <p:blipFill>
          <a:blip r:embed="rId5">
            <a:alphaModFix/>
          </a:blip>
          <a:stretch>
            <a:fillRect/>
          </a:stretch>
        </p:blipFill>
        <p:spPr>
          <a:xfrm>
            <a:off x="7597825" y="2821351"/>
            <a:ext cx="1200958" cy="1025225"/>
          </a:xfrm>
          <a:prstGeom prst="rect">
            <a:avLst/>
          </a:prstGeom>
          <a:noFill/>
          <a:ln>
            <a:noFill/>
          </a:ln>
        </p:spPr>
      </p:pic>
      <p:cxnSp>
        <p:nvCxnSpPr>
          <p:cNvPr id="73" name="Shape 73"/>
          <p:cNvCxnSpPr/>
          <p:nvPr/>
        </p:nvCxnSpPr>
        <p:spPr>
          <a:xfrm flipH="1" rot="10800000">
            <a:off x="6605600" y="3063300"/>
            <a:ext cx="979200" cy="26100"/>
          </a:xfrm>
          <a:prstGeom prst="straightConnector1">
            <a:avLst/>
          </a:prstGeom>
          <a:noFill/>
          <a:ln cap="flat" cmpd="sng" w="9525">
            <a:solidFill>
              <a:schemeClr val="dk2"/>
            </a:solidFill>
            <a:prstDash val="solid"/>
            <a:round/>
            <a:headEnd len="lg" w="lg" type="none"/>
            <a:tailEnd len="lg" w="lg" type="triangle"/>
          </a:ln>
        </p:spPr>
      </p:cxnSp>
      <p:cxnSp>
        <p:nvCxnSpPr>
          <p:cNvPr id="74" name="Shape 74"/>
          <p:cNvCxnSpPr/>
          <p:nvPr/>
        </p:nvCxnSpPr>
        <p:spPr>
          <a:xfrm flipH="1" rot="10800000">
            <a:off x="6857725" y="3568225"/>
            <a:ext cx="740100" cy="303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1428850" y="445025"/>
            <a:ext cx="7403400" cy="572700"/>
          </a:xfrm>
          <a:prstGeom prst="rect">
            <a:avLst/>
          </a:prstGeom>
        </p:spPr>
        <p:txBody>
          <a:bodyPr anchorCtr="0" anchor="ctr" bIns="91425" lIns="91425" rIns="91425" tIns="91425">
            <a:noAutofit/>
          </a:bodyPr>
          <a:lstStyle/>
          <a:p>
            <a:pPr lvl="0" algn="ctr">
              <a:spcBef>
                <a:spcPts val="0"/>
              </a:spcBef>
              <a:buNone/>
            </a:pPr>
            <a:r>
              <a:rPr lang="en"/>
              <a:t> Changing types</a:t>
            </a:r>
          </a:p>
        </p:txBody>
      </p:sp>
      <p:sp>
        <p:nvSpPr>
          <p:cNvPr id="80" name="Shape 80"/>
          <p:cNvSpPr txBox="1"/>
          <p:nvPr/>
        </p:nvSpPr>
        <p:spPr>
          <a:xfrm>
            <a:off x="2467875" y="1372225"/>
            <a:ext cx="1610700" cy="1467600"/>
          </a:xfrm>
          <a:prstGeom prst="rect">
            <a:avLst/>
          </a:prstGeom>
          <a:noFill/>
          <a:ln cap="flat" cmpd="sng" w="19050">
            <a:solidFill>
              <a:srgbClr val="0000FF"/>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b="1" lang="en" sz="1800"/>
              <a:t>int( )</a:t>
            </a:r>
          </a:p>
          <a:p>
            <a:pPr lvl="0">
              <a:spcBef>
                <a:spcPts val="0"/>
              </a:spcBef>
              <a:buNone/>
            </a:pPr>
            <a:r>
              <a:rPr lang="en" sz="1600"/>
              <a:t>a</a:t>
            </a:r>
            <a:r>
              <a:rPr lang="en" sz="1600"/>
              <a:t> = 4.5</a:t>
            </a:r>
          </a:p>
          <a:p>
            <a:pPr lvl="0">
              <a:spcBef>
                <a:spcPts val="0"/>
              </a:spcBef>
              <a:buNone/>
            </a:pPr>
            <a:r>
              <a:rPr lang="en" sz="1600"/>
              <a:t>b</a:t>
            </a:r>
            <a:r>
              <a:rPr lang="en" sz="1600"/>
              <a:t> = int(a)</a:t>
            </a:r>
          </a:p>
          <a:p>
            <a:pPr lvl="0">
              <a:spcBef>
                <a:spcPts val="0"/>
              </a:spcBef>
              <a:buNone/>
            </a:pPr>
            <a:r>
              <a:rPr lang="en" sz="1600"/>
              <a:t>________</a:t>
            </a:r>
          </a:p>
          <a:p>
            <a:pPr lvl="0">
              <a:spcBef>
                <a:spcPts val="0"/>
              </a:spcBef>
              <a:buNone/>
            </a:pPr>
            <a:r>
              <a:rPr lang="en" sz="1600"/>
              <a:t>b</a:t>
            </a:r>
            <a:r>
              <a:rPr lang="en" sz="1600"/>
              <a:t> = 4</a:t>
            </a:r>
          </a:p>
        </p:txBody>
      </p:sp>
      <p:sp>
        <p:nvSpPr>
          <p:cNvPr id="81" name="Shape 81"/>
          <p:cNvSpPr txBox="1"/>
          <p:nvPr/>
        </p:nvSpPr>
        <p:spPr>
          <a:xfrm>
            <a:off x="4542600" y="1372225"/>
            <a:ext cx="1610700" cy="1467600"/>
          </a:xfrm>
          <a:prstGeom prst="rect">
            <a:avLst/>
          </a:prstGeom>
          <a:noFill/>
          <a:ln cap="flat" cmpd="sng" w="19050">
            <a:solidFill>
              <a:srgbClr val="0000FF"/>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sz="1800"/>
              <a:t>float</a:t>
            </a:r>
            <a:r>
              <a:rPr b="1" lang="en" sz="1800"/>
              <a:t>( )</a:t>
            </a:r>
          </a:p>
          <a:p>
            <a:pPr lvl="0" rtl="0">
              <a:spcBef>
                <a:spcPts val="0"/>
              </a:spcBef>
              <a:buNone/>
            </a:pPr>
            <a:r>
              <a:rPr lang="en" sz="1600"/>
              <a:t>a = 5</a:t>
            </a:r>
          </a:p>
          <a:p>
            <a:pPr lvl="0" rtl="0">
              <a:spcBef>
                <a:spcPts val="0"/>
              </a:spcBef>
              <a:buNone/>
            </a:pPr>
            <a:r>
              <a:rPr lang="en" sz="1600"/>
              <a:t>b = float(a)</a:t>
            </a:r>
          </a:p>
          <a:p>
            <a:pPr lvl="0" rtl="0">
              <a:spcBef>
                <a:spcPts val="0"/>
              </a:spcBef>
              <a:buNone/>
            </a:pPr>
            <a:r>
              <a:rPr lang="en" sz="1600"/>
              <a:t>________</a:t>
            </a:r>
          </a:p>
          <a:p>
            <a:pPr lvl="0" rtl="0">
              <a:spcBef>
                <a:spcPts val="0"/>
              </a:spcBef>
              <a:buNone/>
            </a:pPr>
            <a:r>
              <a:rPr lang="en" sz="1600"/>
              <a:t>b = 5.0</a:t>
            </a:r>
          </a:p>
        </p:txBody>
      </p:sp>
      <p:sp>
        <p:nvSpPr>
          <p:cNvPr id="82" name="Shape 82"/>
          <p:cNvSpPr txBox="1"/>
          <p:nvPr/>
        </p:nvSpPr>
        <p:spPr>
          <a:xfrm>
            <a:off x="6747200" y="1372225"/>
            <a:ext cx="1610700" cy="1467600"/>
          </a:xfrm>
          <a:prstGeom prst="rect">
            <a:avLst/>
          </a:prstGeom>
          <a:noFill/>
          <a:ln cap="flat" cmpd="sng" w="19050">
            <a:solidFill>
              <a:srgbClr val="0000FF"/>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sz="1800"/>
              <a:t>str</a:t>
            </a:r>
            <a:r>
              <a:rPr b="1" lang="en" sz="1800"/>
              <a:t>( )</a:t>
            </a:r>
          </a:p>
          <a:p>
            <a:pPr lvl="0" rtl="0">
              <a:spcBef>
                <a:spcPts val="0"/>
              </a:spcBef>
              <a:buNone/>
            </a:pPr>
            <a:r>
              <a:rPr lang="en" sz="1600"/>
              <a:t>a = 5</a:t>
            </a:r>
          </a:p>
          <a:p>
            <a:pPr lvl="0" rtl="0">
              <a:spcBef>
                <a:spcPts val="0"/>
              </a:spcBef>
              <a:buNone/>
            </a:pPr>
            <a:r>
              <a:rPr lang="en" sz="1600"/>
              <a:t>b = str(a)</a:t>
            </a:r>
          </a:p>
          <a:p>
            <a:pPr lvl="0" rtl="0">
              <a:spcBef>
                <a:spcPts val="0"/>
              </a:spcBef>
              <a:buNone/>
            </a:pPr>
            <a:r>
              <a:rPr lang="en" sz="1600"/>
              <a:t>________</a:t>
            </a:r>
          </a:p>
          <a:p>
            <a:pPr lvl="0" rtl="0">
              <a:spcBef>
                <a:spcPts val="0"/>
              </a:spcBef>
              <a:buNone/>
            </a:pPr>
            <a:r>
              <a:rPr lang="en" sz="1600"/>
              <a:t>b = “5”</a:t>
            </a:r>
          </a:p>
        </p:txBody>
      </p:sp>
      <p:sp>
        <p:nvSpPr>
          <p:cNvPr id="83" name="Shape 83"/>
          <p:cNvSpPr txBox="1"/>
          <p:nvPr/>
        </p:nvSpPr>
        <p:spPr>
          <a:xfrm>
            <a:off x="2467875" y="3239125"/>
            <a:ext cx="1610700" cy="1467600"/>
          </a:xfrm>
          <a:prstGeom prst="rect">
            <a:avLst/>
          </a:prstGeom>
          <a:noFill/>
          <a:ln cap="flat" cmpd="sng" w="19050">
            <a:solidFill>
              <a:srgbClr val="0000FF"/>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t/>
            </a:r>
            <a:endParaRPr b="1" sz="1800"/>
          </a:p>
          <a:p>
            <a:pPr lvl="0" rtl="0">
              <a:spcBef>
                <a:spcPts val="0"/>
              </a:spcBef>
              <a:buNone/>
            </a:pPr>
            <a:r>
              <a:rPr lang="en" sz="1600"/>
              <a:t>a = “Hi!”</a:t>
            </a:r>
          </a:p>
          <a:p>
            <a:pPr lvl="0" rtl="0">
              <a:spcBef>
                <a:spcPts val="0"/>
              </a:spcBef>
              <a:buNone/>
            </a:pPr>
            <a:r>
              <a:rPr lang="en" sz="1600"/>
              <a:t>b = int(a)</a:t>
            </a:r>
          </a:p>
          <a:p>
            <a:pPr lvl="0" rtl="0">
              <a:spcBef>
                <a:spcPts val="0"/>
              </a:spcBef>
              <a:buNone/>
            </a:pPr>
            <a:r>
              <a:rPr lang="en" sz="1600"/>
              <a:t>________</a:t>
            </a:r>
          </a:p>
          <a:p>
            <a:pPr lvl="0" rtl="0">
              <a:spcBef>
                <a:spcPts val="0"/>
              </a:spcBef>
              <a:buNone/>
            </a:pPr>
            <a:r>
              <a:rPr lang="en" sz="1600"/>
              <a:t>b = error</a:t>
            </a:r>
          </a:p>
        </p:txBody>
      </p:sp>
      <p:sp>
        <p:nvSpPr>
          <p:cNvPr id="84" name="Shape 84"/>
          <p:cNvSpPr txBox="1"/>
          <p:nvPr/>
        </p:nvSpPr>
        <p:spPr>
          <a:xfrm>
            <a:off x="4542600" y="3239025"/>
            <a:ext cx="1610700" cy="1467600"/>
          </a:xfrm>
          <a:prstGeom prst="rect">
            <a:avLst/>
          </a:prstGeom>
          <a:noFill/>
          <a:ln cap="flat" cmpd="sng" w="19050">
            <a:solidFill>
              <a:srgbClr val="0000FF"/>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b="1" sz="1800"/>
          </a:p>
          <a:p>
            <a:pPr lvl="0" rtl="0">
              <a:spcBef>
                <a:spcPts val="0"/>
              </a:spcBef>
              <a:buNone/>
            </a:pPr>
            <a:r>
              <a:rPr lang="en" sz="1600"/>
              <a:t>a = “Car”</a:t>
            </a:r>
          </a:p>
          <a:p>
            <a:pPr lvl="0" rtl="0">
              <a:spcBef>
                <a:spcPts val="0"/>
              </a:spcBef>
              <a:buNone/>
            </a:pPr>
            <a:r>
              <a:rPr lang="en" sz="1600"/>
              <a:t>b = float(a)</a:t>
            </a:r>
          </a:p>
          <a:p>
            <a:pPr lvl="0" rtl="0">
              <a:spcBef>
                <a:spcPts val="0"/>
              </a:spcBef>
              <a:buNone/>
            </a:pPr>
            <a:r>
              <a:rPr lang="en" sz="1600"/>
              <a:t>________</a:t>
            </a:r>
          </a:p>
          <a:p>
            <a:pPr lvl="0" rtl="0">
              <a:spcBef>
                <a:spcPts val="0"/>
              </a:spcBef>
              <a:buNone/>
            </a:pPr>
            <a:r>
              <a:rPr lang="en" sz="1600"/>
              <a:t>b = </a:t>
            </a:r>
          </a:p>
        </p:txBody>
      </p:sp>
      <p:sp>
        <p:nvSpPr>
          <p:cNvPr id="85" name="Shape 85"/>
          <p:cNvSpPr txBox="1"/>
          <p:nvPr/>
        </p:nvSpPr>
        <p:spPr>
          <a:xfrm>
            <a:off x="6747200" y="3239125"/>
            <a:ext cx="1610700" cy="1467600"/>
          </a:xfrm>
          <a:prstGeom prst="rect">
            <a:avLst/>
          </a:prstGeom>
          <a:noFill/>
          <a:ln cap="flat" cmpd="sng" w="19050">
            <a:solidFill>
              <a:srgbClr val="0000FF"/>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b="1" sz="1800"/>
          </a:p>
          <a:p>
            <a:pPr lvl="0" rtl="0">
              <a:spcBef>
                <a:spcPts val="0"/>
              </a:spcBef>
              <a:buNone/>
            </a:pPr>
            <a:r>
              <a:rPr lang="en" sz="1600"/>
              <a:t>a = “5b7”</a:t>
            </a:r>
          </a:p>
          <a:p>
            <a:pPr lvl="0" rtl="0">
              <a:spcBef>
                <a:spcPts val="0"/>
              </a:spcBef>
              <a:buNone/>
            </a:pPr>
            <a:r>
              <a:rPr lang="en" sz="1600"/>
              <a:t>b = str(a)</a:t>
            </a:r>
          </a:p>
          <a:p>
            <a:pPr lvl="0" rtl="0">
              <a:spcBef>
                <a:spcPts val="0"/>
              </a:spcBef>
              <a:buNone/>
            </a:pPr>
            <a:r>
              <a:rPr lang="en" sz="1600"/>
              <a:t>________</a:t>
            </a:r>
          </a:p>
          <a:p>
            <a:pPr lvl="0" rtl="0">
              <a:spcBef>
                <a:spcPts val="0"/>
              </a:spcBef>
              <a:buNone/>
            </a:pPr>
            <a:r>
              <a:rPr lang="en" sz="1600"/>
              <a:t>b =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p:nvPr/>
        </p:nvSpPr>
        <p:spPr>
          <a:xfrm>
            <a:off x="5759950" y="3304175"/>
            <a:ext cx="2656200" cy="1321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2434325" y="3304175"/>
            <a:ext cx="2656200" cy="1321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92" name="Shape 92"/>
          <p:cNvPicPr preferRelativeResize="0"/>
          <p:nvPr/>
        </p:nvPicPr>
        <p:blipFill>
          <a:blip r:embed="rId3">
            <a:alphaModFix/>
          </a:blip>
          <a:stretch>
            <a:fillRect/>
          </a:stretch>
        </p:blipFill>
        <p:spPr>
          <a:xfrm>
            <a:off x="2365149" y="415554"/>
            <a:ext cx="2154949" cy="1482375"/>
          </a:xfrm>
          <a:prstGeom prst="rect">
            <a:avLst/>
          </a:prstGeom>
          <a:noFill/>
          <a:ln>
            <a:noFill/>
          </a:ln>
        </p:spPr>
      </p:pic>
      <p:sp>
        <p:nvSpPr>
          <p:cNvPr id="93" name="Shape 93"/>
          <p:cNvSpPr/>
          <p:nvPr/>
        </p:nvSpPr>
        <p:spPr>
          <a:xfrm>
            <a:off x="1799600" y="1039887"/>
            <a:ext cx="441600" cy="233700"/>
          </a:xfrm>
          <a:prstGeom prst="homePlate">
            <a:avLst>
              <a:gd fmla="val 50000" name="adj"/>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94" name="Shape 94"/>
          <p:cNvPicPr preferRelativeResize="0"/>
          <p:nvPr/>
        </p:nvPicPr>
        <p:blipFill>
          <a:blip r:embed="rId4">
            <a:alphaModFix/>
          </a:blip>
          <a:stretch>
            <a:fillRect/>
          </a:stretch>
        </p:blipFill>
        <p:spPr>
          <a:xfrm rot="-5400000">
            <a:off x="6942637" y="-89737"/>
            <a:ext cx="2217850" cy="2184875"/>
          </a:xfrm>
          <a:prstGeom prst="rect">
            <a:avLst/>
          </a:prstGeom>
          <a:noFill/>
          <a:ln>
            <a:noFill/>
          </a:ln>
        </p:spPr>
      </p:pic>
      <p:sp>
        <p:nvSpPr>
          <p:cNvPr id="95" name="Shape 95"/>
          <p:cNvSpPr txBox="1"/>
          <p:nvPr/>
        </p:nvSpPr>
        <p:spPr>
          <a:xfrm>
            <a:off x="4708575" y="415575"/>
            <a:ext cx="974100" cy="415500"/>
          </a:xfrm>
          <a:prstGeom prst="rect">
            <a:avLst/>
          </a:prstGeom>
          <a:noFill/>
          <a:ln>
            <a:noFill/>
          </a:ln>
        </p:spPr>
        <p:txBody>
          <a:bodyPr anchorCtr="0" anchor="ctr" bIns="91425" lIns="91425" rIns="91425" tIns="91425">
            <a:noAutofit/>
          </a:bodyPr>
          <a:lstStyle/>
          <a:p>
            <a:pPr lvl="0" algn="ctr">
              <a:spcBef>
                <a:spcPts val="0"/>
              </a:spcBef>
              <a:buNone/>
            </a:pPr>
            <a:r>
              <a:rPr b="1" lang="en" sz="2600">
                <a:solidFill>
                  <a:srgbClr val="1C4587"/>
                </a:solidFill>
                <a:latin typeface="Annie Use Your Telescope"/>
                <a:ea typeface="Annie Use Your Telescope"/>
                <a:cs typeface="Annie Use Your Telescope"/>
                <a:sym typeface="Annie Use Your Telescope"/>
              </a:rPr>
              <a:t>string</a:t>
            </a:r>
          </a:p>
        </p:txBody>
      </p:sp>
      <p:sp>
        <p:nvSpPr>
          <p:cNvPr id="96" name="Shape 96"/>
          <p:cNvSpPr txBox="1"/>
          <p:nvPr/>
        </p:nvSpPr>
        <p:spPr>
          <a:xfrm>
            <a:off x="4783575" y="1334275"/>
            <a:ext cx="974100" cy="415500"/>
          </a:xfrm>
          <a:prstGeom prst="rect">
            <a:avLst/>
          </a:prstGeom>
          <a:noFill/>
          <a:ln>
            <a:noFill/>
          </a:ln>
        </p:spPr>
        <p:txBody>
          <a:bodyPr anchorCtr="0" anchor="ctr" bIns="91425" lIns="91425" rIns="91425" tIns="91425">
            <a:noAutofit/>
          </a:bodyPr>
          <a:lstStyle/>
          <a:p>
            <a:pPr lvl="0" rtl="0" algn="ctr">
              <a:spcBef>
                <a:spcPts val="0"/>
              </a:spcBef>
              <a:buNone/>
            </a:pPr>
            <a:r>
              <a:rPr b="1" lang="en" sz="2600">
                <a:solidFill>
                  <a:srgbClr val="1C4587"/>
                </a:solidFill>
                <a:latin typeface="Annie Use Your Telescope"/>
                <a:ea typeface="Annie Use Your Telescope"/>
                <a:cs typeface="Annie Use Your Telescope"/>
                <a:sym typeface="Annie Use Your Telescope"/>
              </a:rPr>
              <a:t>string</a:t>
            </a:r>
          </a:p>
        </p:txBody>
      </p:sp>
      <p:sp>
        <p:nvSpPr>
          <p:cNvPr id="97" name="Shape 97"/>
          <p:cNvSpPr txBox="1"/>
          <p:nvPr/>
        </p:nvSpPr>
        <p:spPr>
          <a:xfrm>
            <a:off x="4783575" y="874912"/>
            <a:ext cx="974100" cy="415500"/>
          </a:xfrm>
          <a:prstGeom prst="rect">
            <a:avLst/>
          </a:prstGeom>
          <a:noFill/>
          <a:ln>
            <a:noFill/>
          </a:ln>
        </p:spPr>
        <p:txBody>
          <a:bodyPr anchorCtr="0" anchor="ctr" bIns="91425" lIns="91425" rIns="91425" tIns="91425">
            <a:noAutofit/>
          </a:bodyPr>
          <a:lstStyle/>
          <a:p>
            <a:pPr lvl="0" rtl="0" algn="ctr">
              <a:spcBef>
                <a:spcPts val="0"/>
              </a:spcBef>
              <a:buNone/>
            </a:pPr>
            <a:r>
              <a:rPr b="1" lang="en" sz="2600">
                <a:solidFill>
                  <a:srgbClr val="1C4587"/>
                </a:solidFill>
                <a:latin typeface="Annie Use Your Telescope"/>
                <a:ea typeface="Annie Use Your Telescope"/>
                <a:cs typeface="Annie Use Your Telescope"/>
                <a:sym typeface="Annie Use Your Telescope"/>
              </a:rPr>
              <a:t>integer </a:t>
            </a:r>
          </a:p>
        </p:txBody>
      </p:sp>
      <p:pic>
        <p:nvPicPr>
          <p:cNvPr id="98" name="Shape 98"/>
          <p:cNvPicPr preferRelativeResize="0"/>
          <p:nvPr/>
        </p:nvPicPr>
        <p:blipFill>
          <a:blip r:embed="rId5">
            <a:alphaModFix/>
          </a:blip>
          <a:stretch>
            <a:fillRect/>
          </a:stretch>
        </p:blipFill>
        <p:spPr>
          <a:xfrm>
            <a:off x="4003237" y="2286950"/>
            <a:ext cx="2384775" cy="480050"/>
          </a:xfrm>
          <a:prstGeom prst="rect">
            <a:avLst/>
          </a:prstGeom>
          <a:noFill/>
          <a:ln>
            <a:noFill/>
          </a:ln>
        </p:spPr>
      </p:pic>
      <p:pic>
        <p:nvPicPr>
          <p:cNvPr id="99" name="Shape 99"/>
          <p:cNvPicPr preferRelativeResize="0"/>
          <p:nvPr/>
        </p:nvPicPr>
        <p:blipFill>
          <a:blip r:embed="rId6">
            <a:alphaModFix/>
          </a:blip>
          <a:stretch>
            <a:fillRect/>
          </a:stretch>
        </p:blipFill>
        <p:spPr>
          <a:xfrm>
            <a:off x="2571724" y="3815739"/>
            <a:ext cx="2381425" cy="633910"/>
          </a:xfrm>
          <a:prstGeom prst="rect">
            <a:avLst/>
          </a:prstGeom>
          <a:noFill/>
          <a:ln>
            <a:noFill/>
          </a:ln>
        </p:spPr>
      </p:pic>
      <p:pic>
        <p:nvPicPr>
          <p:cNvPr id="100" name="Shape 100"/>
          <p:cNvPicPr preferRelativeResize="0"/>
          <p:nvPr/>
        </p:nvPicPr>
        <p:blipFill>
          <a:blip r:embed="rId7">
            <a:alphaModFix/>
          </a:blip>
          <a:stretch>
            <a:fillRect/>
          </a:stretch>
        </p:blipFill>
        <p:spPr>
          <a:xfrm>
            <a:off x="5897347" y="3845887"/>
            <a:ext cx="2381415" cy="573624"/>
          </a:xfrm>
          <a:prstGeom prst="rect">
            <a:avLst/>
          </a:prstGeom>
          <a:noFill/>
          <a:ln>
            <a:noFill/>
          </a:ln>
        </p:spPr>
      </p:pic>
      <p:sp>
        <p:nvSpPr>
          <p:cNvPr id="101" name="Shape 101"/>
          <p:cNvSpPr txBox="1"/>
          <p:nvPr/>
        </p:nvSpPr>
        <p:spPr>
          <a:xfrm>
            <a:off x="3172825" y="3400237"/>
            <a:ext cx="974100" cy="415500"/>
          </a:xfrm>
          <a:prstGeom prst="rect">
            <a:avLst/>
          </a:prstGeom>
          <a:noFill/>
          <a:ln>
            <a:noFill/>
          </a:ln>
        </p:spPr>
        <p:txBody>
          <a:bodyPr anchorCtr="0" anchor="ctr" bIns="91425" lIns="91425" rIns="91425" tIns="91425">
            <a:noAutofit/>
          </a:bodyPr>
          <a:lstStyle/>
          <a:p>
            <a:pPr lvl="0" rtl="0" algn="ctr">
              <a:spcBef>
                <a:spcPts val="0"/>
              </a:spcBef>
              <a:buNone/>
            </a:pPr>
            <a:r>
              <a:rPr b="1" lang="en" sz="2600">
                <a:solidFill>
                  <a:srgbClr val="1C4587"/>
                </a:solidFill>
                <a:latin typeface="Annie Use Your Telescope"/>
                <a:ea typeface="Annie Use Your Telescope"/>
                <a:cs typeface="Annie Use Your Telescope"/>
                <a:sym typeface="Annie Use Your Telescope"/>
              </a:rPr>
              <a:t>integer </a:t>
            </a:r>
          </a:p>
        </p:txBody>
      </p:sp>
      <p:sp>
        <p:nvSpPr>
          <p:cNvPr id="102" name="Shape 102"/>
          <p:cNvSpPr txBox="1"/>
          <p:nvPr/>
        </p:nvSpPr>
        <p:spPr>
          <a:xfrm>
            <a:off x="6601000" y="3400250"/>
            <a:ext cx="974100" cy="415500"/>
          </a:xfrm>
          <a:prstGeom prst="rect">
            <a:avLst/>
          </a:prstGeom>
          <a:noFill/>
          <a:ln>
            <a:noFill/>
          </a:ln>
        </p:spPr>
        <p:txBody>
          <a:bodyPr anchorCtr="0" anchor="ctr" bIns="91425" lIns="91425" rIns="91425" tIns="91425">
            <a:noAutofit/>
          </a:bodyPr>
          <a:lstStyle/>
          <a:p>
            <a:pPr lvl="0" rtl="0" algn="ctr">
              <a:spcBef>
                <a:spcPts val="0"/>
              </a:spcBef>
              <a:buNone/>
            </a:pPr>
            <a:r>
              <a:rPr b="1" lang="en" sz="2600">
                <a:solidFill>
                  <a:srgbClr val="1C4587"/>
                </a:solidFill>
                <a:latin typeface="Annie Use Your Telescope"/>
                <a:ea typeface="Annie Use Your Telescope"/>
                <a:cs typeface="Annie Use Your Telescope"/>
                <a:sym typeface="Annie Use Your Telescope"/>
              </a:rPr>
              <a:t>string</a:t>
            </a:r>
          </a:p>
        </p:txBody>
      </p:sp>
      <p:cxnSp>
        <p:nvCxnSpPr>
          <p:cNvPr id="103" name="Shape 103"/>
          <p:cNvCxnSpPr/>
          <p:nvPr/>
        </p:nvCxnSpPr>
        <p:spPr>
          <a:xfrm flipH="1">
            <a:off x="4219275" y="2844800"/>
            <a:ext cx="594900" cy="332100"/>
          </a:xfrm>
          <a:prstGeom prst="straightConnector1">
            <a:avLst/>
          </a:prstGeom>
          <a:noFill/>
          <a:ln cap="flat" cmpd="sng" w="28575">
            <a:solidFill>
              <a:srgbClr val="666666"/>
            </a:solidFill>
            <a:prstDash val="solid"/>
            <a:round/>
            <a:headEnd len="lg" w="lg" type="none"/>
            <a:tailEnd len="lg" w="lg" type="triangle"/>
          </a:ln>
        </p:spPr>
      </p:cxnSp>
      <p:cxnSp>
        <p:nvCxnSpPr>
          <p:cNvPr id="104" name="Shape 104"/>
          <p:cNvCxnSpPr/>
          <p:nvPr/>
        </p:nvCxnSpPr>
        <p:spPr>
          <a:xfrm>
            <a:off x="5824025" y="2872475"/>
            <a:ext cx="613800" cy="287700"/>
          </a:xfrm>
          <a:prstGeom prst="straightConnector1">
            <a:avLst/>
          </a:prstGeom>
          <a:noFill/>
          <a:ln cap="flat" cmpd="sng" w="28575">
            <a:solidFill>
              <a:srgbClr val="666666"/>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p:nvPr/>
        </p:nvSpPr>
        <p:spPr>
          <a:xfrm>
            <a:off x="2723225" y="1545450"/>
            <a:ext cx="4769700" cy="2052600"/>
          </a:xfrm>
          <a:prstGeom prst="rect">
            <a:avLst/>
          </a:prstGeom>
          <a:solidFill>
            <a:srgbClr val="EAD1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txBox="1"/>
          <p:nvPr>
            <p:ph type="ctrTitle"/>
          </p:nvPr>
        </p:nvSpPr>
        <p:spPr>
          <a:xfrm>
            <a:off x="2723225" y="1545450"/>
            <a:ext cx="4769700" cy="1158300"/>
          </a:xfrm>
          <a:prstGeom prst="rect">
            <a:avLst/>
          </a:prstGeom>
        </p:spPr>
        <p:txBody>
          <a:bodyPr anchorCtr="0" anchor="b" bIns="91425" lIns="91425" rIns="91425" tIns="91425">
            <a:noAutofit/>
          </a:bodyPr>
          <a:lstStyle/>
          <a:p>
            <a:pPr lvl="0" rtl="0">
              <a:spcBef>
                <a:spcPts val="0"/>
              </a:spcBef>
              <a:buNone/>
            </a:pPr>
            <a:r>
              <a:rPr lang="en"/>
              <a:t>If Statements </a:t>
            </a:r>
          </a:p>
        </p:txBody>
      </p:sp>
      <p:sp>
        <p:nvSpPr>
          <p:cNvPr id="111" name="Shape 111"/>
          <p:cNvSpPr txBox="1"/>
          <p:nvPr>
            <p:ph idx="1" type="subTitle"/>
          </p:nvPr>
        </p:nvSpPr>
        <p:spPr>
          <a:xfrm>
            <a:off x="2723225" y="2740700"/>
            <a:ext cx="4769700" cy="792600"/>
          </a:xfrm>
          <a:prstGeom prst="rect">
            <a:avLst/>
          </a:prstGeom>
        </p:spPr>
        <p:txBody>
          <a:bodyPr anchorCtr="0" anchor="t" bIns="91425" lIns="91425" rIns="91425" tIns="91425">
            <a:noAutofit/>
          </a:bodyPr>
          <a:lstStyle/>
          <a:p>
            <a:pPr lvl="0">
              <a:spcBef>
                <a:spcPts val="0"/>
              </a:spcBef>
              <a:buNone/>
            </a:pPr>
            <a:r>
              <a:rPr lang="en"/>
              <a:t>Making decisions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p:nvPr/>
        </p:nvSpPr>
        <p:spPr>
          <a:xfrm>
            <a:off x="578125" y="424750"/>
            <a:ext cx="8223600" cy="43065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Python Comparisons Operator </a:t>
            </a:r>
          </a:p>
        </p:txBody>
      </p:sp>
      <p:graphicFrame>
        <p:nvGraphicFramePr>
          <p:cNvPr id="118" name="Shape 118"/>
          <p:cNvGraphicFramePr/>
          <p:nvPr/>
        </p:nvGraphicFramePr>
        <p:xfrm>
          <a:off x="2557450" y="1353100"/>
          <a:ext cx="3000000" cy="3000000"/>
        </p:xfrm>
        <a:graphic>
          <a:graphicData uri="http://schemas.openxmlformats.org/drawingml/2006/table">
            <a:tbl>
              <a:tblPr>
                <a:noFill/>
                <a:tableStyleId>{1617C05B-A012-4F73-9405-67D855673A85}</a:tableStyleId>
              </a:tblPr>
              <a:tblGrid>
                <a:gridCol w="709125"/>
                <a:gridCol w="3319950"/>
              </a:tblGrid>
              <a:tr h="505725">
                <a:tc>
                  <a:txBody>
                    <a:bodyPr>
                      <a:noAutofit/>
                    </a:bodyPr>
                    <a:lstStyle/>
                    <a:p>
                      <a:pPr lvl="0" algn="ctr">
                        <a:spcBef>
                          <a:spcPts val="0"/>
                        </a:spcBef>
                        <a:buNone/>
                      </a:pPr>
                      <a:r>
                        <a:rPr lang="en" sz="2000"/>
                        <a:t>==</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algn="ctr">
                        <a:spcBef>
                          <a:spcPts val="0"/>
                        </a:spcBef>
                        <a:buNone/>
                      </a:pPr>
                      <a:r>
                        <a:rPr lang="en" sz="2000"/>
                        <a:t>equal</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r>
              <a:tr h="505725">
                <a:tc>
                  <a:txBody>
                    <a:bodyPr>
                      <a:noAutofit/>
                    </a:bodyPr>
                    <a:lstStyle/>
                    <a:p>
                      <a:pPr lvl="0" algn="ctr">
                        <a:spcBef>
                          <a:spcPts val="0"/>
                        </a:spcBef>
                        <a:buNone/>
                      </a:pPr>
                      <a:r>
                        <a:rPr lang="en" sz="2000"/>
                        <a:t>!=</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algn="ctr">
                        <a:spcBef>
                          <a:spcPts val="0"/>
                        </a:spcBef>
                        <a:buNone/>
                      </a:pPr>
                      <a:r>
                        <a:rPr lang="en" sz="2000"/>
                        <a:t>n</a:t>
                      </a:r>
                      <a:r>
                        <a:rPr lang="en" sz="2000"/>
                        <a:t>ot equal  </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r>
              <a:tr h="505725">
                <a:tc>
                  <a:txBody>
                    <a:bodyPr>
                      <a:noAutofit/>
                    </a:bodyPr>
                    <a:lstStyle/>
                    <a:p>
                      <a:pPr lvl="0" algn="ctr">
                        <a:spcBef>
                          <a:spcPts val="0"/>
                        </a:spcBef>
                        <a:buNone/>
                      </a:pPr>
                      <a:r>
                        <a:rPr lang="en" sz="2000"/>
                        <a:t>&gt;</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algn="ctr">
                        <a:spcBef>
                          <a:spcPts val="0"/>
                        </a:spcBef>
                        <a:buNone/>
                      </a:pPr>
                      <a:r>
                        <a:rPr lang="en" sz="2000"/>
                        <a:t>greater than</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r>
              <a:tr h="505725">
                <a:tc>
                  <a:txBody>
                    <a:bodyPr>
                      <a:noAutofit/>
                    </a:bodyPr>
                    <a:lstStyle/>
                    <a:p>
                      <a:pPr lvl="0" algn="ctr">
                        <a:spcBef>
                          <a:spcPts val="0"/>
                        </a:spcBef>
                        <a:buNone/>
                      </a:pPr>
                      <a:r>
                        <a:rPr lang="en" sz="2000"/>
                        <a:t>&lt;</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algn="ctr">
                        <a:spcBef>
                          <a:spcPts val="0"/>
                        </a:spcBef>
                        <a:buNone/>
                      </a:pPr>
                      <a:r>
                        <a:rPr lang="en" sz="2000"/>
                        <a:t>s</a:t>
                      </a:r>
                      <a:r>
                        <a:rPr lang="en" sz="2000"/>
                        <a:t>maller than</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r>
              <a:tr h="505725">
                <a:tc>
                  <a:txBody>
                    <a:bodyPr>
                      <a:noAutofit/>
                    </a:bodyPr>
                    <a:lstStyle/>
                    <a:p>
                      <a:pPr lvl="0" algn="ctr">
                        <a:spcBef>
                          <a:spcPts val="0"/>
                        </a:spcBef>
                        <a:buNone/>
                      </a:pPr>
                      <a:r>
                        <a:rPr lang="en" sz="2000"/>
                        <a:t>&gt;=</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algn="ctr">
                        <a:spcBef>
                          <a:spcPts val="0"/>
                        </a:spcBef>
                        <a:buNone/>
                      </a:pPr>
                      <a:r>
                        <a:rPr lang="en" sz="2000"/>
                        <a:t>g</a:t>
                      </a:r>
                      <a:r>
                        <a:rPr lang="en" sz="2000"/>
                        <a:t>reater than or equal to</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r>
              <a:tr h="505725">
                <a:tc>
                  <a:txBody>
                    <a:bodyPr>
                      <a:noAutofit/>
                    </a:bodyPr>
                    <a:lstStyle/>
                    <a:p>
                      <a:pPr lvl="0" algn="ctr">
                        <a:spcBef>
                          <a:spcPts val="0"/>
                        </a:spcBef>
                        <a:buNone/>
                      </a:pPr>
                      <a:r>
                        <a:rPr lang="en" sz="2000"/>
                        <a:t>&lt;=</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c>
                  <a:txBody>
                    <a:bodyPr>
                      <a:noAutofit/>
                    </a:bodyPr>
                    <a:lstStyle/>
                    <a:p>
                      <a:pPr lvl="0" algn="ctr">
                        <a:spcBef>
                          <a:spcPts val="0"/>
                        </a:spcBef>
                        <a:buNone/>
                      </a:pPr>
                      <a:r>
                        <a:rPr lang="en" sz="2000"/>
                        <a:t>s</a:t>
                      </a:r>
                      <a:r>
                        <a:rPr lang="en" sz="2000"/>
                        <a:t>maller than or equal to</a:t>
                      </a:r>
                    </a:p>
                  </a:txBody>
                  <a:tcPr marT="91425" marB="91425" marR="91425" marL="91425">
                    <a:lnL cap="flat" cmpd="sng" w="38100">
                      <a:solidFill>
                        <a:srgbClr val="000000"/>
                      </a:solidFill>
                      <a:prstDash val="solid"/>
                      <a:round/>
                      <a:headEnd len="med" w="med" type="none"/>
                      <a:tailEnd len="med" w="med" type="none"/>
                    </a:lnL>
                    <a:lnR cap="flat" cmpd="sng" w="38100">
                      <a:solidFill>
                        <a:srgbClr val="000000"/>
                      </a:solidFill>
                      <a:prstDash val="solid"/>
                      <a:round/>
                      <a:headEnd len="med" w="med" type="none"/>
                      <a:tailEnd len="med" w="med" type="none"/>
                    </a:lnR>
                    <a:lnT cap="flat" cmpd="sng" w="38100">
                      <a:solidFill>
                        <a:srgbClr val="000000"/>
                      </a:solidFill>
                      <a:prstDash val="solid"/>
                      <a:round/>
                      <a:headEnd len="med" w="med" type="none"/>
                      <a:tailEnd len="med" w="med" type="none"/>
                    </a:lnT>
                    <a:lnB cap="flat" cmpd="sng" w="38100">
                      <a:solidFill>
                        <a:srgbClr val="000000"/>
                      </a:solidFill>
                      <a:prstDash val="solid"/>
                      <a:round/>
                      <a:headEnd len="med" w="med" type="none"/>
                      <a:tailEnd len="med" w="med"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nvSpPr>
        <p:spPr>
          <a:xfrm>
            <a:off x="3330750" y="888525"/>
            <a:ext cx="1959300" cy="3256800"/>
          </a:xfrm>
          <a:prstGeom prst="rect">
            <a:avLst/>
          </a:prstGeom>
          <a:noFill/>
          <a:ln>
            <a:noFill/>
          </a:ln>
        </p:spPr>
        <p:txBody>
          <a:bodyPr anchorCtr="0" anchor="ctr" bIns="91425" lIns="91425" rIns="91425" tIns="91425">
            <a:noAutofit/>
          </a:bodyPr>
          <a:lstStyle/>
          <a:p>
            <a:pPr lvl="0" rtl="0" algn="ctr">
              <a:spcBef>
                <a:spcPts val="0"/>
              </a:spcBef>
              <a:buNone/>
            </a:pPr>
            <a:r>
              <a:rPr b="1" lang="en" sz="3000">
                <a:latin typeface="Consolas"/>
                <a:ea typeface="Consolas"/>
                <a:cs typeface="Consolas"/>
                <a:sym typeface="Consolas"/>
              </a:rPr>
              <a:t>3 &lt; 2</a:t>
            </a:r>
          </a:p>
          <a:p>
            <a:pPr lvl="0" rtl="0" algn="ctr">
              <a:spcBef>
                <a:spcPts val="0"/>
              </a:spcBef>
              <a:buNone/>
            </a:pPr>
            <a:r>
              <a:rPr b="1" lang="en" sz="3000">
                <a:latin typeface="Consolas"/>
                <a:ea typeface="Consolas"/>
                <a:cs typeface="Consolas"/>
                <a:sym typeface="Consolas"/>
              </a:rPr>
              <a:t>5 &gt; 3</a:t>
            </a:r>
          </a:p>
          <a:p>
            <a:pPr lvl="0" rtl="0" algn="ctr">
              <a:spcBef>
                <a:spcPts val="0"/>
              </a:spcBef>
              <a:buNone/>
            </a:pPr>
            <a:r>
              <a:rPr b="1" lang="en" sz="3000">
                <a:latin typeface="Consolas"/>
                <a:ea typeface="Consolas"/>
                <a:cs typeface="Consolas"/>
                <a:sym typeface="Consolas"/>
              </a:rPr>
              <a:t>3 = 4</a:t>
            </a:r>
          </a:p>
          <a:p>
            <a:pPr lvl="0" rtl="0" algn="ctr">
              <a:spcBef>
                <a:spcPts val="0"/>
              </a:spcBef>
              <a:buNone/>
            </a:pPr>
            <a:r>
              <a:rPr b="1" lang="en" sz="3000">
                <a:latin typeface="Consolas"/>
                <a:ea typeface="Consolas"/>
                <a:cs typeface="Consolas"/>
                <a:sym typeface="Consolas"/>
              </a:rPr>
              <a:t>3 == 4</a:t>
            </a:r>
          </a:p>
          <a:p>
            <a:pPr lvl="0" rtl="0" algn="ctr">
              <a:spcBef>
                <a:spcPts val="0"/>
              </a:spcBef>
              <a:buNone/>
            </a:pPr>
            <a:r>
              <a:rPr b="1" lang="en" sz="3000">
                <a:latin typeface="Consolas"/>
                <a:ea typeface="Consolas"/>
                <a:cs typeface="Consolas"/>
                <a:sym typeface="Consolas"/>
              </a:rPr>
              <a:t>1 &gt;= 1</a:t>
            </a:r>
          </a:p>
          <a:p>
            <a:pPr lvl="0" rtl="0" algn="ctr">
              <a:spcBef>
                <a:spcPts val="0"/>
              </a:spcBef>
              <a:buNone/>
            </a:pPr>
            <a:r>
              <a:rPr b="1" lang="en" sz="3000">
                <a:latin typeface="Consolas"/>
                <a:ea typeface="Consolas"/>
                <a:cs typeface="Consolas"/>
                <a:sym typeface="Consolas"/>
              </a:rPr>
              <a:t>5 != 7</a:t>
            </a:r>
          </a:p>
        </p:txBody>
      </p:sp>
      <p:pic>
        <p:nvPicPr>
          <p:cNvPr id="124" name="Shape 124"/>
          <p:cNvPicPr preferRelativeResize="0"/>
          <p:nvPr/>
        </p:nvPicPr>
        <p:blipFill>
          <a:blip r:embed="rId3">
            <a:alphaModFix/>
          </a:blip>
          <a:stretch>
            <a:fillRect/>
          </a:stretch>
        </p:blipFill>
        <p:spPr>
          <a:xfrm>
            <a:off x="5562500" y="1217300"/>
            <a:ext cx="843724" cy="330150"/>
          </a:xfrm>
          <a:prstGeom prst="rect">
            <a:avLst/>
          </a:prstGeom>
          <a:noFill/>
          <a:ln>
            <a:noFill/>
          </a:ln>
        </p:spPr>
      </p:pic>
      <p:pic>
        <p:nvPicPr>
          <p:cNvPr id="125" name="Shape 125"/>
          <p:cNvPicPr preferRelativeResize="0"/>
          <p:nvPr/>
        </p:nvPicPr>
        <p:blipFill>
          <a:blip r:embed="rId4">
            <a:alphaModFix/>
          </a:blip>
          <a:stretch>
            <a:fillRect/>
          </a:stretch>
        </p:blipFill>
        <p:spPr>
          <a:xfrm>
            <a:off x="5562500" y="1647912"/>
            <a:ext cx="843725" cy="400756"/>
          </a:xfrm>
          <a:prstGeom prst="rect">
            <a:avLst/>
          </a:prstGeom>
          <a:noFill/>
          <a:ln>
            <a:noFill/>
          </a:ln>
        </p:spPr>
      </p:pic>
      <p:pic>
        <p:nvPicPr>
          <p:cNvPr id="126" name="Shape 126"/>
          <p:cNvPicPr preferRelativeResize="0"/>
          <p:nvPr/>
        </p:nvPicPr>
        <p:blipFill>
          <a:blip r:embed="rId4">
            <a:alphaModFix/>
          </a:blip>
          <a:stretch>
            <a:fillRect/>
          </a:stretch>
        </p:blipFill>
        <p:spPr>
          <a:xfrm>
            <a:off x="5636815" y="3080950"/>
            <a:ext cx="695084" cy="330149"/>
          </a:xfrm>
          <a:prstGeom prst="rect">
            <a:avLst/>
          </a:prstGeom>
          <a:noFill/>
          <a:ln>
            <a:noFill/>
          </a:ln>
        </p:spPr>
      </p:pic>
      <p:pic>
        <p:nvPicPr>
          <p:cNvPr id="127" name="Shape 127"/>
          <p:cNvPicPr preferRelativeResize="0"/>
          <p:nvPr/>
        </p:nvPicPr>
        <p:blipFill>
          <a:blip r:embed="rId4">
            <a:alphaModFix/>
          </a:blip>
          <a:stretch>
            <a:fillRect/>
          </a:stretch>
        </p:blipFill>
        <p:spPr>
          <a:xfrm>
            <a:off x="5636824" y="3498875"/>
            <a:ext cx="695075" cy="330149"/>
          </a:xfrm>
          <a:prstGeom prst="rect">
            <a:avLst/>
          </a:prstGeom>
          <a:noFill/>
          <a:ln>
            <a:noFill/>
          </a:ln>
        </p:spPr>
      </p:pic>
      <p:pic>
        <p:nvPicPr>
          <p:cNvPr id="128" name="Shape 128"/>
          <p:cNvPicPr preferRelativeResize="0"/>
          <p:nvPr/>
        </p:nvPicPr>
        <p:blipFill>
          <a:blip r:embed="rId3">
            <a:alphaModFix/>
          </a:blip>
          <a:stretch>
            <a:fillRect/>
          </a:stretch>
        </p:blipFill>
        <p:spPr>
          <a:xfrm>
            <a:off x="5488175" y="2608687"/>
            <a:ext cx="843724" cy="330150"/>
          </a:xfrm>
          <a:prstGeom prst="rect">
            <a:avLst/>
          </a:prstGeom>
          <a:noFill/>
          <a:ln>
            <a:noFill/>
          </a:ln>
        </p:spPr>
      </p:pic>
      <p:pic>
        <p:nvPicPr>
          <p:cNvPr id="129" name="Shape 129"/>
          <p:cNvPicPr preferRelativeResize="0"/>
          <p:nvPr/>
        </p:nvPicPr>
        <p:blipFill>
          <a:blip r:embed="rId5">
            <a:alphaModFix/>
          </a:blip>
          <a:stretch>
            <a:fillRect/>
          </a:stretch>
        </p:blipFill>
        <p:spPr>
          <a:xfrm>
            <a:off x="5089500" y="2219152"/>
            <a:ext cx="3749873" cy="219050"/>
          </a:xfrm>
          <a:prstGeom prst="rect">
            <a:avLst/>
          </a:prstGeom>
          <a:noFill/>
          <a:ln>
            <a:noFill/>
          </a:ln>
        </p:spPr>
      </p:pic>
      <p:sp>
        <p:nvSpPr>
          <p:cNvPr id="130" name="Shape 130"/>
          <p:cNvSpPr txBox="1"/>
          <p:nvPr/>
        </p:nvSpPr>
        <p:spPr>
          <a:xfrm>
            <a:off x="4306600" y="1390100"/>
            <a:ext cx="5664600" cy="6609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31" name="Shape 131"/>
          <p:cNvSpPr txBox="1"/>
          <p:nvPr/>
        </p:nvSpPr>
        <p:spPr>
          <a:xfrm>
            <a:off x="2066950" y="1124225"/>
            <a:ext cx="1423200" cy="516300"/>
          </a:xfrm>
          <a:prstGeom prst="rect">
            <a:avLst/>
          </a:prstGeom>
          <a:noFill/>
          <a:ln>
            <a:noFill/>
          </a:ln>
        </p:spPr>
        <p:txBody>
          <a:bodyPr anchorCtr="0" anchor="ctr" bIns="91425" lIns="91425" rIns="91425" tIns="91425">
            <a:noAutofit/>
          </a:bodyPr>
          <a:lstStyle/>
          <a:p>
            <a:pPr lvl="0" rtl="0" algn="ctr">
              <a:spcBef>
                <a:spcPts val="0"/>
              </a:spcBef>
              <a:buNone/>
            </a:pPr>
            <a:r>
              <a:rPr b="1" lang="en" sz="3000">
                <a:latin typeface="Consolas"/>
                <a:ea typeface="Consolas"/>
                <a:cs typeface="Consolas"/>
                <a:sym typeface="Consolas"/>
              </a:rPr>
              <a:t>var =</a:t>
            </a:r>
          </a:p>
        </p:txBody>
      </p:sp>
      <p:sp>
        <p:nvSpPr>
          <p:cNvPr id="132" name="Shape 132"/>
          <p:cNvSpPr txBox="1"/>
          <p:nvPr/>
        </p:nvSpPr>
        <p:spPr>
          <a:xfrm>
            <a:off x="2194800" y="1590125"/>
            <a:ext cx="1423200" cy="516300"/>
          </a:xfrm>
          <a:prstGeom prst="rect">
            <a:avLst/>
          </a:prstGeom>
          <a:noFill/>
          <a:ln>
            <a:noFill/>
          </a:ln>
        </p:spPr>
        <p:txBody>
          <a:bodyPr anchorCtr="0" anchor="ctr" bIns="91425" lIns="91425" rIns="91425" tIns="91425">
            <a:noAutofit/>
          </a:bodyPr>
          <a:lstStyle/>
          <a:p>
            <a:pPr lvl="0" rtl="0" algn="ctr">
              <a:spcBef>
                <a:spcPts val="0"/>
              </a:spcBef>
              <a:buNone/>
            </a:pPr>
            <a:r>
              <a:rPr b="1" lang="en" sz="3000">
                <a:latin typeface="Consolas"/>
                <a:ea typeface="Consolas"/>
                <a:cs typeface="Consolas"/>
                <a:sym typeface="Consolas"/>
              </a:rPr>
              <a:t>b</a:t>
            </a:r>
            <a:r>
              <a:rPr b="1" lang="en" sz="3000">
                <a:latin typeface="Consolas"/>
                <a:ea typeface="Consolas"/>
                <a:cs typeface="Consolas"/>
                <a:sym typeface="Consolas"/>
              </a:rPr>
              <a:t>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1562750" y="700725"/>
            <a:ext cx="7318800" cy="572700"/>
          </a:xfrm>
          <a:prstGeom prst="rect">
            <a:avLst/>
          </a:prstGeom>
        </p:spPr>
        <p:txBody>
          <a:bodyPr anchorCtr="0" anchor="t" bIns="91425" lIns="91425" rIns="91425" tIns="91425">
            <a:noAutofit/>
          </a:bodyPr>
          <a:lstStyle/>
          <a:p>
            <a:pPr lvl="0">
              <a:spcBef>
                <a:spcPts val="0"/>
              </a:spcBef>
              <a:buNone/>
            </a:pPr>
            <a:r>
              <a:rPr lang="en" sz="2500"/>
              <a:t>Try the following and take a look at the output</a:t>
            </a:r>
          </a:p>
        </p:txBody>
      </p:sp>
      <p:pic>
        <p:nvPicPr>
          <p:cNvPr id="138" name="Shape 138"/>
          <p:cNvPicPr preferRelativeResize="0"/>
          <p:nvPr/>
        </p:nvPicPr>
        <p:blipFill>
          <a:blip r:embed="rId3">
            <a:alphaModFix/>
          </a:blip>
          <a:stretch>
            <a:fillRect/>
          </a:stretch>
        </p:blipFill>
        <p:spPr>
          <a:xfrm>
            <a:off x="4186536" y="1906023"/>
            <a:ext cx="1150700" cy="962074"/>
          </a:xfrm>
          <a:prstGeom prst="rect">
            <a:avLst/>
          </a:prstGeom>
          <a:noFill/>
          <a:ln>
            <a:noFill/>
          </a:ln>
        </p:spPr>
      </p:pic>
      <p:graphicFrame>
        <p:nvGraphicFramePr>
          <p:cNvPr id="139" name="Shape 139"/>
          <p:cNvGraphicFramePr/>
          <p:nvPr/>
        </p:nvGraphicFramePr>
        <p:xfrm>
          <a:off x="5638437" y="1906025"/>
          <a:ext cx="3000000" cy="3000000"/>
        </p:xfrm>
        <a:graphic>
          <a:graphicData uri="http://schemas.openxmlformats.org/drawingml/2006/table">
            <a:tbl>
              <a:tblPr>
                <a:noFill/>
                <a:tableStyleId>{1617C05B-A012-4F73-9405-67D855673A85}</a:tableStyleId>
              </a:tblPr>
              <a:tblGrid>
                <a:gridCol w="922575"/>
                <a:gridCol w="922575"/>
              </a:tblGrid>
              <a:tr h="551700">
                <a:tc>
                  <a:txBody>
                    <a:bodyPr>
                      <a:noAutofit/>
                    </a:bodyPr>
                    <a:lstStyle/>
                    <a:p>
                      <a:pPr lvl="0" rtl="0" algn="ctr">
                        <a:spcBef>
                          <a:spcPts val="0"/>
                        </a:spcBef>
                        <a:buNone/>
                      </a:pPr>
                      <a:r>
                        <a:rPr b="1" lang="en" sz="3000">
                          <a:latin typeface="Consolas"/>
                          <a:ea typeface="Consolas"/>
                          <a:cs typeface="Consolas"/>
                          <a:sym typeface="Consolas"/>
                        </a:rPr>
                        <a:t>a</a:t>
                      </a:r>
                    </a:p>
                  </a:txBody>
                  <a:tcPr marT="91425" marB="91425" marR="91425" marL="91425" anchor="ctr"/>
                </a:tc>
                <a:tc>
                  <a:txBody>
                    <a:bodyPr>
                      <a:noAutofit/>
                    </a:bodyPr>
                    <a:lstStyle/>
                    <a:p>
                      <a:pPr lvl="0" rtl="0" algn="ctr">
                        <a:spcBef>
                          <a:spcPts val="0"/>
                        </a:spcBef>
                        <a:buNone/>
                      </a:pPr>
                      <a:r>
                        <a:rPr b="1" lang="en" sz="3000">
                          <a:latin typeface="Consolas"/>
                          <a:ea typeface="Consolas"/>
                          <a:cs typeface="Consolas"/>
                          <a:sym typeface="Consolas"/>
                        </a:rPr>
                        <a:t>3</a:t>
                      </a:r>
                    </a:p>
                  </a:txBody>
                  <a:tcPr marT="91425" marB="91425" marR="91425" marL="91425" anchor="ctr"/>
                </a:tc>
              </a:tr>
            </a:tbl>
          </a:graphicData>
        </a:graphic>
      </p:graphicFrame>
      <p:sp>
        <p:nvSpPr>
          <p:cNvPr id="140" name="Shape 140"/>
          <p:cNvSpPr txBox="1"/>
          <p:nvPr/>
        </p:nvSpPr>
        <p:spPr>
          <a:xfrm>
            <a:off x="6743462" y="1999850"/>
            <a:ext cx="570300" cy="452400"/>
          </a:xfrm>
          <a:prstGeom prst="rect">
            <a:avLst/>
          </a:prstGeom>
          <a:solidFill>
            <a:schemeClr val="lt1"/>
          </a:solidFill>
          <a:ln>
            <a:noFill/>
          </a:ln>
        </p:spPr>
        <p:txBody>
          <a:bodyPr anchorCtr="0" anchor="ctr" bIns="91425" lIns="91425" rIns="91425" tIns="91425">
            <a:noAutofit/>
          </a:bodyPr>
          <a:lstStyle/>
          <a:p>
            <a:pPr lvl="0" algn="ctr">
              <a:spcBef>
                <a:spcPts val="0"/>
              </a:spcBef>
              <a:buNone/>
            </a:pPr>
            <a:r>
              <a:rPr b="1" lang="en" sz="3000">
                <a:latin typeface="Consolas"/>
                <a:ea typeface="Consolas"/>
                <a:cs typeface="Consolas"/>
                <a:sym typeface="Consolas"/>
              </a:rPr>
              <a:t>4</a:t>
            </a:r>
          </a:p>
        </p:txBody>
      </p:sp>
      <p:sp>
        <p:nvSpPr>
          <p:cNvPr id="141" name="Shape 141"/>
          <p:cNvSpPr txBox="1"/>
          <p:nvPr/>
        </p:nvSpPr>
        <p:spPr>
          <a:xfrm>
            <a:off x="2941062" y="1999850"/>
            <a:ext cx="852000" cy="383400"/>
          </a:xfrm>
          <a:prstGeom prst="rect">
            <a:avLst/>
          </a:prstGeom>
          <a:solidFill>
            <a:srgbClr val="EAD1DC"/>
          </a:solidFill>
          <a:ln>
            <a:noFill/>
          </a:ln>
        </p:spPr>
        <p:txBody>
          <a:bodyPr anchorCtr="0" anchor="ctr" bIns="91425" lIns="91425" rIns="91425" tIns="91425">
            <a:noAutofit/>
          </a:bodyPr>
          <a:lstStyle/>
          <a:p>
            <a:pPr lvl="0" algn="ctr">
              <a:spcBef>
                <a:spcPts val="0"/>
              </a:spcBef>
              <a:buNone/>
            </a:pPr>
            <a:r>
              <a:rPr lang="en" sz="2500">
                <a:latin typeface="Annie Use Your Telescope"/>
                <a:ea typeface="Annie Use Your Telescope"/>
                <a:cs typeface="Annie Use Your Telescope"/>
                <a:sym typeface="Annie Use Your Telescope"/>
              </a:rPr>
              <a:t>Assign </a:t>
            </a:r>
          </a:p>
        </p:txBody>
      </p:sp>
      <p:sp>
        <p:nvSpPr>
          <p:cNvPr id="142" name="Shape 142"/>
          <p:cNvSpPr txBox="1"/>
          <p:nvPr/>
        </p:nvSpPr>
        <p:spPr>
          <a:xfrm>
            <a:off x="2954437" y="2546075"/>
            <a:ext cx="930900" cy="358500"/>
          </a:xfrm>
          <a:prstGeom prst="rect">
            <a:avLst/>
          </a:prstGeom>
          <a:solidFill>
            <a:srgbClr val="CFE2F3"/>
          </a:solidFill>
          <a:ln>
            <a:noFill/>
          </a:ln>
        </p:spPr>
        <p:txBody>
          <a:bodyPr anchorCtr="0" anchor="ctr" bIns="91425" lIns="91425" rIns="91425" tIns="91425">
            <a:noAutofit/>
          </a:bodyPr>
          <a:lstStyle/>
          <a:p>
            <a:pPr lvl="0" rtl="0" algn="ctr">
              <a:spcBef>
                <a:spcPts val="0"/>
              </a:spcBef>
              <a:buNone/>
            </a:pPr>
            <a:r>
              <a:rPr lang="en" sz="2500">
                <a:latin typeface="Annie Use Your Telescope"/>
                <a:ea typeface="Annie Use Your Telescope"/>
                <a:cs typeface="Annie Use Your Telescope"/>
                <a:sym typeface="Annie Use Your Telescope"/>
              </a:rPr>
              <a:t>Check</a:t>
            </a:r>
          </a:p>
        </p:txBody>
      </p:sp>
      <p:cxnSp>
        <p:nvCxnSpPr>
          <p:cNvPr id="143" name="Shape 143"/>
          <p:cNvCxnSpPr>
            <a:stCxn id="141" idx="3"/>
          </p:cNvCxnSpPr>
          <p:nvPr/>
        </p:nvCxnSpPr>
        <p:spPr>
          <a:xfrm flipH="1" rot="10800000">
            <a:off x="3793062" y="2147450"/>
            <a:ext cx="501600" cy="44100"/>
          </a:xfrm>
          <a:prstGeom prst="straightConnector1">
            <a:avLst/>
          </a:prstGeom>
          <a:noFill/>
          <a:ln cap="flat" cmpd="sng" w="9525">
            <a:solidFill>
              <a:schemeClr val="dk2"/>
            </a:solidFill>
            <a:prstDash val="solid"/>
            <a:round/>
            <a:headEnd len="lg" w="lg" type="none"/>
            <a:tailEnd len="lg" w="lg" type="triangle"/>
          </a:ln>
        </p:spPr>
      </p:cxnSp>
      <p:cxnSp>
        <p:nvCxnSpPr>
          <p:cNvPr id="144" name="Shape 144"/>
          <p:cNvCxnSpPr>
            <a:stCxn id="141" idx="3"/>
            <a:endCxn id="138" idx="1"/>
          </p:cNvCxnSpPr>
          <p:nvPr/>
        </p:nvCxnSpPr>
        <p:spPr>
          <a:xfrm>
            <a:off x="3793062" y="2191550"/>
            <a:ext cx="393600" cy="195600"/>
          </a:xfrm>
          <a:prstGeom prst="straightConnector1">
            <a:avLst/>
          </a:prstGeom>
          <a:noFill/>
          <a:ln cap="flat" cmpd="sng" w="9525">
            <a:solidFill>
              <a:schemeClr val="dk2"/>
            </a:solidFill>
            <a:prstDash val="solid"/>
            <a:round/>
            <a:headEnd len="lg" w="lg" type="none"/>
            <a:tailEnd len="lg" w="lg" type="triangle"/>
          </a:ln>
        </p:spPr>
      </p:cxnSp>
      <p:cxnSp>
        <p:nvCxnSpPr>
          <p:cNvPr id="145" name="Shape 145"/>
          <p:cNvCxnSpPr>
            <a:stCxn id="142" idx="3"/>
          </p:cNvCxnSpPr>
          <p:nvPr/>
        </p:nvCxnSpPr>
        <p:spPr>
          <a:xfrm flipH="1" rot="10800000">
            <a:off x="3885337" y="2717825"/>
            <a:ext cx="429000" cy="7500"/>
          </a:xfrm>
          <a:prstGeom prst="straightConnector1">
            <a:avLst/>
          </a:prstGeom>
          <a:noFill/>
          <a:ln cap="flat" cmpd="sng" w="9525">
            <a:solidFill>
              <a:schemeClr val="dk2"/>
            </a:solidFill>
            <a:prstDash val="solid"/>
            <a:round/>
            <a:headEnd len="lg" w="lg" type="none"/>
            <a:tailEnd len="lg" w="lg" type="triangle"/>
          </a:ln>
        </p:spPr>
      </p:cxnSp>
      <p:sp>
        <p:nvSpPr>
          <p:cNvPr id="146" name="Shape 146"/>
          <p:cNvSpPr txBox="1"/>
          <p:nvPr/>
        </p:nvSpPr>
        <p:spPr>
          <a:xfrm>
            <a:off x="3075237" y="1793325"/>
            <a:ext cx="1003200" cy="14457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147" name="Shape 147"/>
          <p:cNvPicPr preferRelativeResize="0"/>
          <p:nvPr/>
        </p:nvPicPr>
        <p:blipFill>
          <a:blip r:embed="rId4">
            <a:alphaModFix/>
          </a:blip>
          <a:stretch>
            <a:fillRect/>
          </a:stretch>
        </p:blipFill>
        <p:spPr>
          <a:xfrm>
            <a:off x="4294675" y="3215475"/>
            <a:ext cx="930900" cy="288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