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Ex1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Ex2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charts/chart27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Ex3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Ex4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28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handoutMasterIdLst>
    <p:handoutMasterId r:id="rId41"/>
  </p:handout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9" r:id="rId17"/>
    <p:sldId id="270" r:id="rId18"/>
    <p:sldId id="291" r:id="rId19"/>
    <p:sldId id="271" r:id="rId20"/>
    <p:sldId id="272" r:id="rId21"/>
    <p:sldId id="273" r:id="rId22"/>
    <p:sldId id="283" r:id="rId23"/>
    <p:sldId id="274" r:id="rId24"/>
    <p:sldId id="292" r:id="rId25"/>
    <p:sldId id="275" r:id="rId26"/>
    <p:sldId id="276" r:id="rId27"/>
    <p:sldId id="268" r:id="rId28"/>
    <p:sldId id="277" r:id="rId29"/>
    <p:sldId id="293" r:id="rId30"/>
    <p:sldId id="294" r:id="rId31"/>
    <p:sldId id="280" r:id="rId32"/>
    <p:sldId id="279" r:id="rId33"/>
    <p:sldId id="284" r:id="rId34"/>
    <p:sldId id="295" r:id="rId35"/>
    <p:sldId id="281" r:id="rId36"/>
    <p:sldId id="287" r:id="rId37"/>
    <p:sldId id="285" r:id="rId38"/>
    <p:sldId id="289" r:id="rId39"/>
    <p:sldId id="290" r:id="rId40"/>
  </p:sldIdLst>
  <p:sldSz cx="12192000" cy="6858000"/>
  <p:notesSz cx="10021888" cy="68897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aXbi dataXbi" userId="40ca6edd-13bc-4aa9-915f-b5699626d65b" providerId="ADAL" clId="{CBDACFB9-3F3D-4167-9EC5-B1E175C4E64C}"/>
    <pc:docChg chg="modSld">
      <pc:chgData name="dataXbi dataXbi" userId="40ca6edd-13bc-4aa9-915f-b5699626d65b" providerId="ADAL" clId="{CBDACFB9-3F3D-4167-9EC5-B1E175C4E64C}" dt="2022-09-22T16:08:40.308" v="0" actId="6549"/>
      <pc:docMkLst>
        <pc:docMk/>
      </pc:docMkLst>
      <pc:sldChg chg="modSp mod">
        <pc:chgData name="dataXbi dataXbi" userId="40ca6edd-13bc-4aa9-915f-b5699626d65b" providerId="ADAL" clId="{CBDACFB9-3F3D-4167-9EC5-B1E175C4E64C}" dt="2022-09-22T16:08:40.308" v="0" actId="6549"/>
        <pc:sldMkLst>
          <pc:docMk/>
          <pc:sldMk cId="3117351895" sldId="256"/>
        </pc:sldMkLst>
        <pc:spChg chg="mod">
          <ac:chgData name="dataXbi dataXbi" userId="40ca6edd-13bc-4aa9-915f-b5699626d65b" providerId="ADAL" clId="{CBDACFB9-3F3D-4167-9EC5-B1E175C4E64C}" dt="2022-09-22T16:08:40.308" v="0" actId="6549"/>
          <ac:spMkLst>
            <pc:docMk/>
            <pc:sldMk cId="3117351895" sldId="256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X:\Excel-Arcol-02\Poblaci&#243;n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X:\Excel-Arcol-02\Poblaci&#243;n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ana\AppData\Roaming\Microsoft\Excel\Estudiantes%20(version%202).xlsb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ana\AppData\Roaming\Microsoft\Excel\Ventas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ana\AppData\Roaming\Microsoft\Excel\Ventas%20(version%201).xlsb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X:\Excel-Arcol-02\Poblaci&#243;n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gui\Desktop\Importe%20facturado,%20Coste%20Total%20y%20Margen%20por%20Me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gui\Desktop\Importe%20facturado,%20Coste%20Total%20y%20Margen%20por%20Mes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gui\Desktop\Importe%20facturado,%20Coste%20Total%20y%20Margen%20por%20Mes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X:\Excel-Arcol-02\Poblaci&#243;n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Nueva%20carpeta\Venta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Nueva%20carpeta\Estudiante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X:\Excel-Arcol-02\Poblaci&#243;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X:\Excel-Arcol-02\Pob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X:\Excel-Arcol-02\Pob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ana\AppData\Roaming\Microsoft\Excel\Estudiantes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C:\Formaci&#243;n\Curso%20Excel\Excel%2004\Pr&#225;cticas\Estudiante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file:///C:\Formaci&#243;n\Curso%20Excel\Excel%2004\Pr&#225;cticas\Temperatur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C:\Formaci&#243;n\Excel%20Mo2\Pr&#225;cticas\Temperatur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oleObject" Target="file:///C:\Formaci&#243;n\Excel%20Mo2\Pr&#225;cticas\Temperatur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Histograma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Frecuencia</c:v>
          </c:tx>
          <c:invertIfNegative val="0"/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Hoja11!$I$2:$I$17</c:f>
              <c:numCache>
                <c:formatCode>General</c:formatCode>
                <c:ptCount val="1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5B0-A586-8EBAEF4F4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208031"/>
        <c:axId val="256195551"/>
      </c:barChart>
      <c:lineChart>
        <c:grouping val="standard"/>
        <c:varyColors val="0"/>
        <c:ser>
          <c:idx val="1"/>
          <c:order val="1"/>
          <c:tx>
            <c:v>% acumulado</c:v>
          </c:tx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Hoja11!$J$2:$J$17</c:f>
              <c:numCache>
                <c:formatCode>0.00%</c:formatCode>
                <c:ptCount val="16"/>
                <c:pt idx="0">
                  <c:v>0.15</c:v>
                </c:pt>
                <c:pt idx="1">
                  <c:v>0.25</c:v>
                </c:pt>
                <c:pt idx="2">
                  <c:v>0.35</c:v>
                </c:pt>
                <c:pt idx="3">
                  <c:v>0.45</c:v>
                </c:pt>
                <c:pt idx="4">
                  <c:v>0.5</c:v>
                </c:pt>
                <c:pt idx="5">
                  <c:v>0.55000000000000004</c:v>
                </c:pt>
                <c:pt idx="6">
                  <c:v>0.6</c:v>
                </c:pt>
                <c:pt idx="7">
                  <c:v>0.65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0.85</c:v>
                </c:pt>
                <c:pt idx="12">
                  <c:v>0.9</c:v>
                </c:pt>
                <c:pt idx="13">
                  <c:v>0.95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6-45B0-A586-8EBAEF4F4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13023"/>
        <c:axId val="256204703"/>
      </c:lineChart>
      <c:catAx>
        <c:axId val="25620803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Rango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6195551"/>
        <c:crosses val="autoZero"/>
        <c:auto val="0"/>
        <c:lblAlgn val="ctr"/>
        <c:lblOffset val="100"/>
        <c:noMultiLvlLbl val="0"/>
      </c:catAx>
      <c:valAx>
        <c:axId val="25619555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Frecuencia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6208031"/>
        <c:crosses val="autoZero"/>
        <c:crossBetween val="between"/>
      </c:valAx>
      <c:valAx>
        <c:axId val="256204703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256213023"/>
        <c:crosses val="max"/>
        <c:crossBetween val="between"/>
      </c:valAx>
      <c:catAx>
        <c:axId val="2562130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204703"/>
        <c:crosses val="autoZero"/>
        <c:auto val="1"/>
        <c:lblAlgn val="ctr"/>
        <c:lblOffset val="100"/>
        <c:noMultiLvlLbl val="0"/>
      </c:catAx>
      <c:spPr>
        <a:ln>
          <a:solidFill>
            <a:srgbClr val="FF0000"/>
          </a:solidFill>
        </a:ln>
      </c:spPr>
    </c:plotArea>
    <c:legend>
      <c:legendPos val="r"/>
      <c:overlay val="0"/>
    </c:legend>
    <c:plotVisOnly val="1"/>
    <c:dispBlanksAs val="gap"/>
    <c:showDLblsOverMax val="0"/>
  </c:chart>
  <c:spPr>
    <a:ln w="9525">
      <a:solidFill>
        <a:srgbClr val="FF0000"/>
      </a:solidFill>
    </a:ln>
    <a:scene3d>
      <a:camera prst="orthographicFront"/>
      <a:lightRig rig="threePt" dir="t"/>
    </a:scene3d>
    <a:sp3d>
      <a:bevelT w="165100" prst="coolSlant"/>
    </a:sp3d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Gráfico de Líneas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Hoja10!$B$1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Hoja10!$A$2:$A$10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Hoja10!$B$2:$B$10</c:f>
              <c:numCache>
                <c:formatCode>General</c:formatCode>
                <c:ptCount val="9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90-4EEB-9B77-67C92AFECDB9}"/>
            </c:ext>
          </c:extLst>
        </c:ser>
        <c:ser>
          <c:idx val="1"/>
          <c:order val="1"/>
          <c:tx>
            <c:strRef>
              <c:f>Hoja10!$C$1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Hoja10!$A$2:$A$10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Hoja10!$C$2:$C$10</c:f>
              <c:numCache>
                <c:formatCode>General</c:formatCode>
                <c:ptCount val="9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90-4EEB-9B77-67C92AFEC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9300847"/>
        <c:axId val="259297103"/>
      </c:lineChart>
      <c:catAx>
        <c:axId val="25930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297103"/>
        <c:crosses val="autoZero"/>
        <c:auto val="1"/>
        <c:lblAlgn val="ctr"/>
        <c:lblOffset val="100"/>
        <c:noMultiLvlLbl val="0"/>
      </c:catAx>
      <c:valAx>
        <c:axId val="259297103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30084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Gráfico de Líneas apiladas con marcadores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Hoja10!$B$1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Hoja10!$A$2:$A$10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Hoja10!$B$2:$B$10</c:f>
              <c:numCache>
                <c:formatCode>General</c:formatCode>
                <c:ptCount val="9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63-497B-A7A1-4BAD8C22A5E0}"/>
            </c:ext>
          </c:extLst>
        </c:ser>
        <c:ser>
          <c:idx val="1"/>
          <c:order val="1"/>
          <c:tx>
            <c:strRef>
              <c:f>Hoja10!$C$1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Hoja10!$A$2:$A$10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Hoja10!$C$2:$C$10</c:f>
              <c:numCache>
                <c:formatCode>General</c:formatCode>
                <c:ptCount val="9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63-497B-A7A1-4BAD8C22A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300847"/>
        <c:axId val="259297103"/>
      </c:lineChart>
      <c:catAx>
        <c:axId val="25930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297103"/>
        <c:crosses val="autoZero"/>
        <c:auto val="1"/>
        <c:lblAlgn val="ctr"/>
        <c:lblOffset val="100"/>
        <c:noMultiLvlLbl val="0"/>
      </c:catAx>
      <c:valAx>
        <c:axId val="259297103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30084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Gráfico de Líneas 3D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Hoja10!$B$1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Hoja10!$A$2:$A$10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Hoja10!$B$2:$B$10</c:f>
              <c:numCache>
                <c:formatCode>General</c:formatCode>
                <c:ptCount val="9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72-4A0F-A1BF-DCF50EAAB8D0}"/>
            </c:ext>
          </c:extLst>
        </c:ser>
        <c:ser>
          <c:idx val="1"/>
          <c:order val="1"/>
          <c:tx>
            <c:strRef>
              <c:f>Hoja10!$C$1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Hoja10!$A$2:$A$10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Hoja10!$C$2:$C$10</c:f>
              <c:numCache>
                <c:formatCode>General</c:formatCode>
                <c:ptCount val="9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72-4A0F-A1BF-DCF50EAAB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300847"/>
        <c:axId val="259297103"/>
        <c:axId val="1548913168"/>
      </c:line3DChart>
      <c:catAx>
        <c:axId val="25930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297103"/>
        <c:crosses val="autoZero"/>
        <c:auto val="1"/>
        <c:lblAlgn val="ctr"/>
        <c:lblOffset val="100"/>
        <c:noMultiLvlLbl val="0"/>
      </c:catAx>
      <c:valAx>
        <c:axId val="259297103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300847"/>
        <c:crosses val="autoZero"/>
        <c:crossBetween val="between"/>
        <c:majorUnit val="10"/>
      </c:valAx>
      <c:serAx>
        <c:axId val="15489131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29710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10719026934817E-2"/>
          <c:y val="9.2031165068228463E-2"/>
          <c:w val="0.95074167800571852"/>
          <c:h val="0.49760450886077556"/>
        </c:manualLayout>
      </c:layout>
      <c:pie3DChart>
        <c:varyColors val="1"/>
        <c:ser>
          <c:idx val="0"/>
          <c:order val="0"/>
          <c:tx>
            <c:strRef>
              <c:f>Hoja6!$B$1</c:f>
              <c:strCache>
                <c:ptCount val="1"/>
                <c:pt idx="0">
                  <c:v>2014</c:v>
                </c:pt>
              </c:strCache>
            </c:strRef>
          </c:tx>
          <c:explosion val="2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A17-4126-B487-6F9BF5FE7D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A17-4126-B487-6F9BF5FE7D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A17-4126-B487-6F9BF5FE7D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A17-4126-B487-6F9BF5FE7DD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A17-4126-B487-6F9BF5FE7DD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A17-4126-B487-6F9BF5FE7DD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CA17-4126-B487-6F9BF5FE7DD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CA17-4126-B487-6F9BF5FE7DD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CA17-4126-B487-6F9BF5FE7DD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CA17-4126-B487-6F9BF5FE7DD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CA17-4126-B487-6F9BF5FE7DD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CA17-4126-B487-6F9BF5FE7DD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CA17-4126-B487-6F9BF5FE7DD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CA17-4126-B487-6F9BF5FE7DD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CA17-4126-B487-6F9BF5FE7DD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CA17-4126-B487-6F9BF5FE7DD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CA17-4126-B487-6F9BF5FE7DD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CA17-4126-B487-6F9BF5FE7DD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CA17-4126-B487-6F9BF5FE7DD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CA17-4126-B487-6F9BF5FE7DD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Hoja6!$A$2:$A$21</c:f>
              <c:strCache>
                <c:ptCount val="20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  <c:pt idx="9">
                  <c:v>Capafonts</c:v>
                </c:pt>
                <c:pt idx="10">
                  <c:v>Ivorra</c:v>
                </c:pt>
                <c:pt idx="11">
                  <c:v>Molsosa, La</c:v>
                </c:pt>
                <c:pt idx="12">
                  <c:v>Vallclara</c:v>
                </c:pt>
                <c:pt idx="13">
                  <c:v>Montclar</c:v>
                </c:pt>
                <c:pt idx="14">
                  <c:v>Figuera, La</c:v>
                </c:pt>
                <c:pt idx="15">
                  <c:v>Estamariu</c:v>
                </c:pt>
                <c:pt idx="16">
                  <c:v>Conesa</c:v>
                </c:pt>
                <c:pt idx="17">
                  <c:v>Pontils</c:v>
                </c:pt>
                <c:pt idx="18">
                  <c:v>Sarroca de Bellera</c:v>
                </c:pt>
                <c:pt idx="19">
                  <c:v>Tavertet</c:v>
                </c:pt>
              </c:strCache>
            </c:strRef>
          </c:cat>
          <c:val>
            <c:numRef>
              <c:f>Hoja6!$B$2:$B$21</c:f>
              <c:numCache>
                <c:formatCode>General</c:formatCode>
                <c:ptCount val="20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  <c:pt idx="9">
                  <c:v>114</c:v>
                </c:pt>
                <c:pt idx="10">
                  <c:v>115</c:v>
                </c:pt>
                <c:pt idx="11">
                  <c:v>116</c:v>
                </c:pt>
                <c:pt idx="12">
                  <c:v>116</c:v>
                </c:pt>
                <c:pt idx="13">
                  <c:v>117</c:v>
                </c:pt>
                <c:pt idx="14">
                  <c:v>118</c:v>
                </c:pt>
                <c:pt idx="15">
                  <c:v>119</c:v>
                </c:pt>
                <c:pt idx="16">
                  <c:v>122</c:v>
                </c:pt>
                <c:pt idx="17">
                  <c:v>123</c:v>
                </c:pt>
                <c:pt idx="18">
                  <c:v>124</c:v>
                </c:pt>
                <c:pt idx="19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CA17-4126-B487-6F9BF5FE7DDC}"/>
            </c:ext>
          </c:extLst>
        </c:ser>
        <c:ser>
          <c:idx val="1"/>
          <c:order val="1"/>
          <c:tx>
            <c:strRef>
              <c:f>Hoja6!$C$1</c:f>
              <c:strCache>
                <c:ptCount val="1"/>
                <c:pt idx="0">
                  <c:v>2013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A-CA17-4126-B487-6F9BF5FE7D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C-CA17-4126-B487-6F9BF5FE7D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E-CA17-4126-B487-6F9BF5FE7D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0-CA17-4126-B487-6F9BF5FE7DD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2-CA17-4126-B487-6F9BF5FE7DD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4-CA17-4126-B487-6F9BF5FE7DD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6-CA17-4126-B487-6F9BF5FE7DD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8-CA17-4126-B487-6F9BF5FE7DD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A-CA17-4126-B487-6F9BF5FE7DD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C-CA17-4126-B487-6F9BF5FE7DD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E-CA17-4126-B487-6F9BF5FE7DD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CA17-4126-B487-6F9BF5FE7DD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CA17-4126-B487-6F9BF5FE7DD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CA17-4126-B487-6F9BF5FE7DD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CA17-4126-B487-6F9BF5FE7DD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CA17-4126-B487-6F9BF5FE7DD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CA17-4126-B487-6F9BF5FE7DD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CA17-4126-B487-6F9BF5FE7DD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CA17-4126-B487-6F9BF5FE7DD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CA17-4126-B487-6F9BF5FE7DDC}"/>
              </c:ext>
            </c:extLst>
          </c:dPt>
          <c:cat>
            <c:strRef>
              <c:f>Hoja6!$A$2:$A$21</c:f>
              <c:strCache>
                <c:ptCount val="20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  <c:pt idx="9">
                  <c:v>Capafonts</c:v>
                </c:pt>
                <c:pt idx="10">
                  <c:v>Ivorra</c:v>
                </c:pt>
                <c:pt idx="11">
                  <c:v>Molsosa, La</c:v>
                </c:pt>
                <c:pt idx="12">
                  <c:v>Vallclara</c:v>
                </c:pt>
                <c:pt idx="13">
                  <c:v>Montclar</c:v>
                </c:pt>
                <c:pt idx="14">
                  <c:v>Figuera, La</c:v>
                </c:pt>
                <c:pt idx="15">
                  <c:v>Estamariu</c:v>
                </c:pt>
                <c:pt idx="16">
                  <c:v>Conesa</c:v>
                </c:pt>
                <c:pt idx="17">
                  <c:v>Pontils</c:v>
                </c:pt>
                <c:pt idx="18">
                  <c:v>Sarroca de Bellera</c:v>
                </c:pt>
                <c:pt idx="19">
                  <c:v>Tavertet</c:v>
                </c:pt>
              </c:strCache>
            </c:strRef>
          </c:cat>
          <c:val>
            <c:numRef>
              <c:f>Hoja6!$C$2:$C$21</c:f>
              <c:numCache>
                <c:formatCode>General</c:formatCode>
                <c:ptCount val="20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  <c:pt idx="9">
                  <c:v>113</c:v>
                </c:pt>
                <c:pt idx="10">
                  <c:v>119</c:v>
                </c:pt>
                <c:pt idx="11">
                  <c:v>104</c:v>
                </c:pt>
                <c:pt idx="12">
                  <c:v>115</c:v>
                </c:pt>
                <c:pt idx="13">
                  <c:v>120</c:v>
                </c:pt>
                <c:pt idx="14">
                  <c:v>108</c:v>
                </c:pt>
                <c:pt idx="15">
                  <c:v>126</c:v>
                </c:pt>
                <c:pt idx="16">
                  <c:v>124</c:v>
                </c:pt>
                <c:pt idx="17">
                  <c:v>123</c:v>
                </c:pt>
                <c:pt idx="18">
                  <c:v>126</c:v>
                </c:pt>
                <c:pt idx="19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CA17-4126-B487-6F9BF5FE7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Gráfico columnas agrupadas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Hoja4!$B$2:$B$10</c:f>
              <c:numCache>
                <c:formatCode>General</c:formatCode>
                <c:ptCount val="9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2-4299-A8FC-15EBC9B35A96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Hoja4!$C$2:$C$10</c:f>
              <c:numCache>
                <c:formatCode>General</c:formatCode>
                <c:ptCount val="9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2-4299-A8FC-15EBC9B35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6193471"/>
        <c:axId val="256212607"/>
      </c:barChart>
      <c:catAx>
        <c:axId val="256193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6212607"/>
        <c:crosses val="autoZero"/>
        <c:auto val="1"/>
        <c:lblAlgn val="ctr"/>
        <c:lblOffset val="100"/>
        <c:noMultiLvlLbl val="0"/>
      </c:catAx>
      <c:valAx>
        <c:axId val="256212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619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baseline="0">
                <a:effectLst/>
              </a:rPr>
              <a:t>Gráfico columnas apiladas 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Hoja4!$B$2:$B$10</c:f>
              <c:numCache>
                <c:formatCode>General</c:formatCode>
                <c:ptCount val="9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E-4974-8351-56482A3F610A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Hoja4!$C$2:$C$10</c:f>
              <c:numCache>
                <c:formatCode>General</c:formatCode>
                <c:ptCount val="9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7E-4974-8351-56482A3F6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0511743"/>
        <c:axId val="260492607"/>
      </c:barChart>
      <c:catAx>
        <c:axId val="260511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0492607"/>
        <c:crosses val="autoZero"/>
        <c:auto val="1"/>
        <c:lblAlgn val="ctr"/>
        <c:lblOffset val="100"/>
        <c:noMultiLvlLbl val="0"/>
      </c:catAx>
      <c:valAx>
        <c:axId val="260492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051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baseline="0">
                <a:effectLst/>
              </a:rPr>
              <a:t>Gráfico columnas apiladas 100%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Hoja4!$B$2:$B$10</c:f>
              <c:numCache>
                <c:formatCode>General</c:formatCode>
                <c:ptCount val="9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E-4864-BA96-013AE76D637E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Hoja4!$C$2:$C$10</c:f>
              <c:numCache>
                <c:formatCode>General</c:formatCode>
                <c:ptCount val="9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E-4864-BA96-013AE76D6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0498431"/>
        <c:axId val="260510495"/>
      </c:barChart>
      <c:catAx>
        <c:axId val="26049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0510495"/>
        <c:crosses val="autoZero"/>
        <c:auto val="1"/>
        <c:lblAlgn val="ctr"/>
        <c:lblOffset val="100"/>
        <c:noMultiLvlLbl val="0"/>
      </c:catAx>
      <c:valAx>
        <c:axId val="260510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049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Hoja3!$A$2</c:f>
              <c:strCache>
                <c:ptCount val="1"/>
                <c:pt idx="0">
                  <c:v>Juan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Hoja3!$B$1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Hoja3!$B$2</c:f>
              <c:numCache>
                <c:formatCode>0</c:formatCode>
                <c:ptCount val="1"/>
                <c:pt idx="0">
                  <c:v>76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C59A-4E0E-806D-D4384264C4B2}"/>
            </c:ext>
          </c:extLst>
        </c:ser>
        <c:ser>
          <c:idx val="1"/>
          <c:order val="1"/>
          <c:tx>
            <c:strRef>
              <c:f>Hoja3!$A$3</c:f>
              <c:strCache>
                <c:ptCount val="1"/>
                <c:pt idx="0">
                  <c:v>Pedro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Hoja3!$B$1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Hoja3!$B$3</c:f>
              <c:numCache>
                <c:formatCode>0</c:formatCode>
                <c:ptCount val="1"/>
                <c:pt idx="0">
                  <c:v>70</c:v>
                </c:pt>
              </c:numCache>
            </c:numRef>
          </c:val>
          <c:shape val="pyramid"/>
          <c:extLst>
            <c:ext xmlns:c16="http://schemas.microsoft.com/office/drawing/2014/chart" uri="{C3380CC4-5D6E-409C-BE32-E72D297353CC}">
              <c16:uniqueId val="{00000001-C59A-4E0E-806D-D4384264C4B2}"/>
            </c:ext>
          </c:extLst>
        </c:ser>
        <c:ser>
          <c:idx val="2"/>
          <c:order val="2"/>
          <c:tx>
            <c:strRef>
              <c:f>Hoja3!$A$4</c:f>
              <c:strCache>
                <c:ptCount val="1"/>
                <c:pt idx="0">
                  <c:v>Carlos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Hoja3!$B$1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Hoja3!$B$4</c:f>
              <c:numCache>
                <c:formatCode>0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9A-4E0E-806D-D4384264C4B2}"/>
            </c:ext>
          </c:extLst>
        </c:ser>
        <c:ser>
          <c:idx val="3"/>
          <c:order val="3"/>
          <c:tx>
            <c:strRef>
              <c:f>Hoja3!$A$5</c:f>
              <c:strCache>
                <c:ptCount val="1"/>
                <c:pt idx="0">
                  <c:v>Darío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cat>
            <c:strRef>
              <c:f>Hoja3!$B$1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Hoja3!$B$5</c:f>
              <c:numCache>
                <c:formatCode>0</c:formatCode>
                <c:ptCount val="1"/>
                <c:pt idx="0">
                  <c:v>85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3-C59A-4E0E-806D-D4384264C4B2}"/>
            </c:ext>
          </c:extLst>
        </c:ser>
        <c:ser>
          <c:idx val="4"/>
          <c:order val="4"/>
          <c:tx>
            <c:strRef>
              <c:f>Hoja3!$A$6</c:f>
              <c:strCache>
                <c:ptCount val="1"/>
                <c:pt idx="0">
                  <c:v>José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cat>
            <c:strRef>
              <c:f>Hoja3!$B$1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Hoja3!$B$6</c:f>
              <c:numCache>
                <c:formatCode>0</c:formatCode>
                <c:ptCount val="1"/>
                <c:pt idx="0">
                  <c:v>80</c:v>
                </c:pt>
              </c:numCache>
            </c:numRef>
          </c:val>
          <c:shape val="cone"/>
          <c:extLst>
            <c:ext xmlns:c16="http://schemas.microsoft.com/office/drawing/2014/chart" uri="{C3380CC4-5D6E-409C-BE32-E72D297353CC}">
              <c16:uniqueId val="{00000004-C59A-4E0E-806D-D4384264C4B2}"/>
            </c:ext>
          </c:extLst>
        </c:ser>
        <c:ser>
          <c:idx val="5"/>
          <c:order val="5"/>
          <c:tx>
            <c:strRef>
              <c:f>Hoja3!$A$7</c:f>
              <c:strCache>
                <c:ptCount val="1"/>
                <c:pt idx="0">
                  <c:v>Marcos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cat>
            <c:strRef>
              <c:f>Hoja3!$B$1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Hoja3!$B$7</c:f>
              <c:numCache>
                <c:formatCode>0</c:formatCode>
                <c:ptCount val="1"/>
                <c:pt idx="0">
                  <c:v>70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5-C59A-4E0E-806D-D4384264C4B2}"/>
            </c:ext>
          </c:extLst>
        </c:ser>
        <c:ser>
          <c:idx val="6"/>
          <c:order val="6"/>
          <c:tx>
            <c:strRef>
              <c:f>Hoja3!$A$8</c:f>
              <c:strCache>
                <c:ptCount val="1"/>
                <c:pt idx="0">
                  <c:v>Adrían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cat>
            <c:strRef>
              <c:f>Hoja3!$B$1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Hoja3!$B$8</c:f>
              <c:numCache>
                <c:formatCode>0</c:formatCode>
                <c:ptCount val="1"/>
                <c:pt idx="0">
                  <c:v>89</c:v>
                </c:pt>
              </c:numCache>
            </c:numRef>
          </c:val>
          <c:shape val="pyramidToMax"/>
          <c:extLst>
            <c:ext xmlns:c16="http://schemas.microsoft.com/office/drawing/2014/chart" uri="{C3380CC4-5D6E-409C-BE32-E72D297353CC}">
              <c16:uniqueId val="{00000006-C59A-4E0E-806D-D4384264C4B2}"/>
            </c:ext>
          </c:extLst>
        </c:ser>
        <c:ser>
          <c:idx val="7"/>
          <c:order val="7"/>
          <c:tx>
            <c:strRef>
              <c:f>Hoja3!$A$9</c:f>
              <c:strCache>
                <c:ptCount val="1"/>
                <c:pt idx="0">
                  <c:v>Javier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cat>
            <c:strRef>
              <c:f>Hoja3!$B$1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Hoja3!$B$9</c:f>
              <c:numCache>
                <c:formatCode>0</c:formatCode>
                <c:ptCount val="1"/>
                <c:pt idx="0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59A-4E0E-806D-D4384264C4B2}"/>
            </c:ext>
          </c:extLst>
        </c:ser>
        <c:ser>
          <c:idx val="8"/>
          <c:order val="8"/>
          <c:tx>
            <c:strRef>
              <c:f>Hoja3!$A$10</c:f>
              <c:strCache>
                <c:ptCount val="1"/>
                <c:pt idx="0">
                  <c:v>Hector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cat>
            <c:strRef>
              <c:f>Hoja3!$B$1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Hoja3!$B$10</c:f>
              <c:numCache>
                <c:formatCode>0</c:formatCode>
                <c:ptCount val="1"/>
                <c:pt idx="0">
                  <c:v>90.296703296703299</c:v>
                </c:pt>
              </c:numCache>
            </c:numRef>
          </c:val>
          <c:shape val="pyramid"/>
          <c:extLst>
            <c:ext xmlns:c16="http://schemas.microsoft.com/office/drawing/2014/chart" uri="{C3380CC4-5D6E-409C-BE32-E72D297353CC}">
              <c16:uniqueId val="{00000008-C59A-4E0E-806D-D4384264C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97775359"/>
        <c:axId val="2097773695"/>
        <c:axId val="0"/>
      </c:bar3DChart>
      <c:catAx>
        <c:axId val="2097775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773695"/>
        <c:crosses val="autoZero"/>
        <c:auto val="1"/>
        <c:lblAlgn val="ctr"/>
        <c:lblOffset val="100"/>
        <c:noMultiLvlLbl val="0"/>
      </c:catAx>
      <c:valAx>
        <c:axId val="2097773695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775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[Ventas (version 1).xlsb]Hoja6!TablaDinámica1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Hoja6!$C$2</c:f>
              <c:strCache>
                <c:ptCount val="1"/>
                <c:pt idx="0">
                  <c:v>Suma de Importe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Hoja6!$B$3:$B$12</c:f>
              <c:strCache>
                <c:ptCount val="9"/>
                <c:pt idx="0">
                  <c:v>Black</c:v>
                </c:pt>
                <c:pt idx="1">
                  <c:v>Blue</c:v>
                </c:pt>
                <c:pt idx="2">
                  <c:v>Multi</c:v>
                </c:pt>
                <c:pt idx="3">
                  <c:v>NA</c:v>
                </c:pt>
                <c:pt idx="4">
                  <c:v>Red</c:v>
                </c:pt>
                <c:pt idx="5">
                  <c:v>Silver</c:v>
                </c:pt>
                <c:pt idx="6">
                  <c:v>White</c:v>
                </c:pt>
                <c:pt idx="7">
                  <c:v>Yellow</c:v>
                </c:pt>
                <c:pt idx="8">
                  <c:v>(en blanco)</c:v>
                </c:pt>
              </c:strCache>
            </c:strRef>
          </c:cat>
          <c:val>
            <c:numRef>
              <c:f>Hoja6!$C$3:$C$12</c:f>
              <c:numCache>
                <c:formatCode>General</c:formatCode>
                <c:ptCount val="9"/>
                <c:pt idx="0">
                  <c:v>8732071.4476009477</c:v>
                </c:pt>
                <c:pt idx="1">
                  <c:v>2279096.2800000687</c:v>
                </c:pt>
                <c:pt idx="2">
                  <c:v>86782.640000001353</c:v>
                </c:pt>
                <c:pt idx="3">
                  <c:v>367271.73999991588</c:v>
                </c:pt>
                <c:pt idx="4">
                  <c:v>7724330.5240001846</c:v>
                </c:pt>
                <c:pt idx="5">
                  <c:v>5073081.4116003653</c:v>
                </c:pt>
                <c:pt idx="6">
                  <c:v>5106.3199999999279</c:v>
                </c:pt>
                <c:pt idx="7">
                  <c:v>4856755.6275004344</c:v>
                </c:pt>
                <c:pt idx="8">
                  <c:v>234181.22999997973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1-4C3A-84DA-B2F68E57F054}"/>
            </c:ext>
          </c:extLst>
        </c:ser>
        <c:ser>
          <c:idx val="1"/>
          <c:order val="1"/>
          <c:tx>
            <c:strRef>
              <c:f>Hoja6!$D$2</c:f>
              <c:strCache>
                <c:ptCount val="1"/>
                <c:pt idx="0">
                  <c:v>Suma de Coste 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Hoja6!$B$3:$B$12</c:f>
              <c:strCache>
                <c:ptCount val="9"/>
                <c:pt idx="0">
                  <c:v>Black</c:v>
                </c:pt>
                <c:pt idx="1">
                  <c:v>Blue</c:v>
                </c:pt>
                <c:pt idx="2">
                  <c:v>Multi</c:v>
                </c:pt>
                <c:pt idx="3">
                  <c:v>NA</c:v>
                </c:pt>
                <c:pt idx="4">
                  <c:v>Red</c:v>
                </c:pt>
                <c:pt idx="5">
                  <c:v>Silver</c:v>
                </c:pt>
                <c:pt idx="6">
                  <c:v>White</c:v>
                </c:pt>
                <c:pt idx="7">
                  <c:v>Yellow</c:v>
                </c:pt>
                <c:pt idx="8">
                  <c:v>(en blanco)</c:v>
                </c:pt>
              </c:strCache>
            </c:strRef>
          </c:cat>
          <c:val>
            <c:numRef>
              <c:f>Hoja6!$D$3:$D$12</c:f>
              <c:numCache>
                <c:formatCode>General</c:formatCode>
                <c:ptCount val="9"/>
                <c:pt idx="0">
                  <c:v>5052445.6070001749</c:v>
                </c:pt>
                <c:pt idx="1">
                  <c:v>1389440.2613000332</c:v>
                </c:pt>
                <c:pt idx="2">
                  <c:v>66822.632799998973</c:v>
                </c:pt>
                <c:pt idx="3">
                  <c:v>137360.21329997914</c:v>
                </c:pt>
                <c:pt idx="4">
                  <c:v>4696177.2707990976</c:v>
                </c:pt>
                <c:pt idx="5">
                  <c:v>2771784.3149000602</c:v>
                </c:pt>
                <c:pt idx="6">
                  <c:v>1909.7864000000025</c:v>
                </c:pt>
                <c:pt idx="7">
                  <c:v>3066472.7968999846</c:v>
                </c:pt>
                <c:pt idx="8">
                  <c:v>95380.692299997143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71-4C3A-84DA-B2F68E57F054}"/>
            </c:ext>
          </c:extLst>
        </c:ser>
        <c:ser>
          <c:idx val="2"/>
          <c:order val="2"/>
          <c:tx>
            <c:strRef>
              <c:f>Hoja6!$E$2</c:f>
              <c:strCache>
                <c:ptCount val="1"/>
                <c:pt idx="0">
                  <c:v>Suma de Margen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Hoja6!$B$3:$B$12</c:f>
              <c:strCache>
                <c:ptCount val="9"/>
                <c:pt idx="0">
                  <c:v>Black</c:v>
                </c:pt>
                <c:pt idx="1">
                  <c:v>Blue</c:v>
                </c:pt>
                <c:pt idx="2">
                  <c:v>Multi</c:v>
                </c:pt>
                <c:pt idx="3">
                  <c:v>NA</c:v>
                </c:pt>
                <c:pt idx="4">
                  <c:v>Red</c:v>
                </c:pt>
                <c:pt idx="5">
                  <c:v>Silver</c:v>
                </c:pt>
                <c:pt idx="6">
                  <c:v>White</c:v>
                </c:pt>
                <c:pt idx="7">
                  <c:v>Yellow</c:v>
                </c:pt>
                <c:pt idx="8">
                  <c:v>(en blanco)</c:v>
                </c:pt>
              </c:strCache>
            </c:strRef>
          </c:cat>
          <c:val>
            <c:numRef>
              <c:f>Hoja6!$E$3:$E$12</c:f>
              <c:numCache>
                <c:formatCode>General</c:formatCode>
                <c:ptCount val="9"/>
                <c:pt idx="0">
                  <c:v>3679625.840600465</c:v>
                </c:pt>
                <c:pt idx="1">
                  <c:v>889656.01870005555</c:v>
                </c:pt>
                <c:pt idx="2">
                  <c:v>19960.007199999829</c:v>
                </c:pt>
                <c:pt idx="3">
                  <c:v>229911.52669998578</c:v>
                </c:pt>
                <c:pt idx="4">
                  <c:v>3028153.2532002488</c:v>
                </c:pt>
                <c:pt idx="5">
                  <c:v>2301297.0967000192</c:v>
                </c:pt>
                <c:pt idx="6">
                  <c:v>3196.533600000002</c:v>
                </c:pt>
                <c:pt idx="7">
                  <c:v>1790282.8306000882</c:v>
                </c:pt>
                <c:pt idx="8">
                  <c:v>138800.53769999079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71-4C3A-84DA-B2F68E57F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073311"/>
        <c:axId val="1498055423"/>
      </c:areaChart>
      <c:catAx>
        <c:axId val="14980733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98055423"/>
        <c:crosses val="autoZero"/>
        <c:auto val="1"/>
        <c:lblAlgn val="ctr"/>
        <c:lblOffset val="100"/>
        <c:noMultiLvlLbl val="0"/>
      </c:catAx>
      <c:valAx>
        <c:axId val="149805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980733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[Ventas (version 1).xlsb]Hoja6!TablaDinámica1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Hoja6!$C$2</c:f>
              <c:strCache>
                <c:ptCount val="1"/>
                <c:pt idx="0">
                  <c:v>Suma de Importe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Hoja6!$B$3:$B$12</c:f>
              <c:strCache>
                <c:ptCount val="9"/>
                <c:pt idx="0">
                  <c:v>Black</c:v>
                </c:pt>
                <c:pt idx="1">
                  <c:v>Blue</c:v>
                </c:pt>
                <c:pt idx="2">
                  <c:v>Multi</c:v>
                </c:pt>
                <c:pt idx="3">
                  <c:v>NA</c:v>
                </c:pt>
                <c:pt idx="4">
                  <c:v>Red</c:v>
                </c:pt>
                <c:pt idx="5">
                  <c:v>Silver</c:v>
                </c:pt>
                <c:pt idx="6">
                  <c:v>White</c:v>
                </c:pt>
                <c:pt idx="7">
                  <c:v>Yellow</c:v>
                </c:pt>
                <c:pt idx="8">
                  <c:v>(en blanco)</c:v>
                </c:pt>
              </c:strCache>
            </c:strRef>
          </c:cat>
          <c:val>
            <c:numRef>
              <c:f>Hoja6!$C$3:$C$12</c:f>
              <c:numCache>
                <c:formatCode>General</c:formatCode>
                <c:ptCount val="9"/>
                <c:pt idx="0">
                  <c:v>8732071.4476009477</c:v>
                </c:pt>
                <c:pt idx="1">
                  <c:v>2279096.2800000687</c:v>
                </c:pt>
                <c:pt idx="2">
                  <c:v>86782.640000001353</c:v>
                </c:pt>
                <c:pt idx="3">
                  <c:v>367271.73999991588</c:v>
                </c:pt>
                <c:pt idx="4">
                  <c:v>7724330.5240001846</c:v>
                </c:pt>
                <c:pt idx="5">
                  <c:v>5073081.4116003653</c:v>
                </c:pt>
                <c:pt idx="6">
                  <c:v>5106.3199999999279</c:v>
                </c:pt>
                <c:pt idx="7">
                  <c:v>4856755.6275004344</c:v>
                </c:pt>
                <c:pt idx="8">
                  <c:v>234181.22999997973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1-4C3A-84DA-B2F68E57F054}"/>
            </c:ext>
          </c:extLst>
        </c:ser>
        <c:ser>
          <c:idx val="1"/>
          <c:order val="1"/>
          <c:tx>
            <c:strRef>
              <c:f>Hoja6!$D$2</c:f>
              <c:strCache>
                <c:ptCount val="1"/>
                <c:pt idx="0">
                  <c:v>Suma de Coste 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Hoja6!$B$3:$B$12</c:f>
              <c:strCache>
                <c:ptCount val="9"/>
                <c:pt idx="0">
                  <c:v>Black</c:v>
                </c:pt>
                <c:pt idx="1">
                  <c:v>Blue</c:v>
                </c:pt>
                <c:pt idx="2">
                  <c:v>Multi</c:v>
                </c:pt>
                <c:pt idx="3">
                  <c:v>NA</c:v>
                </c:pt>
                <c:pt idx="4">
                  <c:v>Red</c:v>
                </c:pt>
                <c:pt idx="5">
                  <c:v>Silver</c:v>
                </c:pt>
                <c:pt idx="6">
                  <c:v>White</c:v>
                </c:pt>
                <c:pt idx="7">
                  <c:v>Yellow</c:v>
                </c:pt>
                <c:pt idx="8">
                  <c:v>(en blanco)</c:v>
                </c:pt>
              </c:strCache>
            </c:strRef>
          </c:cat>
          <c:val>
            <c:numRef>
              <c:f>Hoja6!$D$3:$D$12</c:f>
              <c:numCache>
                <c:formatCode>General</c:formatCode>
                <c:ptCount val="9"/>
                <c:pt idx="0">
                  <c:v>5052445.6070001749</c:v>
                </c:pt>
                <c:pt idx="1">
                  <c:v>1389440.2613000332</c:v>
                </c:pt>
                <c:pt idx="2">
                  <c:v>66822.632799998973</c:v>
                </c:pt>
                <c:pt idx="3">
                  <c:v>137360.21329997914</c:v>
                </c:pt>
                <c:pt idx="4">
                  <c:v>4696177.2707990976</c:v>
                </c:pt>
                <c:pt idx="5">
                  <c:v>2771784.3149000602</c:v>
                </c:pt>
                <c:pt idx="6">
                  <c:v>1909.7864000000025</c:v>
                </c:pt>
                <c:pt idx="7">
                  <c:v>3066472.7968999846</c:v>
                </c:pt>
                <c:pt idx="8">
                  <c:v>95380.692299997143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71-4C3A-84DA-B2F68E57F054}"/>
            </c:ext>
          </c:extLst>
        </c:ser>
        <c:ser>
          <c:idx val="2"/>
          <c:order val="2"/>
          <c:tx>
            <c:strRef>
              <c:f>Hoja6!$E$2</c:f>
              <c:strCache>
                <c:ptCount val="1"/>
                <c:pt idx="0">
                  <c:v>Suma de Margen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Hoja6!$B$3:$B$12</c:f>
              <c:strCache>
                <c:ptCount val="9"/>
                <c:pt idx="0">
                  <c:v>Black</c:v>
                </c:pt>
                <c:pt idx="1">
                  <c:v>Blue</c:v>
                </c:pt>
                <c:pt idx="2">
                  <c:v>Multi</c:v>
                </c:pt>
                <c:pt idx="3">
                  <c:v>NA</c:v>
                </c:pt>
                <c:pt idx="4">
                  <c:v>Red</c:v>
                </c:pt>
                <c:pt idx="5">
                  <c:v>Silver</c:v>
                </c:pt>
                <c:pt idx="6">
                  <c:v>White</c:v>
                </c:pt>
                <c:pt idx="7">
                  <c:v>Yellow</c:v>
                </c:pt>
                <c:pt idx="8">
                  <c:v>(en blanco)</c:v>
                </c:pt>
              </c:strCache>
            </c:strRef>
          </c:cat>
          <c:val>
            <c:numRef>
              <c:f>Hoja6!$E$3:$E$12</c:f>
              <c:numCache>
                <c:formatCode>General</c:formatCode>
                <c:ptCount val="9"/>
                <c:pt idx="0">
                  <c:v>3679625.840600465</c:v>
                </c:pt>
                <c:pt idx="1">
                  <c:v>889656.01870005555</c:v>
                </c:pt>
                <c:pt idx="2">
                  <c:v>19960.007199999829</c:v>
                </c:pt>
                <c:pt idx="3">
                  <c:v>229911.52669998578</c:v>
                </c:pt>
                <c:pt idx="4">
                  <c:v>3028153.2532002488</c:v>
                </c:pt>
                <c:pt idx="5">
                  <c:v>2301297.0967000192</c:v>
                </c:pt>
                <c:pt idx="6">
                  <c:v>3196.533600000002</c:v>
                </c:pt>
                <c:pt idx="7">
                  <c:v>1790282.8306000882</c:v>
                </c:pt>
                <c:pt idx="8">
                  <c:v>138800.53769999079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71-4C3A-84DA-B2F68E57F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073311"/>
        <c:axId val="1498055423"/>
      </c:areaChart>
      <c:catAx>
        <c:axId val="14980733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98055423"/>
        <c:crosses val="autoZero"/>
        <c:auto val="1"/>
        <c:lblAlgn val="ctr"/>
        <c:lblOffset val="100"/>
        <c:noMultiLvlLbl val="0"/>
      </c:catAx>
      <c:valAx>
        <c:axId val="149805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980733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Histograma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Frecuencia</c:v>
          </c:tx>
          <c:invertIfNegative val="0"/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Hoja11!$I$2:$I$17</c:f>
              <c:numCache>
                <c:formatCode>General</c:formatCode>
                <c:ptCount val="1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5B0-A586-8EBAEF4F4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208031"/>
        <c:axId val="256195551"/>
      </c:barChart>
      <c:lineChart>
        <c:grouping val="standard"/>
        <c:varyColors val="0"/>
        <c:ser>
          <c:idx val="1"/>
          <c:order val="1"/>
          <c:tx>
            <c:v>% acumulado</c:v>
          </c:tx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Hoja11!$J$2:$J$17</c:f>
              <c:numCache>
                <c:formatCode>0.00%</c:formatCode>
                <c:ptCount val="16"/>
                <c:pt idx="0">
                  <c:v>0.15</c:v>
                </c:pt>
                <c:pt idx="1">
                  <c:v>0.25</c:v>
                </c:pt>
                <c:pt idx="2">
                  <c:v>0.35</c:v>
                </c:pt>
                <c:pt idx="3">
                  <c:v>0.45</c:v>
                </c:pt>
                <c:pt idx="4">
                  <c:v>0.5</c:v>
                </c:pt>
                <c:pt idx="5">
                  <c:v>0.55000000000000004</c:v>
                </c:pt>
                <c:pt idx="6">
                  <c:v>0.6</c:v>
                </c:pt>
                <c:pt idx="7">
                  <c:v>0.65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0.85</c:v>
                </c:pt>
                <c:pt idx="12">
                  <c:v>0.9</c:v>
                </c:pt>
                <c:pt idx="13">
                  <c:v>0.95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6-45B0-A586-8EBAEF4F4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13023"/>
        <c:axId val="256204703"/>
      </c:lineChart>
      <c:catAx>
        <c:axId val="25620803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Rango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6195551"/>
        <c:crosses val="autoZero"/>
        <c:auto val="0"/>
        <c:lblAlgn val="ctr"/>
        <c:lblOffset val="100"/>
        <c:noMultiLvlLbl val="0"/>
      </c:catAx>
      <c:valAx>
        <c:axId val="25619555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Frecuencia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6208031"/>
        <c:crosses val="autoZero"/>
        <c:crossBetween val="between"/>
      </c:valAx>
      <c:valAx>
        <c:axId val="256204703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256213023"/>
        <c:crosses val="max"/>
        <c:crossBetween val="between"/>
      </c:valAx>
      <c:catAx>
        <c:axId val="2562130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204703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spPr>
    <a:solidFill>
      <a:schemeClr val="accent6">
        <a:lumMod val="60000"/>
        <a:lumOff val="40000"/>
      </a:schemeClr>
    </a:solidFill>
    <a:ln w="9525">
      <a:solidFill>
        <a:schemeClr val="bg1">
          <a:lumMod val="65000"/>
        </a:schemeClr>
      </a:solidFill>
    </a:ln>
    <a:scene3d>
      <a:camera prst="orthographicFront"/>
      <a:lightRig rig="threePt" dir="t"/>
    </a:scene3d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813450205516768E-2"/>
          <c:y val="4.8615688164804849E-3"/>
          <c:w val="0.74803426720981148"/>
          <c:h val="0.99513843118351952"/>
        </c:manualLayout>
      </c:layout>
      <c:doughnutChart>
        <c:varyColors val="1"/>
        <c:ser>
          <c:idx val="0"/>
          <c:order val="0"/>
          <c:tx>
            <c:strRef>
              <c:f>Hoja6!$B$1</c:f>
              <c:strCache>
                <c:ptCount val="1"/>
                <c:pt idx="0">
                  <c:v>2014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77-44F2-BEE5-6124A13E6E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77-44F2-BEE5-6124A13E6E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77-44F2-BEE5-6124A13E6E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77-44F2-BEE5-6124A13E6E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77-44F2-BEE5-6124A13E6E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77-44F2-BEE5-6124A13E6E0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77-44F2-BEE5-6124A13E6E0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477-44F2-BEE5-6124A13E6E0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477-44F2-BEE5-6124A13E6E0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477-44F2-BEE5-6124A13E6E0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477-44F2-BEE5-6124A13E6E0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477-44F2-BEE5-6124A13E6E0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477-44F2-BEE5-6124A13E6E0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477-44F2-BEE5-6124A13E6E0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1477-44F2-BEE5-6124A13E6E0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1477-44F2-BEE5-6124A13E6E0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1477-44F2-BEE5-6124A13E6E0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1477-44F2-BEE5-6124A13E6E0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1477-44F2-BEE5-6124A13E6E06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1477-44F2-BEE5-6124A13E6E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Hoja6!$A$2:$A$21</c:f>
              <c:strCache>
                <c:ptCount val="20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  <c:pt idx="9">
                  <c:v>Capafonts</c:v>
                </c:pt>
                <c:pt idx="10">
                  <c:v>Ivorra</c:v>
                </c:pt>
                <c:pt idx="11">
                  <c:v>Molsosa, La</c:v>
                </c:pt>
                <c:pt idx="12">
                  <c:v>Vallclara</c:v>
                </c:pt>
                <c:pt idx="13">
                  <c:v>Montclar</c:v>
                </c:pt>
                <c:pt idx="14">
                  <c:v>Figuera, La</c:v>
                </c:pt>
                <c:pt idx="15">
                  <c:v>Estamariu</c:v>
                </c:pt>
                <c:pt idx="16">
                  <c:v>Conesa</c:v>
                </c:pt>
                <c:pt idx="17">
                  <c:v>Pontils</c:v>
                </c:pt>
                <c:pt idx="18">
                  <c:v>Sarroca de Bellera</c:v>
                </c:pt>
                <c:pt idx="19">
                  <c:v>Tavertet</c:v>
                </c:pt>
              </c:strCache>
            </c:strRef>
          </c:cat>
          <c:val>
            <c:numRef>
              <c:f>Hoja6!$B$2:$B$21</c:f>
              <c:numCache>
                <c:formatCode>General</c:formatCode>
                <c:ptCount val="20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  <c:pt idx="9">
                  <c:v>114</c:v>
                </c:pt>
                <c:pt idx="10">
                  <c:v>115</c:v>
                </c:pt>
                <c:pt idx="11">
                  <c:v>116</c:v>
                </c:pt>
                <c:pt idx="12">
                  <c:v>116</c:v>
                </c:pt>
                <c:pt idx="13">
                  <c:v>117</c:v>
                </c:pt>
                <c:pt idx="14">
                  <c:v>118</c:v>
                </c:pt>
                <c:pt idx="15">
                  <c:v>119</c:v>
                </c:pt>
                <c:pt idx="16">
                  <c:v>122</c:v>
                </c:pt>
                <c:pt idx="17">
                  <c:v>123</c:v>
                </c:pt>
                <c:pt idx="18">
                  <c:v>124</c:v>
                </c:pt>
                <c:pt idx="19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1477-44F2-BEE5-6124A13E6E06}"/>
            </c:ext>
          </c:extLst>
        </c:ser>
        <c:ser>
          <c:idx val="1"/>
          <c:order val="1"/>
          <c:tx>
            <c:strRef>
              <c:f>Hoja6!$C$1</c:f>
              <c:strCache>
                <c:ptCount val="1"/>
                <c:pt idx="0">
                  <c:v>2013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1477-44F2-BEE5-6124A13E6E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1477-44F2-BEE5-6124A13E6E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1477-44F2-BEE5-6124A13E6E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1477-44F2-BEE5-6124A13E6E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1477-44F2-BEE5-6124A13E6E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1477-44F2-BEE5-6124A13E6E0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1477-44F2-BEE5-6124A13E6E0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1477-44F2-BEE5-6124A13E6E0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1477-44F2-BEE5-6124A13E6E0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1477-44F2-BEE5-6124A13E6E0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1477-44F2-BEE5-6124A13E6E0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1477-44F2-BEE5-6124A13E6E0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1477-44F2-BEE5-6124A13E6E0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1477-44F2-BEE5-6124A13E6E0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1477-44F2-BEE5-6124A13E6E0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1477-44F2-BEE5-6124A13E6E0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1477-44F2-BEE5-6124A13E6E0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1477-44F2-BEE5-6124A13E6E0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1477-44F2-BEE5-6124A13E6E06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1477-44F2-BEE5-6124A13E6E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Hoja6!$A$2:$A$21</c:f>
              <c:strCache>
                <c:ptCount val="20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  <c:pt idx="9">
                  <c:v>Capafonts</c:v>
                </c:pt>
                <c:pt idx="10">
                  <c:v>Ivorra</c:v>
                </c:pt>
                <c:pt idx="11">
                  <c:v>Molsosa, La</c:v>
                </c:pt>
                <c:pt idx="12">
                  <c:v>Vallclara</c:v>
                </c:pt>
                <c:pt idx="13">
                  <c:v>Montclar</c:v>
                </c:pt>
                <c:pt idx="14">
                  <c:v>Figuera, La</c:v>
                </c:pt>
                <c:pt idx="15">
                  <c:v>Estamariu</c:v>
                </c:pt>
                <c:pt idx="16">
                  <c:v>Conesa</c:v>
                </c:pt>
                <c:pt idx="17">
                  <c:v>Pontils</c:v>
                </c:pt>
                <c:pt idx="18">
                  <c:v>Sarroca de Bellera</c:v>
                </c:pt>
                <c:pt idx="19">
                  <c:v>Tavertet</c:v>
                </c:pt>
              </c:strCache>
            </c:strRef>
          </c:cat>
          <c:val>
            <c:numRef>
              <c:f>Hoja6!$C$2:$C$21</c:f>
              <c:numCache>
                <c:formatCode>General</c:formatCode>
                <c:ptCount val="20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  <c:pt idx="9">
                  <c:v>113</c:v>
                </c:pt>
                <c:pt idx="10">
                  <c:v>119</c:v>
                </c:pt>
                <c:pt idx="11">
                  <c:v>104</c:v>
                </c:pt>
                <c:pt idx="12">
                  <c:v>115</c:v>
                </c:pt>
                <c:pt idx="13">
                  <c:v>120</c:v>
                </c:pt>
                <c:pt idx="14">
                  <c:v>108</c:v>
                </c:pt>
                <c:pt idx="15">
                  <c:v>126</c:v>
                </c:pt>
                <c:pt idx="16">
                  <c:v>124</c:v>
                </c:pt>
                <c:pt idx="17">
                  <c:v>123</c:v>
                </c:pt>
                <c:pt idx="18">
                  <c:v>126</c:v>
                </c:pt>
                <c:pt idx="19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1477-44F2-BEE5-6124A13E6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73156314351784"/>
          <c:y val="5.6728068469974066E-2"/>
          <c:w val="0.25180886399219793"/>
          <c:h val="0.88654386306005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813450205516768E-2"/>
          <c:y val="3.6384062041348822E-2"/>
          <c:w val="0.65250879017481322"/>
          <c:h val="0.93625576850175118"/>
        </c:manualLayout>
      </c:layout>
      <c:doughnutChart>
        <c:varyColors val="1"/>
        <c:ser>
          <c:idx val="0"/>
          <c:order val="0"/>
          <c:tx>
            <c:strRef>
              <c:f>Hoja6!$B$1</c:f>
              <c:strCache>
                <c:ptCount val="1"/>
                <c:pt idx="0">
                  <c:v>2014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83-4AC5-A396-88557B852E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83-4AC5-A396-88557B852E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83-4AC5-A396-88557B852E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83-4AC5-A396-88557B852E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83-4AC5-A396-88557B852E9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383-4AC5-A396-88557B852E9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383-4AC5-A396-88557B852E9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383-4AC5-A396-88557B852E9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383-4AC5-A396-88557B852E9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383-4AC5-A396-88557B852E9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383-4AC5-A396-88557B852E9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383-4AC5-A396-88557B852E9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C383-4AC5-A396-88557B852E9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C383-4AC5-A396-88557B852E9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C383-4AC5-A396-88557B852E9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C383-4AC5-A396-88557B852E9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C383-4AC5-A396-88557B852E91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C383-4AC5-A396-88557B852E91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C383-4AC5-A396-88557B852E91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C383-4AC5-A396-88557B852E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Hoja6!$A$2:$A$21</c:f>
              <c:strCache>
                <c:ptCount val="20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  <c:pt idx="9">
                  <c:v>Capafonts</c:v>
                </c:pt>
                <c:pt idx="10">
                  <c:v>Ivorra</c:v>
                </c:pt>
                <c:pt idx="11">
                  <c:v>Molsosa, La</c:v>
                </c:pt>
                <c:pt idx="12">
                  <c:v>Vallclara</c:v>
                </c:pt>
                <c:pt idx="13">
                  <c:v>Montclar</c:v>
                </c:pt>
                <c:pt idx="14">
                  <c:v>Figuera, La</c:v>
                </c:pt>
                <c:pt idx="15">
                  <c:v>Estamariu</c:v>
                </c:pt>
                <c:pt idx="16">
                  <c:v>Conesa</c:v>
                </c:pt>
                <c:pt idx="17">
                  <c:v>Pontils</c:v>
                </c:pt>
                <c:pt idx="18">
                  <c:v>Sarroca de Bellera</c:v>
                </c:pt>
                <c:pt idx="19">
                  <c:v>Tavertet</c:v>
                </c:pt>
              </c:strCache>
            </c:strRef>
          </c:cat>
          <c:val>
            <c:numRef>
              <c:f>Hoja6!$B$2:$B$21</c:f>
              <c:numCache>
                <c:formatCode>General</c:formatCode>
                <c:ptCount val="20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  <c:pt idx="9">
                  <c:v>114</c:v>
                </c:pt>
                <c:pt idx="10">
                  <c:v>115</c:v>
                </c:pt>
                <c:pt idx="11">
                  <c:v>116</c:v>
                </c:pt>
                <c:pt idx="12">
                  <c:v>116</c:v>
                </c:pt>
                <c:pt idx="13">
                  <c:v>117</c:v>
                </c:pt>
                <c:pt idx="14">
                  <c:v>118</c:v>
                </c:pt>
                <c:pt idx="15">
                  <c:v>119</c:v>
                </c:pt>
                <c:pt idx="16">
                  <c:v>122</c:v>
                </c:pt>
                <c:pt idx="17">
                  <c:v>123</c:v>
                </c:pt>
                <c:pt idx="18">
                  <c:v>124</c:v>
                </c:pt>
                <c:pt idx="19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C383-4AC5-A396-88557B852E91}"/>
            </c:ext>
          </c:extLst>
        </c:ser>
        <c:ser>
          <c:idx val="1"/>
          <c:order val="1"/>
          <c:tx>
            <c:strRef>
              <c:f>Hoja6!$C$1</c:f>
              <c:strCache>
                <c:ptCount val="1"/>
                <c:pt idx="0">
                  <c:v>2013</c:v>
                </c:pt>
              </c:strCache>
            </c:strRef>
          </c:tx>
          <c:explosion val="2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C383-4AC5-A396-88557B852E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C383-4AC5-A396-88557B852E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C383-4AC5-A396-88557B852E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C383-4AC5-A396-88557B852E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C383-4AC5-A396-88557B852E9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C383-4AC5-A396-88557B852E9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C383-4AC5-A396-88557B852E9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C383-4AC5-A396-88557B852E9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C383-4AC5-A396-88557B852E9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C383-4AC5-A396-88557B852E9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C383-4AC5-A396-88557B852E9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383-4AC5-A396-88557B852E9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383-4AC5-A396-88557B852E9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383-4AC5-A396-88557B852E9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383-4AC5-A396-88557B852E9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383-4AC5-A396-88557B852E9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383-4AC5-A396-88557B852E91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383-4AC5-A396-88557B852E91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383-4AC5-A396-88557B852E91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383-4AC5-A396-88557B852E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Hoja6!$A$2:$A$21</c:f>
              <c:strCache>
                <c:ptCount val="20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  <c:pt idx="9">
                  <c:v>Capafonts</c:v>
                </c:pt>
                <c:pt idx="10">
                  <c:v>Ivorra</c:v>
                </c:pt>
                <c:pt idx="11">
                  <c:v>Molsosa, La</c:v>
                </c:pt>
                <c:pt idx="12">
                  <c:v>Vallclara</c:v>
                </c:pt>
                <c:pt idx="13">
                  <c:v>Montclar</c:v>
                </c:pt>
                <c:pt idx="14">
                  <c:v>Figuera, La</c:v>
                </c:pt>
                <c:pt idx="15">
                  <c:v>Estamariu</c:v>
                </c:pt>
                <c:pt idx="16">
                  <c:v>Conesa</c:v>
                </c:pt>
                <c:pt idx="17">
                  <c:v>Pontils</c:v>
                </c:pt>
                <c:pt idx="18">
                  <c:v>Sarroca de Bellera</c:v>
                </c:pt>
                <c:pt idx="19">
                  <c:v>Tavertet</c:v>
                </c:pt>
              </c:strCache>
            </c:strRef>
          </c:cat>
          <c:val>
            <c:numRef>
              <c:f>Hoja6!$C$2:$C$21</c:f>
              <c:numCache>
                <c:formatCode>General</c:formatCode>
                <c:ptCount val="20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  <c:pt idx="9">
                  <c:v>113</c:v>
                </c:pt>
                <c:pt idx="10">
                  <c:v>119</c:v>
                </c:pt>
                <c:pt idx="11">
                  <c:v>104</c:v>
                </c:pt>
                <c:pt idx="12">
                  <c:v>115</c:v>
                </c:pt>
                <c:pt idx="13">
                  <c:v>120</c:v>
                </c:pt>
                <c:pt idx="14">
                  <c:v>108</c:v>
                </c:pt>
                <c:pt idx="15">
                  <c:v>126</c:v>
                </c:pt>
                <c:pt idx="16">
                  <c:v>124</c:v>
                </c:pt>
                <c:pt idx="17">
                  <c:v>123</c:v>
                </c:pt>
                <c:pt idx="18">
                  <c:v>126</c:v>
                </c:pt>
                <c:pt idx="19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C383-4AC5-A396-88557B852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'Importe facturado, Coste Total '!$A$2</c:f>
              <c:strCache>
                <c:ptCount val="1"/>
                <c:pt idx="0">
                  <c:v>enero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'!$B$2</c:f>
              <c:numCache>
                <c:formatCode>"€"#,##0.00_);[Red]\("€"#,##0.00\)</c:formatCode>
                <c:ptCount val="1"/>
                <c:pt idx="0">
                  <c:v>782075.42</c:v>
                </c:pt>
              </c:numCache>
            </c:numRef>
          </c:xVal>
          <c:yVal>
            <c:numRef>
              <c:f>'Importe facturado, Coste Total '!$C$2</c:f>
              <c:numCache>
                <c:formatCode>"€"#,##0.00_);[Red]\("€"#,##0.00\)</c:formatCode>
                <c:ptCount val="1"/>
                <c:pt idx="0">
                  <c:v>506263.07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6A-4A3E-858B-2E8D24ED6BB3}"/>
            </c:ext>
          </c:extLst>
        </c:ser>
        <c:ser>
          <c:idx val="1"/>
          <c:order val="1"/>
          <c:tx>
            <c:strRef>
              <c:f>'Importe facturado, Coste Total '!$A$3</c:f>
              <c:strCache>
                <c:ptCount val="1"/>
                <c:pt idx="0">
                  <c:v>febrero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'!$B$3</c:f>
              <c:numCache>
                <c:formatCode>"€"#,##0.00_);[Red]\("€"#,##0.00\)</c:formatCode>
                <c:ptCount val="1"/>
                <c:pt idx="0">
                  <c:v>792621.88</c:v>
                </c:pt>
              </c:numCache>
            </c:numRef>
          </c:xVal>
          <c:yVal>
            <c:numRef>
              <c:f>'Importe facturado, Coste Total '!$C$3</c:f>
              <c:numCache>
                <c:formatCode>"€"#,##0.00_);[Red]\("€"#,##0.00\)</c:formatCode>
                <c:ptCount val="1"/>
                <c:pt idx="0">
                  <c:v>450506.23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6A-4A3E-858B-2E8D24ED6BB3}"/>
            </c:ext>
          </c:extLst>
        </c:ser>
        <c:ser>
          <c:idx val="2"/>
          <c:order val="2"/>
          <c:tx>
            <c:strRef>
              <c:f>'Importe facturado, Coste Total '!$A$4</c:f>
              <c:strCache>
                <c:ptCount val="1"/>
                <c:pt idx="0">
                  <c:v>marzo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'!$B$4</c:f>
              <c:numCache>
                <c:formatCode>"€"#,##0.00_);[Red]\("€"#,##0.00\)</c:formatCode>
                <c:ptCount val="1"/>
                <c:pt idx="0">
                  <c:v>1014166.27</c:v>
                </c:pt>
              </c:numCache>
            </c:numRef>
          </c:xVal>
          <c:yVal>
            <c:numRef>
              <c:f>'Importe facturado, Coste Total '!$C$4</c:f>
              <c:numCache>
                <c:formatCode>"€"#,##0.00_);[Red]\("€"#,##0.00\)</c:formatCode>
                <c:ptCount val="1"/>
                <c:pt idx="0">
                  <c:v>612129.88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6A-4A3E-858B-2E8D24ED6BB3}"/>
            </c:ext>
          </c:extLst>
        </c:ser>
        <c:ser>
          <c:idx val="3"/>
          <c:order val="3"/>
          <c:tx>
            <c:strRef>
              <c:f>'Importe facturado, Coste Total '!$A$5</c:f>
              <c:strCache>
                <c:ptCount val="1"/>
                <c:pt idx="0">
                  <c:v>abril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'!$B$5</c:f>
              <c:numCache>
                <c:formatCode>"€"#,##0.00_);[Red]\("€"#,##0.00\)</c:formatCode>
                <c:ptCount val="1"/>
                <c:pt idx="0">
                  <c:v>1008133.3</c:v>
                </c:pt>
              </c:numCache>
            </c:numRef>
          </c:xVal>
          <c:yVal>
            <c:numRef>
              <c:f>'Importe facturado, Coste Total '!$C$5</c:f>
              <c:numCache>
                <c:formatCode>"€"#,##0.00_);[Red]\("€"#,##0.00\)</c:formatCode>
                <c:ptCount val="1"/>
                <c:pt idx="0">
                  <c:v>612246.43999999994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D6A-4A3E-858B-2E8D24ED6BB3}"/>
            </c:ext>
          </c:extLst>
        </c:ser>
        <c:ser>
          <c:idx val="4"/>
          <c:order val="4"/>
          <c:tx>
            <c:strRef>
              <c:f>'Importe facturado, Coste Total '!$A$6</c:f>
              <c:strCache>
                <c:ptCount val="1"/>
                <c:pt idx="0">
                  <c:v>mayo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'!$B$6</c:f>
              <c:numCache>
                <c:formatCode>"€"#,##0.00_);[Red]\("€"#,##0.00\)</c:formatCode>
                <c:ptCount val="1"/>
                <c:pt idx="0">
                  <c:v>1113327.3899999999</c:v>
                </c:pt>
              </c:numCache>
            </c:numRef>
          </c:xVal>
          <c:yVal>
            <c:numRef>
              <c:f>'Importe facturado, Coste Total '!$C$6</c:f>
              <c:numCache>
                <c:formatCode>"€"#,##0.00_);[Red]\("€"#,##0.00\)</c:formatCode>
                <c:ptCount val="1"/>
                <c:pt idx="0">
                  <c:v>753170.55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D6A-4A3E-858B-2E8D24ED6BB3}"/>
            </c:ext>
          </c:extLst>
        </c:ser>
        <c:ser>
          <c:idx val="5"/>
          <c:order val="5"/>
          <c:tx>
            <c:strRef>
              <c:f>'Importe facturado, Coste Total '!$A$7</c:f>
              <c:strCache>
                <c:ptCount val="1"/>
                <c:pt idx="0">
                  <c:v>junio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'!$B$7</c:f>
              <c:numCache>
                <c:formatCode>"€"#,##0.00_);[Red]\("€"#,##0.00\)</c:formatCode>
                <c:ptCount val="1"/>
                <c:pt idx="0">
                  <c:v>1604221.94</c:v>
                </c:pt>
              </c:numCache>
            </c:numRef>
          </c:xVal>
          <c:yVal>
            <c:numRef>
              <c:f>'Importe facturado, Coste Total '!$C$7</c:f>
              <c:numCache>
                <c:formatCode>"€"#,##0.00_);[Red]\("€"#,##0.00\)</c:formatCode>
                <c:ptCount val="1"/>
                <c:pt idx="0">
                  <c:v>966499.99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D6A-4A3E-858B-2E8D24ED6BB3}"/>
            </c:ext>
          </c:extLst>
        </c:ser>
        <c:ser>
          <c:idx val="6"/>
          <c:order val="6"/>
          <c:tx>
            <c:strRef>
              <c:f>'Importe facturado, Coste Total '!$A$8</c:f>
              <c:strCache>
                <c:ptCount val="1"/>
                <c:pt idx="0">
                  <c:v>julio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'!$B$8</c:f>
              <c:numCache>
                <c:formatCode>"€"#,##0.00_);[Red]\("€"#,##0.00\)</c:formatCode>
                <c:ptCount val="1"/>
                <c:pt idx="0">
                  <c:v>1431710.99</c:v>
                </c:pt>
              </c:numCache>
            </c:numRef>
          </c:xVal>
          <c:yVal>
            <c:numRef>
              <c:f>'Importe facturado, Coste Total '!$C$8</c:f>
              <c:numCache>
                <c:formatCode>"€"#,##0.00_);[Red]\("€"#,##0.00\)</c:formatCode>
                <c:ptCount val="1"/>
                <c:pt idx="0">
                  <c:v>803121.63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D6A-4A3E-858B-2E8D24ED6BB3}"/>
            </c:ext>
          </c:extLst>
        </c:ser>
        <c:ser>
          <c:idx val="7"/>
          <c:order val="7"/>
          <c:tx>
            <c:strRef>
              <c:f>'Importe facturado, Coste Total '!$A$9</c:f>
              <c:strCache>
                <c:ptCount val="1"/>
                <c:pt idx="0">
                  <c:v>agosto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'!$B$9</c:f>
              <c:numCache>
                <c:formatCode>"€"#,##0.00_);[Red]\("€"#,##0.00\)</c:formatCode>
                <c:ptCount val="1"/>
                <c:pt idx="0">
                  <c:v>1545496.72</c:v>
                </c:pt>
              </c:numCache>
            </c:numRef>
          </c:xVal>
          <c:yVal>
            <c:numRef>
              <c:f>'Importe facturado, Coste Total '!$C$9</c:f>
              <c:numCache>
                <c:formatCode>"€"#,##0.00_);[Red]\("€"#,##0.00\)</c:formatCode>
                <c:ptCount val="1"/>
                <c:pt idx="0">
                  <c:v>910276.75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D6A-4A3E-858B-2E8D24ED6BB3}"/>
            </c:ext>
          </c:extLst>
        </c:ser>
        <c:ser>
          <c:idx val="8"/>
          <c:order val="8"/>
          <c:tx>
            <c:strRef>
              <c:f>'Importe facturado, Coste Total '!$A$10</c:f>
              <c:strCache>
                <c:ptCount val="1"/>
                <c:pt idx="0">
                  <c:v>septiembre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'!$B$10</c:f>
              <c:numCache>
                <c:formatCode>"€"#,##0.00_);[Red]\("€"#,##0.00\)</c:formatCode>
                <c:ptCount val="1"/>
                <c:pt idx="0">
                  <c:v>1432438.73</c:v>
                </c:pt>
              </c:numCache>
            </c:numRef>
          </c:xVal>
          <c:yVal>
            <c:numRef>
              <c:f>'Importe facturado, Coste Total '!$C$10</c:f>
              <c:numCache>
                <c:formatCode>"€"#,##0.00_);[Red]\("€"#,##0.00\)</c:formatCode>
                <c:ptCount val="1"/>
                <c:pt idx="0">
                  <c:v>849266.52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D6A-4A3E-858B-2E8D24ED6BB3}"/>
            </c:ext>
          </c:extLst>
        </c:ser>
        <c:ser>
          <c:idx val="9"/>
          <c:order val="9"/>
          <c:tx>
            <c:strRef>
              <c:f>'Importe facturado, Coste Total '!$A$11</c:f>
              <c:strCache>
                <c:ptCount val="1"/>
                <c:pt idx="0">
                  <c:v>octubre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'!$B$11</c:f>
              <c:numCache>
                <c:formatCode>"€"#,##0.00_);[Red]\("€"#,##0.00\)</c:formatCode>
                <c:ptCount val="1"/>
                <c:pt idx="0">
                  <c:v>1524743.03</c:v>
                </c:pt>
              </c:numCache>
            </c:numRef>
          </c:xVal>
          <c:yVal>
            <c:numRef>
              <c:f>'Importe facturado, Coste Total '!$C$11</c:f>
              <c:numCache>
                <c:formatCode>"€"#,##0.00_);[Red]\("€"#,##0.00\)</c:formatCode>
                <c:ptCount val="1"/>
                <c:pt idx="0">
                  <c:v>983122.68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D6A-4A3E-858B-2E8D24ED6BB3}"/>
            </c:ext>
          </c:extLst>
        </c:ser>
        <c:ser>
          <c:idx val="10"/>
          <c:order val="10"/>
          <c:tx>
            <c:strRef>
              <c:f>'Importe facturado, Coste Total '!$A$12</c:f>
              <c:strCache>
                <c:ptCount val="1"/>
                <c:pt idx="0">
                  <c:v>noviembre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'!$B$12</c:f>
              <c:numCache>
                <c:formatCode>"€"#,##0.00_);[Red]\("€"#,##0.00\)</c:formatCode>
                <c:ptCount val="1"/>
                <c:pt idx="0">
                  <c:v>1822940.29</c:v>
                </c:pt>
              </c:numCache>
            </c:numRef>
          </c:xVal>
          <c:yVal>
            <c:numRef>
              <c:f>'Importe facturado, Coste Total '!$C$12</c:f>
              <c:numCache>
                <c:formatCode>"€"#,##0.00_);[Red]\("€"#,##0.00\)</c:formatCode>
                <c:ptCount val="1"/>
                <c:pt idx="0">
                  <c:v>1041414.46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D6A-4A3E-858B-2E8D24ED6BB3}"/>
            </c:ext>
          </c:extLst>
        </c:ser>
        <c:ser>
          <c:idx val="11"/>
          <c:order val="11"/>
          <c:tx>
            <c:strRef>
              <c:f>'Importe facturado, Coste Total '!$A$13</c:f>
              <c:strCache>
                <c:ptCount val="1"/>
                <c:pt idx="0">
                  <c:v>diciembre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'!$B$13</c:f>
              <c:numCache>
                <c:formatCode>"€"#,##0.00_);[Red]\("€"#,##0.00\)</c:formatCode>
                <c:ptCount val="1"/>
                <c:pt idx="0">
                  <c:v>1972871.34</c:v>
                </c:pt>
              </c:numCache>
            </c:numRef>
          </c:xVal>
          <c:yVal>
            <c:numRef>
              <c:f>'Importe facturado, Coste Total '!$C$13</c:f>
              <c:numCache>
                <c:formatCode>"€"#,##0.00_);[Red]\("€"#,##0.00\)</c:formatCode>
                <c:ptCount val="1"/>
                <c:pt idx="0">
                  <c:v>1098121.17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D6A-4A3E-858B-2E8D24ED6B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06043024"/>
        <c:axId val="500889808"/>
      </c:scatterChart>
      <c:valAx>
        <c:axId val="506043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.00_);[Red]\(&quot;€&quot;#,##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0889808"/>
        <c:crosses val="autoZero"/>
        <c:crossBetween val="midCat"/>
      </c:valAx>
      <c:valAx>
        <c:axId val="50088980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.00_);[Red]\(&quot;€&quot;#,##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6043024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strRef>
              <c:f>'Importe facturado, Coste Total '!$A$2</c:f>
              <c:strCache>
                <c:ptCount val="1"/>
                <c:pt idx="0">
                  <c:v>enero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'!$B$2</c:f>
              <c:numCache>
                <c:formatCode>"€"#,##0.00_);[Red]\("€"#,##0.00\)</c:formatCode>
                <c:ptCount val="1"/>
                <c:pt idx="0">
                  <c:v>782075.42</c:v>
                </c:pt>
              </c:numCache>
            </c:numRef>
          </c:xVal>
          <c:yVal>
            <c:numRef>
              <c:f>'Importe facturado, Coste Total '!$C$2</c:f>
              <c:numCache>
                <c:formatCode>"€"#,##0.00_);[Red]\("€"#,##0.00\)</c:formatCode>
                <c:ptCount val="1"/>
                <c:pt idx="0">
                  <c:v>506263.07</c:v>
                </c:pt>
              </c:numCache>
            </c:numRef>
          </c:yVal>
          <c:bubbleSize>
            <c:numRef>
              <c:f>'Importe facturado, Coste Total '!$D$2</c:f>
              <c:numCache>
                <c:formatCode>"€"#,##0.00_);[Red]\("€"#,##0.00\)</c:formatCode>
                <c:ptCount val="1"/>
                <c:pt idx="0">
                  <c:v>351426.84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1C93-4468-BD8E-A391992B02E0}"/>
            </c:ext>
          </c:extLst>
        </c:ser>
        <c:ser>
          <c:idx val="1"/>
          <c:order val="1"/>
          <c:tx>
            <c:strRef>
              <c:f>'Importe facturado, Coste Total '!$A$3</c:f>
              <c:strCache>
                <c:ptCount val="1"/>
                <c:pt idx="0">
                  <c:v>febrero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'!$B$3</c:f>
              <c:numCache>
                <c:formatCode>"€"#,##0.00_);[Red]\("€"#,##0.00\)</c:formatCode>
                <c:ptCount val="1"/>
                <c:pt idx="0">
                  <c:v>792621.88</c:v>
                </c:pt>
              </c:numCache>
            </c:numRef>
          </c:xVal>
          <c:yVal>
            <c:numRef>
              <c:f>'Importe facturado, Coste Total '!$C$3</c:f>
              <c:numCache>
                <c:formatCode>"€"#,##0.00_);[Red]\("€"#,##0.00\)</c:formatCode>
                <c:ptCount val="1"/>
                <c:pt idx="0">
                  <c:v>450506.23</c:v>
                </c:pt>
              </c:numCache>
            </c:numRef>
          </c:yVal>
          <c:bubbleSize>
            <c:numRef>
              <c:f>'Importe facturado, Coste Total '!$D$3</c:f>
              <c:numCache>
                <c:formatCode>"€"#,##0.00_);[Red]\("€"#,##0.00\)</c:formatCode>
                <c:ptCount val="1"/>
                <c:pt idx="0">
                  <c:v>320842.51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1C93-4468-BD8E-A391992B02E0}"/>
            </c:ext>
          </c:extLst>
        </c:ser>
        <c:ser>
          <c:idx val="2"/>
          <c:order val="2"/>
          <c:tx>
            <c:strRef>
              <c:f>'Importe facturado, Coste Total '!$A$4</c:f>
              <c:strCache>
                <c:ptCount val="1"/>
                <c:pt idx="0">
                  <c:v>marzo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'!$B$4</c:f>
              <c:numCache>
                <c:formatCode>"€"#,##0.00_);[Red]\("€"#,##0.00\)</c:formatCode>
                <c:ptCount val="1"/>
                <c:pt idx="0">
                  <c:v>1014166.27</c:v>
                </c:pt>
              </c:numCache>
            </c:numRef>
          </c:xVal>
          <c:yVal>
            <c:numRef>
              <c:f>'Importe facturado, Coste Total '!$C$4</c:f>
              <c:numCache>
                <c:formatCode>"€"#,##0.00_);[Red]\("€"#,##0.00\)</c:formatCode>
                <c:ptCount val="1"/>
                <c:pt idx="0">
                  <c:v>612129.88</c:v>
                </c:pt>
              </c:numCache>
            </c:numRef>
          </c:yVal>
          <c:bubbleSize>
            <c:numRef>
              <c:f>'Importe facturado, Coste Total '!$D$4</c:f>
              <c:numCache>
                <c:formatCode>"€"#,##0.00_);[Red]\("€"#,##0.00\)</c:formatCode>
                <c:ptCount val="1"/>
                <c:pt idx="0">
                  <c:v>437777.51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1C93-4468-BD8E-A391992B02E0}"/>
            </c:ext>
          </c:extLst>
        </c:ser>
        <c:ser>
          <c:idx val="3"/>
          <c:order val="3"/>
          <c:tx>
            <c:strRef>
              <c:f>'Importe facturado, Coste Total '!$A$5</c:f>
              <c:strCache>
                <c:ptCount val="1"/>
                <c:pt idx="0">
                  <c:v>abril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'!$B$5</c:f>
              <c:numCache>
                <c:formatCode>"€"#,##0.00_);[Red]\("€"#,##0.00\)</c:formatCode>
                <c:ptCount val="1"/>
                <c:pt idx="0">
                  <c:v>1008133.3</c:v>
                </c:pt>
              </c:numCache>
            </c:numRef>
          </c:xVal>
          <c:yVal>
            <c:numRef>
              <c:f>'Importe facturado, Coste Total '!$C$5</c:f>
              <c:numCache>
                <c:formatCode>"€"#,##0.00_);[Red]\("€"#,##0.00\)</c:formatCode>
                <c:ptCount val="1"/>
                <c:pt idx="0">
                  <c:v>612246.43999999994</c:v>
                </c:pt>
              </c:numCache>
            </c:numRef>
          </c:yVal>
          <c:bubbleSize>
            <c:numRef>
              <c:f>'Importe facturado, Coste Total '!$D$5</c:f>
              <c:numCache>
                <c:formatCode>"€"#,##0.00_);[Red]\("€"#,##0.00\)</c:formatCode>
                <c:ptCount val="1"/>
                <c:pt idx="0">
                  <c:v>433776.33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1C93-4468-BD8E-A391992B02E0}"/>
            </c:ext>
          </c:extLst>
        </c:ser>
        <c:ser>
          <c:idx val="4"/>
          <c:order val="4"/>
          <c:tx>
            <c:strRef>
              <c:f>'Importe facturado, Coste Total '!$A$6</c:f>
              <c:strCache>
                <c:ptCount val="1"/>
                <c:pt idx="0">
                  <c:v>mayo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'!$B$6</c:f>
              <c:numCache>
                <c:formatCode>"€"#,##0.00_);[Red]\("€"#,##0.00\)</c:formatCode>
                <c:ptCount val="1"/>
                <c:pt idx="0">
                  <c:v>1113327.3899999999</c:v>
                </c:pt>
              </c:numCache>
            </c:numRef>
          </c:xVal>
          <c:yVal>
            <c:numRef>
              <c:f>'Importe facturado, Coste Total '!$C$6</c:f>
              <c:numCache>
                <c:formatCode>"€"#,##0.00_);[Red]\("€"#,##0.00\)</c:formatCode>
                <c:ptCount val="1"/>
                <c:pt idx="0">
                  <c:v>753170.55</c:v>
                </c:pt>
              </c:numCache>
            </c:numRef>
          </c:yVal>
          <c:bubbleSize>
            <c:numRef>
              <c:f>'Importe facturado, Coste Total '!$D$6</c:f>
              <c:numCache>
                <c:formatCode>"€"#,##0.00_);[Red]\("€"#,##0.00\)</c:formatCode>
                <c:ptCount val="1"/>
                <c:pt idx="0">
                  <c:v>531422.38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1C93-4468-BD8E-A391992B02E0}"/>
            </c:ext>
          </c:extLst>
        </c:ser>
        <c:ser>
          <c:idx val="5"/>
          <c:order val="5"/>
          <c:tx>
            <c:strRef>
              <c:f>'Importe facturado, Coste Total '!$A$7</c:f>
              <c:strCache>
                <c:ptCount val="1"/>
                <c:pt idx="0">
                  <c:v>junio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'!$B$7</c:f>
              <c:numCache>
                <c:formatCode>"€"#,##0.00_);[Red]\("€"#,##0.00\)</c:formatCode>
                <c:ptCount val="1"/>
                <c:pt idx="0">
                  <c:v>1604221.94</c:v>
                </c:pt>
              </c:numCache>
            </c:numRef>
          </c:xVal>
          <c:yVal>
            <c:numRef>
              <c:f>'Importe facturado, Coste Total '!$C$7</c:f>
              <c:numCache>
                <c:formatCode>"€"#,##0.00_);[Red]\("€"#,##0.00\)</c:formatCode>
                <c:ptCount val="1"/>
                <c:pt idx="0">
                  <c:v>966499.99</c:v>
                </c:pt>
              </c:numCache>
            </c:numRef>
          </c:yVal>
          <c:bubbleSize>
            <c:numRef>
              <c:f>'Importe facturado, Coste Total '!$D$7</c:f>
              <c:numCache>
                <c:formatCode>"€"#,##0.00_);[Red]\("€"#,##0.00\)</c:formatCode>
                <c:ptCount val="1"/>
                <c:pt idx="0">
                  <c:v>676677.79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1C93-4468-BD8E-A391992B02E0}"/>
            </c:ext>
          </c:extLst>
        </c:ser>
        <c:ser>
          <c:idx val="6"/>
          <c:order val="6"/>
          <c:tx>
            <c:strRef>
              <c:f>'Importe facturado, Coste Total '!$A$8</c:f>
              <c:strCache>
                <c:ptCount val="1"/>
                <c:pt idx="0">
                  <c:v>julio</c:v>
                </c:pt>
              </c:strCache>
            </c:strRef>
          </c:tx>
          <c:spPr>
            <a:solidFill>
              <a:schemeClr val="accent1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'!$B$8</c:f>
              <c:numCache>
                <c:formatCode>"€"#,##0.00_);[Red]\("€"#,##0.00\)</c:formatCode>
                <c:ptCount val="1"/>
                <c:pt idx="0">
                  <c:v>1431710.99</c:v>
                </c:pt>
              </c:numCache>
            </c:numRef>
          </c:xVal>
          <c:yVal>
            <c:numRef>
              <c:f>'Importe facturado, Coste Total '!$C$8</c:f>
              <c:numCache>
                <c:formatCode>"€"#,##0.00_);[Red]\("€"#,##0.00\)</c:formatCode>
                <c:ptCount val="1"/>
                <c:pt idx="0">
                  <c:v>803121.63</c:v>
                </c:pt>
              </c:numCache>
            </c:numRef>
          </c:yVal>
          <c:bubbleSize>
            <c:numRef>
              <c:f>'Importe facturado, Coste Total '!$D$8</c:f>
              <c:numCache>
                <c:formatCode>"€"#,##0.00_);[Red]\("€"#,##0.00\)</c:formatCode>
                <c:ptCount val="1"/>
                <c:pt idx="0">
                  <c:v>568554.18000000005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6-1C93-4468-BD8E-A391992B02E0}"/>
            </c:ext>
          </c:extLst>
        </c:ser>
        <c:ser>
          <c:idx val="7"/>
          <c:order val="7"/>
          <c:tx>
            <c:strRef>
              <c:f>'Importe facturado, Coste Total '!$A$9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2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'!$B$9</c:f>
              <c:numCache>
                <c:formatCode>"€"#,##0.00_);[Red]\("€"#,##0.00\)</c:formatCode>
                <c:ptCount val="1"/>
                <c:pt idx="0">
                  <c:v>1545496.72</c:v>
                </c:pt>
              </c:numCache>
            </c:numRef>
          </c:xVal>
          <c:yVal>
            <c:numRef>
              <c:f>'Importe facturado, Coste Total '!$C$9</c:f>
              <c:numCache>
                <c:formatCode>"€"#,##0.00_);[Red]\("€"#,##0.00\)</c:formatCode>
                <c:ptCount val="1"/>
                <c:pt idx="0">
                  <c:v>910276.75</c:v>
                </c:pt>
              </c:numCache>
            </c:numRef>
          </c:yVal>
          <c:bubbleSize>
            <c:numRef>
              <c:f>'Importe facturado, Coste Total '!$D$9</c:f>
              <c:numCache>
                <c:formatCode>"€"#,##0.00_);[Red]\("€"#,##0.00\)</c:formatCode>
                <c:ptCount val="1"/>
                <c:pt idx="0">
                  <c:v>640788.81000000006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1C93-4468-BD8E-A391992B02E0}"/>
            </c:ext>
          </c:extLst>
        </c:ser>
        <c:ser>
          <c:idx val="8"/>
          <c:order val="8"/>
          <c:tx>
            <c:strRef>
              <c:f>'Importe facturado, Coste Total '!$A$10</c:f>
              <c:strCache>
                <c:ptCount val="1"/>
                <c:pt idx="0">
                  <c:v>septiembre</c:v>
                </c:pt>
              </c:strCache>
            </c:strRef>
          </c:tx>
          <c:spPr>
            <a:solidFill>
              <a:schemeClr val="accent3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'!$B$10</c:f>
              <c:numCache>
                <c:formatCode>"€"#,##0.00_);[Red]\("€"#,##0.00\)</c:formatCode>
                <c:ptCount val="1"/>
                <c:pt idx="0">
                  <c:v>1432438.73</c:v>
                </c:pt>
              </c:numCache>
            </c:numRef>
          </c:xVal>
          <c:yVal>
            <c:numRef>
              <c:f>'Importe facturado, Coste Total '!$C$10</c:f>
              <c:numCache>
                <c:formatCode>"€"#,##0.00_);[Red]\("€"#,##0.00\)</c:formatCode>
                <c:ptCount val="1"/>
                <c:pt idx="0">
                  <c:v>849266.52</c:v>
                </c:pt>
              </c:numCache>
            </c:numRef>
          </c:yVal>
          <c:bubbleSize>
            <c:numRef>
              <c:f>'Importe facturado, Coste Total '!$D$10</c:f>
              <c:numCache>
                <c:formatCode>"€"#,##0.00_);[Red]\("€"#,##0.00\)</c:formatCode>
                <c:ptCount val="1"/>
                <c:pt idx="0">
                  <c:v>598229.17000000004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8-1C93-4468-BD8E-A391992B02E0}"/>
            </c:ext>
          </c:extLst>
        </c:ser>
        <c:ser>
          <c:idx val="9"/>
          <c:order val="9"/>
          <c:tx>
            <c:strRef>
              <c:f>'Importe facturado, Coste Total '!$A$11</c:f>
              <c:strCache>
                <c:ptCount val="1"/>
                <c:pt idx="0">
                  <c:v>octubre</c:v>
                </c:pt>
              </c:strCache>
            </c:strRef>
          </c:tx>
          <c:spPr>
            <a:solidFill>
              <a:schemeClr val="accent4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'!$B$11</c:f>
              <c:numCache>
                <c:formatCode>"€"#,##0.00_);[Red]\("€"#,##0.00\)</c:formatCode>
                <c:ptCount val="1"/>
                <c:pt idx="0">
                  <c:v>1524743.03</c:v>
                </c:pt>
              </c:numCache>
            </c:numRef>
          </c:xVal>
          <c:yVal>
            <c:numRef>
              <c:f>'Importe facturado, Coste Total '!$C$11</c:f>
              <c:numCache>
                <c:formatCode>"€"#,##0.00_);[Red]\("€"#,##0.00\)</c:formatCode>
                <c:ptCount val="1"/>
                <c:pt idx="0">
                  <c:v>983122.68</c:v>
                </c:pt>
              </c:numCache>
            </c:numRef>
          </c:yVal>
          <c:bubbleSize>
            <c:numRef>
              <c:f>'Importe facturado, Coste Total '!$D$11</c:f>
              <c:numCache>
                <c:formatCode>"€"#,##0.00_);[Red]\("€"#,##0.00\)</c:formatCode>
                <c:ptCount val="1"/>
                <c:pt idx="0">
                  <c:v>690170.73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9-1C93-4468-BD8E-A391992B02E0}"/>
            </c:ext>
          </c:extLst>
        </c:ser>
        <c:ser>
          <c:idx val="10"/>
          <c:order val="10"/>
          <c:tx>
            <c:strRef>
              <c:f>'Importe facturado, Coste Total '!$A$12</c:f>
              <c:strCache>
                <c:ptCount val="1"/>
                <c:pt idx="0">
                  <c:v>noviembre</c:v>
                </c:pt>
              </c:strCache>
            </c:strRef>
          </c:tx>
          <c:spPr>
            <a:solidFill>
              <a:schemeClr val="accent5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'!$B$12</c:f>
              <c:numCache>
                <c:formatCode>"€"#,##0.00_);[Red]\("€"#,##0.00\)</c:formatCode>
                <c:ptCount val="1"/>
                <c:pt idx="0">
                  <c:v>1822940.29</c:v>
                </c:pt>
              </c:numCache>
            </c:numRef>
          </c:xVal>
          <c:yVal>
            <c:numRef>
              <c:f>'Importe facturado, Coste Total '!$C$12</c:f>
              <c:numCache>
                <c:formatCode>"€"#,##0.00_);[Red]\("€"#,##0.00\)</c:formatCode>
                <c:ptCount val="1"/>
                <c:pt idx="0">
                  <c:v>1041414.46</c:v>
                </c:pt>
              </c:numCache>
            </c:numRef>
          </c:yVal>
          <c:bubbleSize>
            <c:numRef>
              <c:f>'Importe facturado, Coste Total '!$D$12</c:f>
              <c:numCache>
                <c:formatCode>"€"#,##0.00_);[Red]\("€"#,##0.00\)</c:formatCode>
                <c:ptCount val="1"/>
                <c:pt idx="0">
                  <c:v>739505.6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1C93-4468-BD8E-A391992B02E0}"/>
            </c:ext>
          </c:extLst>
        </c:ser>
        <c:ser>
          <c:idx val="11"/>
          <c:order val="11"/>
          <c:tx>
            <c:strRef>
              <c:f>'Importe facturado, Coste Total '!$A$13</c:f>
              <c:strCache>
                <c:ptCount val="1"/>
                <c:pt idx="0">
                  <c:v>diciembre</c:v>
                </c:pt>
              </c:strCache>
            </c:strRef>
          </c:tx>
          <c:spPr>
            <a:solidFill>
              <a:schemeClr val="accent6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'!$B$13</c:f>
              <c:numCache>
                <c:formatCode>"€"#,##0.00_);[Red]\("€"#,##0.00\)</c:formatCode>
                <c:ptCount val="1"/>
                <c:pt idx="0">
                  <c:v>1972871.34</c:v>
                </c:pt>
              </c:numCache>
            </c:numRef>
          </c:xVal>
          <c:yVal>
            <c:numRef>
              <c:f>'Importe facturado, Coste Total '!$C$13</c:f>
              <c:numCache>
                <c:formatCode>"€"#,##0.00_);[Red]\("€"#,##0.00\)</c:formatCode>
                <c:ptCount val="1"/>
                <c:pt idx="0">
                  <c:v>1098121.17</c:v>
                </c:pt>
              </c:numCache>
            </c:numRef>
          </c:yVal>
          <c:bubbleSize>
            <c:numRef>
              <c:f>'Importe facturado, Coste Total '!$D$13</c:f>
              <c:numCache>
                <c:formatCode>"€"#,##0.00_);[Red]\("€"#,##0.00\)</c:formatCode>
                <c:ptCount val="1"/>
                <c:pt idx="0">
                  <c:v>776239.12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B-1C93-4468-BD8E-A391992B02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506043024"/>
        <c:axId val="500889808"/>
      </c:bubbleChart>
      <c:valAx>
        <c:axId val="506043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.00_);[Red]\(&quot;€&quot;#,##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0889808"/>
        <c:crosses val="autoZero"/>
        <c:crossBetween val="midCat"/>
      </c:valAx>
      <c:valAx>
        <c:axId val="50088980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.00_);[Red]\(&quot;€&quot;#,##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6043024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strRef>
              <c:f>'Importe facturado, Coste Total '!$A$2</c:f>
              <c:strCache>
                <c:ptCount val="1"/>
                <c:pt idx="0">
                  <c:v>enero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'!$B$2</c:f>
              <c:numCache>
                <c:formatCode>"€"#,##0.00_);[Red]\("€"#,##0.00\)</c:formatCode>
                <c:ptCount val="1"/>
                <c:pt idx="0">
                  <c:v>782075.42</c:v>
                </c:pt>
              </c:numCache>
            </c:numRef>
          </c:xVal>
          <c:yVal>
            <c:numRef>
              <c:f>'Importe facturado, Coste Total '!$C$2</c:f>
              <c:numCache>
                <c:formatCode>"€"#,##0.00_);[Red]\("€"#,##0.00\)</c:formatCode>
                <c:ptCount val="1"/>
                <c:pt idx="0">
                  <c:v>506263.07</c:v>
                </c:pt>
              </c:numCache>
            </c:numRef>
          </c:yVal>
          <c:bubbleSize>
            <c:numRef>
              <c:f>'Importe facturado, Coste Total '!$D$2</c:f>
              <c:numCache>
                <c:formatCode>"€"#,##0.00_);[Red]\("€"#,##0.00\)</c:formatCode>
                <c:ptCount val="1"/>
                <c:pt idx="0">
                  <c:v>351426.84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1C93-4468-BD8E-A391992B02E0}"/>
            </c:ext>
          </c:extLst>
        </c:ser>
        <c:ser>
          <c:idx val="1"/>
          <c:order val="1"/>
          <c:tx>
            <c:strRef>
              <c:f>'Importe facturado, Coste Total '!$A$3</c:f>
              <c:strCache>
                <c:ptCount val="1"/>
                <c:pt idx="0">
                  <c:v>febrero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'!$B$3</c:f>
              <c:numCache>
                <c:formatCode>"€"#,##0.00_);[Red]\("€"#,##0.00\)</c:formatCode>
                <c:ptCount val="1"/>
                <c:pt idx="0">
                  <c:v>792621.88</c:v>
                </c:pt>
              </c:numCache>
            </c:numRef>
          </c:xVal>
          <c:yVal>
            <c:numRef>
              <c:f>'Importe facturado, Coste Total '!$C$3</c:f>
              <c:numCache>
                <c:formatCode>"€"#,##0.00_);[Red]\("€"#,##0.00\)</c:formatCode>
                <c:ptCount val="1"/>
                <c:pt idx="0">
                  <c:v>450506.23</c:v>
                </c:pt>
              </c:numCache>
            </c:numRef>
          </c:yVal>
          <c:bubbleSize>
            <c:numRef>
              <c:f>'Importe facturado, Coste Total '!$D$3</c:f>
              <c:numCache>
                <c:formatCode>"€"#,##0.00_);[Red]\("€"#,##0.00\)</c:formatCode>
                <c:ptCount val="1"/>
                <c:pt idx="0">
                  <c:v>320842.51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1C93-4468-BD8E-A391992B02E0}"/>
            </c:ext>
          </c:extLst>
        </c:ser>
        <c:ser>
          <c:idx val="2"/>
          <c:order val="2"/>
          <c:tx>
            <c:strRef>
              <c:f>'Importe facturado, Coste Total '!$A$4</c:f>
              <c:strCache>
                <c:ptCount val="1"/>
                <c:pt idx="0">
                  <c:v>marzo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'!$B$4</c:f>
              <c:numCache>
                <c:formatCode>"€"#,##0.00_);[Red]\("€"#,##0.00\)</c:formatCode>
                <c:ptCount val="1"/>
                <c:pt idx="0">
                  <c:v>1014166.27</c:v>
                </c:pt>
              </c:numCache>
            </c:numRef>
          </c:xVal>
          <c:yVal>
            <c:numRef>
              <c:f>'Importe facturado, Coste Total '!$C$4</c:f>
              <c:numCache>
                <c:formatCode>"€"#,##0.00_);[Red]\("€"#,##0.00\)</c:formatCode>
                <c:ptCount val="1"/>
                <c:pt idx="0">
                  <c:v>612129.88</c:v>
                </c:pt>
              </c:numCache>
            </c:numRef>
          </c:yVal>
          <c:bubbleSize>
            <c:numRef>
              <c:f>'Importe facturado, Coste Total '!$D$4</c:f>
              <c:numCache>
                <c:formatCode>"€"#,##0.00_);[Red]\("€"#,##0.00\)</c:formatCode>
                <c:ptCount val="1"/>
                <c:pt idx="0">
                  <c:v>437777.51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1C93-4468-BD8E-A391992B02E0}"/>
            </c:ext>
          </c:extLst>
        </c:ser>
        <c:ser>
          <c:idx val="3"/>
          <c:order val="3"/>
          <c:tx>
            <c:strRef>
              <c:f>'Importe facturado, Coste Total '!$A$5</c:f>
              <c:strCache>
                <c:ptCount val="1"/>
                <c:pt idx="0">
                  <c:v>abril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'!$B$5</c:f>
              <c:numCache>
                <c:formatCode>"€"#,##0.00_);[Red]\("€"#,##0.00\)</c:formatCode>
                <c:ptCount val="1"/>
                <c:pt idx="0">
                  <c:v>1008133.3</c:v>
                </c:pt>
              </c:numCache>
            </c:numRef>
          </c:xVal>
          <c:yVal>
            <c:numRef>
              <c:f>'Importe facturado, Coste Total '!$C$5</c:f>
              <c:numCache>
                <c:formatCode>"€"#,##0.00_);[Red]\("€"#,##0.00\)</c:formatCode>
                <c:ptCount val="1"/>
                <c:pt idx="0">
                  <c:v>612246.43999999994</c:v>
                </c:pt>
              </c:numCache>
            </c:numRef>
          </c:yVal>
          <c:bubbleSize>
            <c:numRef>
              <c:f>'Importe facturado, Coste Total '!$D$5</c:f>
              <c:numCache>
                <c:formatCode>"€"#,##0.00_);[Red]\("€"#,##0.00\)</c:formatCode>
                <c:ptCount val="1"/>
                <c:pt idx="0">
                  <c:v>433776.33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1C93-4468-BD8E-A391992B02E0}"/>
            </c:ext>
          </c:extLst>
        </c:ser>
        <c:ser>
          <c:idx val="4"/>
          <c:order val="4"/>
          <c:tx>
            <c:strRef>
              <c:f>'Importe facturado, Coste Total '!$A$6</c:f>
              <c:strCache>
                <c:ptCount val="1"/>
                <c:pt idx="0">
                  <c:v>mayo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'!$B$6</c:f>
              <c:numCache>
                <c:formatCode>"€"#,##0.00_);[Red]\("€"#,##0.00\)</c:formatCode>
                <c:ptCount val="1"/>
                <c:pt idx="0">
                  <c:v>1113327.3899999999</c:v>
                </c:pt>
              </c:numCache>
            </c:numRef>
          </c:xVal>
          <c:yVal>
            <c:numRef>
              <c:f>'Importe facturado, Coste Total '!$C$6</c:f>
              <c:numCache>
                <c:formatCode>"€"#,##0.00_);[Red]\("€"#,##0.00\)</c:formatCode>
                <c:ptCount val="1"/>
                <c:pt idx="0">
                  <c:v>753170.55</c:v>
                </c:pt>
              </c:numCache>
            </c:numRef>
          </c:yVal>
          <c:bubbleSize>
            <c:numRef>
              <c:f>'Importe facturado, Coste Total '!$D$6</c:f>
              <c:numCache>
                <c:formatCode>"€"#,##0.00_);[Red]\("€"#,##0.00\)</c:formatCode>
                <c:ptCount val="1"/>
                <c:pt idx="0">
                  <c:v>531422.38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1C93-4468-BD8E-A391992B02E0}"/>
            </c:ext>
          </c:extLst>
        </c:ser>
        <c:ser>
          <c:idx val="5"/>
          <c:order val="5"/>
          <c:tx>
            <c:strRef>
              <c:f>'Importe facturado, Coste Total '!$A$7</c:f>
              <c:strCache>
                <c:ptCount val="1"/>
                <c:pt idx="0">
                  <c:v>junio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'!$B$7</c:f>
              <c:numCache>
                <c:formatCode>"€"#,##0.00_);[Red]\("€"#,##0.00\)</c:formatCode>
                <c:ptCount val="1"/>
                <c:pt idx="0">
                  <c:v>1604221.94</c:v>
                </c:pt>
              </c:numCache>
            </c:numRef>
          </c:xVal>
          <c:yVal>
            <c:numRef>
              <c:f>'Importe facturado, Coste Total '!$C$7</c:f>
              <c:numCache>
                <c:formatCode>"€"#,##0.00_);[Red]\("€"#,##0.00\)</c:formatCode>
                <c:ptCount val="1"/>
                <c:pt idx="0">
                  <c:v>966499.99</c:v>
                </c:pt>
              </c:numCache>
            </c:numRef>
          </c:yVal>
          <c:bubbleSize>
            <c:numRef>
              <c:f>'Importe facturado, Coste Total '!$D$7</c:f>
              <c:numCache>
                <c:formatCode>"€"#,##0.00_);[Red]\("€"#,##0.00\)</c:formatCode>
                <c:ptCount val="1"/>
                <c:pt idx="0">
                  <c:v>676677.79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1C93-4468-BD8E-A391992B02E0}"/>
            </c:ext>
          </c:extLst>
        </c:ser>
        <c:ser>
          <c:idx val="6"/>
          <c:order val="6"/>
          <c:tx>
            <c:strRef>
              <c:f>'Importe facturado, Coste Total '!$A$8</c:f>
              <c:strCache>
                <c:ptCount val="1"/>
                <c:pt idx="0">
                  <c:v>julio</c:v>
                </c:pt>
              </c:strCache>
            </c:strRef>
          </c:tx>
          <c:spPr>
            <a:solidFill>
              <a:schemeClr val="accent1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'!$B$8</c:f>
              <c:numCache>
                <c:formatCode>"€"#,##0.00_);[Red]\("€"#,##0.00\)</c:formatCode>
                <c:ptCount val="1"/>
                <c:pt idx="0">
                  <c:v>1431710.99</c:v>
                </c:pt>
              </c:numCache>
            </c:numRef>
          </c:xVal>
          <c:yVal>
            <c:numRef>
              <c:f>'Importe facturado, Coste Total '!$C$8</c:f>
              <c:numCache>
                <c:formatCode>"€"#,##0.00_);[Red]\("€"#,##0.00\)</c:formatCode>
                <c:ptCount val="1"/>
                <c:pt idx="0">
                  <c:v>803121.63</c:v>
                </c:pt>
              </c:numCache>
            </c:numRef>
          </c:yVal>
          <c:bubbleSize>
            <c:numRef>
              <c:f>'Importe facturado, Coste Total '!$D$8</c:f>
              <c:numCache>
                <c:formatCode>"€"#,##0.00_);[Red]\("€"#,##0.00\)</c:formatCode>
                <c:ptCount val="1"/>
                <c:pt idx="0">
                  <c:v>568554.18000000005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6-1C93-4468-BD8E-A391992B02E0}"/>
            </c:ext>
          </c:extLst>
        </c:ser>
        <c:ser>
          <c:idx val="7"/>
          <c:order val="7"/>
          <c:tx>
            <c:strRef>
              <c:f>'Importe facturado, Coste Total '!$A$9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2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'!$B$9</c:f>
              <c:numCache>
                <c:formatCode>"€"#,##0.00_);[Red]\("€"#,##0.00\)</c:formatCode>
                <c:ptCount val="1"/>
                <c:pt idx="0">
                  <c:v>1545496.72</c:v>
                </c:pt>
              </c:numCache>
            </c:numRef>
          </c:xVal>
          <c:yVal>
            <c:numRef>
              <c:f>'Importe facturado, Coste Total '!$C$9</c:f>
              <c:numCache>
                <c:formatCode>"€"#,##0.00_);[Red]\("€"#,##0.00\)</c:formatCode>
                <c:ptCount val="1"/>
                <c:pt idx="0">
                  <c:v>910276.75</c:v>
                </c:pt>
              </c:numCache>
            </c:numRef>
          </c:yVal>
          <c:bubbleSize>
            <c:numRef>
              <c:f>'Importe facturado, Coste Total '!$D$9</c:f>
              <c:numCache>
                <c:formatCode>"€"#,##0.00_);[Red]\("€"#,##0.00\)</c:formatCode>
                <c:ptCount val="1"/>
                <c:pt idx="0">
                  <c:v>640788.81000000006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1C93-4468-BD8E-A391992B02E0}"/>
            </c:ext>
          </c:extLst>
        </c:ser>
        <c:ser>
          <c:idx val="8"/>
          <c:order val="8"/>
          <c:tx>
            <c:strRef>
              <c:f>'Importe facturado, Coste Total '!$A$10</c:f>
              <c:strCache>
                <c:ptCount val="1"/>
                <c:pt idx="0">
                  <c:v>septiembre</c:v>
                </c:pt>
              </c:strCache>
            </c:strRef>
          </c:tx>
          <c:spPr>
            <a:solidFill>
              <a:schemeClr val="accent3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'!$B$10</c:f>
              <c:numCache>
                <c:formatCode>"€"#,##0.00_);[Red]\("€"#,##0.00\)</c:formatCode>
                <c:ptCount val="1"/>
                <c:pt idx="0">
                  <c:v>1432438.73</c:v>
                </c:pt>
              </c:numCache>
            </c:numRef>
          </c:xVal>
          <c:yVal>
            <c:numRef>
              <c:f>'Importe facturado, Coste Total '!$C$10</c:f>
              <c:numCache>
                <c:formatCode>"€"#,##0.00_);[Red]\("€"#,##0.00\)</c:formatCode>
                <c:ptCount val="1"/>
                <c:pt idx="0">
                  <c:v>849266.52</c:v>
                </c:pt>
              </c:numCache>
            </c:numRef>
          </c:yVal>
          <c:bubbleSize>
            <c:numRef>
              <c:f>'Importe facturado, Coste Total '!$D$10</c:f>
              <c:numCache>
                <c:formatCode>"€"#,##0.00_);[Red]\("€"#,##0.00\)</c:formatCode>
                <c:ptCount val="1"/>
                <c:pt idx="0">
                  <c:v>598229.17000000004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8-1C93-4468-BD8E-A391992B02E0}"/>
            </c:ext>
          </c:extLst>
        </c:ser>
        <c:ser>
          <c:idx val="9"/>
          <c:order val="9"/>
          <c:tx>
            <c:strRef>
              <c:f>'Importe facturado, Coste Total '!$A$11</c:f>
              <c:strCache>
                <c:ptCount val="1"/>
                <c:pt idx="0">
                  <c:v>octubre</c:v>
                </c:pt>
              </c:strCache>
            </c:strRef>
          </c:tx>
          <c:spPr>
            <a:solidFill>
              <a:schemeClr val="accent4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'!$B$11</c:f>
              <c:numCache>
                <c:formatCode>"€"#,##0.00_);[Red]\("€"#,##0.00\)</c:formatCode>
                <c:ptCount val="1"/>
                <c:pt idx="0">
                  <c:v>1524743.03</c:v>
                </c:pt>
              </c:numCache>
            </c:numRef>
          </c:xVal>
          <c:yVal>
            <c:numRef>
              <c:f>'Importe facturado, Coste Total '!$C$11</c:f>
              <c:numCache>
                <c:formatCode>"€"#,##0.00_);[Red]\("€"#,##0.00\)</c:formatCode>
                <c:ptCount val="1"/>
                <c:pt idx="0">
                  <c:v>983122.68</c:v>
                </c:pt>
              </c:numCache>
            </c:numRef>
          </c:yVal>
          <c:bubbleSize>
            <c:numRef>
              <c:f>'Importe facturado, Coste Total '!$D$11</c:f>
              <c:numCache>
                <c:formatCode>"€"#,##0.00_);[Red]\("€"#,##0.00\)</c:formatCode>
                <c:ptCount val="1"/>
                <c:pt idx="0">
                  <c:v>690170.73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9-1C93-4468-BD8E-A391992B02E0}"/>
            </c:ext>
          </c:extLst>
        </c:ser>
        <c:ser>
          <c:idx val="10"/>
          <c:order val="10"/>
          <c:tx>
            <c:strRef>
              <c:f>'Importe facturado, Coste Total '!$A$12</c:f>
              <c:strCache>
                <c:ptCount val="1"/>
                <c:pt idx="0">
                  <c:v>noviembre</c:v>
                </c:pt>
              </c:strCache>
            </c:strRef>
          </c:tx>
          <c:spPr>
            <a:solidFill>
              <a:schemeClr val="accent5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'!$B$12</c:f>
              <c:numCache>
                <c:formatCode>"€"#,##0.00_);[Red]\("€"#,##0.00\)</c:formatCode>
                <c:ptCount val="1"/>
                <c:pt idx="0">
                  <c:v>1822940.29</c:v>
                </c:pt>
              </c:numCache>
            </c:numRef>
          </c:xVal>
          <c:yVal>
            <c:numRef>
              <c:f>'Importe facturado, Coste Total '!$C$12</c:f>
              <c:numCache>
                <c:formatCode>"€"#,##0.00_);[Red]\("€"#,##0.00\)</c:formatCode>
                <c:ptCount val="1"/>
                <c:pt idx="0">
                  <c:v>1041414.46</c:v>
                </c:pt>
              </c:numCache>
            </c:numRef>
          </c:yVal>
          <c:bubbleSize>
            <c:numRef>
              <c:f>'Importe facturado, Coste Total '!$D$12</c:f>
              <c:numCache>
                <c:formatCode>"€"#,##0.00_);[Red]\("€"#,##0.00\)</c:formatCode>
                <c:ptCount val="1"/>
                <c:pt idx="0">
                  <c:v>739505.6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1C93-4468-BD8E-A391992B02E0}"/>
            </c:ext>
          </c:extLst>
        </c:ser>
        <c:ser>
          <c:idx val="11"/>
          <c:order val="11"/>
          <c:tx>
            <c:strRef>
              <c:f>'Importe facturado, Coste Total '!$A$13</c:f>
              <c:strCache>
                <c:ptCount val="1"/>
                <c:pt idx="0">
                  <c:v>diciembre</c:v>
                </c:pt>
              </c:strCache>
            </c:strRef>
          </c:tx>
          <c:spPr>
            <a:solidFill>
              <a:schemeClr val="accent6">
                <a:lumMod val="60000"/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'Importe facturado, Coste Total '!$B$13</c:f>
              <c:numCache>
                <c:formatCode>"€"#,##0.00_);[Red]\("€"#,##0.00\)</c:formatCode>
                <c:ptCount val="1"/>
                <c:pt idx="0">
                  <c:v>1972871.34</c:v>
                </c:pt>
              </c:numCache>
            </c:numRef>
          </c:xVal>
          <c:yVal>
            <c:numRef>
              <c:f>'Importe facturado, Coste Total '!$C$13</c:f>
              <c:numCache>
                <c:formatCode>"€"#,##0.00_);[Red]\("€"#,##0.00\)</c:formatCode>
                <c:ptCount val="1"/>
                <c:pt idx="0">
                  <c:v>1098121.17</c:v>
                </c:pt>
              </c:numCache>
            </c:numRef>
          </c:yVal>
          <c:bubbleSize>
            <c:numRef>
              <c:f>'Importe facturado, Coste Total '!$D$13</c:f>
              <c:numCache>
                <c:formatCode>"€"#,##0.00_);[Red]\("€"#,##0.00\)</c:formatCode>
                <c:ptCount val="1"/>
                <c:pt idx="0">
                  <c:v>776239.12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B-1C93-4468-BD8E-A391992B02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506043024"/>
        <c:axId val="500889808"/>
      </c:bubbleChart>
      <c:valAx>
        <c:axId val="506043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.00_);[Red]\(&quot;€&quot;#,##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0889808"/>
        <c:crosses val="autoZero"/>
        <c:crossBetween val="midCat"/>
      </c:valAx>
      <c:valAx>
        <c:axId val="50088980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.00_);[Red]\(&quot;€&quot;#,##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6043024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Gráfico de superficie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Hoja8!$A$1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Hoja8!$A$2:$A$10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A-4A2F-B4E3-40136B4639CE}"/>
            </c:ext>
          </c:extLst>
        </c:ser>
        <c:ser>
          <c:idx val="1"/>
          <c:order val="1"/>
          <c:tx>
            <c:strRef>
              <c:f>Hoja8!$B$1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Hoja8!$B$2:$B$10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A-4A2F-B4E3-40136B4639CE}"/>
            </c:ext>
          </c:extLst>
        </c:ser>
        <c:ser>
          <c:idx val="2"/>
          <c:order val="2"/>
          <c:tx>
            <c:strRef>
              <c:f>Hoja8!$C$1</c:f>
              <c:strCache>
                <c:ptCount val="1"/>
                <c:pt idx="0">
                  <c:v>F(x,z)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Hoja8!$C$2:$C$10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8</c:v>
                </c:pt>
                <c:pt idx="7">
                  <c:v>4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4A-4A2F-B4E3-40136B4639CE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259299183"/>
        <c:axId val="259289199"/>
        <c:axId val="308698095"/>
      </c:surface3DChart>
      <c:catAx>
        <c:axId val="2592991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289199"/>
        <c:crosses val="autoZero"/>
        <c:auto val="1"/>
        <c:lblAlgn val="ctr"/>
        <c:lblOffset val="100"/>
        <c:noMultiLvlLbl val="0"/>
      </c:catAx>
      <c:valAx>
        <c:axId val="25928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299183"/>
        <c:crosses val="autoZero"/>
        <c:crossBetween val="midCat"/>
      </c:valAx>
      <c:serAx>
        <c:axId val="30869809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289199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F(x)=sen(x)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Hoja9!$B$2:$B$28</c:f>
              <c:numCache>
                <c:formatCode>General</c:formatCode>
                <c:ptCount val="27"/>
                <c:pt idx="0">
                  <c:v>0</c:v>
                </c:pt>
                <c:pt idx="1">
                  <c:v>0.24740395925452294</c:v>
                </c:pt>
                <c:pt idx="2">
                  <c:v>0.47942553860420301</c:v>
                </c:pt>
                <c:pt idx="3">
                  <c:v>0.68163876002333412</c:v>
                </c:pt>
                <c:pt idx="4">
                  <c:v>0.8414709848078965</c:v>
                </c:pt>
                <c:pt idx="5">
                  <c:v>0.9489846193555862</c:v>
                </c:pt>
                <c:pt idx="6">
                  <c:v>0.99749498660405445</c:v>
                </c:pt>
                <c:pt idx="7">
                  <c:v>0.98398594687393692</c:v>
                </c:pt>
                <c:pt idx="8">
                  <c:v>0.90929742682568171</c:v>
                </c:pt>
                <c:pt idx="9">
                  <c:v>0.7780731968879212</c:v>
                </c:pt>
                <c:pt idx="10">
                  <c:v>0.59847214410395655</c:v>
                </c:pt>
                <c:pt idx="11">
                  <c:v>0.38166099205233167</c:v>
                </c:pt>
                <c:pt idx="12">
                  <c:v>0.14112000805986721</c:v>
                </c:pt>
                <c:pt idx="13">
                  <c:v>-0.10819513453010837</c:v>
                </c:pt>
                <c:pt idx="14">
                  <c:v>-0.35078322768961984</c:v>
                </c:pt>
                <c:pt idx="15">
                  <c:v>-0.57156131874234373</c:v>
                </c:pt>
                <c:pt idx="16">
                  <c:v>-0.7568024953079282</c:v>
                </c:pt>
                <c:pt idx="17">
                  <c:v>-0.8949893582285835</c:v>
                </c:pt>
                <c:pt idx="18">
                  <c:v>-0.97753011766509701</c:v>
                </c:pt>
                <c:pt idx="19">
                  <c:v>-0.99929278897537799</c:v>
                </c:pt>
                <c:pt idx="20">
                  <c:v>-0.95892427466313845</c:v>
                </c:pt>
                <c:pt idx="21">
                  <c:v>-0.85893449342659201</c:v>
                </c:pt>
                <c:pt idx="22">
                  <c:v>-0.70554032557039192</c:v>
                </c:pt>
                <c:pt idx="23">
                  <c:v>-0.50827907749925838</c:v>
                </c:pt>
                <c:pt idx="24">
                  <c:v>-0.27941549819892586</c:v>
                </c:pt>
                <c:pt idx="25">
                  <c:v>-3.3179216547556817E-2</c:v>
                </c:pt>
                <c:pt idx="26">
                  <c:v>0.21511998808781552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C1-4ACC-B00B-EFD3B9E80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9297519"/>
        <c:axId val="259290031"/>
      </c:lineChart>
      <c:catAx>
        <c:axId val="2592975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290031"/>
        <c:crosses val="autoZero"/>
        <c:auto val="1"/>
        <c:lblAlgn val="ctr"/>
        <c:lblOffset val="100"/>
        <c:noMultiLvlLbl val="0"/>
      </c:catAx>
      <c:valAx>
        <c:axId val="25929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9297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Hoja7!$B$1</c:f>
              <c:strCache>
                <c:ptCount val="1"/>
                <c:pt idx="0">
                  <c:v>Importe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Hoja7!$A$2:$A$6</c:f>
              <c:strCache>
                <c:ptCount val="5"/>
                <c:pt idx="0">
                  <c:v>Calcetines para carreras, G</c:v>
                </c:pt>
                <c:pt idx="1">
                  <c:v>Calcetines para carreras, M</c:v>
                </c:pt>
                <c:pt idx="2">
                  <c:v>Camiseta clásica, G</c:v>
                </c:pt>
                <c:pt idx="3">
                  <c:v>Camiseta clásica, M</c:v>
                </c:pt>
                <c:pt idx="4">
                  <c:v>Camiseta clásica, P</c:v>
                </c:pt>
              </c:strCache>
            </c:strRef>
          </c:cat>
          <c:val>
            <c:numRef>
              <c:f>Hoja7!$B$2:$B$6</c:f>
              <c:numCache>
                <c:formatCode>_(* #,##0.00_);_(* \(#,##0.00\);_(* "-"??_);_(@_)</c:formatCode>
                <c:ptCount val="5"/>
                <c:pt idx="0">
                  <c:v>2427.2999999999925</c:v>
                </c:pt>
                <c:pt idx="1">
                  <c:v>2679.0199999999863</c:v>
                </c:pt>
                <c:pt idx="2">
                  <c:v>12382.5</c:v>
                </c:pt>
                <c:pt idx="3">
                  <c:v>12636.5</c:v>
                </c:pt>
                <c:pt idx="4">
                  <c:v>10668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E-412F-8129-10B2CD5D1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6845136"/>
        <c:axId val="666847216"/>
      </c:barChart>
      <c:lineChart>
        <c:grouping val="standard"/>
        <c:varyColors val="0"/>
        <c:ser>
          <c:idx val="1"/>
          <c:order val="1"/>
          <c:tx>
            <c:strRef>
              <c:f>Hoja7!$C$1</c:f>
              <c:strCache>
                <c:ptCount val="1"/>
                <c:pt idx="0">
                  <c:v>Coste 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Hoja7!$A$2:$A$6</c:f>
              <c:strCache>
                <c:ptCount val="5"/>
                <c:pt idx="0">
                  <c:v>Calcetines para carreras, G</c:v>
                </c:pt>
                <c:pt idx="1">
                  <c:v>Calcetines para carreras, M</c:v>
                </c:pt>
                <c:pt idx="2">
                  <c:v>Camiseta clásica, G</c:v>
                </c:pt>
                <c:pt idx="3">
                  <c:v>Camiseta clásica, M</c:v>
                </c:pt>
                <c:pt idx="4">
                  <c:v>Camiseta clásica, P</c:v>
                </c:pt>
              </c:strCache>
            </c:strRef>
          </c:cat>
          <c:val>
            <c:numRef>
              <c:f>Hoja7!$C$2:$C$6</c:f>
              <c:numCache>
                <c:formatCode>_(* #,##0.00_);_(* \(#,##0.00\);_(* "-"??_);_(@_)</c:formatCode>
                <c:ptCount val="5"/>
                <c:pt idx="0">
                  <c:v>907.82100000000116</c:v>
                </c:pt>
                <c:pt idx="1">
                  <c:v>1001.9654000000013</c:v>
                </c:pt>
                <c:pt idx="2">
                  <c:v>4631.0549999999794</c:v>
                </c:pt>
                <c:pt idx="3">
                  <c:v>4726.0509999999786</c:v>
                </c:pt>
                <c:pt idx="4">
                  <c:v>3989.8319999999849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4E-412F-8129-10B2CD5D1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845136"/>
        <c:axId val="666847216"/>
      </c:lineChart>
      <c:catAx>
        <c:axId val="66684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66847216"/>
        <c:crosses val="autoZero"/>
        <c:auto val="1"/>
        <c:lblAlgn val="ctr"/>
        <c:lblOffset val="100"/>
        <c:noMultiLvlLbl val="0"/>
      </c:catAx>
      <c:valAx>
        <c:axId val="66684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6684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Hoja6!$Q$1</c:f>
          <c:strCache>
            <c:ptCount val="1"/>
            <c:pt idx="0">
              <c:v>Gráfico de Temperaturas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tockChart>
        <c:ser>
          <c:idx val="0"/>
          <c:order val="0"/>
          <c:tx>
            <c:strRef>
              <c:f>Hoja6!$B$1</c:f>
              <c:strCache>
                <c:ptCount val="1"/>
                <c:pt idx="0">
                  <c:v>Máxima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Hoja6!$A$2:$A$13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Hoja6!$B$2:$B$13</c:f>
              <c:numCache>
                <c:formatCode>General</c:formatCode>
                <c:ptCount val="12"/>
                <c:pt idx="0">
                  <c:v>10.199999999999999</c:v>
                </c:pt>
                <c:pt idx="1">
                  <c:v>12.4</c:v>
                </c:pt>
                <c:pt idx="2">
                  <c:v>14.1</c:v>
                </c:pt>
                <c:pt idx="3">
                  <c:v>18.2</c:v>
                </c:pt>
                <c:pt idx="4">
                  <c:v>21.8</c:v>
                </c:pt>
                <c:pt idx="5">
                  <c:v>25.3</c:v>
                </c:pt>
                <c:pt idx="6">
                  <c:v>28.5</c:v>
                </c:pt>
                <c:pt idx="7">
                  <c:v>40</c:v>
                </c:pt>
                <c:pt idx="8">
                  <c:v>27.6</c:v>
                </c:pt>
                <c:pt idx="9">
                  <c:v>21.5</c:v>
                </c:pt>
                <c:pt idx="10">
                  <c:v>15.9</c:v>
                </c:pt>
                <c:pt idx="11">
                  <c:v>12.3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08-4CE2-BBE5-D1264DD14141}"/>
            </c:ext>
          </c:extLst>
        </c:ser>
        <c:ser>
          <c:idx val="1"/>
          <c:order val="1"/>
          <c:tx>
            <c:strRef>
              <c:f>Hoja6!$C$1</c:f>
              <c:strCache>
                <c:ptCount val="1"/>
                <c:pt idx="0">
                  <c:v>Mínima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strRef>
              <c:f>Hoja6!$A$2:$A$13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Hoja6!$C$2:$C$13</c:f>
              <c:numCache>
                <c:formatCode>General</c:formatCode>
                <c:ptCount val="12"/>
                <c:pt idx="0">
                  <c:v>4.5</c:v>
                </c:pt>
                <c:pt idx="1">
                  <c:v>5.4</c:v>
                </c:pt>
                <c:pt idx="2">
                  <c:v>7</c:v>
                </c:pt>
                <c:pt idx="3">
                  <c:v>10.5</c:v>
                </c:pt>
                <c:pt idx="4">
                  <c:v>13.2</c:v>
                </c:pt>
                <c:pt idx="5">
                  <c:v>16.899999999999999</c:v>
                </c:pt>
                <c:pt idx="6">
                  <c:v>19.100000000000001</c:v>
                </c:pt>
                <c:pt idx="7">
                  <c:v>20.100000000000001</c:v>
                </c:pt>
                <c:pt idx="8">
                  <c:v>14.8</c:v>
                </c:pt>
                <c:pt idx="9">
                  <c:v>13.9</c:v>
                </c:pt>
                <c:pt idx="10">
                  <c:v>9.8000000000000007</c:v>
                </c:pt>
                <c:pt idx="11">
                  <c:v>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08-4CE2-BBE5-D1264DD14141}"/>
            </c:ext>
          </c:extLst>
        </c:ser>
        <c:ser>
          <c:idx val="2"/>
          <c:order val="2"/>
          <c:tx>
            <c:strRef>
              <c:f>Hoja6!$D$1</c:f>
              <c:strCache>
                <c:ptCount val="1"/>
                <c:pt idx="0">
                  <c:v>Media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pPr>
              <a:solidFill>
                <a:schemeClr val="accent3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Hoja6!$A$2:$A$13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Hoja6!$D$2:$D$13</c:f>
              <c:numCache>
                <c:formatCode>General</c:formatCode>
                <c:ptCount val="12"/>
                <c:pt idx="0">
                  <c:v>7.4</c:v>
                </c:pt>
                <c:pt idx="1">
                  <c:v>8.9</c:v>
                </c:pt>
                <c:pt idx="2">
                  <c:v>10.6</c:v>
                </c:pt>
                <c:pt idx="3">
                  <c:v>14.6</c:v>
                </c:pt>
                <c:pt idx="4">
                  <c:v>17.5</c:v>
                </c:pt>
                <c:pt idx="5">
                  <c:v>20.9</c:v>
                </c:pt>
                <c:pt idx="6">
                  <c:v>23.8</c:v>
                </c:pt>
                <c:pt idx="7">
                  <c:v>35</c:v>
                </c:pt>
                <c:pt idx="8">
                  <c:v>21.8</c:v>
                </c:pt>
                <c:pt idx="9">
                  <c:v>17.7</c:v>
                </c:pt>
                <c:pt idx="10">
                  <c:v>12.9</c:v>
                </c:pt>
                <c:pt idx="11">
                  <c:v>11.2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08-4CE2-BBE5-D1264DD14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 cap="flat" cmpd="sng" algn="ctr">
              <a:solidFill>
                <a:schemeClr val="lt1"/>
              </a:solidFill>
              <a:round/>
            </a:ln>
            <a:effectLst/>
          </c:spPr>
        </c:hiLowLines>
        <c:axId val="666854288"/>
        <c:axId val="666838480"/>
      </c:stockChart>
      <c:catAx>
        <c:axId val="66685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66838480"/>
        <c:crosses val="autoZero"/>
        <c:auto val="1"/>
        <c:lblAlgn val="ctr"/>
        <c:lblOffset val="100"/>
        <c:noMultiLvlLbl val="0"/>
      </c:catAx>
      <c:valAx>
        <c:axId val="666838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6685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Histograma</a:t>
            </a: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Frecuencia</c:v>
          </c:tx>
          <c:invertIfNegative val="0"/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Hoja11!$I$2:$I$17</c:f>
              <c:numCache>
                <c:formatCode>General</c:formatCode>
                <c:ptCount val="1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5B0-A586-8EBAEF4F4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208031"/>
        <c:axId val="256195551"/>
      </c:barChart>
      <c:lineChart>
        <c:grouping val="standard"/>
        <c:varyColors val="0"/>
        <c:ser>
          <c:idx val="1"/>
          <c:order val="1"/>
          <c:tx>
            <c:v>% acumulado</c:v>
          </c:tx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Hoja11!$J$2:$J$17</c:f>
              <c:numCache>
                <c:formatCode>0.00%</c:formatCode>
                <c:ptCount val="16"/>
                <c:pt idx="0">
                  <c:v>0.15</c:v>
                </c:pt>
                <c:pt idx="1">
                  <c:v>0.25</c:v>
                </c:pt>
                <c:pt idx="2">
                  <c:v>0.35</c:v>
                </c:pt>
                <c:pt idx="3">
                  <c:v>0.45</c:v>
                </c:pt>
                <c:pt idx="4">
                  <c:v>0.5</c:v>
                </c:pt>
                <c:pt idx="5">
                  <c:v>0.55000000000000004</c:v>
                </c:pt>
                <c:pt idx="6">
                  <c:v>0.6</c:v>
                </c:pt>
                <c:pt idx="7">
                  <c:v>0.65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0.85</c:v>
                </c:pt>
                <c:pt idx="12">
                  <c:v>0.9</c:v>
                </c:pt>
                <c:pt idx="13">
                  <c:v>0.95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6-45B0-A586-8EBAEF4F4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13023"/>
        <c:axId val="256204703"/>
      </c:lineChart>
      <c:catAx>
        <c:axId val="25620803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Rango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6195551"/>
        <c:crosses val="autoZero"/>
        <c:auto val="0"/>
        <c:lblAlgn val="ctr"/>
        <c:lblOffset val="100"/>
        <c:noMultiLvlLbl val="0"/>
      </c:catAx>
      <c:valAx>
        <c:axId val="25619555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Frecuencia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6208031"/>
        <c:crosses val="autoZero"/>
        <c:crossBetween val="between"/>
      </c:valAx>
      <c:valAx>
        <c:axId val="256204703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256213023"/>
        <c:crosses val="max"/>
        <c:crossBetween val="between"/>
      </c:valAx>
      <c:catAx>
        <c:axId val="2562130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204703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spPr>
    <a:ln w="9525">
      <a:solidFill>
        <a:schemeClr val="bg1">
          <a:lumMod val="65000"/>
        </a:schemeClr>
      </a:solidFill>
    </a:ln>
    <a:scene3d>
      <a:camera prst="orthographicFront"/>
      <a:lightRig rig="threePt" dir="t"/>
    </a:scene3d>
    <a:sp3d>
      <a:bevelT w="165100" prst="coolSlant"/>
    </a:sp3d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Histograma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Frecuencia</c:v>
          </c:tx>
          <c:invertIfNegative val="0"/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0-CF06-43BA-9F3D-0BA9DAC092DB}"/>
              </c:ext>
            </c:extLst>
          </c:dPt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Hoja11!$I$2:$I$17</c:f>
              <c:numCache>
                <c:formatCode>General</c:formatCode>
                <c:ptCount val="1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5B0-A586-8EBAEF4F4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208031"/>
        <c:axId val="256195551"/>
      </c:barChart>
      <c:lineChart>
        <c:grouping val="standard"/>
        <c:varyColors val="0"/>
        <c:ser>
          <c:idx val="1"/>
          <c:order val="1"/>
          <c:tx>
            <c:v>% acumulado</c:v>
          </c:tx>
          <c:dPt>
            <c:idx val="5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F06-43BA-9F3D-0BA9DAC092DB}"/>
              </c:ext>
            </c:extLst>
          </c:dPt>
          <c:dPt>
            <c:idx val="6"/>
            <c:marker>
              <c:spPr>
                <a:ln>
                  <a:noFill/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CF06-43BA-9F3D-0BA9DAC092DB}"/>
              </c:ext>
            </c:extLst>
          </c:dPt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Hoja11!$J$2:$J$17</c:f>
              <c:numCache>
                <c:formatCode>0.00%</c:formatCode>
                <c:ptCount val="16"/>
                <c:pt idx="0">
                  <c:v>0.15</c:v>
                </c:pt>
                <c:pt idx="1">
                  <c:v>0.25</c:v>
                </c:pt>
                <c:pt idx="2">
                  <c:v>0.35</c:v>
                </c:pt>
                <c:pt idx="3">
                  <c:v>0.45</c:v>
                </c:pt>
                <c:pt idx="4">
                  <c:v>0.5</c:v>
                </c:pt>
                <c:pt idx="5">
                  <c:v>0.55000000000000004</c:v>
                </c:pt>
                <c:pt idx="6">
                  <c:v>0.6</c:v>
                </c:pt>
                <c:pt idx="7">
                  <c:v>0.65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0.85</c:v>
                </c:pt>
                <c:pt idx="12">
                  <c:v>0.9</c:v>
                </c:pt>
                <c:pt idx="13">
                  <c:v>0.95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6-45B0-A586-8EBAEF4F4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13023"/>
        <c:axId val="256204703"/>
      </c:lineChart>
      <c:catAx>
        <c:axId val="25620803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Rango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6195551"/>
        <c:crosses val="autoZero"/>
        <c:auto val="0"/>
        <c:lblAlgn val="ctr"/>
        <c:lblOffset val="100"/>
        <c:noMultiLvlLbl val="0"/>
      </c:catAx>
      <c:valAx>
        <c:axId val="25619555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Frecuencia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6208031"/>
        <c:crosses val="autoZero"/>
        <c:crossBetween val="between"/>
      </c:valAx>
      <c:valAx>
        <c:axId val="256204703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256213023"/>
        <c:crosses val="max"/>
        <c:crossBetween val="between"/>
      </c:valAx>
      <c:catAx>
        <c:axId val="2562130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204703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spPr>
    <a:ln w="9525">
      <a:solidFill>
        <a:schemeClr val="bg1">
          <a:lumMod val="65000"/>
        </a:schemeClr>
      </a:solidFill>
    </a:ln>
    <a:scene3d>
      <a:camera prst="orthographicFront"/>
      <a:lightRig rig="threePt" dir="t"/>
    </a:scene3d>
    <a:sp3d>
      <a:bevelT w="165100" prst="coolSlant"/>
    </a:sp3d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Histograma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Frecuencia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dash"/>
            </a:ln>
            <a:effectLst/>
          </c:spPr>
          <c:invertIfNegative val="0"/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Hoja11!$I$2:$I$17</c:f>
              <c:numCache>
                <c:formatCode>General</c:formatCode>
                <c:ptCount val="1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8-471C-8486-766D2C26E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208031"/>
        <c:axId val="256195551"/>
      </c:barChart>
      <c:lineChart>
        <c:grouping val="standard"/>
        <c:varyColors val="0"/>
        <c:ser>
          <c:idx val="1"/>
          <c:order val="1"/>
          <c:tx>
            <c:v>% acumulado</c:v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/>
              </a:solidFill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cat>
            <c:strRef>
              <c:f>Hoja11!$H$2:$H$17</c:f>
              <c:strCache>
                <c:ptCount val="16"/>
                <c:pt idx="0">
                  <c:v>113</c:v>
                </c:pt>
                <c:pt idx="1">
                  <c:v>102</c:v>
                </c:pt>
                <c:pt idx="2">
                  <c:v>110</c:v>
                </c:pt>
                <c:pt idx="3">
                  <c:v>126</c:v>
                </c:pt>
                <c:pt idx="4">
                  <c:v>104</c:v>
                </c:pt>
                <c:pt idx="5">
                  <c:v>105</c:v>
                </c:pt>
                <c:pt idx="6">
                  <c:v>107</c:v>
                </c:pt>
                <c:pt idx="7">
                  <c:v>108</c:v>
                </c:pt>
                <c:pt idx="8">
                  <c:v>115</c:v>
                </c:pt>
                <c:pt idx="9">
                  <c:v>117</c:v>
                </c:pt>
                <c:pt idx="10">
                  <c:v>119</c:v>
                </c:pt>
                <c:pt idx="11">
                  <c:v>120</c:v>
                </c:pt>
                <c:pt idx="12">
                  <c:v>123</c:v>
                </c:pt>
                <c:pt idx="13">
                  <c:v>124</c:v>
                </c:pt>
                <c:pt idx="14">
                  <c:v>127</c:v>
                </c:pt>
                <c:pt idx="15">
                  <c:v>y mayor...</c:v>
                </c:pt>
              </c:strCache>
            </c:strRef>
          </c:cat>
          <c:val>
            <c:numRef>
              <c:f>Hoja11!$J$2:$J$17</c:f>
              <c:numCache>
                <c:formatCode>0.00%</c:formatCode>
                <c:ptCount val="16"/>
                <c:pt idx="0">
                  <c:v>0.15</c:v>
                </c:pt>
                <c:pt idx="1">
                  <c:v>0.25</c:v>
                </c:pt>
                <c:pt idx="2">
                  <c:v>0.35</c:v>
                </c:pt>
                <c:pt idx="3">
                  <c:v>0.45</c:v>
                </c:pt>
                <c:pt idx="4">
                  <c:v>0.5</c:v>
                </c:pt>
                <c:pt idx="5">
                  <c:v>0.55000000000000004</c:v>
                </c:pt>
                <c:pt idx="6">
                  <c:v>0.6</c:v>
                </c:pt>
                <c:pt idx="7">
                  <c:v>0.65</c:v>
                </c:pt>
                <c:pt idx="8">
                  <c:v>0.7</c:v>
                </c:pt>
                <c:pt idx="9">
                  <c:v>0.75</c:v>
                </c:pt>
                <c:pt idx="10">
                  <c:v>0.8</c:v>
                </c:pt>
                <c:pt idx="11">
                  <c:v>0.85</c:v>
                </c:pt>
                <c:pt idx="12">
                  <c:v>0.9</c:v>
                </c:pt>
                <c:pt idx="13">
                  <c:v>0.95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78-471C-8486-766D2C26E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13023"/>
        <c:axId val="256204703"/>
      </c:lineChart>
      <c:catAx>
        <c:axId val="256208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Rango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6195551"/>
        <c:crosses val="autoZero"/>
        <c:auto val="0"/>
        <c:lblAlgn val="ctr"/>
        <c:lblOffset val="100"/>
        <c:noMultiLvlLbl val="0"/>
      </c:catAx>
      <c:valAx>
        <c:axId val="256195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Frecuencia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6208031"/>
        <c:crosses val="autoZero"/>
        <c:crossBetween val="between"/>
      </c:valAx>
      <c:valAx>
        <c:axId val="256204703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6213023"/>
        <c:crosses val="max"/>
        <c:crossBetween val="between"/>
      </c:valAx>
      <c:catAx>
        <c:axId val="2562130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204703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Gráfico columnas agrupadas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Hoja4!$B$2:$B$10</c:f>
              <c:numCache>
                <c:formatCode>General</c:formatCode>
                <c:ptCount val="9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4-499A-B2C1-459FE67077D0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Hoja4!$C$2:$C$10</c:f>
              <c:numCache>
                <c:formatCode>General</c:formatCode>
                <c:ptCount val="9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44-499A-B2C1-459FE6707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6193471"/>
        <c:axId val="256212607"/>
      </c:barChart>
      <c:catAx>
        <c:axId val="25619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6212607"/>
        <c:crosses val="autoZero"/>
        <c:auto val="1"/>
        <c:lblAlgn val="ctr"/>
        <c:lblOffset val="100"/>
        <c:noMultiLvlLbl val="0"/>
      </c:catAx>
      <c:valAx>
        <c:axId val="25621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619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baseline="0">
                <a:effectLst/>
              </a:rPr>
              <a:t>Gráfico columnas apiladas 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Hoja4!$B$2:$B$10</c:f>
              <c:numCache>
                <c:formatCode>General</c:formatCode>
                <c:ptCount val="9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2-4096-B761-2E8F0F9B868A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Hoja4!$C$2:$C$10</c:f>
              <c:numCache>
                <c:formatCode>General</c:formatCode>
                <c:ptCount val="9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2-4096-B761-2E8F0F9B8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0511743"/>
        <c:axId val="260492607"/>
      </c:barChart>
      <c:catAx>
        <c:axId val="26051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0492607"/>
        <c:crosses val="autoZero"/>
        <c:auto val="1"/>
        <c:lblAlgn val="ctr"/>
        <c:lblOffset val="100"/>
        <c:noMultiLvlLbl val="0"/>
      </c:catAx>
      <c:valAx>
        <c:axId val="26049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051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baseline="0">
                <a:effectLst/>
              </a:rPr>
              <a:t>Gráfico columnas apiladas 100%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Hoja4!$B$2:$B$10</c:f>
              <c:numCache>
                <c:formatCode>General</c:formatCode>
                <c:ptCount val="9"/>
                <c:pt idx="0">
                  <c:v>102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  <c:pt idx="4">
                  <c:v>106</c:v>
                </c:pt>
                <c:pt idx="5">
                  <c:v>106</c:v>
                </c:pt>
                <c:pt idx="6">
                  <c:v>108</c:v>
                </c:pt>
                <c:pt idx="7">
                  <c:v>110</c:v>
                </c:pt>
                <c:pt idx="8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24-4A09-8369-254E47452D1A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Hoja4!$A$2:$A$10</c:f>
              <c:strCache>
                <c:ptCount val="9"/>
                <c:pt idx="0">
                  <c:v>Canejan</c:v>
                </c:pt>
                <c:pt idx="1">
                  <c:v>Montornès de Segarra</c:v>
                </c:pt>
                <c:pt idx="2">
                  <c:v>Tarrés</c:v>
                </c:pt>
                <c:pt idx="3">
                  <c:v>Arbolí</c:v>
                </c:pt>
                <c:pt idx="4">
                  <c:v>Sant Martí d'Albars</c:v>
                </c:pt>
                <c:pt idx="5">
                  <c:v>Riu de Cerdanya</c:v>
                </c:pt>
                <c:pt idx="6">
                  <c:v>Margalef</c:v>
                </c:pt>
                <c:pt idx="7">
                  <c:v>Lloar, El</c:v>
                </c:pt>
                <c:pt idx="8">
                  <c:v>Llorac</c:v>
                </c:pt>
              </c:strCache>
            </c:strRef>
          </c:cat>
          <c:val>
            <c:numRef>
              <c:f>Hoja4!$C$2:$C$10</c:f>
              <c:numCache>
                <c:formatCode>General</c:formatCode>
                <c:ptCount val="9"/>
                <c:pt idx="0">
                  <c:v>102</c:v>
                </c:pt>
                <c:pt idx="1">
                  <c:v>102</c:v>
                </c:pt>
                <c:pt idx="2">
                  <c:v>107</c:v>
                </c:pt>
                <c:pt idx="3">
                  <c:v>110</c:v>
                </c:pt>
                <c:pt idx="4">
                  <c:v>105</c:v>
                </c:pt>
                <c:pt idx="5">
                  <c:v>117</c:v>
                </c:pt>
                <c:pt idx="6">
                  <c:v>110</c:v>
                </c:pt>
                <c:pt idx="7">
                  <c:v>113</c:v>
                </c:pt>
                <c:pt idx="8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24-4A09-8369-254E47452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0498431"/>
        <c:axId val="260510495"/>
      </c:barChart>
      <c:catAx>
        <c:axId val="26049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0510495"/>
        <c:crosses val="autoZero"/>
        <c:auto val="1"/>
        <c:lblAlgn val="ctr"/>
        <c:lblOffset val="100"/>
        <c:noMultiLvlLbl val="0"/>
      </c:catAx>
      <c:valAx>
        <c:axId val="2605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049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Juan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Hoja1!$B$1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Hoja1!$B$2</c:f>
              <c:numCache>
                <c:formatCode>0</c:formatCode>
                <c:ptCount val="1"/>
                <c:pt idx="0">
                  <c:v>76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0-26D8-4F37-BCC3-5FA5F646E8C9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Pedro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Hoja1!$B$1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Hoja1!$B$3</c:f>
              <c:numCache>
                <c:formatCode>0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D8-4F37-BCC3-5FA5F646E8C9}"/>
            </c:ext>
          </c:extLst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Carlos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Hoja1!$B$1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Hoja1!$B$4</c:f>
              <c:numCache>
                <c:formatCode>0</c:formatCode>
                <c:ptCount val="1"/>
                <c:pt idx="0">
                  <c:v>90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2-26D8-4F37-BCC3-5FA5F646E8C9}"/>
            </c:ext>
          </c:extLst>
        </c:ser>
        <c:ser>
          <c:idx val="3"/>
          <c:order val="3"/>
          <c:tx>
            <c:strRef>
              <c:f>Hoja1!$A$5</c:f>
              <c:strCache>
                <c:ptCount val="1"/>
                <c:pt idx="0">
                  <c:v>Darío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cat>
            <c:strRef>
              <c:f>Hoja1!$B$1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Hoja1!$B$5</c:f>
              <c:numCache>
                <c:formatCode>0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D8-4F37-BCC3-5FA5F646E8C9}"/>
            </c:ext>
          </c:extLst>
        </c:ser>
        <c:ser>
          <c:idx val="4"/>
          <c:order val="4"/>
          <c:tx>
            <c:strRef>
              <c:f>Hoja1!$A$6</c:f>
              <c:strCache>
                <c:ptCount val="1"/>
                <c:pt idx="0">
                  <c:v>José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cat>
            <c:strRef>
              <c:f>Hoja1!$B$1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Hoja1!$B$6</c:f>
              <c:numCache>
                <c:formatCode>0</c:formatCode>
                <c:ptCount val="1"/>
                <c:pt idx="0">
                  <c:v>80</c:v>
                </c:pt>
              </c:numCache>
            </c:numRef>
          </c:val>
          <c:shape val="pyramidToMax"/>
          <c:extLst>
            <c:ext xmlns:c16="http://schemas.microsoft.com/office/drawing/2014/chart" uri="{C3380CC4-5D6E-409C-BE32-E72D297353CC}">
              <c16:uniqueId val="{00000004-26D8-4F37-BCC3-5FA5F646E8C9}"/>
            </c:ext>
          </c:extLst>
        </c:ser>
        <c:ser>
          <c:idx val="5"/>
          <c:order val="5"/>
          <c:tx>
            <c:strRef>
              <c:f>Hoja1!$A$7</c:f>
              <c:strCache>
                <c:ptCount val="1"/>
                <c:pt idx="0">
                  <c:v>Marcos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cat>
            <c:strRef>
              <c:f>Hoja1!$B$1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Hoja1!$B$7</c:f>
              <c:numCache>
                <c:formatCode>0</c:formatCode>
                <c:ptCount val="1"/>
                <c:pt idx="0">
                  <c:v>70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5-26D8-4F37-BCC3-5FA5F646E8C9}"/>
            </c:ext>
          </c:extLst>
        </c:ser>
        <c:ser>
          <c:idx val="6"/>
          <c:order val="6"/>
          <c:tx>
            <c:strRef>
              <c:f>Hoja1!$A$8</c:f>
              <c:strCache>
                <c:ptCount val="1"/>
                <c:pt idx="0">
                  <c:v>Adrían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cat>
            <c:strRef>
              <c:f>Hoja1!$B$1</c:f>
              <c:strCache>
                <c:ptCount val="1"/>
                <c:pt idx="0">
                  <c:v>Nota </c:v>
                </c:pt>
              </c:strCache>
            </c:strRef>
          </c:cat>
          <c:val>
            <c:numRef>
              <c:f>Hoja1!$B$8</c:f>
              <c:numCache>
                <c:formatCode>0</c:formatCode>
                <c:ptCount val="1"/>
                <c:pt idx="0">
                  <c:v>89</c:v>
                </c:pt>
              </c:numCache>
            </c:numRef>
          </c:val>
          <c:shape val="pyramid"/>
          <c:extLst>
            <c:ext xmlns:c16="http://schemas.microsoft.com/office/drawing/2014/chart" uri="{C3380CC4-5D6E-409C-BE32-E72D297353CC}">
              <c16:uniqueId val="{00000006-26D8-4F37-BCC3-5FA5F646E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97775359"/>
        <c:axId val="2097773695"/>
        <c:axId val="0"/>
      </c:bar3DChart>
      <c:catAx>
        <c:axId val="209777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773695"/>
        <c:crosses val="autoZero"/>
        <c:auto val="1"/>
        <c:lblAlgn val="ctr"/>
        <c:lblOffset val="100"/>
        <c:noMultiLvlLbl val="0"/>
      </c:catAx>
      <c:valAx>
        <c:axId val="2097773695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97775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Hoja1!$A$2:$A$27</cx:f>
        <cx:lvl ptCount="26">
          <cx:pt idx="0">Juan</cx:pt>
          <cx:pt idx="1">Pedro</cx:pt>
          <cx:pt idx="2">Carlos</cx:pt>
          <cx:pt idx="3">Darío</cx:pt>
          <cx:pt idx="4">José</cx:pt>
          <cx:pt idx="5">Marcos</cx:pt>
          <cx:pt idx="6">Adrían</cx:pt>
          <cx:pt idx="7">Javier</cx:pt>
          <cx:pt idx="8">Hector</cx:pt>
          <cx:pt idx="9">Hugo</cx:pt>
          <cx:pt idx="10">Fernando</cx:pt>
          <cx:pt idx="11">Eduardo</cx:pt>
          <cx:pt idx="12">Raúl</cx:pt>
          <cx:pt idx="13">Sergio</cx:pt>
          <cx:pt idx="14">María</cx:pt>
          <cx:pt idx="15">Ana</cx:pt>
          <cx:pt idx="16">Lucía</cx:pt>
          <cx:pt idx="17">Rocío</cx:pt>
          <cx:pt idx="18">Rosa</cx:pt>
          <cx:pt idx="19">Olivia</cx:pt>
          <cx:pt idx="20">Teresa</cx:pt>
          <cx:pt idx="21">Mercedes</cx:pt>
          <cx:pt idx="22">Elizabeth</cx:pt>
          <cx:pt idx="23">Cristina</cx:pt>
          <cx:pt idx="24">Patricia</cx:pt>
          <cx:pt idx="25">Sara</cx:pt>
        </cx:lvl>
      </cx:strDim>
      <cx:numDim type="val">
        <cx:f>Hoja1!$B$2:$B$27</cx:f>
        <cx:lvl ptCount="26" formatCode="0">
          <cx:pt idx="0">76</cx:pt>
          <cx:pt idx="1">70</cx:pt>
          <cx:pt idx="2">90</cx:pt>
          <cx:pt idx="3">85</cx:pt>
          <cx:pt idx="4">80</cx:pt>
          <cx:pt idx="5">70</cx:pt>
          <cx:pt idx="6">89</cx:pt>
          <cx:pt idx="7">88</cx:pt>
          <cx:pt idx="8">90.296703296703299</cx:pt>
          <cx:pt idx="9">94</cx:pt>
          <cx:pt idx="10">72</cx:pt>
          <cx:pt idx="11">87</cx:pt>
          <cx:pt idx="12">81</cx:pt>
          <cx:pt idx="13">99</cx:pt>
          <cx:pt idx="14">89</cx:pt>
          <cx:pt idx="15">87</cx:pt>
          <cx:pt idx="16">100</cx:pt>
          <cx:pt idx="17">77</cx:pt>
          <cx:pt idx="18">98</cx:pt>
          <cx:pt idx="19">100</cx:pt>
          <cx:pt idx="20">77</cx:pt>
          <cx:pt idx="21">71</cx:pt>
          <cx:pt idx="22">91</cx:pt>
          <cx:pt idx="23">95</cx:pt>
          <cx:pt idx="24">75</cx:pt>
          <cx:pt idx="25">93.373626373626394</cx:pt>
        </cx:lvl>
      </cx:numDim>
    </cx:data>
  </cx:chartData>
  <cx:chart>
    <cx:title pos="t" align="ctr" overlay="0">
      <cx:tx>
        <cx:txData>
          <cx:v>Histograma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s-ES"/>
            <a:t>Histograma</a:t>
          </a:r>
        </a:p>
      </cx:txPr>
    </cx:title>
    <cx:plotArea>
      <cx:plotAreaRegion>
        <cx:series layoutId="clusteredColumn" uniqueId="{9BBD2B37-22E1-4072-9485-1C0EBCBF157B}">
          <cx:tx>
            <cx:txData>
              <cx:f>Hoja1!$B$1</cx:f>
              <cx:v>Nota 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Temperatura!$A$4:$A$15</cx:f>
        <cx:lvl ptCount="12">
          <cx:pt idx="0">Enero</cx:pt>
          <cx:pt idx="1">Febrero</cx:pt>
          <cx:pt idx="2">Marzo</cx:pt>
          <cx:pt idx="3">Abril</cx:pt>
          <cx:pt idx="4">Mayo</cx:pt>
          <cx:pt idx="5">Junio</cx:pt>
          <cx:pt idx="6">Julio</cx:pt>
          <cx:pt idx="7">Agosto</cx:pt>
          <cx:pt idx="8">Septiembre</cx:pt>
          <cx:pt idx="9">Octubre</cx:pt>
          <cx:pt idx="10">Noviembre</cx:pt>
          <cx:pt idx="11">Diciembre</cx:pt>
        </cx:lvl>
      </cx:strDim>
      <cx:numDim type="val">
        <cx:f>Temperatura!$B$4:$B$15</cx:f>
        <cx:lvl ptCount="12" formatCode="Estándar">
          <cx:pt idx="0">7.4000000000000004</cx:pt>
          <cx:pt idx="1">8.9000000000000004</cx:pt>
          <cx:pt idx="2">10.6</cx:pt>
          <cx:pt idx="3">14.6</cx:pt>
          <cx:pt idx="4">17.5</cx:pt>
          <cx:pt idx="5">20.899999999999999</cx:pt>
          <cx:pt idx="6">23.800000000000001</cx:pt>
          <cx:pt idx="7">24.899999999999999</cx:pt>
          <cx:pt idx="8">21.800000000000001</cx:pt>
          <cx:pt idx="9">17.699999999999999</cx:pt>
          <cx:pt idx="10">12.9</cx:pt>
          <cx:pt idx="11">11.199999999999999</cx:pt>
        </cx:lvl>
      </cx:numDim>
    </cx:data>
  </cx:chartData>
  <cx:chart>
    <cx:title pos="t" align="ctr" overlay="0">
      <cx:tx>
        <cx:txData>
          <cx:v>Gráfico de Pareto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s-ES"/>
            <a:t>Gráfico de Pareto</a:t>
          </a:r>
        </a:p>
      </cx:txPr>
    </cx:title>
    <cx:plotArea>
      <cx:plotAreaRegion>
        <cx:series layoutId="clusteredColumn" uniqueId="{251E3390-E04D-4210-A0BF-81D9CE30BF56}">
          <cx:tx>
            <cx:txData>
              <cx:f>Temperatura!$B$3</cx:f>
              <cx:v>Media</cx:v>
            </cx:txData>
          </cx:tx>
          <cx:dataId val="0"/>
          <cx:layoutPr>
            <cx:aggregation/>
          </cx:layoutPr>
          <cx:axisId val="1"/>
        </cx:series>
        <cx:series layoutId="paretoLine" ownerIdx="0" uniqueId="{1FB6A733-1D80-476E-A219-311C431724FA}">
          <cx:axisId val="2"/>
        </cx:series>
      </cx:plotAreaRegion>
      <cx:axis id="0">
        <cx:catScaling gapWidth="0"/>
        <cx:tickLabels/>
      </cx:axis>
      <cx:axis id="1">
        <cx:valScaling/>
        <cx:title>
          <cx:tx>
            <cx:txData>
              <cx:v>Temperatura</cx:v>
            </cx:txData>
          </cx:tx>
          <cx:txPr>
            <a:bodyPr spcFirstLastPara="1" vertOverflow="ellipsis" wrap="square" lIns="0" tIns="0" rIns="0" bIns="0" anchor="ctr" anchorCtr="1"/>
            <a:lstStyle/>
            <a:p>
              <a:pPr algn="ctr">
                <a:defRPr/>
              </a:pPr>
              <a:r>
                <a:rPr lang="es-ES"/>
                <a:t>Temperatura</a:t>
              </a:r>
            </a:p>
          </cx:txPr>
        </cx:title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Temperatura!$A$4:$A$15</cx:f>
        <cx:lvl ptCount="12">
          <cx:pt idx="0">Enero</cx:pt>
          <cx:pt idx="1">Febrero</cx:pt>
          <cx:pt idx="2">Marzo</cx:pt>
          <cx:pt idx="3">Abril</cx:pt>
          <cx:pt idx="4">Mayo</cx:pt>
          <cx:pt idx="5">Junio</cx:pt>
          <cx:pt idx="6">Julio</cx:pt>
          <cx:pt idx="7">Agosto</cx:pt>
          <cx:pt idx="8">Septiembre</cx:pt>
          <cx:pt idx="9">Octubre</cx:pt>
          <cx:pt idx="10">Noviembre</cx:pt>
          <cx:pt idx="11">Diciembre</cx:pt>
        </cx:lvl>
      </cx:strDim>
      <cx:numDim type="size">
        <cx:f>Temperatura!$B$4:$B$15</cx:f>
        <cx:lvl ptCount="12" formatCode="Estándar">
          <cx:pt idx="0">7.4000000000000004</cx:pt>
          <cx:pt idx="1">8.9000000000000004</cx:pt>
          <cx:pt idx="2">10.6</cx:pt>
          <cx:pt idx="3">14.6</cx:pt>
          <cx:pt idx="4">17.5</cx:pt>
          <cx:pt idx="5">20.899999999999999</cx:pt>
          <cx:pt idx="6">23.800000000000001</cx:pt>
          <cx:pt idx="7">24.899999999999999</cx:pt>
          <cx:pt idx="8">21.800000000000001</cx:pt>
          <cx:pt idx="9">17.699999999999999</cx:pt>
          <cx:pt idx="10">12.9</cx:pt>
          <cx:pt idx="11">11.199999999999999</cx:pt>
        </cx:lvl>
      </cx:numDim>
    </cx:data>
  </cx:chartData>
  <cx:chart>
    <cx:title pos="t" align="ctr" overlay="0">
      <cx:tx>
        <cx:txData>
          <cx:v>Jerarquía - Rectángulos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s-ES"/>
            <a:t>Jerarquía - Rectángulos</a:t>
          </a:r>
        </a:p>
      </cx:txPr>
    </cx:title>
    <cx:plotArea>
      <cx:plotAreaRegion>
        <cx:series layoutId="treemap" uniqueId="{D21D203D-4C8A-4A3D-A866-D41D5C3A2483}">
          <cx:tx>
            <cx:txData>
              <cx:f>Temperatura!$B$3</cx:f>
              <cx:v>Media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Temperatura!$A$4:$A$15</cx:f>
        <cx:lvl ptCount="12">
          <cx:pt idx="0">Enero</cx:pt>
          <cx:pt idx="1">Febrero</cx:pt>
          <cx:pt idx="2">Marzo</cx:pt>
          <cx:pt idx="3">Abril</cx:pt>
          <cx:pt idx="4">Mayo</cx:pt>
          <cx:pt idx="5">Junio</cx:pt>
          <cx:pt idx="6">Julio</cx:pt>
          <cx:pt idx="7">Agosto</cx:pt>
          <cx:pt idx="8">Septiembre</cx:pt>
          <cx:pt idx="9">Octubre</cx:pt>
          <cx:pt idx="10">Noviembre</cx:pt>
          <cx:pt idx="11">Diciembre</cx:pt>
        </cx:lvl>
      </cx:strDim>
      <cx:numDim type="size">
        <cx:f>Temperatura!$B$4:$B$15</cx:f>
        <cx:lvl ptCount="12" formatCode="Estándar">
          <cx:pt idx="0">7.4000000000000004</cx:pt>
          <cx:pt idx="1">8.9000000000000004</cx:pt>
          <cx:pt idx="2">10.6</cx:pt>
          <cx:pt idx="3">14.6</cx:pt>
          <cx:pt idx="4">17.5</cx:pt>
          <cx:pt idx="5">20.899999999999999</cx:pt>
          <cx:pt idx="6">23.800000000000001</cx:pt>
          <cx:pt idx="7">24.899999999999999</cx:pt>
          <cx:pt idx="8">21.800000000000001</cx:pt>
          <cx:pt idx="9">17.699999999999999</cx:pt>
          <cx:pt idx="10">12.9</cx:pt>
          <cx:pt idx="11">11.199999999999999</cx:pt>
        </cx:lvl>
      </cx:numDim>
    </cx:data>
  </cx:chartData>
  <cx:chart>
    <cx:title pos="t" align="ctr" overlay="0">
      <cx:tx>
        <cx:txData>
          <cx:v>Jerarquía - Proyección solar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s-ES"/>
            <a:t>Jerarquía - Proyección solar</a:t>
          </a:r>
        </a:p>
      </cx:txPr>
    </cx:title>
    <cx:plotArea>
      <cx:plotAreaRegion>
        <cx:series layoutId="sunburst" uniqueId="{D21D203D-4C8A-4A3D-A866-D41D5C3A2483}">
          <cx:tx>
            <cx:txData>
              <cx:f>Temperatura!$B$3</cx:f>
              <cx:v>Media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r" align="ctr" overlay="0">
      <cx:txPr>
        <a:bodyPr spcFirstLastPara="1" vertOverflow="ellipsis" wrap="square" lIns="0" tIns="0" rIns="0" bIns="0" anchor="ctr" anchorCtr="1"/>
        <a:lstStyle/>
        <a:p>
          <a:pPr>
            <a:defRPr/>
          </a:pPr>
          <a:endParaRPr lang="es-ES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3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197" kern="1200"/>
  </cs:chartArea>
  <cs:dataLabel>
    <cs:lnRef idx="0"/>
    <cs:fillRef idx="0"/>
    <cs:effectRef idx="0"/>
    <cs:fontRef idx="minor">
      <cs:styleClr val="0"/>
    </cs:fontRef>
    <cs:spPr>
      <a:solidFill>
        <a:schemeClr val="lt1">
          <a:alpha val="90000"/>
        </a:schemeClr>
      </a:solidFill>
    </cs:spPr>
    <cs:defRPr sz="1197" b="1" kern="1200"/>
    <cs:bodyPr vertOverflow="clip" horzOverflow="clip" wrap="square" lIns="38100" tIns="19050" rIns="38100" bIns="19050" anchor="ctr">
      <a:spAutoFit/>
    </cs:bodyPr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/>
    <cs:effectRef idx="0">
      <cs:styleClr val="auto"/>
    </cs:effectRef>
    <cs:fontRef idx="minor">
      <a:schemeClr val="tx1"/>
    </cs:fontRef>
    <cs:spPr>
      <a:solidFill>
        <a:schemeClr val="lt1">
          <a:alpha val="25000"/>
        </a:schemeClr>
      </a:solidFill>
      <a:effectLst>
        <a:innerShdw blurRad="114300">
          <a:schemeClr val="phClr"/>
        </a:innerShdw>
      </a:effectLst>
    </cs:spPr>
  </cs:dataPoint>
  <cs:dataPoint3D>
    <cs:lnRef idx="0"/>
    <cs:fillRef idx="0"/>
    <cs:effectRef idx="0">
      <cs:styleClr val="auto"/>
    </cs:effectRef>
    <cs:fontRef idx="minor">
      <a:schemeClr val="tx1"/>
    </cs:fontRef>
    <cs:spPr>
      <a:solidFill>
        <a:schemeClr val="lt1">
          <a:alpha val="10000"/>
        </a:schemeClr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/>
    <cs:fillRef idx="0">
      <cs:styleClr val="0"/>
    </cs:fillRef>
    <cs:effectRef idx="0"/>
    <cs:fontRef idx="minor">
      <a:schemeClr val="tx1"/>
    </cs:fontRef>
    <cs:spPr>
      <a:pattFill prst="ltDnDiag">
        <a:fgClr>
          <a:schemeClr val="lt1"/>
        </a:fgClr>
        <a:bgClr>
          <a:schemeClr val="phClr"/>
        </a:bgClr>
      </a:pattFill>
      <a:ln w="9525" cap="flat" cmpd="sng" algn="ctr">
        <a:solidFill>
          <a:schemeClr val="lt1">
            <a:alpha val="50000"/>
          </a:schemeClr>
        </a:solidFill>
        <a:round/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15875" cap="flat" cmpd="sng" algn="ctr">
        <a:solidFill>
          <a:schemeClr val="lt1"/>
        </a:solidFill>
        <a:round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/>
    <cs:fillRef idx="0">
      <cs:styleClr val="0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lt1"/>
        </a:bgClr>
      </a:pattFill>
      <a:ln w="9525" cap="flat" cmpd="sng" algn="ctr">
        <a:solidFill>
          <a:schemeClr val="lt1">
            <a:lumMod val="85000"/>
            <a:alpha val="50000"/>
          </a:schemeClr>
        </a:solidFill>
        <a:round/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8D02B-38F0-4CB6-9430-8D472A82BE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AD0D9B-3915-4544-8B9E-B65DBFF9ABEE}">
      <dgm:prSet/>
      <dgm:spPr/>
      <dgm:t>
        <a:bodyPr/>
        <a:lstStyle/>
        <a:p>
          <a:r>
            <a:rPr lang="es-ES"/>
            <a:t>Elementos de un gráfico</a:t>
          </a:r>
          <a:endParaRPr lang="en-US"/>
        </a:p>
      </dgm:t>
    </dgm:pt>
    <dgm:pt modelId="{224B49F7-403A-4062-B181-8D30A18478AA}" type="parTrans" cxnId="{8EA5D0E2-7F02-4923-B64A-64E64226A3CD}">
      <dgm:prSet/>
      <dgm:spPr/>
      <dgm:t>
        <a:bodyPr/>
        <a:lstStyle/>
        <a:p>
          <a:endParaRPr lang="en-US"/>
        </a:p>
      </dgm:t>
    </dgm:pt>
    <dgm:pt modelId="{A4FA0B47-3245-45E8-92C3-BBB4413E205B}" type="sibTrans" cxnId="{8EA5D0E2-7F02-4923-B64A-64E64226A3CD}">
      <dgm:prSet/>
      <dgm:spPr/>
      <dgm:t>
        <a:bodyPr/>
        <a:lstStyle/>
        <a:p>
          <a:endParaRPr lang="en-US"/>
        </a:p>
      </dgm:t>
    </dgm:pt>
    <dgm:pt modelId="{DD94D8B5-193E-4829-A5F4-5659A32F1519}">
      <dgm:prSet/>
      <dgm:spPr/>
      <dgm:t>
        <a:bodyPr/>
        <a:lstStyle/>
        <a:p>
          <a:r>
            <a:rPr lang="es-ES"/>
            <a:t>Revisión de los distintos tipo de gráficos disponibles y su funcionalidad</a:t>
          </a:r>
          <a:endParaRPr lang="en-US"/>
        </a:p>
      </dgm:t>
    </dgm:pt>
    <dgm:pt modelId="{67630D19-9CE5-4AFE-8F51-A2C3EED4AD6B}" type="parTrans" cxnId="{722F44BF-7587-4FD4-A71B-1CBDEE7262A9}">
      <dgm:prSet/>
      <dgm:spPr/>
      <dgm:t>
        <a:bodyPr/>
        <a:lstStyle/>
        <a:p>
          <a:endParaRPr lang="en-US"/>
        </a:p>
      </dgm:t>
    </dgm:pt>
    <dgm:pt modelId="{18AF74D3-F335-4285-BDE6-E771C306D906}" type="sibTrans" cxnId="{722F44BF-7587-4FD4-A71B-1CBDEE7262A9}">
      <dgm:prSet/>
      <dgm:spPr/>
      <dgm:t>
        <a:bodyPr/>
        <a:lstStyle/>
        <a:p>
          <a:endParaRPr lang="en-US"/>
        </a:p>
      </dgm:t>
    </dgm:pt>
    <dgm:pt modelId="{9B98E822-EF5D-4BC1-BA5E-F15E9D7B582D}">
      <dgm:prSet/>
      <dgm:spPr/>
      <dgm:t>
        <a:bodyPr/>
        <a:lstStyle/>
        <a:p>
          <a:r>
            <a:rPr lang="es-ES"/>
            <a:t>Creación de gráficos, formatos y estilos </a:t>
          </a:r>
          <a:endParaRPr lang="en-US"/>
        </a:p>
      </dgm:t>
    </dgm:pt>
    <dgm:pt modelId="{32BC3DEA-6427-4957-87B2-83BC34F6E8E8}" type="parTrans" cxnId="{B69F3B21-D8CB-47AF-97AE-F19295D8B9B7}">
      <dgm:prSet/>
      <dgm:spPr/>
      <dgm:t>
        <a:bodyPr/>
        <a:lstStyle/>
        <a:p>
          <a:endParaRPr lang="en-US"/>
        </a:p>
      </dgm:t>
    </dgm:pt>
    <dgm:pt modelId="{E90F34CD-C7C1-4431-ADC5-FE916EF2A797}" type="sibTrans" cxnId="{B69F3B21-D8CB-47AF-97AE-F19295D8B9B7}">
      <dgm:prSet/>
      <dgm:spPr/>
      <dgm:t>
        <a:bodyPr/>
        <a:lstStyle/>
        <a:p>
          <a:endParaRPr lang="en-US"/>
        </a:p>
      </dgm:t>
    </dgm:pt>
    <dgm:pt modelId="{FA1D5FCE-D94E-4AAF-B62E-3111E36BDA69}">
      <dgm:prSet/>
      <dgm:spPr/>
      <dgm:t>
        <a:bodyPr/>
        <a:lstStyle/>
        <a:p>
          <a:r>
            <a:rPr lang="es-ES"/>
            <a:t>Agregar y cambiar elementos en los gráficos dinámicos </a:t>
          </a:r>
          <a:endParaRPr lang="en-US"/>
        </a:p>
      </dgm:t>
    </dgm:pt>
    <dgm:pt modelId="{35377529-E618-42E0-9A77-5C230964F175}" type="parTrans" cxnId="{CAB837D6-5409-4E0F-8CF1-4790BA44B885}">
      <dgm:prSet/>
      <dgm:spPr/>
      <dgm:t>
        <a:bodyPr/>
        <a:lstStyle/>
        <a:p>
          <a:endParaRPr lang="en-US"/>
        </a:p>
      </dgm:t>
    </dgm:pt>
    <dgm:pt modelId="{2123101B-5AC6-45B9-AFC6-5B513EE2A59B}" type="sibTrans" cxnId="{CAB837D6-5409-4E0F-8CF1-4790BA44B885}">
      <dgm:prSet/>
      <dgm:spPr/>
      <dgm:t>
        <a:bodyPr/>
        <a:lstStyle/>
        <a:p>
          <a:endParaRPr lang="en-US"/>
        </a:p>
      </dgm:t>
    </dgm:pt>
    <dgm:pt modelId="{14EC886E-EA8E-469F-B8D0-F10813577BAD}">
      <dgm:prSet/>
      <dgm:spPr/>
      <dgm:t>
        <a:bodyPr/>
        <a:lstStyle/>
        <a:p>
          <a:r>
            <a:rPr lang="es-ES"/>
            <a:t>Filtros y segmentaciones de gráficos y tablas</a:t>
          </a:r>
          <a:endParaRPr lang="en-US"/>
        </a:p>
      </dgm:t>
    </dgm:pt>
    <dgm:pt modelId="{35A26147-ACC8-4D7D-B4DD-5E0743848BEF}" type="parTrans" cxnId="{7D9CFA3B-0160-4B04-BA94-D12FD78A57AE}">
      <dgm:prSet/>
      <dgm:spPr/>
      <dgm:t>
        <a:bodyPr/>
        <a:lstStyle/>
        <a:p>
          <a:endParaRPr lang="en-US"/>
        </a:p>
      </dgm:t>
    </dgm:pt>
    <dgm:pt modelId="{EF036FA4-47DF-42C1-9F0B-124B1DBC42A1}" type="sibTrans" cxnId="{7D9CFA3B-0160-4B04-BA94-D12FD78A57AE}">
      <dgm:prSet/>
      <dgm:spPr/>
      <dgm:t>
        <a:bodyPr/>
        <a:lstStyle/>
        <a:p>
          <a:endParaRPr lang="en-US"/>
        </a:p>
      </dgm:t>
    </dgm:pt>
    <dgm:pt modelId="{0B6FB3E0-FA74-4F12-8FA2-17612BE0A701}">
      <dgm:prSet/>
      <dgm:spPr/>
      <dgm:t>
        <a:bodyPr/>
        <a:lstStyle/>
        <a:p>
          <a:r>
            <a:rPr lang="es-ES"/>
            <a:t>Inserción de minigráficos </a:t>
          </a:r>
          <a:endParaRPr lang="en-US"/>
        </a:p>
      </dgm:t>
    </dgm:pt>
    <dgm:pt modelId="{26988288-6EDD-4B9D-BAA2-F967772E3B82}" type="parTrans" cxnId="{1DF78078-F711-48FA-BCCA-80428B7BBAD9}">
      <dgm:prSet/>
      <dgm:spPr/>
      <dgm:t>
        <a:bodyPr/>
        <a:lstStyle/>
        <a:p>
          <a:endParaRPr lang="en-US"/>
        </a:p>
      </dgm:t>
    </dgm:pt>
    <dgm:pt modelId="{1EB3988D-B5F7-4EBF-B240-B71C33BB362C}" type="sibTrans" cxnId="{1DF78078-F711-48FA-BCCA-80428B7BBAD9}">
      <dgm:prSet/>
      <dgm:spPr/>
      <dgm:t>
        <a:bodyPr/>
        <a:lstStyle/>
        <a:p>
          <a:endParaRPr lang="en-US"/>
        </a:p>
      </dgm:t>
    </dgm:pt>
    <dgm:pt modelId="{9A7FC691-14FE-46F0-8076-F7E1698E625E}" type="pres">
      <dgm:prSet presAssocID="{99A8D02B-38F0-4CB6-9430-8D472A82BE98}" presName="root" presStyleCnt="0">
        <dgm:presLayoutVars>
          <dgm:dir/>
          <dgm:resizeHandles val="exact"/>
        </dgm:presLayoutVars>
      </dgm:prSet>
      <dgm:spPr/>
    </dgm:pt>
    <dgm:pt modelId="{47E6A22E-E0BB-45D7-8F63-E39C7332E7AF}" type="pres">
      <dgm:prSet presAssocID="{82AD0D9B-3915-4544-8B9E-B65DBFF9ABEE}" presName="compNode" presStyleCnt="0"/>
      <dgm:spPr/>
    </dgm:pt>
    <dgm:pt modelId="{137E9E25-15FD-43AA-B439-C8BE3F37F7ED}" type="pres">
      <dgm:prSet presAssocID="{82AD0D9B-3915-4544-8B9E-B65DBFF9ABEE}" presName="bgRect" presStyleLbl="bgShp" presStyleIdx="0" presStyleCnt="6"/>
      <dgm:spPr/>
    </dgm:pt>
    <dgm:pt modelId="{FB6FF075-FC93-4BF5-8D57-A8B9C9F99D0C}" type="pres">
      <dgm:prSet presAssocID="{82AD0D9B-3915-4544-8B9E-B65DBFF9AB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412ECCE0-2115-4A34-8D8F-15AFFEF3712F}" type="pres">
      <dgm:prSet presAssocID="{82AD0D9B-3915-4544-8B9E-B65DBFF9ABEE}" presName="spaceRect" presStyleCnt="0"/>
      <dgm:spPr/>
    </dgm:pt>
    <dgm:pt modelId="{644878BD-2F17-417E-B351-3507ADEA376B}" type="pres">
      <dgm:prSet presAssocID="{82AD0D9B-3915-4544-8B9E-B65DBFF9ABEE}" presName="parTx" presStyleLbl="revTx" presStyleIdx="0" presStyleCnt="6">
        <dgm:presLayoutVars>
          <dgm:chMax val="0"/>
          <dgm:chPref val="0"/>
        </dgm:presLayoutVars>
      </dgm:prSet>
      <dgm:spPr/>
    </dgm:pt>
    <dgm:pt modelId="{9F2A2974-3E18-446E-9A75-58CFCB91044D}" type="pres">
      <dgm:prSet presAssocID="{A4FA0B47-3245-45E8-92C3-BBB4413E205B}" presName="sibTrans" presStyleCnt="0"/>
      <dgm:spPr/>
    </dgm:pt>
    <dgm:pt modelId="{D92A4737-D2B7-456E-9511-9F887F491FB0}" type="pres">
      <dgm:prSet presAssocID="{DD94D8B5-193E-4829-A5F4-5659A32F1519}" presName="compNode" presStyleCnt="0"/>
      <dgm:spPr/>
    </dgm:pt>
    <dgm:pt modelId="{054656BE-94E7-4E21-B1BF-08A735B2EE2F}" type="pres">
      <dgm:prSet presAssocID="{DD94D8B5-193E-4829-A5F4-5659A32F1519}" presName="bgRect" presStyleLbl="bgShp" presStyleIdx="1" presStyleCnt="6"/>
      <dgm:spPr/>
    </dgm:pt>
    <dgm:pt modelId="{F1A7CEE9-5A1D-4234-98AA-E654DBA4CFBC}" type="pres">
      <dgm:prSet presAssocID="{DD94D8B5-193E-4829-A5F4-5659A32F15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B0EC43E6-2500-4387-9F5F-EF180ACD5163}" type="pres">
      <dgm:prSet presAssocID="{DD94D8B5-193E-4829-A5F4-5659A32F1519}" presName="spaceRect" presStyleCnt="0"/>
      <dgm:spPr/>
    </dgm:pt>
    <dgm:pt modelId="{066CDE4D-5021-429A-8ADD-4EB04B6BFF1A}" type="pres">
      <dgm:prSet presAssocID="{DD94D8B5-193E-4829-A5F4-5659A32F1519}" presName="parTx" presStyleLbl="revTx" presStyleIdx="1" presStyleCnt="6">
        <dgm:presLayoutVars>
          <dgm:chMax val="0"/>
          <dgm:chPref val="0"/>
        </dgm:presLayoutVars>
      </dgm:prSet>
      <dgm:spPr/>
    </dgm:pt>
    <dgm:pt modelId="{8192AAA8-186C-4315-A3B9-ED996AF48FBD}" type="pres">
      <dgm:prSet presAssocID="{18AF74D3-F335-4285-BDE6-E771C306D906}" presName="sibTrans" presStyleCnt="0"/>
      <dgm:spPr/>
    </dgm:pt>
    <dgm:pt modelId="{3F095400-D30C-4437-8110-5AA41754C619}" type="pres">
      <dgm:prSet presAssocID="{9B98E822-EF5D-4BC1-BA5E-F15E9D7B582D}" presName="compNode" presStyleCnt="0"/>
      <dgm:spPr/>
    </dgm:pt>
    <dgm:pt modelId="{AFDD2C04-68A4-468D-8C93-AFBCB052CF98}" type="pres">
      <dgm:prSet presAssocID="{9B98E822-EF5D-4BC1-BA5E-F15E9D7B582D}" presName="bgRect" presStyleLbl="bgShp" presStyleIdx="2" presStyleCnt="6"/>
      <dgm:spPr/>
    </dgm:pt>
    <dgm:pt modelId="{A3683C3E-0E85-4F7D-84CB-9A2F862DC576}" type="pres">
      <dgm:prSet presAssocID="{9B98E822-EF5D-4BC1-BA5E-F15E9D7B58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74E720F-E760-4727-BECE-77FADCA75190}" type="pres">
      <dgm:prSet presAssocID="{9B98E822-EF5D-4BC1-BA5E-F15E9D7B582D}" presName="spaceRect" presStyleCnt="0"/>
      <dgm:spPr/>
    </dgm:pt>
    <dgm:pt modelId="{D52381EB-FD0C-4693-9BA6-30F8E85C0FC7}" type="pres">
      <dgm:prSet presAssocID="{9B98E822-EF5D-4BC1-BA5E-F15E9D7B582D}" presName="parTx" presStyleLbl="revTx" presStyleIdx="2" presStyleCnt="6">
        <dgm:presLayoutVars>
          <dgm:chMax val="0"/>
          <dgm:chPref val="0"/>
        </dgm:presLayoutVars>
      </dgm:prSet>
      <dgm:spPr/>
    </dgm:pt>
    <dgm:pt modelId="{611FC143-F063-4E6D-886C-CB871FFBFA8C}" type="pres">
      <dgm:prSet presAssocID="{E90F34CD-C7C1-4431-ADC5-FE916EF2A797}" presName="sibTrans" presStyleCnt="0"/>
      <dgm:spPr/>
    </dgm:pt>
    <dgm:pt modelId="{BB64CA38-5A0C-43AF-87E4-4AC6BEFFE7CC}" type="pres">
      <dgm:prSet presAssocID="{FA1D5FCE-D94E-4AAF-B62E-3111E36BDA69}" presName="compNode" presStyleCnt="0"/>
      <dgm:spPr/>
    </dgm:pt>
    <dgm:pt modelId="{F573583E-4058-407B-BCC3-A49BADC17680}" type="pres">
      <dgm:prSet presAssocID="{FA1D5FCE-D94E-4AAF-B62E-3111E36BDA69}" presName="bgRect" presStyleLbl="bgShp" presStyleIdx="3" presStyleCnt="6"/>
      <dgm:spPr/>
    </dgm:pt>
    <dgm:pt modelId="{D5ED89C2-F4EE-475A-9980-2B0508BF183A}" type="pres">
      <dgm:prSet presAssocID="{FA1D5FCE-D94E-4AAF-B62E-3111E36BDA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D21CD2-807A-47F2-9BE8-AE9A8CFDE31A}" type="pres">
      <dgm:prSet presAssocID="{FA1D5FCE-D94E-4AAF-B62E-3111E36BDA69}" presName="spaceRect" presStyleCnt="0"/>
      <dgm:spPr/>
    </dgm:pt>
    <dgm:pt modelId="{DB6396AC-8F06-4CE3-9949-6C3B1E3C86F3}" type="pres">
      <dgm:prSet presAssocID="{FA1D5FCE-D94E-4AAF-B62E-3111E36BDA69}" presName="parTx" presStyleLbl="revTx" presStyleIdx="3" presStyleCnt="6">
        <dgm:presLayoutVars>
          <dgm:chMax val="0"/>
          <dgm:chPref val="0"/>
        </dgm:presLayoutVars>
      </dgm:prSet>
      <dgm:spPr/>
    </dgm:pt>
    <dgm:pt modelId="{520595E2-703C-4E26-B400-BA33F8165FB9}" type="pres">
      <dgm:prSet presAssocID="{2123101B-5AC6-45B9-AFC6-5B513EE2A59B}" presName="sibTrans" presStyleCnt="0"/>
      <dgm:spPr/>
    </dgm:pt>
    <dgm:pt modelId="{CF5CE8B9-50AC-4379-A085-75841D8AAC8F}" type="pres">
      <dgm:prSet presAssocID="{14EC886E-EA8E-469F-B8D0-F10813577BAD}" presName="compNode" presStyleCnt="0"/>
      <dgm:spPr/>
    </dgm:pt>
    <dgm:pt modelId="{BC347CEE-C2A4-46F9-8B1E-9BB2D8E9AC64}" type="pres">
      <dgm:prSet presAssocID="{14EC886E-EA8E-469F-B8D0-F10813577BAD}" presName="bgRect" presStyleLbl="bgShp" presStyleIdx="4" presStyleCnt="6"/>
      <dgm:spPr/>
    </dgm:pt>
    <dgm:pt modelId="{6DCD9BEC-3D7E-4069-A475-66066D5B64A4}" type="pres">
      <dgm:prSet presAssocID="{14EC886E-EA8E-469F-B8D0-F10813577BA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EA33AFB-3D44-404F-ACF6-2F8DC63045C8}" type="pres">
      <dgm:prSet presAssocID="{14EC886E-EA8E-469F-B8D0-F10813577BAD}" presName="spaceRect" presStyleCnt="0"/>
      <dgm:spPr/>
    </dgm:pt>
    <dgm:pt modelId="{05AD3EDD-6540-4D13-A6C6-4F4A54C79382}" type="pres">
      <dgm:prSet presAssocID="{14EC886E-EA8E-469F-B8D0-F10813577BAD}" presName="parTx" presStyleLbl="revTx" presStyleIdx="4" presStyleCnt="6">
        <dgm:presLayoutVars>
          <dgm:chMax val="0"/>
          <dgm:chPref val="0"/>
        </dgm:presLayoutVars>
      </dgm:prSet>
      <dgm:spPr/>
    </dgm:pt>
    <dgm:pt modelId="{D27BE7E9-7ABE-4474-9648-6BEE7B98BC78}" type="pres">
      <dgm:prSet presAssocID="{EF036FA4-47DF-42C1-9F0B-124B1DBC42A1}" presName="sibTrans" presStyleCnt="0"/>
      <dgm:spPr/>
    </dgm:pt>
    <dgm:pt modelId="{5B0D9FE3-2CA0-4A47-A177-091D9DB3546A}" type="pres">
      <dgm:prSet presAssocID="{0B6FB3E0-FA74-4F12-8FA2-17612BE0A701}" presName="compNode" presStyleCnt="0"/>
      <dgm:spPr/>
    </dgm:pt>
    <dgm:pt modelId="{57B41F9C-09E6-4B89-92B8-2059796A87B4}" type="pres">
      <dgm:prSet presAssocID="{0B6FB3E0-FA74-4F12-8FA2-17612BE0A701}" presName="bgRect" presStyleLbl="bgShp" presStyleIdx="5" presStyleCnt="6"/>
      <dgm:spPr/>
    </dgm:pt>
    <dgm:pt modelId="{AD9898C1-B958-48A2-8DEB-0BD75E949585}" type="pres">
      <dgm:prSet presAssocID="{0B6FB3E0-FA74-4F12-8FA2-17612BE0A70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415BA6F-41B9-4163-8399-68A17B91229F}" type="pres">
      <dgm:prSet presAssocID="{0B6FB3E0-FA74-4F12-8FA2-17612BE0A701}" presName="spaceRect" presStyleCnt="0"/>
      <dgm:spPr/>
    </dgm:pt>
    <dgm:pt modelId="{A9E0BB47-2F91-4D76-951A-8C15F0F260CF}" type="pres">
      <dgm:prSet presAssocID="{0B6FB3E0-FA74-4F12-8FA2-17612BE0A70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29DF917-912A-4B2E-A9CD-D82FE74698A0}" type="presOf" srcId="{0B6FB3E0-FA74-4F12-8FA2-17612BE0A701}" destId="{A9E0BB47-2F91-4D76-951A-8C15F0F260CF}" srcOrd="0" destOrd="0" presId="urn:microsoft.com/office/officeart/2018/2/layout/IconVerticalSolidList"/>
    <dgm:cxn modelId="{B69F3B21-D8CB-47AF-97AE-F19295D8B9B7}" srcId="{99A8D02B-38F0-4CB6-9430-8D472A82BE98}" destId="{9B98E822-EF5D-4BC1-BA5E-F15E9D7B582D}" srcOrd="2" destOrd="0" parTransId="{32BC3DEA-6427-4957-87B2-83BC34F6E8E8}" sibTransId="{E90F34CD-C7C1-4431-ADC5-FE916EF2A797}"/>
    <dgm:cxn modelId="{ED76892A-F668-4278-88D2-678E33AC1559}" type="presOf" srcId="{82AD0D9B-3915-4544-8B9E-B65DBFF9ABEE}" destId="{644878BD-2F17-417E-B351-3507ADEA376B}" srcOrd="0" destOrd="0" presId="urn:microsoft.com/office/officeart/2018/2/layout/IconVerticalSolidList"/>
    <dgm:cxn modelId="{BAB5A12E-42B8-4F87-BBD1-3D5CAA68B074}" type="presOf" srcId="{9B98E822-EF5D-4BC1-BA5E-F15E9D7B582D}" destId="{D52381EB-FD0C-4693-9BA6-30F8E85C0FC7}" srcOrd="0" destOrd="0" presId="urn:microsoft.com/office/officeart/2018/2/layout/IconVerticalSolidList"/>
    <dgm:cxn modelId="{7D9CFA3B-0160-4B04-BA94-D12FD78A57AE}" srcId="{99A8D02B-38F0-4CB6-9430-8D472A82BE98}" destId="{14EC886E-EA8E-469F-B8D0-F10813577BAD}" srcOrd="4" destOrd="0" parTransId="{35A26147-ACC8-4D7D-B4DD-5E0743848BEF}" sibTransId="{EF036FA4-47DF-42C1-9F0B-124B1DBC42A1}"/>
    <dgm:cxn modelId="{49D74F65-39CC-40C1-BF13-0E4C4373C56E}" type="presOf" srcId="{FA1D5FCE-D94E-4AAF-B62E-3111E36BDA69}" destId="{DB6396AC-8F06-4CE3-9949-6C3B1E3C86F3}" srcOrd="0" destOrd="0" presId="urn:microsoft.com/office/officeart/2018/2/layout/IconVerticalSolidList"/>
    <dgm:cxn modelId="{1DF78078-F711-48FA-BCCA-80428B7BBAD9}" srcId="{99A8D02B-38F0-4CB6-9430-8D472A82BE98}" destId="{0B6FB3E0-FA74-4F12-8FA2-17612BE0A701}" srcOrd="5" destOrd="0" parTransId="{26988288-6EDD-4B9D-BAA2-F967772E3B82}" sibTransId="{1EB3988D-B5F7-4EBF-B240-B71C33BB362C}"/>
    <dgm:cxn modelId="{C4D3F3B9-03E2-4C2B-9222-4ABD432089E5}" type="presOf" srcId="{DD94D8B5-193E-4829-A5F4-5659A32F1519}" destId="{066CDE4D-5021-429A-8ADD-4EB04B6BFF1A}" srcOrd="0" destOrd="0" presId="urn:microsoft.com/office/officeart/2018/2/layout/IconVerticalSolidList"/>
    <dgm:cxn modelId="{722F44BF-7587-4FD4-A71B-1CBDEE7262A9}" srcId="{99A8D02B-38F0-4CB6-9430-8D472A82BE98}" destId="{DD94D8B5-193E-4829-A5F4-5659A32F1519}" srcOrd="1" destOrd="0" parTransId="{67630D19-9CE5-4AFE-8F51-A2C3EED4AD6B}" sibTransId="{18AF74D3-F335-4285-BDE6-E771C306D906}"/>
    <dgm:cxn modelId="{DCC894C3-356F-4EAD-8EF1-A7406672E049}" type="presOf" srcId="{99A8D02B-38F0-4CB6-9430-8D472A82BE98}" destId="{9A7FC691-14FE-46F0-8076-F7E1698E625E}" srcOrd="0" destOrd="0" presId="urn:microsoft.com/office/officeart/2018/2/layout/IconVerticalSolidList"/>
    <dgm:cxn modelId="{8FEEF1D5-E483-40B5-A943-F23CD0FF73E6}" type="presOf" srcId="{14EC886E-EA8E-469F-B8D0-F10813577BAD}" destId="{05AD3EDD-6540-4D13-A6C6-4F4A54C79382}" srcOrd="0" destOrd="0" presId="urn:microsoft.com/office/officeart/2018/2/layout/IconVerticalSolidList"/>
    <dgm:cxn modelId="{CAB837D6-5409-4E0F-8CF1-4790BA44B885}" srcId="{99A8D02B-38F0-4CB6-9430-8D472A82BE98}" destId="{FA1D5FCE-D94E-4AAF-B62E-3111E36BDA69}" srcOrd="3" destOrd="0" parTransId="{35377529-E618-42E0-9A77-5C230964F175}" sibTransId="{2123101B-5AC6-45B9-AFC6-5B513EE2A59B}"/>
    <dgm:cxn modelId="{8EA5D0E2-7F02-4923-B64A-64E64226A3CD}" srcId="{99A8D02B-38F0-4CB6-9430-8D472A82BE98}" destId="{82AD0D9B-3915-4544-8B9E-B65DBFF9ABEE}" srcOrd="0" destOrd="0" parTransId="{224B49F7-403A-4062-B181-8D30A18478AA}" sibTransId="{A4FA0B47-3245-45E8-92C3-BBB4413E205B}"/>
    <dgm:cxn modelId="{CEF0C4D7-B825-40C7-9269-0F4A13B3B5DD}" type="presParOf" srcId="{9A7FC691-14FE-46F0-8076-F7E1698E625E}" destId="{47E6A22E-E0BB-45D7-8F63-E39C7332E7AF}" srcOrd="0" destOrd="0" presId="urn:microsoft.com/office/officeart/2018/2/layout/IconVerticalSolidList"/>
    <dgm:cxn modelId="{758B1F20-E3F9-47AC-ADB8-80418E8B2C6D}" type="presParOf" srcId="{47E6A22E-E0BB-45D7-8F63-E39C7332E7AF}" destId="{137E9E25-15FD-43AA-B439-C8BE3F37F7ED}" srcOrd="0" destOrd="0" presId="urn:microsoft.com/office/officeart/2018/2/layout/IconVerticalSolidList"/>
    <dgm:cxn modelId="{D2D05E51-A764-4411-A6CD-18B69C8305D2}" type="presParOf" srcId="{47E6A22E-E0BB-45D7-8F63-E39C7332E7AF}" destId="{FB6FF075-FC93-4BF5-8D57-A8B9C9F99D0C}" srcOrd="1" destOrd="0" presId="urn:microsoft.com/office/officeart/2018/2/layout/IconVerticalSolidList"/>
    <dgm:cxn modelId="{9C0A6822-CBEB-4608-9162-6A9A5F950F2E}" type="presParOf" srcId="{47E6A22E-E0BB-45D7-8F63-E39C7332E7AF}" destId="{412ECCE0-2115-4A34-8D8F-15AFFEF3712F}" srcOrd="2" destOrd="0" presId="urn:microsoft.com/office/officeart/2018/2/layout/IconVerticalSolidList"/>
    <dgm:cxn modelId="{EA7BCA0F-2C17-4438-8852-3A7E040DC43E}" type="presParOf" srcId="{47E6A22E-E0BB-45D7-8F63-E39C7332E7AF}" destId="{644878BD-2F17-417E-B351-3507ADEA376B}" srcOrd="3" destOrd="0" presId="urn:microsoft.com/office/officeart/2018/2/layout/IconVerticalSolidList"/>
    <dgm:cxn modelId="{44469A26-7D06-498E-826E-4DBB878F60F6}" type="presParOf" srcId="{9A7FC691-14FE-46F0-8076-F7E1698E625E}" destId="{9F2A2974-3E18-446E-9A75-58CFCB91044D}" srcOrd="1" destOrd="0" presId="urn:microsoft.com/office/officeart/2018/2/layout/IconVerticalSolidList"/>
    <dgm:cxn modelId="{8F490EEF-B896-46AE-BE46-36A0912CAE69}" type="presParOf" srcId="{9A7FC691-14FE-46F0-8076-F7E1698E625E}" destId="{D92A4737-D2B7-456E-9511-9F887F491FB0}" srcOrd="2" destOrd="0" presId="urn:microsoft.com/office/officeart/2018/2/layout/IconVerticalSolidList"/>
    <dgm:cxn modelId="{16E96CBD-A94C-4354-B509-0167CD9522AA}" type="presParOf" srcId="{D92A4737-D2B7-456E-9511-9F887F491FB0}" destId="{054656BE-94E7-4E21-B1BF-08A735B2EE2F}" srcOrd="0" destOrd="0" presId="urn:microsoft.com/office/officeart/2018/2/layout/IconVerticalSolidList"/>
    <dgm:cxn modelId="{CC71495E-3ED5-4E2C-9874-D5D5A9E15E2C}" type="presParOf" srcId="{D92A4737-D2B7-456E-9511-9F887F491FB0}" destId="{F1A7CEE9-5A1D-4234-98AA-E654DBA4CFBC}" srcOrd="1" destOrd="0" presId="urn:microsoft.com/office/officeart/2018/2/layout/IconVerticalSolidList"/>
    <dgm:cxn modelId="{4D9BC53A-4770-40A8-8820-E521E1DC6644}" type="presParOf" srcId="{D92A4737-D2B7-456E-9511-9F887F491FB0}" destId="{B0EC43E6-2500-4387-9F5F-EF180ACD5163}" srcOrd="2" destOrd="0" presId="urn:microsoft.com/office/officeart/2018/2/layout/IconVerticalSolidList"/>
    <dgm:cxn modelId="{FB939F34-366D-4740-B500-D9DD30F3CCB4}" type="presParOf" srcId="{D92A4737-D2B7-456E-9511-9F887F491FB0}" destId="{066CDE4D-5021-429A-8ADD-4EB04B6BFF1A}" srcOrd="3" destOrd="0" presId="urn:microsoft.com/office/officeart/2018/2/layout/IconVerticalSolidList"/>
    <dgm:cxn modelId="{7C65F682-E719-4D4B-931C-8E3CDE990F70}" type="presParOf" srcId="{9A7FC691-14FE-46F0-8076-F7E1698E625E}" destId="{8192AAA8-186C-4315-A3B9-ED996AF48FBD}" srcOrd="3" destOrd="0" presId="urn:microsoft.com/office/officeart/2018/2/layout/IconVerticalSolidList"/>
    <dgm:cxn modelId="{B1D0A057-0553-4003-85AB-98F284061172}" type="presParOf" srcId="{9A7FC691-14FE-46F0-8076-F7E1698E625E}" destId="{3F095400-D30C-4437-8110-5AA41754C619}" srcOrd="4" destOrd="0" presId="urn:microsoft.com/office/officeart/2018/2/layout/IconVerticalSolidList"/>
    <dgm:cxn modelId="{908F4023-DB1A-4C28-9F98-40488010EF5D}" type="presParOf" srcId="{3F095400-D30C-4437-8110-5AA41754C619}" destId="{AFDD2C04-68A4-468D-8C93-AFBCB052CF98}" srcOrd="0" destOrd="0" presId="urn:microsoft.com/office/officeart/2018/2/layout/IconVerticalSolidList"/>
    <dgm:cxn modelId="{A3AA2FB9-5C58-47BC-BC20-163E46CC3649}" type="presParOf" srcId="{3F095400-D30C-4437-8110-5AA41754C619}" destId="{A3683C3E-0E85-4F7D-84CB-9A2F862DC576}" srcOrd="1" destOrd="0" presId="urn:microsoft.com/office/officeart/2018/2/layout/IconVerticalSolidList"/>
    <dgm:cxn modelId="{6797FA79-C694-4FAD-A4C1-96B164BC1C90}" type="presParOf" srcId="{3F095400-D30C-4437-8110-5AA41754C619}" destId="{374E720F-E760-4727-BECE-77FADCA75190}" srcOrd="2" destOrd="0" presId="urn:microsoft.com/office/officeart/2018/2/layout/IconVerticalSolidList"/>
    <dgm:cxn modelId="{0C43B4A5-1E31-4FC7-9265-9ED8A261FC4D}" type="presParOf" srcId="{3F095400-D30C-4437-8110-5AA41754C619}" destId="{D52381EB-FD0C-4693-9BA6-30F8E85C0FC7}" srcOrd="3" destOrd="0" presId="urn:microsoft.com/office/officeart/2018/2/layout/IconVerticalSolidList"/>
    <dgm:cxn modelId="{4AA91958-7BDA-4EAA-A443-46D46F4F1D37}" type="presParOf" srcId="{9A7FC691-14FE-46F0-8076-F7E1698E625E}" destId="{611FC143-F063-4E6D-886C-CB871FFBFA8C}" srcOrd="5" destOrd="0" presId="urn:microsoft.com/office/officeart/2018/2/layout/IconVerticalSolidList"/>
    <dgm:cxn modelId="{8539018B-72BA-4C43-8244-FA93CF9D28C3}" type="presParOf" srcId="{9A7FC691-14FE-46F0-8076-F7E1698E625E}" destId="{BB64CA38-5A0C-43AF-87E4-4AC6BEFFE7CC}" srcOrd="6" destOrd="0" presId="urn:microsoft.com/office/officeart/2018/2/layout/IconVerticalSolidList"/>
    <dgm:cxn modelId="{5E33A853-BABE-4149-BD3E-C7E5CA627CD0}" type="presParOf" srcId="{BB64CA38-5A0C-43AF-87E4-4AC6BEFFE7CC}" destId="{F573583E-4058-407B-BCC3-A49BADC17680}" srcOrd="0" destOrd="0" presId="urn:microsoft.com/office/officeart/2018/2/layout/IconVerticalSolidList"/>
    <dgm:cxn modelId="{9D3F5549-F690-4574-B88F-9CBDAFBA623E}" type="presParOf" srcId="{BB64CA38-5A0C-43AF-87E4-4AC6BEFFE7CC}" destId="{D5ED89C2-F4EE-475A-9980-2B0508BF183A}" srcOrd="1" destOrd="0" presId="urn:microsoft.com/office/officeart/2018/2/layout/IconVerticalSolidList"/>
    <dgm:cxn modelId="{BF87CAB0-E734-4DF8-AFCA-7E208A5F927E}" type="presParOf" srcId="{BB64CA38-5A0C-43AF-87E4-4AC6BEFFE7CC}" destId="{81D21CD2-807A-47F2-9BE8-AE9A8CFDE31A}" srcOrd="2" destOrd="0" presId="urn:microsoft.com/office/officeart/2018/2/layout/IconVerticalSolidList"/>
    <dgm:cxn modelId="{5EFF28BD-4610-4948-9D24-CB0201AB3FCD}" type="presParOf" srcId="{BB64CA38-5A0C-43AF-87E4-4AC6BEFFE7CC}" destId="{DB6396AC-8F06-4CE3-9949-6C3B1E3C86F3}" srcOrd="3" destOrd="0" presId="urn:microsoft.com/office/officeart/2018/2/layout/IconVerticalSolidList"/>
    <dgm:cxn modelId="{FBAD0682-B29D-44B7-9E8A-F5F1DD8CCDA1}" type="presParOf" srcId="{9A7FC691-14FE-46F0-8076-F7E1698E625E}" destId="{520595E2-703C-4E26-B400-BA33F8165FB9}" srcOrd="7" destOrd="0" presId="urn:microsoft.com/office/officeart/2018/2/layout/IconVerticalSolidList"/>
    <dgm:cxn modelId="{1B44EECE-39D0-455B-8D35-F8A180238D99}" type="presParOf" srcId="{9A7FC691-14FE-46F0-8076-F7E1698E625E}" destId="{CF5CE8B9-50AC-4379-A085-75841D8AAC8F}" srcOrd="8" destOrd="0" presId="urn:microsoft.com/office/officeart/2018/2/layout/IconVerticalSolidList"/>
    <dgm:cxn modelId="{EFEF5955-9600-4FFE-A426-3075D88AB7D6}" type="presParOf" srcId="{CF5CE8B9-50AC-4379-A085-75841D8AAC8F}" destId="{BC347CEE-C2A4-46F9-8B1E-9BB2D8E9AC64}" srcOrd="0" destOrd="0" presId="urn:microsoft.com/office/officeart/2018/2/layout/IconVerticalSolidList"/>
    <dgm:cxn modelId="{067E3468-809E-4ED4-94FD-DA1035345032}" type="presParOf" srcId="{CF5CE8B9-50AC-4379-A085-75841D8AAC8F}" destId="{6DCD9BEC-3D7E-4069-A475-66066D5B64A4}" srcOrd="1" destOrd="0" presId="urn:microsoft.com/office/officeart/2018/2/layout/IconVerticalSolidList"/>
    <dgm:cxn modelId="{4FC9A815-8547-4005-9DB2-F2FC8A24F47D}" type="presParOf" srcId="{CF5CE8B9-50AC-4379-A085-75841D8AAC8F}" destId="{3EA33AFB-3D44-404F-ACF6-2F8DC63045C8}" srcOrd="2" destOrd="0" presId="urn:microsoft.com/office/officeart/2018/2/layout/IconVerticalSolidList"/>
    <dgm:cxn modelId="{7EED837F-016A-4E6D-87F1-E3174ED7E4D5}" type="presParOf" srcId="{CF5CE8B9-50AC-4379-A085-75841D8AAC8F}" destId="{05AD3EDD-6540-4D13-A6C6-4F4A54C79382}" srcOrd="3" destOrd="0" presId="urn:microsoft.com/office/officeart/2018/2/layout/IconVerticalSolidList"/>
    <dgm:cxn modelId="{9F70BAF1-7BA3-4A84-8565-46C519ACBD17}" type="presParOf" srcId="{9A7FC691-14FE-46F0-8076-F7E1698E625E}" destId="{D27BE7E9-7ABE-4474-9648-6BEE7B98BC78}" srcOrd="9" destOrd="0" presId="urn:microsoft.com/office/officeart/2018/2/layout/IconVerticalSolidList"/>
    <dgm:cxn modelId="{B4E17AC1-AD62-4B8C-A98F-C6CBFFA0A455}" type="presParOf" srcId="{9A7FC691-14FE-46F0-8076-F7E1698E625E}" destId="{5B0D9FE3-2CA0-4A47-A177-091D9DB3546A}" srcOrd="10" destOrd="0" presId="urn:microsoft.com/office/officeart/2018/2/layout/IconVerticalSolidList"/>
    <dgm:cxn modelId="{BB4F308B-6AB7-4631-8466-88BAC644BE10}" type="presParOf" srcId="{5B0D9FE3-2CA0-4A47-A177-091D9DB3546A}" destId="{57B41F9C-09E6-4B89-92B8-2059796A87B4}" srcOrd="0" destOrd="0" presId="urn:microsoft.com/office/officeart/2018/2/layout/IconVerticalSolidList"/>
    <dgm:cxn modelId="{607A8F9C-0E41-46B3-A54F-C80D652911D2}" type="presParOf" srcId="{5B0D9FE3-2CA0-4A47-A177-091D9DB3546A}" destId="{AD9898C1-B958-48A2-8DEB-0BD75E949585}" srcOrd="1" destOrd="0" presId="urn:microsoft.com/office/officeart/2018/2/layout/IconVerticalSolidList"/>
    <dgm:cxn modelId="{79F83554-5328-45E8-9E47-E5AF63F0977D}" type="presParOf" srcId="{5B0D9FE3-2CA0-4A47-A177-091D9DB3546A}" destId="{6415BA6F-41B9-4163-8399-68A17B91229F}" srcOrd="2" destOrd="0" presId="urn:microsoft.com/office/officeart/2018/2/layout/IconVerticalSolidList"/>
    <dgm:cxn modelId="{6DEC9CF6-A013-4E5D-B1B0-D99D8E51537B}" type="presParOf" srcId="{5B0D9FE3-2CA0-4A47-A177-091D9DB3546A}" destId="{A9E0BB47-2F91-4D76-951A-8C15F0F260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E9E25-15FD-43AA-B439-C8BE3F37F7ED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FF075-FC93-4BF5-8D57-A8B9C9F99D0C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878BD-2F17-417E-B351-3507ADEA376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Elementos de un gráfico</a:t>
          </a:r>
          <a:endParaRPr lang="en-US" sz="1900" kern="1200"/>
        </a:p>
      </dsp:txBody>
      <dsp:txXfrm>
        <a:off x="937002" y="1903"/>
        <a:ext cx="5576601" cy="811257"/>
      </dsp:txXfrm>
    </dsp:sp>
    <dsp:sp modelId="{054656BE-94E7-4E21-B1BF-08A735B2EE2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7CEE9-5A1D-4234-98AA-E654DBA4CFB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CDE4D-5021-429A-8ADD-4EB04B6BFF1A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Revisión de los distintos tipo de gráficos disponibles y su funcionalidad</a:t>
          </a:r>
          <a:endParaRPr lang="en-US" sz="1900" kern="1200"/>
        </a:p>
      </dsp:txBody>
      <dsp:txXfrm>
        <a:off x="937002" y="1015975"/>
        <a:ext cx="5576601" cy="811257"/>
      </dsp:txXfrm>
    </dsp:sp>
    <dsp:sp modelId="{AFDD2C04-68A4-468D-8C93-AFBCB052CF98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83C3E-0E85-4F7D-84CB-9A2F862DC57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381EB-FD0C-4693-9BA6-30F8E85C0FC7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Creación de gráficos, formatos y estilos </a:t>
          </a:r>
          <a:endParaRPr lang="en-US" sz="1900" kern="1200"/>
        </a:p>
      </dsp:txBody>
      <dsp:txXfrm>
        <a:off x="937002" y="2030048"/>
        <a:ext cx="5576601" cy="811257"/>
      </dsp:txXfrm>
    </dsp:sp>
    <dsp:sp modelId="{F573583E-4058-407B-BCC3-A49BADC17680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D89C2-F4EE-475A-9980-2B0508BF183A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396AC-8F06-4CE3-9949-6C3B1E3C86F3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Agregar y cambiar elementos en los gráficos dinámicos </a:t>
          </a:r>
          <a:endParaRPr lang="en-US" sz="1900" kern="1200"/>
        </a:p>
      </dsp:txBody>
      <dsp:txXfrm>
        <a:off x="937002" y="3044120"/>
        <a:ext cx="5576601" cy="811257"/>
      </dsp:txXfrm>
    </dsp:sp>
    <dsp:sp modelId="{BC347CEE-C2A4-46F9-8B1E-9BB2D8E9AC64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D9BEC-3D7E-4069-A475-66066D5B64A4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D3EDD-6540-4D13-A6C6-4F4A54C7938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Filtros y segmentaciones de gráficos y tablas</a:t>
          </a:r>
          <a:endParaRPr lang="en-US" sz="1900" kern="1200"/>
        </a:p>
      </dsp:txBody>
      <dsp:txXfrm>
        <a:off x="937002" y="4058192"/>
        <a:ext cx="5576601" cy="811257"/>
      </dsp:txXfrm>
    </dsp:sp>
    <dsp:sp modelId="{57B41F9C-09E6-4B89-92B8-2059796A87B4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898C1-B958-48A2-8DEB-0BD75E94958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0BB47-2F91-4D76-951A-8C15F0F260CF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Inserción de minigráficos 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76751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34D22CFB-9125-4446-8646-FDA1D67836EE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76751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E7504444-8C0C-4C7A-A5A1-A2899CCC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478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3CD54-6A89-4E75-B2A4-033D6F299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731BD-7821-4CB0-8027-0643906D1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0D522-182E-470E-941A-651994C8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EDC7E-6A1D-4A27-AF62-39411165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75E1C-1C47-4DD2-9570-201FD350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89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88DDA-1E0E-42CD-BCBC-D44A7FD5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3AB859-018A-4C5E-9F5F-0DED83F22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B714A-6198-43AE-A0A4-93481DDE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1B2B5-26FB-442C-82BD-E3E2B934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35136-2733-43F6-A9CB-3BC5E2A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4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07023C-1B00-416E-8FFB-ADB3D249B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AE7FE2-6051-4C0B-AF6A-F989E6D3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343D1-3FE9-4214-9E1C-C8C9F62F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CF72B-FE38-4F68-8099-048D1228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77A30-987B-4803-9000-11203693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98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52B47-6FC1-4F8E-8B54-8F948EDE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9EF5B-42AC-4534-822B-C98FC7B2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A01B3-478B-4A8F-ACE8-83A7DC2B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19094-F78F-48EC-A2D1-7052DA8F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5DC4D-B353-4E39-BF29-9F3CAB9B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05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FB2CD-FDC5-4937-B703-7C0FF468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A4CFAF-9D85-4092-937B-6E4A87B4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9CA46-133D-4907-803D-8C5C19FF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E0A8A-35AF-4058-B82B-5FFEED4A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C938E-BA5B-4BF7-9A0B-21696345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28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48E85-01CF-4D72-B2FA-FA506205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A42D3-442C-4418-9F30-1B107E8B2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05F678-FA1B-4A27-B915-5161AC732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E9CA3-0DA0-4BFA-BEB8-5E2604D9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0E566B-A045-4D3A-B889-9816BD2C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F8B85-99C1-4738-88F9-DCB694AD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6A749-5A4B-48C2-9E74-2F18391C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C7BEB-9837-4965-B488-D9B1C6EB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E12F4F-79ED-4AFA-AFBE-7162950D3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4458B4-2E33-4063-88EA-5A2F791FE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2137F8-227B-4677-8C56-71FD9990D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CD0571-990B-4232-8400-4714E795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2DC9A1-FE9D-417A-8D19-ADDD43C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BFA69-1A54-43AA-9934-7E5647F6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95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D177A-FC16-45F4-8B13-9294FFB7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68DD81-EFA5-4588-A391-572BA8E6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CFDBE8-667F-4B38-BC83-22074BA1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2268D6-8213-4F28-AEC7-A86A60AB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59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072BCC-CD1F-40D4-ADC1-BD3A3A2D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BB6B36-3C85-42D1-A2F9-C71C8CD6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3BEA6-D04E-42D6-8D86-6BECA310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2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2467-AB54-436F-9AA1-AB611794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8ED09-5E86-4962-BA3C-7C4D4AD7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EA2EB1-6534-4212-83D8-86C59AC2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CB10E0-8D00-4BA2-B34E-AF65EA7F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449E0-D7F5-4345-A15D-FC5BEAD9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F5502F-959A-4BB8-AB8D-1C9869AC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4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05BB6-730B-4146-912A-04F2026F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8A0004-A18F-440B-8266-B1268C33A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8A7B6-CED5-4B22-A096-2CB16A33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8EC726-D833-4212-9236-9E3F4DC4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5EC31-08C1-409C-B46E-17C3CC88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21F005-020F-4AC5-9496-07FDBB71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95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1AAFA2-E53F-4CD7-AB59-2077B691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40CF2-1F8C-413B-B567-DCD3F01C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F50B7-B6EE-4B66-A531-0395329C7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CD67-1C5B-41FE-BE3E-DE119E596CF6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F9B451-03B0-4E4F-9460-6A2ABB38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1FF25-A737-4F97-9DA1-1BCCD76AC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18F3-0719-4295-8DB9-7578B4B4A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84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14/relationships/chartEx" Target="../charts/chartEx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s-ES" sz="8000">
                <a:solidFill>
                  <a:srgbClr val="FFFFFF"/>
                </a:solidFill>
              </a:rPr>
              <a:t>Gráficos Dinámicos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s-ES" sz="3200" b="1" dirty="0"/>
              <a:t>Formadora: Diana Aguilera Reyna</a:t>
            </a:r>
          </a:p>
        </p:txBody>
      </p:sp>
    </p:spTree>
    <p:extLst>
      <p:ext uri="{BB962C8B-B14F-4D97-AF65-F5344CB8AC3E}">
        <p14:creationId xmlns:p14="http://schemas.microsoft.com/office/powerpoint/2010/main" val="311735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0"/>
            <a:r>
              <a:rPr lang="es-ES" sz="3200">
                <a:solidFill>
                  <a:srgbClr val="FFFFFF"/>
                </a:solidFill>
              </a:rPr>
              <a:t>Líneas de división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255" y="3355130"/>
            <a:ext cx="3703781" cy="2787052"/>
          </a:xfrm>
        </p:spPr>
        <p:txBody>
          <a:bodyPr>
            <a:normAutofit/>
          </a:bodyPr>
          <a:lstStyle/>
          <a:p>
            <a:pPr lvl="1"/>
            <a:r>
              <a:rPr lang="es-ES" sz="2000" dirty="0"/>
              <a:t>Son líneas opcionales que extienden los valores de los ejes de manera que faciliten su lectura e interpretación.</a:t>
            </a:r>
          </a:p>
          <a:p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10069"/>
            <a:ext cx="6903723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1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0"/>
            <a:r>
              <a:rPr lang="es-ES" sz="3200">
                <a:solidFill>
                  <a:srgbClr val="FFFFFF"/>
                </a:solidFill>
              </a:rPr>
              <a:t>Título de eje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965" y="3355130"/>
            <a:ext cx="3442394" cy="2796288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Texto descriptivo que se alinea automáticamente al eje correspondiente.</a:t>
            </a:r>
          </a:p>
          <a:p>
            <a:pPr lvl="1"/>
            <a:r>
              <a:rPr lang="es-ES" dirty="0"/>
              <a:t>Es opcional</a:t>
            </a:r>
          </a:p>
          <a:p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92809"/>
            <a:ext cx="6903723" cy="43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7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0"/>
            <a:r>
              <a:rPr lang="es-ES" sz="3200">
                <a:solidFill>
                  <a:srgbClr val="FFFFFF"/>
                </a:solidFill>
              </a:rPr>
              <a:t>Leyenda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255" y="3355131"/>
            <a:ext cx="3470103" cy="2298762"/>
          </a:xfrm>
        </p:spPr>
        <p:txBody>
          <a:bodyPr>
            <a:normAutofit/>
          </a:bodyPr>
          <a:lstStyle/>
          <a:p>
            <a:pPr lvl="1"/>
            <a:r>
              <a:rPr lang="es-ES" sz="2000" dirty="0"/>
              <a:t>Un cuadro que ayuda a identificar los colores asignados a las series de datos.</a:t>
            </a:r>
          </a:p>
          <a:p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35957"/>
            <a:ext cx="6903723" cy="42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pPr lvl="0"/>
            <a:r>
              <a:rPr lang="es-ES" sz="4800" b="1"/>
              <a:t>Distintos tipos de gráficos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Gráficos de columnas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Gráficos de línea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Gráficos circulares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Gráficos de Barras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Gráficos de Área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Gráficos XY (Dispersión)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Gráfico de anillos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Gráfico de anillos seccionado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Gráficos de burbuja</a:t>
            </a:r>
          </a:p>
          <a:p>
            <a:r>
              <a:rPr lang="es-ES" sz="2400" dirty="0">
                <a:solidFill>
                  <a:schemeClr val="bg1"/>
                </a:solidFill>
              </a:rPr>
              <a:t>Graficar funciones matemáticas en Excel</a:t>
            </a:r>
          </a:p>
          <a:p>
            <a:r>
              <a:rPr lang="es-ES" sz="2400" dirty="0">
                <a:solidFill>
                  <a:schemeClr val="bg1"/>
                </a:solidFill>
              </a:rPr>
              <a:t>Diagrama de Pareto</a:t>
            </a:r>
          </a:p>
          <a:p>
            <a:r>
              <a:rPr lang="es-ES" sz="2400" dirty="0">
                <a:solidFill>
                  <a:schemeClr val="bg1"/>
                </a:solidFill>
              </a:rPr>
              <a:t>Histograma</a:t>
            </a:r>
          </a:p>
          <a:p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41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Gráficos de columnas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0656" cy="1757547"/>
          </a:xfrm>
        </p:spPr>
        <p:txBody>
          <a:bodyPr>
            <a:normAutofit/>
          </a:bodyPr>
          <a:lstStyle/>
          <a:p>
            <a:r>
              <a:rPr lang="es-ES" dirty="0"/>
              <a:t>Las categorías de datos aparecerán en el eje horizontal y los valores en el eje vertical.</a:t>
            </a:r>
          </a:p>
          <a:p>
            <a:r>
              <a:rPr lang="es-ES" dirty="0"/>
              <a:t>Se usa fundamentalmente para visualizar las diferencias entre las magnitudes de los datos que están siendo representados.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349347"/>
              </p:ext>
            </p:extLst>
          </p:nvPr>
        </p:nvGraphicFramePr>
        <p:xfrm>
          <a:off x="363429" y="3583172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069094"/>
              </p:ext>
            </p:extLst>
          </p:nvPr>
        </p:nvGraphicFramePr>
        <p:xfrm>
          <a:off x="4227417" y="3583172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616622"/>
              </p:ext>
            </p:extLst>
          </p:nvPr>
        </p:nvGraphicFramePr>
        <p:xfrm>
          <a:off x="8091405" y="3583172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9579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Gráficos de columnas</a:t>
            </a:r>
            <a:br>
              <a:rPr lang="es-ES" sz="3200" b="1">
                <a:solidFill>
                  <a:srgbClr val="FFFFFF"/>
                </a:solidFill>
              </a:rPr>
            </a:br>
            <a:endParaRPr lang="es-ES" sz="32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175" y="3355130"/>
            <a:ext cx="2669407" cy="2427333"/>
          </a:xfrm>
        </p:spPr>
        <p:txBody>
          <a:bodyPr>
            <a:normAutofit/>
          </a:bodyPr>
          <a:lstStyle/>
          <a:p>
            <a:r>
              <a:rPr lang="es-ES" sz="2400" dirty="0"/>
              <a:t>Este tipo de gráfico incluye cilindros, conos y pirámides.</a:t>
            </a:r>
          </a:p>
          <a:p>
            <a:endParaRPr lang="es-ES" sz="2400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380608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710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" sz="4400" b="1" dirty="0">
                <a:solidFill>
                  <a:schemeClr val="tx1"/>
                </a:solidFill>
                <a:latin typeface="+mj-lt"/>
              </a:rPr>
              <a:t>Gráficos de línea</a:t>
            </a:r>
            <a:r>
              <a:rPr lang="es-ES" sz="44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06648"/>
            <a:ext cx="10751288" cy="2129687"/>
          </a:xfrm>
        </p:spPr>
        <p:txBody>
          <a:bodyPr>
            <a:normAutofit/>
          </a:bodyPr>
          <a:lstStyle/>
          <a:p>
            <a:r>
              <a:rPr lang="es-ES" dirty="0"/>
              <a:t>Muestra las relaciones de los cambios en los datos en un período de tiempo.</a:t>
            </a:r>
          </a:p>
          <a:p>
            <a:r>
              <a:rPr lang="es-ES" dirty="0"/>
              <a:t>Son idóneos para mostrar tendencias en datos a intervalos iguales, como meses, trimestres o ejercicios fiscales.</a:t>
            </a:r>
          </a:p>
          <a:p>
            <a:endParaRPr lang="es-E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567428"/>
              </p:ext>
            </p:extLst>
          </p:nvPr>
        </p:nvGraphicFramePr>
        <p:xfrm>
          <a:off x="164250" y="3875677"/>
          <a:ext cx="3524362" cy="2768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824060"/>
              </p:ext>
            </p:extLst>
          </p:nvPr>
        </p:nvGraphicFramePr>
        <p:xfrm>
          <a:off x="3923413" y="3875677"/>
          <a:ext cx="4130417" cy="2843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77911"/>
              </p:ext>
            </p:extLst>
          </p:nvPr>
        </p:nvGraphicFramePr>
        <p:xfrm>
          <a:off x="8053830" y="3748087"/>
          <a:ext cx="3886533" cy="2970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1083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Gráficos circulares</a:t>
            </a:r>
            <a:br>
              <a:rPr lang="es-ES" sz="3200" b="1">
                <a:solidFill>
                  <a:srgbClr val="FFFFFF"/>
                </a:solidFill>
              </a:rPr>
            </a:br>
            <a:endParaRPr lang="es-ES" sz="32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23" y="3355130"/>
            <a:ext cx="3411232" cy="2427333"/>
          </a:xfrm>
        </p:spPr>
        <p:txBody>
          <a:bodyPr>
            <a:normAutofit/>
          </a:bodyPr>
          <a:lstStyle/>
          <a:p>
            <a:r>
              <a:rPr lang="es-ES" sz="2000" dirty="0"/>
              <a:t>Son conocidos como gráficos de pastel.</a:t>
            </a:r>
          </a:p>
          <a:p>
            <a:r>
              <a:rPr lang="es-ES" sz="2000" dirty="0"/>
              <a:t>Contienen una sola serie de datos</a:t>
            </a:r>
          </a:p>
          <a:p>
            <a:r>
              <a:rPr lang="es-ES" sz="2000" dirty="0"/>
              <a:t>Muestran los porcentajes de cada una de las partes respecto al total.</a:t>
            </a:r>
          </a:p>
          <a:p>
            <a:endParaRPr lang="es-ES" sz="20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944456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099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" sz="4400" b="1" dirty="0">
                <a:solidFill>
                  <a:schemeClr val="tx1"/>
                </a:solidFill>
                <a:latin typeface="+mj-lt"/>
              </a:rPr>
              <a:t>Gráficos de Barras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5664" y="1825625"/>
            <a:ext cx="10643191" cy="169375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utiliza en la comparación entre elementos en un período de tiempo específico. </a:t>
            </a:r>
          </a:p>
          <a:p>
            <a:r>
              <a:rPr lang="es-ES" dirty="0"/>
              <a:t>Es similar al gráfico de columnas. </a:t>
            </a:r>
          </a:p>
          <a:p>
            <a:r>
              <a:rPr lang="es-ES" dirty="0"/>
              <a:t>Las categorías aparecen en el eje vertical y los valores en el eje horizontal.</a:t>
            </a:r>
          </a:p>
          <a:p>
            <a:endParaRPr lang="es-E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744471"/>
              </p:ext>
            </p:extLst>
          </p:nvPr>
        </p:nvGraphicFramePr>
        <p:xfrm>
          <a:off x="419987" y="3432867"/>
          <a:ext cx="3466800" cy="27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796610"/>
              </p:ext>
            </p:extLst>
          </p:nvPr>
        </p:nvGraphicFramePr>
        <p:xfrm>
          <a:off x="4409040" y="3432867"/>
          <a:ext cx="3466800" cy="27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019122"/>
              </p:ext>
            </p:extLst>
          </p:nvPr>
        </p:nvGraphicFramePr>
        <p:xfrm>
          <a:off x="8398093" y="3432867"/>
          <a:ext cx="3466800" cy="27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2400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Gráficos de Barras</a:t>
            </a:r>
            <a:br>
              <a:rPr lang="es-ES" sz="3200" b="1">
                <a:solidFill>
                  <a:srgbClr val="FFFFFF"/>
                </a:solidFill>
              </a:rPr>
            </a:br>
            <a:endParaRPr lang="es-ES" sz="32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23" y="3355130"/>
            <a:ext cx="2918935" cy="2427333"/>
          </a:xfrm>
        </p:spPr>
        <p:txBody>
          <a:bodyPr>
            <a:normAutofit/>
          </a:bodyPr>
          <a:lstStyle/>
          <a:p>
            <a:r>
              <a:rPr lang="es-ES" sz="2400" dirty="0"/>
              <a:t>Este tipo de gráfico incluye cilindros, conos y pirámides.</a:t>
            </a:r>
          </a:p>
          <a:p>
            <a:endParaRPr lang="es-ES" sz="24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900024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02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FFFFFF"/>
                </a:solidFill>
              </a:rPr>
              <a:t>Contenido:</a:t>
            </a:r>
            <a:br>
              <a:rPr lang="es-ES">
                <a:solidFill>
                  <a:srgbClr val="FFFFFF"/>
                </a:solidFill>
                <a:effectLst/>
              </a:rPr>
            </a:br>
            <a:endParaRPr lang="es-ES">
              <a:solidFill>
                <a:srgbClr val="FFFFFF"/>
              </a:solidFill>
            </a:endParaRP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57E0FA4E-D2A6-4CD7-9335-C268114EA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0807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83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Gráficos de Área</a:t>
            </a:r>
            <a:br>
              <a:rPr lang="es-ES" sz="3200" b="1">
                <a:solidFill>
                  <a:srgbClr val="FFFFFF"/>
                </a:solidFill>
              </a:rPr>
            </a:br>
            <a:endParaRPr lang="es-ES" sz="32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175" y="3355129"/>
            <a:ext cx="3751861" cy="3387415"/>
          </a:xfrm>
        </p:spPr>
        <p:txBody>
          <a:bodyPr>
            <a:normAutofit/>
          </a:bodyPr>
          <a:lstStyle/>
          <a:p>
            <a:r>
              <a:rPr lang="es-ES" sz="2000" dirty="0"/>
              <a:t>Muestran la importancia de los valores a través del tiempo. </a:t>
            </a:r>
          </a:p>
          <a:p>
            <a:r>
              <a:rPr lang="es-ES" sz="2000" dirty="0"/>
              <a:t>Es similar a un gráfico de línea, pero el área entre las líneas está rellena. </a:t>
            </a:r>
          </a:p>
          <a:p>
            <a:r>
              <a:rPr lang="es-ES" sz="2000" dirty="0"/>
              <a:t>Da mayor importancia a la magnitud de los valores que lo que puede hacer un gráfico de línea.</a:t>
            </a:r>
          </a:p>
          <a:p>
            <a:endParaRPr lang="es-ES" sz="20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883217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240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Gráficos de Área</a:t>
            </a:r>
            <a:br>
              <a:rPr lang="es-ES" sz="3200" b="1">
                <a:solidFill>
                  <a:srgbClr val="FFFFFF"/>
                </a:solidFill>
              </a:rPr>
            </a:br>
            <a:endParaRPr lang="es-ES" sz="32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9455" y="3355129"/>
            <a:ext cx="3888509" cy="2962543"/>
          </a:xfrm>
        </p:spPr>
        <p:txBody>
          <a:bodyPr>
            <a:noAutofit/>
          </a:bodyPr>
          <a:lstStyle/>
          <a:p>
            <a:r>
              <a:rPr lang="es-ES" sz="2000" dirty="0"/>
              <a:t>Se pueden usar para trazar el cambio con el tiempo y para llamar la atención en el valor total en una tendencia. </a:t>
            </a:r>
          </a:p>
          <a:p>
            <a:r>
              <a:rPr lang="es-ES" sz="2000" dirty="0"/>
              <a:t>Al mostrar la suma de los valores trazados, un gráfico de área también muestra la relación de las partes con un todo.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161305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279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Gráfico de anillos</a:t>
            </a:r>
            <a:br>
              <a:rPr lang="es-ES" sz="3200" b="1">
                <a:solidFill>
                  <a:srgbClr val="FFFFFF"/>
                </a:solidFill>
              </a:rPr>
            </a:br>
            <a:endParaRPr lang="es-ES" sz="32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175" y="3161907"/>
            <a:ext cx="4241389" cy="3349732"/>
          </a:xfrm>
        </p:spPr>
        <p:txBody>
          <a:bodyPr>
            <a:noAutofit/>
          </a:bodyPr>
          <a:lstStyle/>
          <a:p>
            <a:r>
              <a:rPr lang="es-ES" sz="2000" dirty="0"/>
              <a:t>Son similares a los gráficos de circulares. Muestran los datos como un porcentaje del total.</a:t>
            </a:r>
          </a:p>
          <a:p>
            <a:r>
              <a:rPr lang="es-ES" sz="2000" dirty="0"/>
              <a:t>Podemos fácilmente enfocar nuestra atención en el tamaño de cada sección del anillo.</a:t>
            </a:r>
          </a:p>
          <a:p>
            <a:r>
              <a:rPr lang="es-ES" sz="2000" dirty="0"/>
              <a:t>Pueden contener más de una serie de datos. Cada serie de datos agregará un nuevo anillo al gráfico.</a:t>
            </a:r>
          </a:p>
          <a:p>
            <a:r>
              <a:rPr lang="es-ES" sz="2000" dirty="0"/>
              <a:t>Cada anillo pudiera usarse para visualizar los datos en períodos de tiempo diferentes.</a:t>
            </a:r>
          </a:p>
          <a:p>
            <a:endParaRPr lang="es-ES" sz="2000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074060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86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lnSpc>
                <a:spcPct val="90000"/>
              </a:lnSpc>
              <a:spcBef>
                <a:spcPct val="0"/>
              </a:spcBef>
            </a:pPr>
            <a:r>
              <a:rPr lang="es-ES" sz="3000" b="1">
                <a:solidFill>
                  <a:srgbClr val="FFFFFF"/>
                </a:solidFill>
                <a:latin typeface="+mj-lt"/>
              </a:rPr>
              <a:t>Gráfico de anillos seccionado</a:t>
            </a:r>
            <a:br>
              <a:rPr lang="es-ES" sz="3000" b="1">
                <a:solidFill>
                  <a:srgbClr val="FFFFFF"/>
                </a:solidFill>
              </a:rPr>
            </a:br>
            <a:endParaRPr lang="es-ES" sz="30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23" y="3355130"/>
            <a:ext cx="2918935" cy="2200315"/>
          </a:xfrm>
        </p:spPr>
        <p:txBody>
          <a:bodyPr>
            <a:normAutofit/>
          </a:bodyPr>
          <a:lstStyle/>
          <a:p>
            <a:r>
              <a:rPr lang="es-ES" sz="2000" dirty="0"/>
              <a:t>Es una variante del gráfico de anillos.</a:t>
            </a:r>
          </a:p>
          <a:p>
            <a:r>
              <a:rPr lang="es-ES" sz="2000" dirty="0"/>
              <a:t>Permite enfatizar la contribución de cada una de las partes al separarlas unas de otras.</a:t>
            </a:r>
          </a:p>
          <a:p>
            <a:endParaRPr lang="es-ES" sz="2000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34828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795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" sz="4400" b="1" dirty="0">
                <a:solidFill>
                  <a:schemeClr val="tx1"/>
                </a:solidFill>
              </a:rPr>
              <a:t>Gráficos XY (Dispersión).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5433290" cy="4307320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Es similar al gráfico de líneas.</a:t>
            </a:r>
          </a:p>
          <a:p>
            <a:r>
              <a:rPr lang="es-ES" dirty="0"/>
              <a:t>Muestran la relación entre diferentes series de datos sobre los ejes de coordenadas XY. </a:t>
            </a:r>
          </a:p>
          <a:p>
            <a:r>
              <a:rPr lang="es-ES" dirty="0"/>
              <a:t>Utiliza valores numéricos para ambos ejes en lugar de utilizar categorías en alguno de los ejes como en los gráficos anteriores.</a:t>
            </a:r>
          </a:p>
          <a:p>
            <a:r>
              <a:rPr lang="es-ES" dirty="0"/>
              <a:t>Se utilizan generalmente para comparar valores numéricos como datos estadísticos, científicos y de ingeniería.</a:t>
            </a:r>
          </a:p>
          <a:p>
            <a:r>
              <a:rPr lang="es-ES" dirty="0"/>
              <a:t>Tiene más opciones en cuanto a la escala del eje horizontal como por ejemplo el poder utilizar una escala logarítmica.</a:t>
            </a:r>
          </a:p>
          <a:p>
            <a:r>
              <a:rPr lang="es-ES" dirty="0"/>
              <a:t>Permite ajustar las escalas independientes de los ejes lo cual será de gran ayuda para revelar mayor información sobre los valores mostrados en el gráfico.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18A51EF-36D4-4AE7-8669-9002AC673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899093"/>
              </p:ext>
            </p:extLst>
          </p:nvPr>
        </p:nvGraphicFramePr>
        <p:xfrm>
          <a:off x="6216081" y="1006754"/>
          <a:ext cx="5874753" cy="5098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4501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Gráficos de burbuja</a:t>
            </a:r>
            <a:br>
              <a:rPr lang="es-ES" sz="3200" b="1">
                <a:solidFill>
                  <a:srgbClr val="FFFFFF"/>
                </a:solidFill>
              </a:rPr>
            </a:br>
            <a:endParaRPr lang="es-ES" sz="32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23" y="3236891"/>
            <a:ext cx="3817632" cy="2877581"/>
          </a:xfrm>
        </p:spPr>
        <p:txBody>
          <a:bodyPr>
            <a:noAutofit/>
          </a:bodyPr>
          <a:lstStyle/>
          <a:p>
            <a:r>
              <a:rPr lang="es-ES" sz="1800" dirty="0"/>
              <a:t>Es una variación del gráfico de dispersión en donde los puntos son reemplazados por burbujas. </a:t>
            </a:r>
          </a:p>
          <a:p>
            <a:r>
              <a:rPr lang="es-ES" sz="1800" dirty="0"/>
              <a:t>Permiten mostrar tres dimensiones de datos en un gráfico de dos dimensiones. </a:t>
            </a:r>
          </a:p>
          <a:p>
            <a:r>
              <a:rPr lang="es-ES" sz="1800" dirty="0"/>
              <a:t>El tamaño de las burbujas es lo que representa la tercera dimensión de datos en el gráfico. Las burbujas se grafican de acuerdo a los valores de X y de Y mientras que su tamaño será proporcional al tercer valor. </a:t>
            </a:r>
          </a:p>
          <a:p>
            <a:endParaRPr lang="es-ES" sz="1800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562674E-7799-4057-AD2D-0CDE0D751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80301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54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 dirty="0">
                <a:solidFill>
                  <a:srgbClr val="FFFFFF"/>
                </a:solidFill>
                <a:latin typeface="+mj-lt"/>
              </a:rPr>
              <a:t>Gráficos de burbuja</a:t>
            </a:r>
            <a:br>
              <a:rPr lang="es-ES" sz="3200" b="1" dirty="0">
                <a:solidFill>
                  <a:srgbClr val="FFFFFF"/>
                </a:solidFill>
              </a:rPr>
            </a:br>
            <a:endParaRPr lang="es-ES" sz="3200" b="1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23" y="3236891"/>
            <a:ext cx="3817632" cy="2877581"/>
          </a:xfrm>
        </p:spPr>
        <p:txBody>
          <a:bodyPr>
            <a:noAutofit/>
          </a:bodyPr>
          <a:lstStyle/>
          <a:p>
            <a:r>
              <a:rPr lang="es-ES" sz="2000" dirty="0"/>
              <a:t>Son utilizados para presentar información financiera ya que los diferentes tamaños de las burbujas enfatizan adecuadamente los diferentes valores financieros.</a:t>
            </a:r>
          </a:p>
          <a:p>
            <a:r>
              <a:rPr lang="es-ES" sz="2000" dirty="0"/>
              <a:t>Debemos tener una tabla de datos con tres columnas y asegurarnos de que el orden sea el siguiente: valores x, valores y, valores z (tamaño de burbuja).</a:t>
            </a:r>
          </a:p>
          <a:p>
            <a:endParaRPr lang="es-ES" sz="2000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562674E-7799-4057-AD2D-0CDE0D751AED}"/>
              </a:ext>
            </a:extLst>
          </p:cNvPr>
          <p:cNvGraphicFramePr>
            <a:graphicFrameLocks/>
          </p:cNvGraphicFramePr>
          <p:nvPr/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6650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371639"/>
            <a:ext cx="2669406" cy="1781175"/>
          </a:xfrm>
        </p:spPr>
        <p:txBody>
          <a:bodyPr>
            <a:normAutofit fontScale="90000"/>
          </a:bodyPr>
          <a:lstStyle/>
          <a:p>
            <a:pPr lvl="1" rtl="0">
              <a:spcBef>
                <a:spcPct val="0"/>
              </a:spcBef>
            </a:pPr>
            <a:r>
              <a:rPr lang="es-ES" sz="3600" dirty="0">
                <a:solidFill>
                  <a:schemeClr val="bg1"/>
                </a:solidFill>
                <a:latin typeface="+mj-lt"/>
              </a:rPr>
              <a:t>Funciones matemáticas en Excel</a:t>
            </a:r>
            <a:br>
              <a:rPr lang="es-ES" sz="3200" b="1" dirty="0">
                <a:solidFill>
                  <a:srgbClr val="FFFFFF"/>
                </a:solidFill>
              </a:rPr>
            </a:br>
            <a:endParaRPr lang="es-ES" sz="3200" b="1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23" y="3236891"/>
            <a:ext cx="3817632" cy="2877581"/>
          </a:xfrm>
        </p:spPr>
        <p:txBody>
          <a:bodyPr>
            <a:noAutofit/>
          </a:bodyPr>
          <a:lstStyle/>
          <a:p>
            <a:r>
              <a:rPr lang="es-ES" sz="2400" dirty="0"/>
              <a:t>Graficar funciones de una variable en Excel</a:t>
            </a:r>
          </a:p>
          <a:p>
            <a:r>
              <a:rPr lang="es-ES" sz="2400" dirty="0"/>
              <a:t>Gráficos de superficie. Graficar funciones de dos variables.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AFAA7C5-2274-45C1-B2AE-E7466BEA8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398054"/>
              </p:ext>
            </p:extLst>
          </p:nvPr>
        </p:nvGraphicFramePr>
        <p:xfrm>
          <a:off x="6877493" y="29610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00C6CDD-5499-4851-B109-8795FA327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657159"/>
              </p:ext>
            </p:extLst>
          </p:nvPr>
        </p:nvGraphicFramePr>
        <p:xfrm>
          <a:off x="6877494" y="254186"/>
          <a:ext cx="4572000" cy="2575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1191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Histograma</a:t>
            </a:r>
            <a:br>
              <a:rPr lang="es-ES" sz="3200" b="1">
                <a:solidFill>
                  <a:srgbClr val="FFFFFF"/>
                </a:solidFill>
              </a:rPr>
            </a:br>
            <a:endParaRPr lang="es-ES" sz="32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175" y="3355130"/>
            <a:ext cx="3685766" cy="3280562"/>
          </a:xfrm>
        </p:spPr>
        <p:txBody>
          <a:bodyPr>
            <a:noAutofit/>
          </a:bodyPr>
          <a:lstStyle/>
          <a:p>
            <a:r>
              <a:rPr lang="es-ES" sz="1800" dirty="0"/>
              <a:t>Utilizado para representar la distribución de frecuencias de datos estadísticos, agrupados en intervalos, en forma de barras sobre un eje de coordenadas.</a:t>
            </a:r>
          </a:p>
          <a:p>
            <a:r>
              <a:rPr lang="es-ES" sz="1800" dirty="0"/>
              <a:t>Representación gráfica de una función de distribución de frecuencia de variables continuas por medio de rectángulos, cuyos intervalos representan los valores observados y las alturas el número de observaciones en cada intervalo.</a:t>
            </a:r>
          </a:p>
          <a:p>
            <a:endParaRPr lang="es-ES" sz="18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Gráfico 4"/>
              <p:cNvGraphicFramePr/>
              <p:nvPr>
                <p:extLst>
                  <p:ext uri="{D42A27DB-BD31-4B8C-83A1-F6EECF244321}">
                    <p14:modId xmlns:p14="http://schemas.microsoft.com/office/powerpoint/2010/main" val="110778186"/>
                  </p:ext>
                </p:extLst>
              </p:nvPr>
            </p:nvGraphicFramePr>
            <p:xfrm>
              <a:off x="4662102" y="952500"/>
              <a:ext cx="6903723" cy="48299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Gráfico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102" y="952500"/>
                <a:ext cx="6903723" cy="4829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15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s-ES" sz="3200" b="1">
                <a:solidFill>
                  <a:srgbClr val="FFFFFF"/>
                </a:solidFill>
                <a:latin typeface="+mj-lt"/>
              </a:rPr>
              <a:t>Diagrama de Pareto</a:t>
            </a:r>
            <a:br>
              <a:rPr lang="es-ES" sz="3200" b="1">
                <a:solidFill>
                  <a:srgbClr val="FFFFFF"/>
                </a:solidFill>
              </a:rPr>
            </a:br>
            <a:endParaRPr lang="es-ES" sz="3200" b="1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175" y="3355130"/>
            <a:ext cx="3870324" cy="3347674"/>
          </a:xfrm>
        </p:spPr>
        <p:txBody>
          <a:bodyPr>
            <a:noAutofit/>
          </a:bodyPr>
          <a:lstStyle/>
          <a:p>
            <a:r>
              <a:rPr lang="es-ES" sz="1800" dirty="0"/>
              <a:t>Organiza los datos en orden descendente, de izquierda a derecha y separados por barras. </a:t>
            </a:r>
          </a:p>
          <a:p>
            <a:r>
              <a:rPr lang="es-ES" sz="1800" dirty="0"/>
              <a:t>Se muestran las frecuencias relativas en un diagrama de barras y en una línea roja las frecuencias acumuladas</a:t>
            </a:r>
          </a:p>
          <a:p>
            <a:r>
              <a:rPr lang="es-ES" sz="1800" dirty="0"/>
              <a:t>Permite establecer un orden de prioridades en la toma de decisiones dentro de una organización. Evaluar todas las fallas, saber si se pueden resolver o mejor evitarla.</a:t>
            </a:r>
          </a:p>
          <a:p>
            <a:endParaRPr lang="es-ES" sz="18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Gráfico 4"/>
              <p:cNvGraphicFramePr/>
              <p:nvPr>
                <p:extLst>
                  <p:ext uri="{D42A27DB-BD31-4B8C-83A1-F6EECF244321}">
                    <p14:modId xmlns:p14="http://schemas.microsoft.com/office/powerpoint/2010/main" val="551634712"/>
                  </p:ext>
                </p:extLst>
              </p:nvPr>
            </p:nvGraphicFramePr>
            <p:xfrm>
              <a:off x="4662102" y="952500"/>
              <a:ext cx="6903723" cy="48299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Gráfico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102" y="952500"/>
                <a:ext cx="6903723" cy="4829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3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0"/>
            <a:r>
              <a:rPr lang="en-US" sz="3200">
                <a:solidFill>
                  <a:srgbClr val="FFFFFF"/>
                </a:solidFill>
              </a:rPr>
              <a:t>Elementos de un gráfico</a:t>
            </a:r>
            <a:endParaRPr lang="es-ES" sz="320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2437" y="3355130"/>
            <a:ext cx="3423922" cy="2427333"/>
          </a:xfrm>
        </p:spPr>
        <p:txBody>
          <a:bodyPr>
            <a:noAutofit/>
          </a:bodyPr>
          <a:lstStyle/>
          <a:p>
            <a:pPr lvl="1"/>
            <a:r>
              <a:rPr lang="es-ES" sz="2000" dirty="0"/>
              <a:t>Área del gráfico. </a:t>
            </a:r>
          </a:p>
          <a:p>
            <a:pPr lvl="1"/>
            <a:r>
              <a:rPr lang="es-ES" sz="2000" dirty="0"/>
              <a:t>Título del gráfico. </a:t>
            </a:r>
          </a:p>
          <a:p>
            <a:pPr lvl="1"/>
            <a:r>
              <a:rPr lang="es-ES" sz="2000" dirty="0"/>
              <a:t>Puntos de datos. </a:t>
            </a:r>
          </a:p>
          <a:p>
            <a:pPr lvl="1"/>
            <a:r>
              <a:rPr lang="es-ES" sz="2000" dirty="0"/>
              <a:t>Series de datos.</a:t>
            </a:r>
          </a:p>
          <a:p>
            <a:pPr lvl="1"/>
            <a:r>
              <a:rPr lang="es-ES" sz="2000" dirty="0"/>
              <a:t>Ejes. </a:t>
            </a:r>
          </a:p>
          <a:p>
            <a:pPr lvl="1"/>
            <a:r>
              <a:rPr lang="es-ES" sz="2000" dirty="0"/>
              <a:t>Área de trazado. </a:t>
            </a:r>
          </a:p>
          <a:p>
            <a:pPr lvl="1"/>
            <a:r>
              <a:rPr lang="es-ES" sz="2000" dirty="0"/>
              <a:t>Líneas de división. </a:t>
            </a:r>
          </a:p>
          <a:p>
            <a:pPr lvl="1"/>
            <a:r>
              <a:rPr lang="es-ES" sz="2000" dirty="0"/>
              <a:t>Título de eje.</a:t>
            </a:r>
          </a:p>
          <a:p>
            <a:pPr lvl="1"/>
            <a:r>
              <a:rPr lang="es-ES" sz="2000" dirty="0"/>
              <a:t>Leyenda. 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474290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8812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b="1">
                <a:solidFill>
                  <a:srgbClr val="FFFFFF"/>
                </a:solidFill>
              </a:rPr>
              <a:t>Gráfico combinado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23" y="3367481"/>
            <a:ext cx="3411232" cy="3264228"/>
          </a:xfrm>
        </p:spPr>
        <p:txBody>
          <a:bodyPr>
            <a:normAutofit/>
          </a:bodyPr>
          <a:lstStyle/>
          <a:p>
            <a:r>
              <a:rPr lang="es-ES" sz="2000" dirty="0"/>
              <a:t>Combina dos tipos de gráficos diferentes en uno solo.</a:t>
            </a:r>
          </a:p>
          <a:p>
            <a:r>
              <a:rPr lang="es-ES" sz="2000" dirty="0"/>
              <a:t>Permite enfatizar distintos tipos de información en un gráfico.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279109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203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FFFFFF"/>
                </a:solidFill>
              </a:rPr>
              <a:t>Gráficos de Jerarquía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23" y="3367481"/>
            <a:ext cx="3411232" cy="3264228"/>
          </a:xfrm>
        </p:spPr>
        <p:txBody>
          <a:bodyPr>
            <a:normAutofit/>
          </a:bodyPr>
          <a:lstStyle/>
          <a:p>
            <a:r>
              <a:rPr lang="es-ES" sz="2000" dirty="0"/>
              <a:t>Compara partes con un todo o cuando varias columnas de categoría formen una jerarquía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Gráfico 5">
                <a:extLst>
                  <a:ext uri="{FF2B5EF4-FFF2-40B4-BE49-F238E27FC236}">
                    <a16:creationId xmlns:a16="http://schemas.microsoft.com/office/drawing/2014/main" id="{93D2F315-2198-4EB4-BB36-CC679588727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4795190"/>
                  </p:ext>
                </p:extLst>
              </p:nvPr>
            </p:nvGraphicFramePr>
            <p:xfrm>
              <a:off x="5561901" y="191386"/>
              <a:ext cx="6325934" cy="28159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Gráfico 5">
                <a:extLst>
                  <a:ext uri="{FF2B5EF4-FFF2-40B4-BE49-F238E27FC236}">
                    <a16:creationId xmlns:a16="http://schemas.microsoft.com/office/drawing/2014/main" id="{93D2F315-2198-4EB4-BB36-CC67958872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1901" y="191386"/>
                <a:ext cx="6325934" cy="281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Gráfico 6">
                <a:extLst>
                  <a:ext uri="{FF2B5EF4-FFF2-40B4-BE49-F238E27FC236}">
                    <a16:creationId xmlns:a16="http://schemas.microsoft.com/office/drawing/2014/main" id="{FA5C82FA-7707-42AA-ADF0-D9BED9A3AB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34097404"/>
                  </p:ext>
                </p:extLst>
              </p:nvPr>
            </p:nvGraphicFramePr>
            <p:xfrm>
              <a:off x="5561901" y="3108325"/>
              <a:ext cx="6325934" cy="29233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Gráfico 6">
                <a:extLst>
                  <a:ext uri="{FF2B5EF4-FFF2-40B4-BE49-F238E27FC236}">
                    <a16:creationId xmlns:a16="http://schemas.microsoft.com/office/drawing/2014/main" id="{FA5C82FA-7707-42AA-ADF0-D9BED9A3AB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1901" y="3108325"/>
                <a:ext cx="6325934" cy="29233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368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b="1">
                <a:solidFill>
                  <a:srgbClr val="FFFFFF"/>
                </a:solidFill>
              </a:rPr>
              <a:t>Gráfico de cotizaciones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23" y="3355130"/>
            <a:ext cx="2918935" cy="2427333"/>
          </a:xfrm>
        </p:spPr>
        <p:txBody>
          <a:bodyPr>
            <a:normAutofit/>
          </a:bodyPr>
          <a:lstStyle/>
          <a:p>
            <a:r>
              <a:rPr lang="es-ES" sz="2000" dirty="0"/>
              <a:t>Muestran la tendencia del rendimiento de una acción en el transcurso del tiempo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019479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4167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" sz="4400">
                <a:solidFill>
                  <a:schemeClr val="tx1"/>
                </a:solidFill>
                <a:latin typeface="+mj-lt"/>
              </a:rPr>
              <a:t>Insertando gráficos recomendados</a:t>
            </a:r>
            <a:endParaRPr lang="es-E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999" y="1551305"/>
            <a:ext cx="5307419" cy="377560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/>
              <a:t>Haga clic en una celda de la lista de datos que desea resumir.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/>
              <a:t>Haga clic en la pestaña Insertar.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/>
              <a:t>Haga clic en Gráficos recomendados.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>
                <a:effectLst/>
              </a:rPr>
              <a:t>Haga clic en el gráfico que desea crear.</a:t>
            </a:r>
            <a:endParaRPr lang="es-ES" sz="2400"/>
          </a:p>
          <a:p>
            <a:pPr marL="342900" indent="-342900">
              <a:buFont typeface="+mj-lt"/>
              <a:buAutoNum type="arabicPeriod"/>
            </a:pPr>
            <a:r>
              <a:rPr lang="es-ES" sz="2400">
                <a:effectLst/>
              </a:rPr>
              <a:t>Haga clic en Aceptar.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1445895"/>
            <a:ext cx="4465320" cy="47265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73" y="4158127"/>
            <a:ext cx="3428822" cy="262912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970520" y="3809189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8499711" y="1411129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9507855" y="1868329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313420" y="4640314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0629989" y="6330056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38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Crear un gráfico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1054" y="1701432"/>
            <a:ext cx="3696653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dirty="0">
                <a:effectLst/>
              </a:rPr>
              <a:t>Selecciona una celda de la lista de datos que desea resumir.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effectLst/>
              </a:rPr>
              <a:t>Selecciona la pestaña Insertar.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effectLst/>
              </a:rPr>
              <a:t>Haz clic en el tipo de gráfico que desea crear.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>
                <a:effectLst/>
              </a:rPr>
              <a:t>Haz </a:t>
            </a:r>
            <a:r>
              <a:rPr lang="es-ES" sz="2400" dirty="0">
                <a:effectLst/>
              </a:rPr>
              <a:t>clic en el subtipo de gráfico que quiere.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647" y="975519"/>
            <a:ext cx="7277100" cy="578167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8061007" y="2457450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" name="Elipse 6"/>
          <p:cNvSpPr/>
          <p:nvPr/>
        </p:nvSpPr>
        <p:spPr>
          <a:xfrm>
            <a:off x="5558790" y="4309110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5781675" y="964089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216140" y="1690688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61182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5" y="185115"/>
            <a:ext cx="10515600" cy="1325563"/>
          </a:xfrm>
        </p:spPr>
        <p:txBody>
          <a:bodyPr/>
          <a:lstStyle/>
          <a:p>
            <a:r>
              <a:rPr lang="es-ES" dirty="0">
                <a:effectLst/>
              </a:rPr>
              <a:t>Cambiar el tipo de gráfico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73390" y="1437005"/>
            <a:ext cx="3722370" cy="484298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dirty="0">
                <a:effectLst/>
              </a:rPr>
              <a:t>Haga clic en el gráfico que desea cambiar.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effectLst/>
              </a:rPr>
              <a:t>Haga clic en la pestaña Diseño.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effectLst/>
              </a:rPr>
              <a:t>Haga clic en Cambiar tipo de gráfico.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effectLst/>
              </a:rPr>
              <a:t>Haga clic en el tipo de gráfico que desee.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effectLst/>
              </a:rPr>
              <a:t>Haga clic en el subtipo de gráfico que desee.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>
                <a:effectLst/>
              </a:rPr>
              <a:t>Haga clic en Aceptar.</a:t>
            </a:r>
            <a:endParaRPr lang="es-ES" sz="2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1238933"/>
            <a:ext cx="7395210" cy="5428298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2320112" y="3724482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5" name="Elipse 14"/>
          <p:cNvSpPr/>
          <p:nvPr/>
        </p:nvSpPr>
        <p:spPr>
          <a:xfrm>
            <a:off x="5604510" y="1168979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6" name="Elipse 15"/>
          <p:cNvSpPr/>
          <p:nvPr/>
        </p:nvSpPr>
        <p:spPr>
          <a:xfrm>
            <a:off x="6608445" y="1437005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3518983"/>
            <a:ext cx="3899535" cy="3148248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4547103" y="4047401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2" name="Elipse 11"/>
          <p:cNvSpPr/>
          <p:nvPr/>
        </p:nvSpPr>
        <p:spPr>
          <a:xfrm>
            <a:off x="4919996" y="3518983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7" name="Elipse 16"/>
          <p:cNvSpPr/>
          <p:nvPr/>
        </p:nvSpPr>
        <p:spPr>
          <a:xfrm>
            <a:off x="6385560" y="6279985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78974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y eliminar las etiquetas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05670" cy="48197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200" dirty="0"/>
              <a:t>Haga clic en el gráfico que desea dar formato.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Haga clic en el botón de elementos de gráfico.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Active o desactive la casilla de verificación etiquetas de datos según el caso.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Haga clic en el triángulo para seleccionar la ubicación de la etiqueta.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Haga clic en una opción para aplicarla.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62" y="1928019"/>
            <a:ext cx="6611648" cy="2654614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6438900" y="2436178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Elipse 9"/>
          <p:cNvSpPr/>
          <p:nvPr/>
        </p:nvSpPr>
        <p:spPr>
          <a:xfrm>
            <a:off x="8523613" y="1978978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" name="Elipse 10"/>
          <p:cNvSpPr/>
          <p:nvPr/>
        </p:nvSpPr>
        <p:spPr>
          <a:xfrm>
            <a:off x="9424035" y="2723516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Elipse 11"/>
          <p:cNvSpPr/>
          <p:nvPr/>
        </p:nvSpPr>
        <p:spPr>
          <a:xfrm>
            <a:off x="10551180" y="2207578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" name="Elipse 12"/>
          <p:cNvSpPr/>
          <p:nvPr/>
        </p:nvSpPr>
        <p:spPr>
          <a:xfrm>
            <a:off x="11708130" y="2664778"/>
            <a:ext cx="44577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" name="Elipse 3"/>
          <p:cNvSpPr/>
          <p:nvPr/>
        </p:nvSpPr>
        <p:spPr>
          <a:xfrm>
            <a:off x="10662623" y="2720040"/>
            <a:ext cx="222885" cy="169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33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0"/>
            <a:r>
              <a:rPr lang="es-ES" sz="3200">
                <a:solidFill>
                  <a:srgbClr val="FFFFFF"/>
                </a:solidFill>
              </a:rPr>
              <a:t>Área del gráfico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3849" y="3355129"/>
            <a:ext cx="3342509" cy="2657743"/>
          </a:xfrm>
        </p:spPr>
        <p:txBody>
          <a:bodyPr>
            <a:normAutofit/>
          </a:bodyPr>
          <a:lstStyle/>
          <a:p>
            <a:pPr lvl="1"/>
            <a:r>
              <a:rPr lang="es-ES" sz="2000" dirty="0"/>
              <a:t>Esta es el área que se encuentra definida por el marco del gráfico y que incluye todas sus partes.</a:t>
            </a:r>
          </a:p>
          <a:p>
            <a:pPr lvl="1"/>
            <a:r>
              <a:rPr lang="es-ES" sz="2000" dirty="0"/>
              <a:t>Seleccionado el área podemos modificar las dimensiones y ubicación del gráfico</a:t>
            </a:r>
          </a:p>
          <a:p>
            <a:endParaRPr lang="es-ES" sz="20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566945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708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0"/>
            <a:r>
              <a:rPr lang="es-ES" sz="3200">
                <a:solidFill>
                  <a:srgbClr val="FFFFFF"/>
                </a:solidFill>
              </a:rPr>
              <a:t>Título del gráfico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218" y="3355130"/>
            <a:ext cx="3342509" cy="2550370"/>
          </a:xfrm>
        </p:spPr>
        <p:txBody>
          <a:bodyPr>
            <a:normAutofit/>
          </a:bodyPr>
          <a:lstStyle/>
          <a:p>
            <a:pPr lvl="1"/>
            <a:r>
              <a:rPr lang="es-ES" sz="2000" dirty="0"/>
              <a:t>Texto descriptivo del gráfico que se coloca en la parte superior.</a:t>
            </a:r>
          </a:p>
          <a:p>
            <a:pPr lvl="1"/>
            <a:r>
              <a:rPr lang="es-ES" sz="2000" dirty="0"/>
              <a:t>Es opcional.</a:t>
            </a:r>
          </a:p>
          <a:p>
            <a:endParaRPr lang="es-ES" sz="20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228147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647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0"/>
            <a:r>
              <a:rPr lang="es-ES" sz="3200">
                <a:solidFill>
                  <a:srgbClr val="FFFFFF"/>
                </a:solidFill>
              </a:rPr>
              <a:t>Puntos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" y="3355130"/>
            <a:ext cx="3879272" cy="2550370"/>
          </a:xfrm>
        </p:spPr>
        <p:txBody>
          <a:bodyPr>
            <a:noAutofit/>
          </a:bodyPr>
          <a:lstStyle/>
          <a:p>
            <a:pPr lvl="1"/>
            <a:r>
              <a:rPr lang="es-ES" sz="2000" dirty="0"/>
              <a:t>Es un símbolo dentro del gráfico (barra, área, punto, línea) que representa un solo valor dentro de la hoja de Excel, es decir que su valor viene de una celda.</a:t>
            </a:r>
          </a:p>
          <a:p>
            <a:endParaRPr lang="es-ES" sz="20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271351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783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0"/>
            <a:r>
              <a:rPr lang="es-ES" sz="3200">
                <a:solidFill>
                  <a:srgbClr val="FFFFFF"/>
                </a:solidFill>
              </a:rPr>
              <a:t>Series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727" y="3355130"/>
            <a:ext cx="4477375" cy="2427333"/>
          </a:xfrm>
        </p:spPr>
        <p:txBody>
          <a:bodyPr>
            <a:noAutofit/>
          </a:bodyPr>
          <a:lstStyle/>
          <a:p>
            <a:pPr lvl="1"/>
            <a:r>
              <a:rPr lang="es-ES" sz="2000" dirty="0"/>
              <a:t>Son los puntos de datos relacionados entre sí trazados en un gráfico. Cada serie de datos tiene un color exclusivo.</a:t>
            </a:r>
          </a:p>
          <a:p>
            <a:pPr lvl="1"/>
            <a:r>
              <a:rPr lang="es-ES" sz="2000" dirty="0"/>
              <a:t>Un gráfico puede tener una o más series de datos a excepción de los gráficos circulares que solamente pueden tener una serie de datos.</a:t>
            </a:r>
          </a:p>
          <a:p>
            <a:pPr lvl="1"/>
            <a:r>
              <a:rPr lang="es-ES" sz="2000" dirty="0"/>
              <a:t>En el ejemplo se muestran dos series de datos: Frecuencia y % acumulado.</a:t>
            </a:r>
          </a:p>
          <a:p>
            <a:endParaRPr lang="es-ES" sz="2000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73595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0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Ejes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9735" y="1825625"/>
            <a:ext cx="4775791" cy="4351338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Un eje es la línea que sirve como referencia de medida. </a:t>
            </a:r>
          </a:p>
          <a:p>
            <a:pPr lvl="1"/>
            <a:r>
              <a:rPr lang="es-ES" dirty="0"/>
              <a:t>El eje Y es conocido como el eje vertical y generalmente contiene datos. </a:t>
            </a:r>
          </a:p>
          <a:p>
            <a:pPr lvl="1"/>
            <a:r>
              <a:rPr lang="es-ES" dirty="0"/>
              <a:t>El eje X es conocido también como el eje horizontal y suele contener las categorías del gráfico. 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625" y="130175"/>
            <a:ext cx="5505450" cy="339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150" y="3476625"/>
            <a:ext cx="54959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lvl="0"/>
            <a:r>
              <a:rPr lang="es-ES" sz="3200">
                <a:solidFill>
                  <a:srgbClr val="FFFFFF"/>
                </a:solidFill>
              </a:rPr>
              <a:t>Área de trazado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1" y="3355130"/>
            <a:ext cx="3534758" cy="2427333"/>
          </a:xfrm>
        </p:spPr>
        <p:txBody>
          <a:bodyPr>
            <a:normAutofit/>
          </a:bodyPr>
          <a:lstStyle/>
          <a:p>
            <a:pPr lvl="1"/>
            <a:r>
              <a:rPr lang="es-ES" sz="2000" dirty="0"/>
              <a:t>Es el área delimitada por los ejes e incluye todas las series de datos.</a:t>
            </a:r>
          </a:p>
          <a:p>
            <a:pPr lvl="1"/>
            <a:r>
              <a:rPr lang="es-ES" sz="2000" dirty="0"/>
              <a:t>En la imagen está representada en color verde.</a:t>
            </a:r>
          </a:p>
          <a:p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53216"/>
            <a:ext cx="6903723" cy="42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7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áficos y Gráficos dinámicos.pptx" id="{408E3B94-D7DF-4EC8-8C29-903DF186B4E2}" vid="{8FE12D8E-E88A-468B-84F5-430C93590EA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B17DBF3930DD469333A217E75AF0A2" ma:contentTypeVersion="8" ma:contentTypeDescription="Crear nuevo documento." ma:contentTypeScope="" ma:versionID="6203f59de42db5a27378340a394f16e1">
  <xsd:schema xmlns:xsd="http://www.w3.org/2001/XMLSchema" xmlns:xs="http://www.w3.org/2001/XMLSchema" xmlns:p="http://schemas.microsoft.com/office/2006/metadata/properties" xmlns:ns3="03bf4703-0721-4729-8bf4-46374152f8a9" targetNamespace="http://schemas.microsoft.com/office/2006/metadata/properties" ma:root="true" ma:fieldsID="eb6e48f0a91fb89c1dff014af3f49baa" ns3:_="">
    <xsd:import namespace="03bf4703-0721-4729-8bf4-46374152f8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bf4703-0721-4729-8bf4-46374152f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9ACC4D-F295-41DD-ABF8-61FE32B8B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bf4703-0721-4729-8bf4-46374152f8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78AEC6-AD62-465A-92FC-DABBBC5667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10C37F-A1CA-42F3-B164-934BB44E56F2}">
  <ds:schemaRefs>
    <ds:schemaRef ds:uri="http://www.w3.org/XML/1998/namespace"/>
    <ds:schemaRef ds:uri="http://purl.org/dc/terms/"/>
    <ds:schemaRef ds:uri="http://purl.org/dc/elements/1.1/"/>
    <ds:schemaRef ds:uri="03bf4703-0721-4729-8bf4-46374152f8a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Gráficos y Gráficos dinámicos</Template>
  <TotalTime>1</TotalTime>
  <Words>1536</Words>
  <Application>Microsoft Office PowerPoint</Application>
  <PresentationFormat>Panorámica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Tema de Office</vt:lpstr>
      <vt:lpstr>Gráficos Dinámicos</vt:lpstr>
      <vt:lpstr>Contenido: </vt:lpstr>
      <vt:lpstr>Elementos de un gráfico</vt:lpstr>
      <vt:lpstr>Área del gráfico</vt:lpstr>
      <vt:lpstr>Título del gráfico</vt:lpstr>
      <vt:lpstr>Puntos de datos</vt:lpstr>
      <vt:lpstr>Series de datos</vt:lpstr>
      <vt:lpstr>Ejes</vt:lpstr>
      <vt:lpstr>Área de trazado</vt:lpstr>
      <vt:lpstr>Líneas de división</vt:lpstr>
      <vt:lpstr>Título de eje</vt:lpstr>
      <vt:lpstr>Leyenda</vt:lpstr>
      <vt:lpstr>Distintos tipos de gráficos</vt:lpstr>
      <vt:lpstr>Gráficos de columnas</vt:lpstr>
      <vt:lpstr>Gráficos de columnas </vt:lpstr>
      <vt:lpstr>Gráficos de línea.</vt:lpstr>
      <vt:lpstr>Gráficos circulares </vt:lpstr>
      <vt:lpstr>Gráficos de Barras </vt:lpstr>
      <vt:lpstr>Gráficos de Barras </vt:lpstr>
      <vt:lpstr>Gráficos de Área </vt:lpstr>
      <vt:lpstr>Gráficos de Área </vt:lpstr>
      <vt:lpstr>Gráfico de anillos </vt:lpstr>
      <vt:lpstr>Gráfico de anillos seccionado </vt:lpstr>
      <vt:lpstr>Gráficos XY (Dispersión). </vt:lpstr>
      <vt:lpstr>Gráficos de burbuja </vt:lpstr>
      <vt:lpstr>Gráficos de burbuja </vt:lpstr>
      <vt:lpstr>Funciones matemáticas en Excel </vt:lpstr>
      <vt:lpstr>Histograma </vt:lpstr>
      <vt:lpstr>Diagrama de Pareto </vt:lpstr>
      <vt:lpstr>Gráfico combinado</vt:lpstr>
      <vt:lpstr>Gráficos de Jerarquía</vt:lpstr>
      <vt:lpstr>Gráfico de cotizaciones</vt:lpstr>
      <vt:lpstr>Insertando gráficos recomendados</vt:lpstr>
      <vt:lpstr>Crear un gráfico</vt:lpstr>
      <vt:lpstr>Cambiar el tipo de gráfico</vt:lpstr>
      <vt:lpstr>Añadir y eliminar las etiquetas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 Dinámicos</dc:title>
  <dc:creator>dataXbi dataXbi</dc:creator>
  <cp:lastModifiedBy>dataXbi dataXbi</cp:lastModifiedBy>
  <cp:revision>1</cp:revision>
  <dcterms:created xsi:type="dcterms:W3CDTF">2022-05-30T09:54:12Z</dcterms:created>
  <dcterms:modified xsi:type="dcterms:W3CDTF">2022-09-22T16:08:44Z</dcterms:modified>
</cp:coreProperties>
</file>