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3" r:id="rId2"/>
  </p:sldMasterIdLst>
  <p:handoutMasterIdLst>
    <p:handoutMasterId r:id="rId46"/>
  </p:handoutMasterIdLst>
  <p:sldIdLst>
    <p:sldId id="256" r:id="rId3"/>
    <p:sldId id="257" r:id="rId4"/>
    <p:sldId id="286" r:id="rId5"/>
    <p:sldId id="327" r:id="rId6"/>
    <p:sldId id="284" r:id="rId7"/>
    <p:sldId id="328" r:id="rId8"/>
    <p:sldId id="305" r:id="rId9"/>
    <p:sldId id="349" r:id="rId10"/>
    <p:sldId id="350" r:id="rId11"/>
    <p:sldId id="354" r:id="rId12"/>
    <p:sldId id="362" r:id="rId13"/>
    <p:sldId id="363" r:id="rId14"/>
    <p:sldId id="361" r:id="rId15"/>
    <p:sldId id="358" r:id="rId16"/>
    <p:sldId id="359" r:id="rId17"/>
    <p:sldId id="357" r:id="rId18"/>
    <p:sldId id="351" r:id="rId19"/>
    <p:sldId id="352" r:id="rId20"/>
    <p:sldId id="355" r:id="rId21"/>
    <p:sldId id="356" r:id="rId22"/>
    <p:sldId id="291" r:id="rId23"/>
    <p:sldId id="337" r:id="rId24"/>
    <p:sldId id="33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29" r:id="rId33"/>
    <p:sldId id="339" r:id="rId34"/>
    <p:sldId id="340" r:id="rId35"/>
    <p:sldId id="341" r:id="rId36"/>
    <p:sldId id="342" r:id="rId37"/>
    <p:sldId id="343" r:id="rId38"/>
    <p:sldId id="344" r:id="rId39"/>
    <p:sldId id="353" r:id="rId40"/>
    <p:sldId id="364" r:id="rId41"/>
    <p:sldId id="345" r:id="rId42"/>
    <p:sldId id="347" r:id="rId43"/>
    <p:sldId id="346" r:id="rId44"/>
    <p:sldId id="34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aXbi dataXbi" userId="40ca6edd-13bc-4aa9-915f-b5699626d65b" providerId="ADAL" clId="{D87487DA-44A8-40D5-A3B8-94C44A890BD5}"/>
    <pc:docChg chg="custSel modSld modMainMaster">
      <pc:chgData name="dataXbi dataXbi" userId="40ca6edd-13bc-4aa9-915f-b5699626d65b" providerId="ADAL" clId="{D87487DA-44A8-40D5-A3B8-94C44A890BD5}" dt="2021-05-19T13:19:20.052" v="2" actId="478"/>
      <pc:docMkLst>
        <pc:docMk/>
      </pc:docMkLst>
      <pc:sldChg chg="delSp mod">
        <pc:chgData name="dataXbi dataXbi" userId="40ca6edd-13bc-4aa9-915f-b5699626d65b" providerId="ADAL" clId="{D87487DA-44A8-40D5-A3B8-94C44A890BD5}" dt="2021-05-19T13:19:04.214" v="0" actId="478"/>
        <pc:sldMkLst>
          <pc:docMk/>
          <pc:sldMk cId="2156822634" sldId="256"/>
        </pc:sldMkLst>
        <pc:picChg chg="del">
          <ac:chgData name="dataXbi dataXbi" userId="40ca6edd-13bc-4aa9-915f-b5699626d65b" providerId="ADAL" clId="{D87487DA-44A8-40D5-A3B8-94C44A890BD5}" dt="2021-05-19T13:19:04.214" v="0" actId="478"/>
          <ac:picMkLst>
            <pc:docMk/>
            <pc:sldMk cId="2156822634" sldId="256"/>
            <ac:picMk id="4" creationId="{00000000-0000-0000-0000-000000000000}"/>
          </ac:picMkLst>
        </pc:picChg>
      </pc:sldChg>
      <pc:sldMasterChg chg="modSldLayout">
        <pc:chgData name="dataXbi dataXbi" userId="40ca6edd-13bc-4aa9-915f-b5699626d65b" providerId="ADAL" clId="{D87487DA-44A8-40D5-A3B8-94C44A890BD5}" dt="2021-05-19T13:19:20.052" v="2" actId="478"/>
        <pc:sldMasterMkLst>
          <pc:docMk/>
          <pc:sldMasterMk cId="1021690976" sldId="2147483713"/>
        </pc:sldMasterMkLst>
        <pc:sldLayoutChg chg="delSp mod">
          <pc:chgData name="dataXbi dataXbi" userId="40ca6edd-13bc-4aa9-915f-b5699626d65b" providerId="ADAL" clId="{D87487DA-44A8-40D5-A3B8-94C44A890BD5}" dt="2021-05-19T13:19:17.865" v="1" actId="478"/>
          <pc:sldLayoutMkLst>
            <pc:docMk/>
            <pc:sldMasterMk cId="1021690976" sldId="2147483713"/>
            <pc:sldLayoutMk cId="714024377" sldId="2147483715"/>
          </pc:sldLayoutMkLst>
          <pc:picChg chg="del">
            <ac:chgData name="dataXbi dataXbi" userId="40ca6edd-13bc-4aa9-915f-b5699626d65b" providerId="ADAL" clId="{D87487DA-44A8-40D5-A3B8-94C44A890BD5}" dt="2021-05-19T13:19:17.865" v="1" actId="478"/>
            <ac:picMkLst>
              <pc:docMk/>
              <pc:sldMasterMk cId="1021690976" sldId="2147483713"/>
              <pc:sldLayoutMk cId="714024377" sldId="2147483715"/>
              <ac:picMk id="7" creationId="{00000000-0000-0000-0000-000000000000}"/>
            </ac:picMkLst>
          </pc:picChg>
        </pc:sldLayoutChg>
        <pc:sldLayoutChg chg="delSp mod">
          <pc:chgData name="dataXbi dataXbi" userId="40ca6edd-13bc-4aa9-915f-b5699626d65b" providerId="ADAL" clId="{D87487DA-44A8-40D5-A3B8-94C44A890BD5}" dt="2021-05-19T13:19:20.052" v="2" actId="478"/>
          <pc:sldLayoutMkLst>
            <pc:docMk/>
            <pc:sldMasterMk cId="1021690976" sldId="2147483713"/>
            <pc:sldLayoutMk cId="2197760442" sldId="2147483717"/>
          </pc:sldLayoutMkLst>
          <pc:picChg chg="del">
            <ac:chgData name="dataXbi dataXbi" userId="40ca6edd-13bc-4aa9-915f-b5699626d65b" providerId="ADAL" clId="{D87487DA-44A8-40D5-A3B8-94C44A890BD5}" dt="2021-05-19T13:19:20.052" v="2" actId="478"/>
            <ac:picMkLst>
              <pc:docMk/>
              <pc:sldMasterMk cId="1021690976" sldId="2147483713"/>
              <pc:sldLayoutMk cId="2197760442" sldId="2147483717"/>
              <ac:picMk id="5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80A-A1BD-4BFC-BAFA-F364FB53312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B7CF-226C-4426-A1D8-015045C77A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51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3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193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02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600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76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98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65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9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1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112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13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2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09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16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6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FEE1F4-873A-49AE-88A8-05F9A04E3EC2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46C4E42-9C00-43CB-A425-7D0C9CC17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69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Excel</a:t>
            </a:r>
            <a:r>
              <a:rPr lang="es-ES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sz="3600" b="1" dirty="0"/>
              <a:t>Tablas dinámicas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8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Usando una Tabla dinámica en lugar de fórmulas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867911" y="868680"/>
            <a:ext cx="7360069" cy="5120640"/>
          </a:xfrm>
        </p:spPr>
        <p:txBody>
          <a:bodyPr>
            <a:normAutofit/>
          </a:bodyPr>
          <a:lstStyle/>
          <a:p>
            <a:r>
              <a:rPr lang="es-ES" sz="2800" b="1" dirty="0"/>
              <a:t>Insertando subtotales</a:t>
            </a:r>
          </a:p>
          <a:p>
            <a:r>
              <a:rPr lang="es-ES" sz="2800" b="1" dirty="0"/>
              <a:t>Usando fórmulas</a:t>
            </a:r>
          </a:p>
          <a:p>
            <a:r>
              <a:rPr lang="es-ES" sz="2800" b="1" dirty="0"/>
              <a:t>Utilizando tabla dinámica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8009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Subtotales</a:t>
            </a:r>
            <a:br>
              <a:rPr lang="es-ES" dirty="0"/>
            </a:br>
            <a:r>
              <a:rPr lang="es-ES" dirty="0"/>
              <a:t>(lista de datos)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hoja del libro </a:t>
            </a:r>
            <a:r>
              <a:rPr lang="es-ES" b="1" dirty="0"/>
              <a:t>Estudiantes.xlsx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cualquier celda de la columna C.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y seleccione </a:t>
            </a:r>
            <a:r>
              <a:rPr lang="es-ES" dirty="0" err="1"/>
              <a:t>Ordenar➜Ordenar</a:t>
            </a:r>
            <a:r>
              <a:rPr lang="es-ES" dirty="0"/>
              <a:t> de A </a:t>
            </a:r>
            <a:r>
              <a:rPr lang="es-ES" dirty="0" err="1"/>
              <a:t>a</a:t>
            </a:r>
            <a:r>
              <a:rPr lang="es-ES" dirty="0"/>
              <a:t> Z en el menú contextual. 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52429" y="741567"/>
            <a:ext cx="4251409" cy="4468386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8635122" y="476418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" name="Elipse 17"/>
          <p:cNvSpPr/>
          <p:nvPr/>
        </p:nvSpPr>
        <p:spPr>
          <a:xfrm>
            <a:off x="8377947" y="252999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" name="Elipse 18"/>
          <p:cNvSpPr/>
          <p:nvPr/>
        </p:nvSpPr>
        <p:spPr>
          <a:xfrm>
            <a:off x="11546663" y="453237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24" y="4158074"/>
            <a:ext cx="3609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/>
              <a:t>Subtotales</a:t>
            </a:r>
            <a:br>
              <a:rPr lang="es-ES" dirty="0"/>
            </a:br>
            <a:r>
              <a:rPr lang="es-ES" dirty="0"/>
              <a:t>(lista de datos)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3553775" y="777133"/>
            <a:ext cx="2977377" cy="512064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dirty="0"/>
              <a:t>Haga clic en la pestaña Datos.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Haga clic en Esquema &gt; Subtotal.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En </a:t>
            </a:r>
            <a:r>
              <a:rPr lang="es-ES" b="1" dirty="0"/>
              <a:t>Para cada cambio en </a:t>
            </a:r>
            <a:r>
              <a:rPr lang="es-ES" dirty="0"/>
              <a:t>escoja el valor sobre el que desea basar los subtotales.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En </a:t>
            </a:r>
            <a:r>
              <a:rPr lang="es-ES" b="1" dirty="0"/>
              <a:t>Usar función </a:t>
            </a:r>
            <a:r>
              <a:rPr lang="es-ES" dirty="0"/>
              <a:t>seleccione</a:t>
            </a:r>
            <a:r>
              <a:rPr lang="es-ES" b="1" dirty="0"/>
              <a:t> </a:t>
            </a:r>
            <a:r>
              <a:rPr lang="es-ES" dirty="0"/>
              <a:t>la función subtotal que desea utilizar.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Seleccione las columnas que tendrán subtotales calculados.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dirty="0"/>
              <a:t>Haga clic en Aceptar.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89" y="792611"/>
            <a:ext cx="4867275" cy="27908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954" y="3337453"/>
            <a:ext cx="2571750" cy="31718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7967580" y="3732204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" name="Elipse 17"/>
          <p:cNvSpPr/>
          <p:nvPr/>
        </p:nvSpPr>
        <p:spPr>
          <a:xfrm>
            <a:off x="8673401" y="75356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" name="Elipse 19"/>
          <p:cNvSpPr/>
          <p:nvPr/>
        </p:nvSpPr>
        <p:spPr>
          <a:xfrm>
            <a:off x="11293371" y="23303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1" name="Elipse 20"/>
          <p:cNvSpPr/>
          <p:nvPr/>
        </p:nvSpPr>
        <p:spPr>
          <a:xfrm>
            <a:off x="7967580" y="4177974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2" name="Elipse 21"/>
          <p:cNvSpPr/>
          <p:nvPr/>
        </p:nvSpPr>
        <p:spPr>
          <a:xfrm>
            <a:off x="7950898" y="4700480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3" name="Elipse 22"/>
          <p:cNvSpPr/>
          <p:nvPr/>
        </p:nvSpPr>
        <p:spPr>
          <a:xfrm>
            <a:off x="8930576" y="6128278"/>
            <a:ext cx="455605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6863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Usando fórmulas</a:t>
            </a:r>
            <a:br>
              <a:rPr lang="es-ES" b="1" dirty="0"/>
            </a:b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Calcule: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Promedio general: =PROMEDIO(B2:B27)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Promedio Sexo Femenino: =PROMEDIO.SI(C2:C27;"M";B2:B27)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Promedio sexo Masculino: =PROMEDIO.SI(C2:C27;"H";B2:B27)</a:t>
            </a:r>
          </a:p>
          <a:p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21527" y="753504"/>
            <a:ext cx="4382312" cy="37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Utilizando tabla dinámica</a:t>
            </a:r>
            <a:br>
              <a:rPr lang="es-ES" b="1" dirty="0"/>
            </a:b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Insertar &gt;Tabla dinámica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Crear Tabla dinámica especificar el rango: Estudiantes!$A$1:$C$27,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nueva hoja de cálculo.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Haga clic en Aceptar.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5041" y="868363"/>
            <a:ext cx="3401831" cy="5121275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392006" y="118925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10299320" y="320154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10548870" y="61389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9555956" y="500199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108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3303" y="761069"/>
            <a:ext cx="4509904" cy="47106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Utilizando tabla dinámica</a:t>
            </a:r>
            <a:br>
              <a:rPr lang="es-ES" b="1" dirty="0"/>
            </a:b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31978" y="761069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</a:t>
            </a:r>
            <a:r>
              <a:rPr lang="es-ES" b="1" dirty="0"/>
              <a:t>Sexo</a:t>
            </a:r>
            <a:r>
              <a:rPr lang="es-ES" dirty="0"/>
              <a:t> a las filas.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</a:t>
            </a:r>
            <a:r>
              <a:rPr lang="es-ES" b="1" dirty="0"/>
              <a:t>Nota</a:t>
            </a:r>
            <a:r>
              <a:rPr lang="es-ES" dirty="0"/>
              <a:t> a los valores.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Haga clic con el botón derecho del mouse en cualquiera de los valores de la columna </a:t>
            </a:r>
            <a:r>
              <a:rPr lang="es-ES" b="1" dirty="0"/>
              <a:t>Suma de nota</a:t>
            </a:r>
            <a:r>
              <a:rPr lang="es-ES" dirty="0"/>
              <a:t> de la tabla dinámica y escoja </a:t>
            </a:r>
            <a:r>
              <a:rPr lang="es-ES" b="1" dirty="0"/>
              <a:t>Resumir valores por &gt;</a:t>
            </a:r>
            <a:r>
              <a:rPr lang="es-ES" dirty="0"/>
              <a:t> </a:t>
            </a:r>
            <a:r>
              <a:rPr lang="es-ES" b="1" dirty="0"/>
              <a:t>Promedio</a:t>
            </a:r>
            <a:r>
              <a:rPr lang="es-ES" dirty="0"/>
              <a:t>.</a:t>
            </a:r>
          </a:p>
        </p:txBody>
      </p:sp>
      <p:sp>
        <p:nvSpPr>
          <p:cNvPr id="6" name="Elipse 5"/>
          <p:cNvSpPr/>
          <p:nvPr/>
        </p:nvSpPr>
        <p:spPr>
          <a:xfrm>
            <a:off x="9454722" y="46019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11606791" y="45791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44" y="4123943"/>
            <a:ext cx="3609975" cy="26955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153252" y="594255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23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Usando una Tabla dinámica en lugar de formulas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/>
              <a:t>Insertando subtotales</a:t>
            </a:r>
          </a:p>
          <a:p>
            <a:pPr lvl="1"/>
            <a:r>
              <a:rPr lang="es-ES" dirty="0"/>
              <a:t>Seleccione la hoja del libro </a:t>
            </a:r>
            <a:r>
              <a:rPr lang="es-ES" b="1" dirty="0"/>
              <a:t>Estudiantes.xlsx</a:t>
            </a:r>
            <a:endParaRPr lang="es-ES" dirty="0"/>
          </a:p>
          <a:p>
            <a:pPr lvl="1"/>
            <a:r>
              <a:rPr lang="es-ES" dirty="0"/>
              <a:t>Seleccione cualquier celda de la columna C. </a:t>
            </a:r>
          </a:p>
          <a:p>
            <a:pPr lvl="1"/>
            <a:r>
              <a:rPr lang="es-ES" dirty="0"/>
              <a:t>Haga clic y seleccione </a:t>
            </a:r>
            <a:r>
              <a:rPr lang="es-ES" dirty="0" err="1"/>
              <a:t>Ordenar➜Ordenar</a:t>
            </a:r>
            <a:r>
              <a:rPr lang="es-ES" dirty="0"/>
              <a:t> de A </a:t>
            </a:r>
            <a:r>
              <a:rPr lang="es-ES" dirty="0" err="1"/>
              <a:t>a</a:t>
            </a:r>
            <a:r>
              <a:rPr lang="es-ES" dirty="0"/>
              <a:t> Z en el menú contextual. </a:t>
            </a:r>
          </a:p>
          <a:p>
            <a:pPr lvl="1"/>
            <a:r>
              <a:rPr lang="es-ES" dirty="0"/>
              <a:t>Elija </a:t>
            </a:r>
            <a:r>
              <a:rPr lang="es-ES" dirty="0" err="1"/>
              <a:t>Datos➜Esquema➜Subtotal</a:t>
            </a:r>
            <a:r>
              <a:rPr lang="es-ES" dirty="0"/>
              <a:t>. Aparece el cuadro de diálogo subtotales.</a:t>
            </a:r>
          </a:p>
          <a:p>
            <a:pPr lvl="1"/>
            <a:r>
              <a:rPr lang="es-ES" dirty="0"/>
              <a:t>Especificar Para cada cambio en: Sexo, Usar función: Promedio y Agregar subtotal a: Nota.</a:t>
            </a:r>
          </a:p>
          <a:p>
            <a:r>
              <a:rPr lang="es-ES" b="1" dirty="0"/>
              <a:t>Usando formulas</a:t>
            </a:r>
          </a:p>
          <a:p>
            <a:pPr lvl="1"/>
            <a:r>
              <a:rPr lang="es-ES" dirty="0"/>
              <a:t>Promedio general: =PROMEDIO(B2:B28)</a:t>
            </a:r>
          </a:p>
          <a:p>
            <a:pPr lvl="1"/>
            <a:r>
              <a:rPr lang="es-ES" dirty="0"/>
              <a:t>Promedio Sexo Femenino: =PROMEDIO.SI(C2:C28;"M";B2:B28)</a:t>
            </a:r>
          </a:p>
          <a:p>
            <a:pPr lvl="1"/>
            <a:r>
              <a:rPr lang="es-ES" dirty="0"/>
              <a:t>Promedio sexo Masculino: =PROMEDIO.SI(C2:C28;"H";B2:B28)</a:t>
            </a:r>
          </a:p>
          <a:p>
            <a:r>
              <a:rPr lang="es-ES" b="1" dirty="0"/>
              <a:t>Utilizando tabla dinámica</a:t>
            </a:r>
          </a:p>
          <a:p>
            <a:pPr lvl="1"/>
            <a:r>
              <a:rPr lang="es-ES" dirty="0"/>
              <a:t>Seleccione </a:t>
            </a:r>
            <a:r>
              <a:rPr lang="es-ES" dirty="0" err="1"/>
              <a:t>Insertar➜Tabla</a:t>
            </a:r>
            <a:r>
              <a:rPr lang="es-ES" dirty="0"/>
              <a:t> dinámica</a:t>
            </a:r>
          </a:p>
          <a:p>
            <a:pPr lvl="1"/>
            <a:r>
              <a:rPr lang="es-ES" dirty="0"/>
              <a:t>Aparece el cuadro de diálogo Crear Tabla dinámica.</a:t>
            </a:r>
          </a:p>
          <a:p>
            <a:pPr lvl="1"/>
            <a:r>
              <a:rPr lang="es-ES" dirty="0"/>
              <a:t>Especificar el rango: Estudiantes!$A$1:$C$27, elija coloque el informe en una hoja nueva y aceptar</a:t>
            </a:r>
          </a:p>
          <a:p>
            <a:pPr lvl="1"/>
            <a:r>
              <a:rPr lang="es-ES" dirty="0"/>
              <a:t>Arrastre el campo Sexo a las filas y el campo Nota a los valores</a:t>
            </a:r>
          </a:p>
          <a:p>
            <a:pPr lvl="1"/>
            <a:r>
              <a:rPr lang="es-ES" dirty="0"/>
              <a:t>Para cambiar la función de resumen que se utiliza, haga clic en cualquiera de los valores de la tabla pivote y en el menú contextual elegir: Resumir valores por: Promedio.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5041" y="868363"/>
            <a:ext cx="340183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 a celdas dentro de una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95773" y="773466"/>
            <a:ext cx="3474720" cy="5120640"/>
          </a:xfrm>
        </p:spPr>
        <p:txBody>
          <a:bodyPr/>
          <a:lstStyle/>
          <a:p>
            <a:r>
              <a:rPr lang="es-ES" dirty="0"/>
              <a:t>Haga clic en una celda en blanco fuera de la tabla dinámica</a:t>
            </a:r>
          </a:p>
          <a:p>
            <a:r>
              <a:rPr lang="es-ES" dirty="0"/>
              <a:t>Escriba el signo igual en la barra de fórmulas.</a:t>
            </a:r>
          </a:p>
          <a:p>
            <a:r>
              <a:rPr lang="es-ES" dirty="0"/>
              <a:t>Seleccione una celda de la tabla dinámica.</a:t>
            </a:r>
          </a:p>
          <a:p>
            <a:r>
              <a:rPr lang="es-ES" dirty="0"/>
              <a:t>Haga clic en la tecla “</a:t>
            </a:r>
            <a:r>
              <a:rPr lang="es-ES" dirty="0" err="1"/>
              <a:t>Enter</a:t>
            </a:r>
            <a:r>
              <a:rPr lang="es-ES" dirty="0"/>
              <a:t>”.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3573" y="773466"/>
            <a:ext cx="5041530" cy="301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Controlando la referencia a celdas dentro de una Tabla dinámica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2" y="759172"/>
            <a:ext cx="347472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sobre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</a:t>
            </a:r>
            <a:r>
              <a:rPr lang="es-ES" b="1" dirty="0"/>
              <a:t>Analizar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Tabla dinámica &gt; Opciones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el botón </a:t>
            </a:r>
            <a:r>
              <a:rPr lang="es-ES" b="1" dirty="0"/>
              <a:t>Generar </a:t>
            </a:r>
            <a:r>
              <a:rPr lang="es-ES" b="1" dirty="0" err="1"/>
              <a:t>GetPivotData</a:t>
            </a:r>
            <a:r>
              <a:rPr lang="es-ES" i="1" dirty="0"/>
              <a:t>.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7488" y="759172"/>
            <a:ext cx="4796983" cy="4083208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105836" y="40374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11300121" y="83678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7848661" y="280077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8555805" y="359163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47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Creando una tabulación de frecuencia rápida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63875" y="773730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Insertar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Tabla dinámica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Crear Tabla dinámica: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Seleccionar una tabla o rango escriba Productos. Coloque el informe en una hoja nueva y aceptar.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7094" y="773730"/>
            <a:ext cx="4446744" cy="431926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7919685" y="39101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6938595" y="171928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10623759" y="234357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8434035" y="337400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394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sz="2800" dirty="0">
              <a:effectLst/>
            </a:endParaRPr>
          </a:p>
          <a:p>
            <a:pPr lvl="0"/>
            <a:r>
              <a:rPr lang="es-ES" dirty="0"/>
              <a:t>Tablas dinámicas</a:t>
            </a:r>
          </a:p>
          <a:p>
            <a:pPr lvl="0"/>
            <a:r>
              <a:rPr lang="es-ES" dirty="0"/>
              <a:t>Estructura</a:t>
            </a:r>
          </a:p>
          <a:p>
            <a:pPr lvl="0"/>
            <a:r>
              <a:rPr lang="es-ES" dirty="0"/>
              <a:t>Crear una tabla dinámica recomendada.</a:t>
            </a:r>
          </a:p>
          <a:p>
            <a:pPr lvl="0"/>
            <a:r>
              <a:rPr lang="es-ES" dirty="0"/>
              <a:t>Crear una Tabla dinámica</a:t>
            </a:r>
          </a:p>
          <a:p>
            <a:r>
              <a:rPr lang="es-ES" dirty="0"/>
              <a:t>Pivotar una tabla dinámica.</a:t>
            </a:r>
          </a:p>
          <a:p>
            <a:pPr lvl="0"/>
            <a:r>
              <a:rPr lang="es-ES" dirty="0"/>
              <a:t>Editar Tabla dinámica</a:t>
            </a:r>
          </a:p>
          <a:p>
            <a:pPr lvl="0"/>
            <a:r>
              <a:rPr lang="es-ES" dirty="0"/>
              <a:t>Formateando Tablas dinámicas</a:t>
            </a:r>
          </a:p>
          <a:p>
            <a:pPr lvl="0"/>
            <a:r>
              <a:rPr lang="es-ES" dirty="0"/>
              <a:t>Usando una Tabla dinámica en lugar de formulas</a:t>
            </a:r>
          </a:p>
          <a:p>
            <a:pPr lvl="0"/>
            <a:r>
              <a:rPr lang="es-ES" dirty="0"/>
              <a:t>Controlando la referencia a celdas dentro de una Tabla dinámica </a:t>
            </a:r>
          </a:p>
          <a:p>
            <a:pPr lvl="0"/>
            <a:r>
              <a:rPr lang="es-ES" dirty="0"/>
              <a:t>Creando una tabulación de frecuencia rápida</a:t>
            </a:r>
          </a:p>
          <a:p>
            <a:pPr lvl="0"/>
            <a:r>
              <a:rPr lang="es-ES" dirty="0"/>
              <a:t>Pestaña Analizar.</a:t>
            </a:r>
          </a:p>
          <a:p>
            <a:pPr lvl="0"/>
            <a:r>
              <a:rPr lang="es-ES" dirty="0"/>
              <a:t>Pestaña Diseñar.</a:t>
            </a:r>
          </a:p>
          <a:p>
            <a:pPr lvl="0"/>
            <a:r>
              <a:rPr lang="es-ES" dirty="0"/>
              <a:t>Mostrar valores como porcentaje.</a:t>
            </a:r>
          </a:p>
          <a:p>
            <a:pPr lvl="0"/>
            <a:r>
              <a:rPr lang="es-ES" dirty="0"/>
              <a:t>Crear una tabla dinámica para analizar datos externos </a:t>
            </a:r>
          </a:p>
          <a:p>
            <a:pPr lvl="0"/>
            <a:r>
              <a:rPr lang="es-ES" dirty="0"/>
              <a:t>Crear una tabla dinámica para analizar datos en varias tablas</a:t>
            </a:r>
          </a:p>
          <a:p>
            <a:pPr marL="0" indent="0">
              <a:buNone/>
            </a:pPr>
            <a:endParaRPr lang="es-E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285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1257" y="749863"/>
            <a:ext cx="3931606" cy="41461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Creando una tabulación de frecuencia rápida</a:t>
            </a:r>
            <a:br>
              <a:rPr lang="es-ES" dirty="0">
                <a:solidFill>
                  <a:schemeClr val="bg1"/>
                </a:solidFill>
              </a:rPr>
            </a:b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85140" y="749863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Color a las filas.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Arrastre el campo Nombre a los Valores.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Haga clic derecho sobre cualquier celda de la columna Cuenta de nombre.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Seleccione Ordenar &gt; Ordenar de menor a mayor.</a:t>
            </a:r>
          </a:p>
        </p:txBody>
      </p:sp>
      <p:sp>
        <p:nvSpPr>
          <p:cNvPr id="11" name="Elipse 10"/>
          <p:cNvSpPr/>
          <p:nvPr/>
        </p:nvSpPr>
        <p:spPr>
          <a:xfrm>
            <a:off x="9749614" y="413734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2" name="Elipse 11"/>
          <p:cNvSpPr/>
          <p:nvPr/>
        </p:nvSpPr>
        <p:spPr>
          <a:xfrm>
            <a:off x="11671297" y="413734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3" name="Elipse 12"/>
          <p:cNvSpPr/>
          <p:nvPr/>
        </p:nvSpPr>
        <p:spPr>
          <a:xfrm>
            <a:off x="8776005" y="282294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76" y="4137342"/>
            <a:ext cx="3887970" cy="2805666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9126088" y="489603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5747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Pestaña Analizar tabla dinámica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Cambiar nombre de tabla dinámica.</a:t>
            </a:r>
          </a:p>
          <a:p>
            <a:r>
              <a:rPr lang="es-ES" dirty="0"/>
              <a:t>Modificar opciones.</a:t>
            </a:r>
          </a:p>
          <a:p>
            <a:r>
              <a:rPr lang="es-ES" dirty="0"/>
              <a:t>Agrupar</a:t>
            </a:r>
          </a:p>
          <a:p>
            <a:r>
              <a:rPr lang="es-ES" dirty="0"/>
              <a:t>Insertar Segmentación de datos.</a:t>
            </a:r>
          </a:p>
          <a:p>
            <a:r>
              <a:rPr lang="es-ES" dirty="0"/>
              <a:t>Insertar Escala de tiempo.</a:t>
            </a:r>
          </a:p>
          <a:p>
            <a:r>
              <a:rPr lang="es-ES" dirty="0"/>
              <a:t>Actualizar datos.</a:t>
            </a:r>
          </a:p>
          <a:p>
            <a:r>
              <a:rPr lang="es-ES" dirty="0"/>
              <a:t>Cambiar orígenes de datos.</a:t>
            </a:r>
          </a:p>
          <a:p>
            <a:r>
              <a:rPr lang="es-ES" dirty="0"/>
              <a:t>Cálculos.</a:t>
            </a:r>
          </a:p>
          <a:p>
            <a:r>
              <a:rPr lang="es-ES" dirty="0"/>
              <a:t>Mostrar u ocultar la lista de campos, los botones de expandir y contraer y las etiquetas de filas y columnas.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03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Cambiar nombre de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el nuevo nombre de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69842" y="2761585"/>
            <a:ext cx="3250961" cy="31882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42" y="1206131"/>
            <a:ext cx="2181225" cy="10858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948148" y="10442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8207896" y="366296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9830690" y="492428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7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Modificar opciones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46915" y="741089"/>
            <a:ext cx="347472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Opciones..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Modifique las propiedades de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42" y="1206131"/>
            <a:ext cx="2181225" cy="108585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948148" y="10442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80" y="2957285"/>
            <a:ext cx="5393719" cy="343303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11052292" y="37876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6406980" y="26312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7024213" y="38499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1" name="Elipse 10"/>
          <p:cNvSpPr/>
          <p:nvPr/>
        </p:nvSpPr>
        <p:spPr>
          <a:xfrm>
            <a:off x="10045744" y="603463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1045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etiqueta de fila o columna con valor numérico.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agrupar campos.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el valor de inicio, el valor final y la amplitud del rango.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3017" y="1573619"/>
            <a:ext cx="4308129" cy="344494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7096989" y="342442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9840448" y="398298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Elipse 10"/>
          <p:cNvSpPr/>
          <p:nvPr/>
        </p:nvSpPr>
        <p:spPr>
          <a:xfrm>
            <a:off x="10580797" y="208539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2" name="Elipse 11"/>
          <p:cNvSpPr/>
          <p:nvPr/>
        </p:nvSpPr>
        <p:spPr>
          <a:xfrm>
            <a:off x="8501338" y="45727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98" y="531372"/>
            <a:ext cx="2266950" cy="904875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8192623" y="42291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5251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Segmentación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Insertar Segmentación de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los campos por los que desea segmentar los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valores para filtrar los datos.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1480" y="1010094"/>
            <a:ext cx="4111511" cy="417088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580797" y="86868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242885" y="46986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9500060" y="348069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7986988" y="109156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5" y="4153736"/>
            <a:ext cx="2143125" cy="26860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1041465" y="46986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841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Escala de tiempo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Insertar escala de tiempo.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campos de tipo fecha.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los períodos de tiempo por los que desee filtrar los datos.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1480" y="786808"/>
            <a:ext cx="4119039" cy="34113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02" y="4438253"/>
            <a:ext cx="3346994" cy="1383912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914383" y="67806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9246649" y="364953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9" name="Elipse 8"/>
          <p:cNvSpPr/>
          <p:nvPr/>
        </p:nvSpPr>
        <p:spPr>
          <a:xfrm>
            <a:off x="9529568" y="20467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Elipse 9"/>
          <p:cNvSpPr/>
          <p:nvPr/>
        </p:nvSpPr>
        <p:spPr>
          <a:xfrm>
            <a:off x="7752968" y="164445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9760999" y="461848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97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Actualizar datos.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Actualizar.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Actualizar todo si desea que se actualicen todo el libro.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Actualizar si desea que solo se actualicen los datos de la hoja.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6540" y="786810"/>
            <a:ext cx="4012871" cy="336595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043918" y="77680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059916" y="195216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9760999" y="232314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7824258" y="133611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6439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Cambiar orígenes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Cambiar origen de datos.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el rango de celdas o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6051" y="868680"/>
            <a:ext cx="4318012" cy="4688127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490486" y="75554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636997" y="498244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0490486" y="401372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9976136" y="131445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4797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Campos, elementos y Conjuntos.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Campo calculado...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el nombre del campo.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Escriba la fórmula.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7805" y="1464080"/>
            <a:ext cx="4033498" cy="404963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743679" y="130388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668895" y="298466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069778" y="224931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1584128" y="180354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10310393" y="348889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Elipse 10"/>
          <p:cNvSpPr/>
          <p:nvPr/>
        </p:nvSpPr>
        <p:spPr>
          <a:xfrm>
            <a:off x="9926070" y="511121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0492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dinámicas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sz="2400" dirty="0">
              <a:effectLst/>
            </a:endParaRPr>
          </a:p>
          <a:p>
            <a:r>
              <a:rPr lang="es-ES" sz="2400" dirty="0"/>
              <a:t>Son una herramienta para el análisis de grandes volúmenes de datos. </a:t>
            </a:r>
          </a:p>
          <a:p>
            <a:r>
              <a:rPr lang="es-ES" sz="2400" dirty="0"/>
              <a:t>Permiten </a:t>
            </a:r>
            <a:r>
              <a:rPr lang="es-ES" sz="2400" b="1" dirty="0"/>
              <a:t>reorganizar</a:t>
            </a:r>
            <a:r>
              <a:rPr lang="es-ES" sz="2400" dirty="0"/>
              <a:t>, </a:t>
            </a:r>
            <a:r>
              <a:rPr lang="es-ES" sz="2400" b="1" dirty="0"/>
              <a:t>filtrar</a:t>
            </a:r>
            <a:r>
              <a:rPr lang="es-ES" sz="2400" dirty="0"/>
              <a:t> y </a:t>
            </a:r>
            <a:r>
              <a:rPr lang="es-ES" sz="2400" b="1" dirty="0"/>
              <a:t>ordenar</a:t>
            </a:r>
            <a:r>
              <a:rPr lang="es-ES" sz="2400" dirty="0"/>
              <a:t> la información almacenada en Excel u otros orígenes de datos </a:t>
            </a:r>
            <a:r>
              <a:rPr lang="es-ES" sz="2400" b="1" dirty="0"/>
              <a:t>de forma dinámica </a:t>
            </a:r>
            <a:r>
              <a:rPr lang="es-ES" sz="2400" dirty="0"/>
              <a:t>y en una gran variedad de maneras diferentes.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7051" y="2062718"/>
            <a:ext cx="4180401" cy="29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u ocultar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Analizar.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Lista de campos para mostrar u ocultar la lista de campos de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Botones +/- para mostrar u ocultar los botones de expandir o contraer elementos en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Encabezados de campos para mostrar u ocultar las etiquetas de los campos de la tabla dinámica.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27306" y="3191650"/>
            <a:ext cx="2171700" cy="14954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781" y="1429415"/>
            <a:ext cx="2181225" cy="10858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9329009" y="135777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9071834" y="39292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Elipse 8"/>
          <p:cNvSpPr/>
          <p:nvPr/>
        </p:nvSpPr>
        <p:spPr>
          <a:xfrm>
            <a:off x="10446445" y="348343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Elipse 9"/>
          <p:cNvSpPr/>
          <p:nvPr/>
        </p:nvSpPr>
        <p:spPr>
          <a:xfrm>
            <a:off x="10986359" y="418250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7856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Pestaña Diseño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Mostrar subtotales</a:t>
            </a:r>
          </a:p>
          <a:p>
            <a:r>
              <a:rPr lang="es-ES" dirty="0"/>
              <a:t>Mostrar totales</a:t>
            </a:r>
          </a:p>
          <a:p>
            <a:r>
              <a:rPr lang="es-ES" dirty="0"/>
              <a:t>Diseño de informe.</a:t>
            </a:r>
          </a:p>
          <a:p>
            <a:r>
              <a:rPr lang="es-ES" dirty="0"/>
              <a:t>Filas en blanco.</a:t>
            </a:r>
          </a:p>
          <a:p>
            <a:r>
              <a:rPr lang="es-ES" dirty="0"/>
              <a:t>Opciones de estilo.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4419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subtotales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2" y="773896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Diseño,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Subtotales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962" y="773896"/>
            <a:ext cx="4875875" cy="4322871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0487958" y="293066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6508411" y="20260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1" name="Elipse 10"/>
          <p:cNvSpPr/>
          <p:nvPr/>
        </p:nvSpPr>
        <p:spPr>
          <a:xfrm>
            <a:off x="11299707" y="62490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6927962" y="84778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66881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totales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27670" y="769472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T</a:t>
            </a:r>
            <a:r>
              <a:rPr lang="es-ES" b="1" dirty="0"/>
              <a:t>otales generales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1117" y="769472"/>
            <a:ext cx="4652722" cy="4132137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519855" y="297865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151117" y="197287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289489" y="57955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927423" y="109613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187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 informe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506405" y="770653"/>
            <a:ext cx="3474720" cy="512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Diseño de informe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1935" y="770653"/>
            <a:ext cx="4722536" cy="476891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0052022" y="342442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029954" y="246196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333718" y="6299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307916" y="90095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8332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en blanco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95773" y="766449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Filas en blanco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opción que desee.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550" y="766449"/>
            <a:ext cx="4722554" cy="472255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850003" y="372214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6970493" y="191970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333718" y="6299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307916" y="90095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09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 de estilo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74507" y="753834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Diseño.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Opciones de estilo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las opciones que desee.</a:t>
            </a:r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386" y="753834"/>
            <a:ext cx="4743819" cy="4981466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637352" y="395605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7360966" y="279879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11259288" y="67806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7283832" y="108872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85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9867" y="753834"/>
            <a:ext cx="3475037" cy="44209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de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74507" y="753834"/>
            <a:ext cx="3474720" cy="5120640"/>
          </a:xfrm>
        </p:spPr>
        <p:txBody>
          <a:bodyPr anchor="t"/>
          <a:lstStyle/>
          <a:p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una celda de la tabla dinámica para mostrar las </a:t>
            </a:r>
            <a:r>
              <a:rPr lang="es-ES" b="1" dirty="0"/>
              <a:t>Herramientas de 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pestaña </a:t>
            </a:r>
            <a:r>
              <a:rPr lang="es-ES" b="1" dirty="0"/>
              <a:t>Diseño</a:t>
            </a:r>
            <a:r>
              <a:rPr lang="es-E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</a:t>
            </a:r>
            <a:r>
              <a:rPr lang="es-ES" b="1" dirty="0"/>
              <a:t>Diseño &gt;</a:t>
            </a:r>
            <a:r>
              <a:rPr lang="es-ES" dirty="0"/>
              <a:t> </a:t>
            </a:r>
            <a:r>
              <a:rPr lang="es-ES" b="1" dirty="0"/>
              <a:t>Estilos de tablas dinámicas </a:t>
            </a:r>
            <a:r>
              <a:rPr lang="es-ES" dirty="0"/>
              <a:t>escoja uno de los estilos predefinidos.</a:t>
            </a:r>
          </a:p>
          <a:p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9910762" y="309126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11110432" y="60824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9653587" y="105401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2560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7127" y="2326947"/>
            <a:ext cx="5294886" cy="29438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Mostrar valores como porcentaje.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63693" y="762153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En la tabla dinámica, haga clic en cualquiera de las celdas del área de datos que contiene los datos que desea resumir.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menú contextual, haga clic en </a:t>
            </a:r>
            <a:r>
              <a:rPr lang="es-ES" b="1" dirty="0"/>
              <a:t>Mostrar valores como</a:t>
            </a:r>
            <a:r>
              <a:rPr lang="es-E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el tipo de cálculo que desee.</a:t>
            </a:r>
          </a:p>
        </p:txBody>
      </p:sp>
      <p:sp>
        <p:nvSpPr>
          <p:cNvPr id="6" name="Elipse 5"/>
          <p:cNvSpPr/>
          <p:nvPr/>
        </p:nvSpPr>
        <p:spPr>
          <a:xfrm>
            <a:off x="8598688" y="282913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8218236" y="43179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11544838" y="43179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1869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La función de índice en una tabla dinámica calcula un promedio ponderado mediante la fórmula siguiente: </a:t>
            </a:r>
          </a:p>
          <a:p>
            <a:r>
              <a:rPr lang="en-US" dirty="0"/>
              <a:t>((value in cell) x (Grand Total)) / ((Grand Row Total) x (Grand Column Total))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Cuando se utiliza las tablas dinámicas para comparar la importancia relativa de los datos de fila frente a los datos de la columna, puede ser muy útil para mostrar los datos como un índice. </a:t>
            </a:r>
          </a:p>
        </p:txBody>
      </p:sp>
    </p:spTree>
    <p:extLst>
      <p:ext uri="{BB962C8B-B14F-4D97-AF65-F5344CB8AC3E}">
        <p14:creationId xmlns:p14="http://schemas.microsoft.com/office/powerpoint/2010/main" val="10198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Etiquetas de Columna: Campos que se mostrarán como columnas.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Etiquetas de Fila: Campos que se mostrarán como filas.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Valores: son valores numéricos que serán calculados y resumidos.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8438" y="2103114"/>
            <a:ext cx="3475037" cy="2651773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880047" y="297865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7" name="Elipse 6"/>
          <p:cNvSpPr/>
          <p:nvPr/>
        </p:nvSpPr>
        <p:spPr>
          <a:xfrm>
            <a:off x="9651648" y="197986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" name="Elipse 7"/>
          <p:cNvSpPr/>
          <p:nvPr/>
        </p:nvSpPr>
        <p:spPr>
          <a:xfrm>
            <a:off x="9651648" y="337227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26064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externos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3" y="739197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 la hoja de cálculo.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Insertar</a:t>
            </a:r>
            <a:r>
              <a:rPr lang="es-ES" dirty="0"/>
              <a:t> &gt; </a:t>
            </a:r>
            <a:r>
              <a:rPr lang="es-ES" b="1" dirty="0"/>
              <a:t>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</a:t>
            </a:r>
            <a:r>
              <a:rPr lang="es-ES" b="1" dirty="0"/>
              <a:t>Crear tabla dinámica</a:t>
            </a:r>
            <a:r>
              <a:rPr lang="es-ES" dirty="0"/>
              <a:t>, en </a:t>
            </a:r>
            <a:r>
              <a:rPr lang="es-ES" b="1" dirty="0"/>
              <a:t>Seleccione los datos que desea analizar</a:t>
            </a:r>
            <a:r>
              <a:rPr lang="es-ES" dirty="0"/>
              <a:t>, haga clic en </a:t>
            </a:r>
            <a:r>
              <a:rPr lang="es-ES" b="1" dirty="0"/>
              <a:t>Usar un origen de datos externo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Elegir conexión</a:t>
            </a:r>
            <a:r>
              <a:rPr lang="es-ES" dirty="0"/>
              <a:t> (la conexión al origen debe existir).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7964" y="739197"/>
            <a:ext cx="4897140" cy="4374599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7618141" y="40630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" name="Elipse 8"/>
          <p:cNvSpPr/>
          <p:nvPr/>
        </p:nvSpPr>
        <p:spPr>
          <a:xfrm>
            <a:off x="10072268" y="329951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0" name="Elipse 9"/>
          <p:cNvSpPr/>
          <p:nvPr/>
        </p:nvSpPr>
        <p:spPr>
          <a:xfrm>
            <a:off x="6506534" y="179448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8612900" y="311916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996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4749" y="739592"/>
            <a:ext cx="3475037" cy="35463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externos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3243" y="739197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En el cuadro de diálogo </a:t>
            </a:r>
            <a:r>
              <a:rPr lang="es-ES" b="1" dirty="0"/>
              <a:t>Conexiones existentes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seleccione la conexión que desea utilizar.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Oprima el botón </a:t>
            </a:r>
            <a:r>
              <a:rPr lang="es-ES" b="1" dirty="0"/>
              <a:t>Abrir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En el cuadro de dialogo Crear tabla dinámica elija la hoja donde desea crear la tabla dinámica.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Oprima el botón Aceptar.</a:t>
            </a:r>
          </a:p>
          <a:p>
            <a:pPr marL="457200" indent="-457200">
              <a:buFont typeface="+mj-lt"/>
              <a:buAutoNum type="arabicPeriod" startAt="5"/>
            </a:pPr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10072267" y="394614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9" name="Elipse 8"/>
          <p:cNvSpPr/>
          <p:nvPr/>
        </p:nvSpPr>
        <p:spPr>
          <a:xfrm>
            <a:off x="10263654" y="177624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747" y="3824627"/>
            <a:ext cx="3406004" cy="3009355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6249118" y="550213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0" name="Elipse 9"/>
          <p:cNvSpPr/>
          <p:nvPr/>
        </p:nvSpPr>
        <p:spPr>
          <a:xfrm>
            <a:off x="8077574" y="638821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23942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en varias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 la hoja de cálculo.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</a:t>
            </a:r>
            <a:r>
              <a:rPr lang="es-ES" b="1" dirty="0"/>
              <a:t>Insertar</a:t>
            </a:r>
            <a:r>
              <a:rPr lang="es-ES" dirty="0"/>
              <a:t> &gt; </a:t>
            </a:r>
            <a:r>
              <a:rPr lang="es-ES" b="1" dirty="0"/>
              <a:t>Tabla dinámica</a:t>
            </a:r>
            <a:r>
              <a:rPr lang="es-E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el cuadro de diálogo </a:t>
            </a:r>
            <a:r>
              <a:rPr lang="es-ES" b="1" dirty="0"/>
              <a:t>Crear tabla dinámica</a:t>
            </a:r>
            <a:r>
              <a:rPr lang="es-ES" dirty="0"/>
              <a:t>, en </a:t>
            </a:r>
            <a:r>
              <a:rPr lang="es-ES" b="1" dirty="0"/>
              <a:t>Seleccione los datos que desea analizar</a:t>
            </a:r>
            <a:r>
              <a:rPr lang="es-ES" dirty="0"/>
              <a:t>, haga clic en Usar el modelo de datos de este libro.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Aceptar.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76438" y="762037"/>
            <a:ext cx="3611366" cy="5405144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11017286" y="285374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9910863" y="572502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" name="Elipse 7"/>
          <p:cNvSpPr/>
          <p:nvPr/>
        </p:nvSpPr>
        <p:spPr>
          <a:xfrm>
            <a:off x="7823566" y="173068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9" name="Elipse 8"/>
          <p:cNvSpPr/>
          <p:nvPr/>
        </p:nvSpPr>
        <p:spPr>
          <a:xfrm>
            <a:off x="8337916" y="427811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9633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 para analizar datos en varias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42610" y="759896"/>
            <a:ext cx="3474720" cy="5120640"/>
          </a:xfrm>
        </p:spPr>
        <p:txBody>
          <a:bodyPr anchor="t"/>
          <a:lstStyle/>
          <a:p>
            <a:pPr marL="457200" indent="-457200">
              <a:buFont typeface="+mj-lt"/>
              <a:buAutoNum type="arabicPeriod" startAt="5"/>
            </a:pPr>
            <a:r>
              <a:rPr lang="es-ES" dirty="0"/>
              <a:t>En el panel Campos de tabla dinámica, en la sección de Campos se muestran todas las tablas que contiene el modelo.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s-ES" dirty="0"/>
              <a:t>Al desplegar cada tabla podrá ver y seleccionar los campos de cada una.</a:t>
            </a: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7330" y="759896"/>
            <a:ext cx="4875875" cy="5065228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9187194" y="360589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" name="Elipse 9"/>
          <p:cNvSpPr/>
          <p:nvPr/>
        </p:nvSpPr>
        <p:spPr>
          <a:xfrm>
            <a:off x="10583437" y="283950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63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Crear una tabla dinámica recomendada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 la tabla o lista de datos de Excel que desea resumir.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Insertar.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tablas dinámicas recomendadas.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tabla dinámica que desea crear.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Aceptar.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3112" y="868680"/>
            <a:ext cx="2514600" cy="4238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20" y="3584523"/>
            <a:ext cx="3230143" cy="3045563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7270150" y="303794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0" name="Elipse 9"/>
          <p:cNvSpPr/>
          <p:nvPr/>
        </p:nvSpPr>
        <p:spPr>
          <a:xfrm>
            <a:off x="8758513" y="82091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1" name="Elipse 10"/>
          <p:cNvSpPr/>
          <p:nvPr/>
        </p:nvSpPr>
        <p:spPr>
          <a:xfrm>
            <a:off x="8575618" y="4429555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7880047" y="1404909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" name="Elipse 12"/>
          <p:cNvSpPr/>
          <p:nvPr/>
        </p:nvSpPr>
        <p:spPr>
          <a:xfrm>
            <a:off x="10323622" y="626898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616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tabla dinámica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Haga clic en cualquier celda del rango de celdas o la tabla.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la pestaña Insertar.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Haga clic en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Chequee que el rango sea correcto.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Elija donde colocar la tabla dinámica.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Oprima Aceptar.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4010" y="868680"/>
            <a:ext cx="3475037" cy="3820076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7342632" y="2676434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Elipse 6"/>
          <p:cNvSpPr/>
          <p:nvPr/>
        </p:nvSpPr>
        <p:spPr>
          <a:xfrm>
            <a:off x="8714037" y="757122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" name="Elipse 7"/>
          <p:cNvSpPr/>
          <p:nvPr/>
        </p:nvSpPr>
        <p:spPr>
          <a:xfrm>
            <a:off x="7310774" y="1436807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22" y="3122204"/>
            <a:ext cx="3743325" cy="329565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9240385" y="604230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1" name="Elipse 10"/>
          <p:cNvSpPr/>
          <p:nvPr/>
        </p:nvSpPr>
        <p:spPr>
          <a:xfrm>
            <a:off x="10238037" y="3694898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2" name="Elipse 11"/>
          <p:cNvSpPr/>
          <p:nvPr/>
        </p:nvSpPr>
        <p:spPr>
          <a:xfrm>
            <a:off x="7106049" y="504151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061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Pivotar Tabla dinámica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3780030" y="868680"/>
            <a:ext cx="3428253" cy="512064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Para cambiar la disposición de los datos en una tabla dinámica, realice cualquiera de las siguientes acciones:</a:t>
            </a:r>
          </a:p>
          <a:p>
            <a:pPr marL="960120" lvl="1" indent="-457200">
              <a:buFont typeface="+mj-lt"/>
              <a:buAutoNum type="alphaLcPeriod"/>
            </a:pPr>
            <a:r>
              <a:rPr lang="es-ES" dirty="0"/>
              <a:t>Añada un campo arrastrándolo desde el área  </a:t>
            </a:r>
            <a:r>
              <a:rPr lang="es-ES" b="1" dirty="0"/>
              <a:t>Seleccionar campos para agregar al informe</a:t>
            </a:r>
            <a:r>
              <a:rPr lang="es-ES" dirty="0"/>
              <a:t> al área </a:t>
            </a:r>
            <a:r>
              <a:rPr lang="es-ES" b="1" dirty="0"/>
              <a:t>Columnas</a:t>
            </a:r>
            <a:r>
              <a:rPr lang="es-ES" dirty="0"/>
              <a:t> o </a:t>
            </a:r>
            <a:r>
              <a:rPr lang="es-ES" b="1" dirty="0"/>
              <a:t>Filas</a:t>
            </a:r>
            <a:r>
              <a:rPr lang="es-ES" dirty="0"/>
              <a:t>.</a:t>
            </a:r>
          </a:p>
          <a:p>
            <a:pPr marL="960120" lvl="1" indent="-457200">
              <a:buFont typeface="+mj-lt"/>
              <a:buAutoNum type="alphaLcPeriod"/>
            </a:pPr>
            <a:r>
              <a:rPr lang="es-ES" dirty="0"/>
              <a:t>Cambie el orden en el que se resumen los campos dentro de las áreas de filas o columnas.</a:t>
            </a:r>
          </a:p>
          <a:p>
            <a:pPr marL="960120" lvl="1" indent="-457200">
              <a:buFont typeface="+mj-lt"/>
              <a:buAutoNum type="alphaLcPeriod"/>
            </a:pPr>
            <a:r>
              <a:rPr lang="es-ES" dirty="0"/>
              <a:t>Elimine un campo arrastrándolo desde el área </a:t>
            </a:r>
            <a:r>
              <a:rPr lang="es-ES" b="1" dirty="0"/>
              <a:t>Columnas</a:t>
            </a:r>
            <a:r>
              <a:rPr lang="es-ES" dirty="0"/>
              <a:t> o </a:t>
            </a:r>
            <a:r>
              <a:rPr lang="es-ES" b="1" dirty="0"/>
              <a:t>Filas</a:t>
            </a:r>
            <a:r>
              <a:rPr lang="es-ES" dirty="0"/>
              <a:t> al área </a:t>
            </a:r>
            <a:r>
              <a:rPr lang="es-ES" b="1" dirty="0"/>
              <a:t>Seleccionar campos para agregar al informe</a:t>
            </a:r>
            <a:r>
              <a:rPr lang="es-ES" dirty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661" y="762000"/>
            <a:ext cx="3362325" cy="6096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9920177" y="4359350"/>
            <a:ext cx="988828" cy="2126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8339470" y="5433238"/>
            <a:ext cx="751367" cy="2126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8286308" y="1343245"/>
            <a:ext cx="2463208" cy="2303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60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8872" y="746311"/>
            <a:ext cx="4586026" cy="460186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>
                <a:solidFill>
                  <a:schemeClr val="bg1"/>
                </a:solidFill>
              </a:rPr>
              <a:t>Editar Tabla dinámica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3466162" y="746311"/>
            <a:ext cx="3474720" cy="51206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tabla dinámica a la que desee dar formato.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muestran las pestañas Analizar y Diseño.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la pestaña Analizar.</a:t>
            </a:r>
          </a:p>
        </p:txBody>
      </p:sp>
      <p:sp>
        <p:nvSpPr>
          <p:cNvPr id="10" name="Elipse 9"/>
          <p:cNvSpPr/>
          <p:nvPr/>
        </p:nvSpPr>
        <p:spPr>
          <a:xfrm>
            <a:off x="8084571" y="365463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10761387" y="1189251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10548870" y="61389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55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>
                <a:solidFill>
                  <a:schemeClr val="bg1"/>
                </a:solidFill>
              </a:rPr>
              <a:t>Formateando Tablas dinámicas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Seleccione la tabla dinámica a la que desee dar formato.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 muestran las pestañas Analizar y Diseño.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Escoja la pestaña Diseño.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2632" y="1815923"/>
            <a:ext cx="4414037" cy="3217010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8010143" y="4281950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Elipse 10"/>
          <p:cNvSpPr/>
          <p:nvPr/>
        </p:nvSpPr>
        <p:spPr>
          <a:xfrm>
            <a:off x="10312961" y="2266946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2" name="Elipse 11"/>
          <p:cNvSpPr/>
          <p:nvPr/>
        </p:nvSpPr>
        <p:spPr>
          <a:xfrm>
            <a:off x="10560177" y="1670723"/>
            <a:ext cx="514350" cy="445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50873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c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3504</TotalTime>
  <Words>2195</Words>
  <Application>Microsoft Office PowerPoint</Application>
  <PresentationFormat>Panorámica</PresentationFormat>
  <Paragraphs>375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Corbel</vt:lpstr>
      <vt:lpstr>Wingdings 2</vt:lpstr>
      <vt:lpstr>HDOfficeLightV0</vt:lpstr>
      <vt:lpstr>Marco</vt:lpstr>
      <vt:lpstr>Excel </vt:lpstr>
      <vt:lpstr>Contenido</vt:lpstr>
      <vt:lpstr>Tablas dinámicas</vt:lpstr>
      <vt:lpstr>Estructura </vt:lpstr>
      <vt:lpstr>Crear una tabla dinámica recomendada</vt:lpstr>
      <vt:lpstr>Crear una tabla dinámica</vt:lpstr>
      <vt:lpstr>Pivotar Tabla dinámica</vt:lpstr>
      <vt:lpstr>Editar Tabla dinámica</vt:lpstr>
      <vt:lpstr>Formateando Tablas dinámicas</vt:lpstr>
      <vt:lpstr>Usando una Tabla dinámica en lugar de fórmulas </vt:lpstr>
      <vt:lpstr> Subtotales (lista de datos)  </vt:lpstr>
      <vt:lpstr> Subtotales (lista de datos)  </vt:lpstr>
      <vt:lpstr>Usando fórmulas  </vt:lpstr>
      <vt:lpstr>Utilizando tabla dinámica  </vt:lpstr>
      <vt:lpstr>Utilizando tabla dinámica  </vt:lpstr>
      <vt:lpstr>Usando una Tabla dinámica en lugar de formulas </vt:lpstr>
      <vt:lpstr>Referencia a celdas dentro de una Tabla dinámica</vt:lpstr>
      <vt:lpstr>Controlando la referencia a celdas dentro de una Tabla dinámica </vt:lpstr>
      <vt:lpstr>Creando una tabulación de frecuencia rápida </vt:lpstr>
      <vt:lpstr>Creando una tabulación de frecuencia rápida </vt:lpstr>
      <vt:lpstr>Pestaña Analizar tabla dinámica</vt:lpstr>
      <vt:lpstr>Cambiar nombre de tabla dinámica</vt:lpstr>
      <vt:lpstr>Modificar opciones </vt:lpstr>
      <vt:lpstr>Agrupar</vt:lpstr>
      <vt:lpstr>Insertar Segmentación de datos</vt:lpstr>
      <vt:lpstr>Insertar Escala de tiempo</vt:lpstr>
      <vt:lpstr>Actualizar datos. </vt:lpstr>
      <vt:lpstr>Cambiar orígenes de datos</vt:lpstr>
      <vt:lpstr>Cálculos</vt:lpstr>
      <vt:lpstr>Mostrar u ocultar</vt:lpstr>
      <vt:lpstr>Pestaña Diseño</vt:lpstr>
      <vt:lpstr>Mostrar subtotales</vt:lpstr>
      <vt:lpstr>Mostrar totales</vt:lpstr>
      <vt:lpstr>Diseño de informe</vt:lpstr>
      <vt:lpstr>Filas en blanco</vt:lpstr>
      <vt:lpstr>Opciones de estilo</vt:lpstr>
      <vt:lpstr>Estilos de tabla dinámica</vt:lpstr>
      <vt:lpstr>Mostrar valores como porcentaje. </vt:lpstr>
      <vt:lpstr>Función Índice</vt:lpstr>
      <vt:lpstr>Crear una tabla dinámica para analizar datos externos</vt:lpstr>
      <vt:lpstr>Crear una tabla dinámica para analizar datos externos</vt:lpstr>
      <vt:lpstr>Crear una tabla dinámica para analizar datos en varias tablas</vt:lpstr>
      <vt:lpstr>Crear una tabla dinámica para analizar datos en varias tablas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Diana Aguilera Reyna</cp:lastModifiedBy>
  <cp:revision>470</cp:revision>
  <dcterms:created xsi:type="dcterms:W3CDTF">2016-05-02T13:55:11Z</dcterms:created>
  <dcterms:modified xsi:type="dcterms:W3CDTF">2021-05-19T13:19:32Z</dcterms:modified>
</cp:coreProperties>
</file>