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7"/>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9/13/20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9/13/20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9/13/20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71D3C-DC43-A74F-87B0-94FA4A77E557}"/>
              </a:ext>
            </a:extLst>
          </p:cNvPr>
          <p:cNvSpPr>
            <a:spLocks noGrp="1"/>
          </p:cNvSpPr>
          <p:nvPr>
            <p:ph type="ctrTitle"/>
          </p:nvPr>
        </p:nvSpPr>
        <p:spPr>
          <a:xfrm>
            <a:off x="1904111" y="1410159"/>
            <a:ext cx="8396660" cy="3170584"/>
          </a:xfrm>
        </p:spPr>
        <p:txBody>
          <a:bodyPr/>
          <a:lstStyle/>
          <a:p>
            <a:r>
              <a:rPr lang="en-US" altLang="zh-TW" sz="6000" b="1" dirty="0"/>
              <a:t>Buenos Aires Territorial Pricing Analysis</a:t>
            </a:r>
            <a:endParaRPr kumimoji="1" lang="zh-TW" altLang="en-US" sz="6000" dirty="0"/>
          </a:p>
        </p:txBody>
      </p:sp>
    </p:spTree>
    <p:extLst>
      <p:ext uri="{BB962C8B-B14F-4D97-AF65-F5344CB8AC3E}">
        <p14:creationId xmlns:p14="http://schemas.microsoft.com/office/powerpoint/2010/main" val="171932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08A5F4-A8DB-2048-BEEF-80B5422CD3ED}"/>
              </a:ext>
            </a:extLst>
          </p:cNvPr>
          <p:cNvSpPr>
            <a:spLocks noGrp="1"/>
          </p:cNvSpPr>
          <p:nvPr>
            <p:ph type="title"/>
          </p:nvPr>
        </p:nvSpPr>
        <p:spPr/>
        <p:txBody>
          <a:bodyPr/>
          <a:lstStyle/>
          <a:p>
            <a:r>
              <a:rPr kumimoji="1" lang="es-ES" altLang="zh-TW" dirty="0">
                <a:latin typeface="Century Gothic" panose="020B0502020202020204" pitchFamily="34" charset="0"/>
              </a:rPr>
              <a:t>Price </a:t>
            </a:r>
            <a:r>
              <a:rPr kumimoji="1" lang="es-ES" altLang="zh-TW" dirty="0" err="1">
                <a:latin typeface="Century Gothic" panose="020B0502020202020204" pitchFamily="34" charset="0"/>
              </a:rPr>
              <a:t>Category</a:t>
            </a:r>
            <a:r>
              <a:rPr kumimoji="1" lang="es-ES" altLang="zh-TW" dirty="0">
                <a:latin typeface="Century Gothic" panose="020B0502020202020204" pitchFamily="34" charset="0"/>
              </a:rPr>
              <a:t>: </a:t>
            </a:r>
            <a:r>
              <a:rPr lang="en-US" altLang="zh-TW" dirty="0">
                <a:latin typeface="Century Gothic" panose="020B0502020202020204" pitchFamily="34" charset="0"/>
              </a:rPr>
              <a:t>Average Level 1</a:t>
            </a:r>
            <a:r>
              <a:rPr lang="zh-TW" altLang="zh-TW" dirty="0">
                <a:latin typeface="Century Gothic" panose="020B0502020202020204" pitchFamily="34" charset="0"/>
              </a:rPr>
              <a:t> </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C9DCF376-B82B-2E43-AC74-D4B29196C44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3465" y="1913072"/>
            <a:ext cx="10284246" cy="3749598"/>
          </a:xfrm>
          <a:prstGeom prst="rect">
            <a:avLst/>
          </a:prstGeom>
        </p:spPr>
      </p:pic>
    </p:spTree>
    <p:extLst>
      <p:ext uri="{BB962C8B-B14F-4D97-AF65-F5344CB8AC3E}">
        <p14:creationId xmlns:p14="http://schemas.microsoft.com/office/powerpoint/2010/main" val="320805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D6780F-6DF6-2349-AD39-B0E87DFA1454}"/>
              </a:ext>
            </a:extLst>
          </p:cNvPr>
          <p:cNvSpPr>
            <a:spLocks noGrp="1"/>
          </p:cNvSpPr>
          <p:nvPr>
            <p:ph type="title"/>
          </p:nvPr>
        </p:nvSpPr>
        <p:spPr/>
        <p:txBody>
          <a:bodyPr/>
          <a:lstStyle/>
          <a:p>
            <a:r>
              <a:rPr kumimoji="1" lang="es-ES" altLang="zh-TW" dirty="0">
                <a:latin typeface="Century Gothic" panose="020B0502020202020204" pitchFamily="34" charset="0"/>
              </a:rPr>
              <a:t>Price </a:t>
            </a:r>
            <a:r>
              <a:rPr kumimoji="1" lang="es-ES" altLang="zh-TW" dirty="0" err="1">
                <a:latin typeface="Century Gothic" panose="020B0502020202020204" pitchFamily="34" charset="0"/>
              </a:rPr>
              <a:t>Category</a:t>
            </a:r>
            <a:r>
              <a:rPr kumimoji="1" lang="es-ES" altLang="zh-TW" dirty="0">
                <a:latin typeface="Century Gothic" panose="020B0502020202020204" pitchFamily="34" charset="0"/>
              </a:rPr>
              <a:t>: </a:t>
            </a:r>
            <a:r>
              <a:rPr lang="en-US" altLang="zh-TW" dirty="0">
                <a:latin typeface="Century Gothic" panose="020B0502020202020204" pitchFamily="34" charset="0"/>
              </a:rPr>
              <a:t>Average Level 2, High Level 1, High Level 2</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A2BAD833-7CCE-D94E-9B96-D3A02974B90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2441253"/>
            <a:ext cx="9601200" cy="3270893"/>
          </a:xfrm>
          <a:prstGeom prst="rect">
            <a:avLst/>
          </a:prstGeom>
        </p:spPr>
      </p:pic>
    </p:spTree>
    <p:extLst>
      <p:ext uri="{BB962C8B-B14F-4D97-AF65-F5344CB8AC3E}">
        <p14:creationId xmlns:p14="http://schemas.microsoft.com/office/powerpoint/2010/main" val="19665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ECB3E3-BA97-F345-A2FF-44CA6A56C962}"/>
              </a:ext>
            </a:extLst>
          </p:cNvPr>
          <p:cNvSpPr>
            <a:spLocks noGrp="1"/>
          </p:cNvSpPr>
          <p:nvPr>
            <p:ph type="title"/>
          </p:nvPr>
        </p:nvSpPr>
        <p:spPr/>
        <p:txBody>
          <a:bodyPr/>
          <a:lstStyle/>
          <a:p>
            <a:r>
              <a:rPr kumimoji="1" lang="es-ES" altLang="zh-TW" dirty="0" err="1">
                <a:latin typeface="Century Gothic" panose="020B0502020202020204" pitchFamily="34" charset="0"/>
              </a:rPr>
              <a:t>Conclusion</a:t>
            </a:r>
            <a:endParaRPr kumimoji="1" lang="zh-TW" altLang="en-US" dirty="0">
              <a:latin typeface="Century Gothic" panose="020B0502020202020204" pitchFamily="34" charset="0"/>
            </a:endParaRPr>
          </a:p>
        </p:txBody>
      </p:sp>
      <p:sp>
        <p:nvSpPr>
          <p:cNvPr id="3" name="內容版面配置區 2">
            <a:extLst>
              <a:ext uri="{FF2B5EF4-FFF2-40B4-BE49-F238E27FC236}">
                <a16:creationId xmlns:a16="http://schemas.microsoft.com/office/drawing/2014/main" id="{C25BD4E1-BD4B-0541-A959-13401E9D1AAB}"/>
              </a:ext>
            </a:extLst>
          </p:cNvPr>
          <p:cNvSpPr>
            <a:spLocks noGrp="1"/>
          </p:cNvSpPr>
          <p:nvPr>
            <p:ph idx="1"/>
          </p:nvPr>
        </p:nvSpPr>
        <p:spPr/>
        <p:txBody>
          <a:bodyPr/>
          <a:lstStyle/>
          <a:p>
            <a:endParaRPr lang="en-US" altLang="zh-TW" dirty="0"/>
          </a:p>
          <a:p>
            <a:r>
              <a:rPr lang="en-US" altLang="zh-TW" dirty="0"/>
              <a:t>Most of the neighborhoods are classified as Low Level 1 and Low Level 2. </a:t>
            </a:r>
          </a:p>
          <a:p>
            <a:r>
              <a:rPr lang="en-US" altLang="zh-TW" dirty="0"/>
              <a:t>Almost all the low-price neighborhoods are close to restaurants, bars, pubs, etc. The boroughs with higher territorial price are mostly nearby stores, seafood restaurants, and also sport facilities. </a:t>
            </a:r>
            <a:endParaRPr lang="zh-TW" altLang="zh-TW" dirty="0"/>
          </a:p>
          <a:p>
            <a:endParaRPr kumimoji="1" lang="zh-TW" altLang="en-US" dirty="0"/>
          </a:p>
        </p:txBody>
      </p:sp>
    </p:spTree>
    <p:extLst>
      <p:ext uri="{BB962C8B-B14F-4D97-AF65-F5344CB8AC3E}">
        <p14:creationId xmlns:p14="http://schemas.microsoft.com/office/powerpoint/2010/main" val="153091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5CD03E-6462-1E49-90E6-89E115CD4721}"/>
              </a:ext>
            </a:extLst>
          </p:cNvPr>
          <p:cNvSpPr>
            <a:spLocks noGrp="1"/>
          </p:cNvSpPr>
          <p:nvPr>
            <p:ph type="title"/>
          </p:nvPr>
        </p:nvSpPr>
        <p:spPr/>
        <p:txBody>
          <a:bodyPr/>
          <a:lstStyle/>
          <a:p>
            <a:r>
              <a:rPr kumimoji="1" lang="es-ES" altLang="zh-TW" dirty="0" err="1">
                <a:latin typeface="Century Gothic" panose="020B0502020202020204" pitchFamily="34" charset="0"/>
              </a:rPr>
              <a:t>Motivation</a:t>
            </a:r>
            <a:endParaRPr kumimoji="1" lang="zh-TW" altLang="en-US" dirty="0">
              <a:latin typeface="Century Gothic" panose="020B0502020202020204" pitchFamily="34" charset="0"/>
            </a:endParaRPr>
          </a:p>
        </p:txBody>
      </p:sp>
      <p:sp>
        <p:nvSpPr>
          <p:cNvPr id="3" name="內容版面配置區 2">
            <a:extLst>
              <a:ext uri="{FF2B5EF4-FFF2-40B4-BE49-F238E27FC236}">
                <a16:creationId xmlns:a16="http://schemas.microsoft.com/office/drawing/2014/main" id="{B13589C6-0D6A-A64E-8AD6-CA9C05944249}"/>
              </a:ext>
            </a:extLst>
          </p:cNvPr>
          <p:cNvSpPr>
            <a:spLocks noGrp="1"/>
          </p:cNvSpPr>
          <p:nvPr>
            <p:ph idx="1"/>
          </p:nvPr>
        </p:nvSpPr>
        <p:spPr/>
        <p:txBody>
          <a:bodyPr/>
          <a:lstStyle/>
          <a:p>
            <a:r>
              <a:rPr lang="en-US" altLang="zh-TW" dirty="0">
                <a:latin typeface="Century Gothic" panose="020B0502020202020204" pitchFamily="34" charset="0"/>
              </a:rPr>
              <a:t>From the point of view of the territorial investors and the people who are planning to live in Buenos Aires, they would like to live or invest in such places where the territorial prices are low and the facilities (Shops, restaurants, parks, bars…</a:t>
            </a:r>
            <a:r>
              <a:rPr lang="en-US" altLang="zh-TW" dirty="0" err="1">
                <a:latin typeface="Century Gothic" panose="020B0502020202020204" pitchFamily="34" charset="0"/>
              </a:rPr>
              <a:t>etc</a:t>
            </a:r>
            <a:r>
              <a:rPr lang="en-US" altLang="zh-TW" dirty="0">
                <a:latin typeface="Century Gothic" panose="020B0502020202020204" pitchFamily="34" charset="0"/>
              </a:rPr>
              <a:t>) and social venues are nearby. </a:t>
            </a:r>
          </a:p>
          <a:p>
            <a:r>
              <a:rPr kumimoji="1" lang="en-US" altLang="zh-TW" dirty="0">
                <a:latin typeface="Century Gothic" panose="020B0502020202020204" pitchFamily="34" charset="0"/>
              </a:rPr>
              <a:t>Is it possible to create a project to help them to make decision?</a:t>
            </a:r>
            <a:endParaRPr kumimoji="1" lang="zh-TW" altLang="en-US" dirty="0">
              <a:latin typeface="Century Gothic" panose="020B0502020202020204" pitchFamily="34" charset="0"/>
            </a:endParaRPr>
          </a:p>
        </p:txBody>
      </p:sp>
    </p:spTree>
    <p:extLst>
      <p:ext uri="{BB962C8B-B14F-4D97-AF65-F5344CB8AC3E}">
        <p14:creationId xmlns:p14="http://schemas.microsoft.com/office/powerpoint/2010/main" val="250048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BC7A6-A0E2-2B4B-8DB7-F6AFD3FAD062}"/>
              </a:ext>
            </a:extLst>
          </p:cNvPr>
          <p:cNvSpPr>
            <a:spLocks noGrp="1"/>
          </p:cNvSpPr>
          <p:nvPr>
            <p:ph type="title"/>
          </p:nvPr>
        </p:nvSpPr>
        <p:spPr/>
        <p:txBody>
          <a:bodyPr/>
          <a:lstStyle/>
          <a:p>
            <a:r>
              <a:rPr kumimoji="1" lang="es-ES" altLang="zh-TW" dirty="0" err="1">
                <a:latin typeface="Century Gothic" panose="020B0502020202020204" pitchFamily="34" charset="0"/>
              </a:rPr>
              <a:t>Approach</a:t>
            </a:r>
            <a:endParaRPr kumimoji="1" lang="zh-TW" altLang="en-US" dirty="0">
              <a:latin typeface="Century Gothic" panose="020B0502020202020204" pitchFamily="34" charset="0"/>
            </a:endParaRPr>
          </a:p>
        </p:txBody>
      </p:sp>
      <p:sp>
        <p:nvSpPr>
          <p:cNvPr id="3" name="內容版面配置區 2">
            <a:extLst>
              <a:ext uri="{FF2B5EF4-FFF2-40B4-BE49-F238E27FC236}">
                <a16:creationId xmlns:a16="http://schemas.microsoft.com/office/drawing/2014/main" id="{8302FF9A-32F5-8242-9FCD-C2EA88D32147}"/>
              </a:ext>
            </a:extLst>
          </p:cNvPr>
          <p:cNvSpPr>
            <a:spLocks noGrp="1"/>
          </p:cNvSpPr>
          <p:nvPr>
            <p:ph idx="1"/>
          </p:nvPr>
        </p:nvSpPr>
        <p:spPr/>
        <p:txBody>
          <a:bodyPr/>
          <a:lstStyle/>
          <a:p>
            <a:r>
              <a:rPr kumimoji="1" lang="es-ES" altLang="zh-TW" dirty="0" err="1"/>
              <a:t>An</a:t>
            </a:r>
            <a:r>
              <a:rPr kumimoji="1" lang="es-ES" altLang="zh-TW" dirty="0"/>
              <a:t> Excel </a:t>
            </a:r>
            <a:r>
              <a:rPr kumimoji="1" lang="es-ES" altLang="zh-TW" dirty="0" err="1"/>
              <a:t>dataset</a:t>
            </a:r>
            <a:r>
              <a:rPr kumimoji="1" lang="es-ES" altLang="zh-TW" dirty="0"/>
              <a:t> </a:t>
            </a:r>
            <a:r>
              <a:rPr kumimoji="1" lang="es-ES" altLang="zh-TW" dirty="0" err="1"/>
              <a:t>scraped</a:t>
            </a:r>
            <a:r>
              <a:rPr kumimoji="1" lang="es-ES" altLang="zh-TW" dirty="0"/>
              <a:t> </a:t>
            </a:r>
            <a:r>
              <a:rPr kumimoji="1" lang="es-ES" altLang="zh-TW" dirty="0" err="1"/>
              <a:t>from</a:t>
            </a:r>
            <a:r>
              <a:rPr kumimoji="1" lang="es-ES" altLang="zh-TW" dirty="0"/>
              <a:t> Buenos Aires </a:t>
            </a:r>
            <a:r>
              <a:rPr kumimoji="1" lang="es-ES" altLang="zh-TW" dirty="0" err="1"/>
              <a:t>government</a:t>
            </a:r>
            <a:r>
              <a:rPr kumimoji="1" lang="es-ES" altLang="zh-TW" dirty="0"/>
              <a:t> </a:t>
            </a:r>
            <a:r>
              <a:rPr kumimoji="1" lang="es-ES" altLang="zh-TW" dirty="0" err="1"/>
              <a:t>website</a:t>
            </a:r>
            <a:r>
              <a:rPr kumimoji="1" lang="es-ES" altLang="zh-TW" dirty="0"/>
              <a:t>. </a:t>
            </a:r>
          </a:p>
          <a:p>
            <a:r>
              <a:rPr kumimoji="1" lang="es-ES" altLang="zh-TW" dirty="0" err="1"/>
              <a:t>Venues</a:t>
            </a:r>
            <a:r>
              <a:rPr kumimoji="1" lang="es-ES" altLang="zh-TW" dirty="0"/>
              <a:t> are </a:t>
            </a:r>
            <a:r>
              <a:rPr kumimoji="1" lang="es-ES" altLang="zh-TW" dirty="0" err="1"/>
              <a:t>requested</a:t>
            </a:r>
            <a:r>
              <a:rPr kumimoji="1" lang="es-ES" altLang="zh-TW" dirty="0"/>
              <a:t> </a:t>
            </a:r>
            <a:r>
              <a:rPr kumimoji="1" lang="es-ES" altLang="zh-TW" dirty="0" err="1"/>
              <a:t>using</a:t>
            </a:r>
            <a:r>
              <a:rPr kumimoji="1" lang="es-ES" altLang="zh-TW" dirty="0"/>
              <a:t> </a:t>
            </a:r>
            <a:r>
              <a:rPr kumimoji="1" lang="es-ES" altLang="zh-TW" dirty="0" err="1"/>
              <a:t>Foursquare</a:t>
            </a:r>
            <a:r>
              <a:rPr kumimoji="1" lang="es-ES" altLang="zh-TW" dirty="0"/>
              <a:t> API</a:t>
            </a:r>
          </a:p>
          <a:p>
            <a:r>
              <a:rPr kumimoji="1" lang="es-ES" altLang="zh-TW" dirty="0"/>
              <a:t>K-</a:t>
            </a:r>
            <a:r>
              <a:rPr kumimoji="1" lang="es-ES" altLang="zh-TW" dirty="0" err="1"/>
              <a:t>Means</a:t>
            </a:r>
            <a:r>
              <a:rPr kumimoji="1" lang="es-ES" altLang="zh-TW" dirty="0"/>
              <a:t> </a:t>
            </a:r>
            <a:r>
              <a:rPr kumimoji="1" lang="es-ES" altLang="zh-TW" dirty="0" err="1"/>
              <a:t>algorithm</a:t>
            </a:r>
            <a:r>
              <a:rPr kumimoji="1" lang="es-ES" altLang="zh-TW" dirty="0"/>
              <a:t> </a:t>
            </a:r>
            <a:r>
              <a:rPr kumimoji="1" lang="es-ES" altLang="zh-TW" dirty="0" err="1"/>
              <a:t>is</a:t>
            </a:r>
            <a:r>
              <a:rPr kumimoji="1" lang="es-ES" altLang="zh-TW" dirty="0"/>
              <a:t> </a:t>
            </a:r>
            <a:r>
              <a:rPr kumimoji="1" lang="es-ES" altLang="zh-TW" dirty="0" err="1"/>
              <a:t>used</a:t>
            </a:r>
            <a:r>
              <a:rPr kumimoji="1" lang="es-ES" altLang="zh-TW" dirty="0"/>
              <a:t> </a:t>
            </a:r>
            <a:r>
              <a:rPr kumimoji="1" lang="es-ES" altLang="zh-TW" dirty="0" err="1"/>
              <a:t>for</a:t>
            </a:r>
            <a:r>
              <a:rPr kumimoji="1" lang="es-ES" altLang="zh-TW" dirty="0"/>
              <a:t> </a:t>
            </a:r>
            <a:r>
              <a:rPr kumimoji="1" lang="es-ES" altLang="zh-TW" dirty="0" err="1"/>
              <a:t>clustering</a:t>
            </a:r>
            <a:r>
              <a:rPr kumimoji="1" lang="es-ES" altLang="zh-TW" dirty="0"/>
              <a:t> </a:t>
            </a:r>
            <a:r>
              <a:rPr kumimoji="1" lang="es-ES" altLang="zh-TW" dirty="0" err="1"/>
              <a:t>the</a:t>
            </a:r>
            <a:r>
              <a:rPr kumimoji="1" lang="es-ES" altLang="zh-TW" dirty="0"/>
              <a:t> </a:t>
            </a:r>
            <a:r>
              <a:rPr kumimoji="1" lang="es-ES" altLang="zh-TW" dirty="0" err="1"/>
              <a:t>neighborhoods</a:t>
            </a:r>
            <a:r>
              <a:rPr kumimoji="1" lang="es-ES" altLang="zh-TW" dirty="0"/>
              <a:t>. </a:t>
            </a:r>
          </a:p>
          <a:p>
            <a:r>
              <a:rPr kumimoji="1" lang="es-ES" altLang="zh-TW" dirty="0" err="1"/>
              <a:t>Elbow</a:t>
            </a:r>
            <a:r>
              <a:rPr kumimoji="1" lang="es-ES" altLang="zh-TW" dirty="0"/>
              <a:t> </a:t>
            </a:r>
            <a:r>
              <a:rPr kumimoji="1" lang="es-ES" altLang="zh-TW" dirty="0" err="1"/>
              <a:t>mehtod</a:t>
            </a:r>
            <a:r>
              <a:rPr kumimoji="1" lang="es-ES" altLang="zh-TW" dirty="0"/>
              <a:t> </a:t>
            </a:r>
            <a:r>
              <a:rPr kumimoji="1" lang="es-ES" altLang="zh-TW" dirty="0" err="1"/>
              <a:t>is</a:t>
            </a:r>
            <a:r>
              <a:rPr kumimoji="1" lang="es-ES" altLang="zh-TW" dirty="0"/>
              <a:t> </a:t>
            </a:r>
            <a:r>
              <a:rPr kumimoji="1" lang="es-ES" altLang="zh-TW" dirty="0" err="1"/>
              <a:t>used</a:t>
            </a:r>
            <a:r>
              <a:rPr kumimoji="1" lang="es-ES" altLang="zh-TW" dirty="0"/>
              <a:t> </a:t>
            </a:r>
            <a:r>
              <a:rPr kumimoji="1" lang="es-ES" altLang="zh-TW" dirty="0" err="1"/>
              <a:t>for</a:t>
            </a:r>
            <a:r>
              <a:rPr kumimoji="1" lang="es-ES" altLang="zh-TW" dirty="0"/>
              <a:t> </a:t>
            </a:r>
            <a:r>
              <a:rPr kumimoji="1" lang="es-ES" altLang="zh-TW" dirty="0" err="1"/>
              <a:t>select</a:t>
            </a:r>
            <a:r>
              <a:rPr kumimoji="1" lang="es-ES" altLang="zh-TW" dirty="0"/>
              <a:t> K.</a:t>
            </a:r>
            <a:endParaRPr kumimoji="1" lang="zh-TW" altLang="en-US" dirty="0"/>
          </a:p>
        </p:txBody>
      </p:sp>
    </p:spTree>
    <p:extLst>
      <p:ext uri="{BB962C8B-B14F-4D97-AF65-F5344CB8AC3E}">
        <p14:creationId xmlns:p14="http://schemas.microsoft.com/office/powerpoint/2010/main" val="320985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2348E3-42DE-2146-9873-B19425887E7A}"/>
              </a:ext>
            </a:extLst>
          </p:cNvPr>
          <p:cNvSpPr>
            <a:spLocks noGrp="1"/>
          </p:cNvSpPr>
          <p:nvPr>
            <p:ph type="title"/>
          </p:nvPr>
        </p:nvSpPr>
        <p:spPr>
          <a:xfrm>
            <a:off x="1338549" y="1732402"/>
            <a:ext cx="9601200" cy="1485900"/>
          </a:xfrm>
        </p:spPr>
        <p:txBody>
          <a:bodyPr/>
          <a:lstStyle/>
          <a:p>
            <a:r>
              <a:rPr kumimoji="1" lang="es-ES" altLang="zh-TW" sz="5400" dirty="0" err="1"/>
              <a:t>Results</a:t>
            </a:r>
            <a:br>
              <a:rPr kumimoji="1" lang="es-ES" altLang="zh-TW" dirty="0"/>
            </a:br>
            <a:endParaRPr kumimoji="1" lang="zh-TW" altLang="en-US" dirty="0"/>
          </a:p>
        </p:txBody>
      </p:sp>
    </p:spTree>
    <p:extLst>
      <p:ext uri="{BB962C8B-B14F-4D97-AF65-F5344CB8AC3E}">
        <p14:creationId xmlns:p14="http://schemas.microsoft.com/office/powerpoint/2010/main" val="216875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1070FB-0D10-9544-8C6C-48774A3F4492}"/>
              </a:ext>
            </a:extLst>
          </p:cNvPr>
          <p:cNvSpPr>
            <a:spLocks noGrp="1"/>
          </p:cNvSpPr>
          <p:nvPr>
            <p:ph type="title"/>
          </p:nvPr>
        </p:nvSpPr>
        <p:spPr/>
        <p:txBody>
          <a:bodyPr/>
          <a:lstStyle/>
          <a:p>
            <a:r>
              <a:rPr lang="en-US" altLang="zh-TW" dirty="0">
                <a:latin typeface="Century Gothic" panose="020B0502020202020204" pitchFamily="34" charset="0"/>
              </a:rPr>
              <a:t>Geographical Map</a:t>
            </a:r>
            <a:r>
              <a:rPr lang="zh-TW" altLang="zh-TW" dirty="0">
                <a:latin typeface="Century Gothic" panose="020B0502020202020204" pitchFamily="34" charset="0"/>
              </a:rPr>
              <a:t> </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4AB0491E-FC72-0641-B68C-29DCCC6DD7C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02106" y="1564395"/>
            <a:ext cx="9986790" cy="5166911"/>
          </a:xfrm>
          <a:prstGeom prst="rect">
            <a:avLst/>
          </a:prstGeom>
        </p:spPr>
      </p:pic>
    </p:spTree>
    <p:extLst>
      <p:ext uri="{BB962C8B-B14F-4D97-AF65-F5344CB8AC3E}">
        <p14:creationId xmlns:p14="http://schemas.microsoft.com/office/powerpoint/2010/main" val="291559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4A6AB1-DE68-D444-B719-A4C93D169EE3}"/>
              </a:ext>
            </a:extLst>
          </p:cNvPr>
          <p:cNvSpPr>
            <a:spLocks noGrp="1"/>
          </p:cNvSpPr>
          <p:nvPr>
            <p:ph type="title"/>
          </p:nvPr>
        </p:nvSpPr>
        <p:spPr/>
        <p:txBody>
          <a:bodyPr/>
          <a:lstStyle/>
          <a:p>
            <a:pPr algn="ctr"/>
            <a:r>
              <a:rPr kumimoji="1" lang="es-ES" altLang="zh-TW" dirty="0" err="1">
                <a:latin typeface="Century Gothic" panose="020B0502020202020204" pitchFamily="34" charset="0"/>
              </a:rPr>
              <a:t>Selection</a:t>
            </a:r>
            <a:r>
              <a:rPr kumimoji="1" lang="es-ES" altLang="zh-TW" dirty="0">
                <a:latin typeface="Century Gothic" panose="020B0502020202020204" pitchFamily="34" charset="0"/>
              </a:rPr>
              <a:t> of K </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0DD4D5AE-9370-5B4E-9D34-57D534262B2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71600" y="2171700"/>
            <a:ext cx="5216487" cy="3898288"/>
          </a:xfrm>
          <a:prstGeom prst="rect">
            <a:avLst/>
          </a:prstGeom>
        </p:spPr>
      </p:pic>
      <p:sp>
        <p:nvSpPr>
          <p:cNvPr id="5" name="文字方塊 4">
            <a:extLst>
              <a:ext uri="{FF2B5EF4-FFF2-40B4-BE49-F238E27FC236}">
                <a16:creationId xmlns:a16="http://schemas.microsoft.com/office/drawing/2014/main" id="{0204BA5C-C230-0F4E-B34F-09BCA02E8C90}"/>
              </a:ext>
            </a:extLst>
          </p:cNvPr>
          <p:cNvSpPr txBox="1"/>
          <p:nvPr/>
        </p:nvSpPr>
        <p:spPr>
          <a:xfrm>
            <a:off x="6841474" y="2171700"/>
            <a:ext cx="4825388" cy="1569660"/>
          </a:xfrm>
          <a:prstGeom prst="rect">
            <a:avLst/>
          </a:prstGeom>
          <a:noFill/>
        </p:spPr>
        <p:txBody>
          <a:bodyPr wrap="square" rtlCol="0">
            <a:spAutoFit/>
          </a:bodyPr>
          <a:lstStyle/>
          <a:p>
            <a:pPr algn="just"/>
            <a:r>
              <a:rPr kumimoji="1" lang="es-ES" altLang="zh-TW" sz="2400" dirty="0" err="1"/>
              <a:t>The</a:t>
            </a:r>
            <a:r>
              <a:rPr kumimoji="1" lang="es-ES" altLang="zh-TW" sz="2400" dirty="0"/>
              <a:t> </a:t>
            </a:r>
            <a:r>
              <a:rPr kumimoji="1" lang="es-ES" altLang="zh-TW" sz="2400" dirty="0" err="1"/>
              <a:t>best</a:t>
            </a:r>
            <a:r>
              <a:rPr kumimoji="1" lang="es-ES" altLang="zh-TW" sz="2400" dirty="0"/>
              <a:t> </a:t>
            </a:r>
            <a:r>
              <a:rPr kumimoji="1" lang="es-ES" altLang="zh-TW" sz="2400" dirty="0" err="1"/>
              <a:t>number</a:t>
            </a:r>
            <a:r>
              <a:rPr kumimoji="1" lang="es-ES" altLang="zh-TW" sz="2400" dirty="0"/>
              <a:t> of </a:t>
            </a:r>
            <a:r>
              <a:rPr kumimoji="1" lang="es-ES" altLang="zh-TW" sz="2400" dirty="0" err="1"/>
              <a:t>the</a:t>
            </a:r>
            <a:r>
              <a:rPr kumimoji="1" lang="es-ES" altLang="zh-TW" sz="2400" dirty="0"/>
              <a:t> </a:t>
            </a:r>
            <a:r>
              <a:rPr kumimoji="1" lang="es-ES" altLang="zh-TW" sz="2400" dirty="0" err="1"/>
              <a:t>cluster</a:t>
            </a:r>
            <a:r>
              <a:rPr kumimoji="1" lang="es-ES" altLang="zh-TW" sz="2400" dirty="0"/>
              <a:t> </a:t>
            </a:r>
            <a:r>
              <a:rPr kumimoji="1" lang="es-ES" altLang="zh-TW" sz="2400" dirty="0" err="1"/>
              <a:t>is</a:t>
            </a:r>
            <a:r>
              <a:rPr kumimoji="1" lang="es-ES" altLang="zh-TW" sz="2400" dirty="0"/>
              <a:t> 5. </a:t>
            </a:r>
            <a:r>
              <a:rPr kumimoji="1" lang="es-ES" altLang="zh-TW" sz="2400" dirty="0" err="1"/>
              <a:t>That</a:t>
            </a:r>
            <a:r>
              <a:rPr kumimoji="1" lang="es-ES" altLang="zh-TW" sz="2400" dirty="0"/>
              <a:t> </a:t>
            </a:r>
            <a:r>
              <a:rPr kumimoji="1" lang="es-ES" altLang="zh-TW" sz="2400" dirty="0" err="1"/>
              <a:t>is</a:t>
            </a:r>
            <a:r>
              <a:rPr kumimoji="1" lang="es-ES" altLang="zh-TW" sz="2400" dirty="0"/>
              <a:t>, </a:t>
            </a:r>
            <a:r>
              <a:rPr kumimoji="1" lang="es-ES" altLang="zh-TW" sz="2400" dirty="0" err="1"/>
              <a:t>where</a:t>
            </a:r>
            <a:r>
              <a:rPr kumimoji="1" lang="es-ES" altLang="zh-TW" sz="2400" dirty="0"/>
              <a:t> </a:t>
            </a:r>
            <a:r>
              <a:rPr kumimoji="1" lang="es-ES" altLang="zh-TW" sz="2400" dirty="0" err="1"/>
              <a:t>the</a:t>
            </a:r>
            <a:r>
              <a:rPr kumimoji="1" lang="es-ES" altLang="zh-TW" sz="2400" dirty="0"/>
              <a:t> </a:t>
            </a:r>
            <a:r>
              <a:rPr kumimoji="1" lang="es-ES" altLang="zh-TW" sz="2400" dirty="0" err="1"/>
              <a:t>elbow</a:t>
            </a:r>
            <a:r>
              <a:rPr kumimoji="1" lang="es-ES" altLang="zh-TW" sz="2400" dirty="0"/>
              <a:t> </a:t>
            </a:r>
            <a:r>
              <a:rPr kumimoji="1" lang="es-ES" altLang="zh-TW" sz="2400" dirty="0" err="1"/>
              <a:t>is</a:t>
            </a:r>
            <a:r>
              <a:rPr kumimoji="1" lang="es-ES" altLang="zh-TW" sz="2400" dirty="0"/>
              <a:t> </a:t>
            </a:r>
            <a:r>
              <a:rPr kumimoji="1" lang="es-ES" altLang="zh-TW" sz="2400" dirty="0" err="1"/>
              <a:t>located</a:t>
            </a:r>
            <a:r>
              <a:rPr kumimoji="1" lang="es-ES" altLang="zh-TW" sz="2400" dirty="0"/>
              <a:t>. </a:t>
            </a:r>
            <a:r>
              <a:rPr kumimoji="1" lang="es-ES" altLang="zh-TW" sz="2400" dirty="0" err="1"/>
              <a:t>After</a:t>
            </a:r>
            <a:r>
              <a:rPr kumimoji="1" lang="es-ES" altLang="zh-TW" sz="2400" dirty="0"/>
              <a:t> </a:t>
            </a:r>
            <a:r>
              <a:rPr kumimoji="1" lang="es-ES" altLang="zh-TW" sz="2400" dirty="0" err="1"/>
              <a:t>that</a:t>
            </a:r>
            <a:r>
              <a:rPr kumimoji="1" lang="es-ES" altLang="zh-TW" sz="2400" dirty="0"/>
              <a:t>, </a:t>
            </a:r>
            <a:r>
              <a:rPr kumimoji="1" lang="es-ES" altLang="zh-TW" sz="2400" dirty="0" err="1"/>
              <a:t>the</a:t>
            </a:r>
            <a:r>
              <a:rPr kumimoji="1" lang="es-ES" altLang="zh-TW" sz="2400" dirty="0"/>
              <a:t> mean </a:t>
            </a:r>
            <a:r>
              <a:rPr kumimoji="1" lang="es-ES" altLang="zh-TW" sz="2400" dirty="0" err="1"/>
              <a:t>squared</a:t>
            </a:r>
            <a:r>
              <a:rPr kumimoji="1" lang="es-ES" altLang="zh-TW" sz="2400" dirty="0"/>
              <a:t> error </a:t>
            </a:r>
            <a:r>
              <a:rPr kumimoji="1" lang="es-ES" altLang="zh-TW" sz="2400" dirty="0" err="1"/>
              <a:t>decrease</a:t>
            </a:r>
            <a:r>
              <a:rPr kumimoji="1" lang="es-ES" altLang="zh-TW" sz="2400" dirty="0"/>
              <a:t> </a:t>
            </a:r>
            <a:r>
              <a:rPr kumimoji="1" lang="es-ES" altLang="zh-TW" sz="2400" dirty="0" err="1"/>
              <a:t>without</a:t>
            </a:r>
            <a:r>
              <a:rPr kumimoji="1" lang="es-ES" altLang="zh-TW" sz="2400" dirty="0"/>
              <a:t> </a:t>
            </a:r>
            <a:r>
              <a:rPr kumimoji="1" lang="es-ES" altLang="zh-TW" sz="2400" dirty="0" err="1"/>
              <a:t>big</a:t>
            </a:r>
            <a:r>
              <a:rPr kumimoji="1" lang="es-ES" altLang="zh-TW" sz="2400" dirty="0"/>
              <a:t> </a:t>
            </a:r>
            <a:r>
              <a:rPr kumimoji="1" lang="es-ES" altLang="zh-TW" sz="2400" dirty="0" err="1"/>
              <a:t>changes</a:t>
            </a:r>
            <a:r>
              <a:rPr kumimoji="1" lang="es-ES" altLang="zh-TW" sz="2400" dirty="0"/>
              <a:t>.</a:t>
            </a:r>
            <a:endParaRPr kumimoji="1" lang="zh-TW" altLang="en-US" sz="2400" dirty="0"/>
          </a:p>
        </p:txBody>
      </p:sp>
    </p:spTree>
    <p:extLst>
      <p:ext uri="{BB962C8B-B14F-4D97-AF65-F5344CB8AC3E}">
        <p14:creationId xmlns:p14="http://schemas.microsoft.com/office/powerpoint/2010/main" val="308526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7447F9-E0C9-9A4F-8E35-8D007AFBD9DC}"/>
              </a:ext>
            </a:extLst>
          </p:cNvPr>
          <p:cNvSpPr>
            <a:spLocks noGrp="1"/>
          </p:cNvSpPr>
          <p:nvPr>
            <p:ph type="title"/>
          </p:nvPr>
        </p:nvSpPr>
        <p:spPr/>
        <p:txBody>
          <a:bodyPr/>
          <a:lstStyle/>
          <a:p>
            <a:r>
              <a:rPr lang="en-US" altLang="zh-TW" dirty="0">
                <a:latin typeface="Century Gothic" panose="020B0502020202020204" pitchFamily="34" charset="0"/>
              </a:rPr>
              <a:t>Geographical Map</a:t>
            </a:r>
            <a:r>
              <a:rPr lang="zh-TW" altLang="zh-TW" dirty="0">
                <a:latin typeface="Century Gothic" panose="020B0502020202020204" pitchFamily="34" charset="0"/>
              </a:rPr>
              <a:t> </a:t>
            </a:r>
            <a:r>
              <a:rPr lang="es-ES" altLang="zh-TW" dirty="0">
                <a:latin typeface="Century Gothic" panose="020B0502020202020204" pitchFamily="34" charset="0"/>
              </a:rPr>
              <a:t>(</a:t>
            </a:r>
            <a:r>
              <a:rPr lang="es-ES" altLang="zh-TW" dirty="0" err="1">
                <a:latin typeface="Century Gothic" panose="020B0502020202020204" pitchFamily="34" charset="0"/>
              </a:rPr>
              <a:t>Clustered</a:t>
            </a:r>
            <a:r>
              <a:rPr lang="es-ES" altLang="zh-TW" dirty="0">
                <a:latin typeface="Century Gothic" panose="020B0502020202020204" pitchFamily="34" charset="0"/>
              </a:rPr>
              <a:t>)</a:t>
            </a:r>
            <a:endParaRPr kumimoji="1" lang="zh-TW" altLang="en-US" dirty="0"/>
          </a:p>
        </p:txBody>
      </p:sp>
      <p:pic>
        <p:nvPicPr>
          <p:cNvPr id="4" name="內容版面配置區 3">
            <a:extLst>
              <a:ext uri="{FF2B5EF4-FFF2-40B4-BE49-F238E27FC236}">
                <a16:creationId xmlns:a16="http://schemas.microsoft.com/office/drawing/2014/main" id="{51D81D05-AF05-A14F-A355-824C01D633A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42219" y="1624987"/>
            <a:ext cx="9794138" cy="4709711"/>
          </a:xfrm>
          <a:prstGeom prst="rect">
            <a:avLst/>
          </a:prstGeom>
        </p:spPr>
      </p:pic>
    </p:spTree>
    <p:extLst>
      <p:ext uri="{BB962C8B-B14F-4D97-AF65-F5344CB8AC3E}">
        <p14:creationId xmlns:p14="http://schemas.microsoft.com/office/powerpoint/2010/main" val="170608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052EB-3EDA-4046-8081-DCCFF7788EFD}"/>
              </a:ext>
            </a:extLst>
          </p:cNvPr>
          <p:cNvSpPr>
            <a:spLocks noGrp="1"/>
          </p:cNvSpPr>
          <p:nvPr>
            <p:ph type="title"/>
          </p:nvPr>
        </p:nvSpPr>
        <p:spPr/>
        <p:txBody>
          <a:bodyPr/>
          <a:lstStyle/>
          <a:p>
            <a:r>
              <a:rPr kumimoji="1" lang="es-ES" altLang="zh-TW" dirty="0">
                <a:latin typeface="Century Gothic" panose="020B0502020202020204" pitchFamily="34" charset="0"/>
              </a:rPr>
              <a:t>Price </a:t>
            </a:r>
            <a:r>
              <a:rPr kumimoji="1" lang="es-ES" altLang="zh-TW" dirty="0" err="1">
                <a:latin typeface="Century Gothic" panose="020B0502020202020204" pitchFamily="34" charset="0"/>
              </a:rPr>
              <a:t>Category</a:t>
            </a:r>
            <a:r>
              <a:rPr kumimoji="1" lang="es-ES" altLang="zh-TW" dirty="0">
                <a:latin typeface="Century Gothic" panose="020B0502020202020204" pitchFamily="34" charset="0"/>
              </a:rPr>
              <a:t>: </a:t>
            </a:r>
            <a:r>
              <a:rPr kumimoji="1" lang="es-ES" altLang="zh-TW" dirty="0" err="1">
                <a:latin typeface="Century Gothic" panose="020B0502020202020204" pitchFamily="34" charset="0"/>
              </a:rPr>
              <a:t>Low</a:t>
            </a:r>
            <a:r>
              <a:rPr kumimoji="1" lang="es-ES" altLang="zh-TW" dirty="0">
                <a:latin typeface="Century Gothic" panose="020B0502020202020204" pitchFamily="34" charset="0"/>
              </a:rPr>
              <a:t> </a:t>
            </a:r>
            <a:r>
              <a:rPr kumimoji="1" lang="es-ES" altLang="zh-TW" dirty="0" err="1">
                <a:latin typeface="Century Gothic" panose="020B0502020202020204" pitchFamily="34" charset="0"/>
              </a:rPr>
              <a:t>Level</a:t>
            </a:r>
            <a:r>
              <a:rPr kumimoji="1" lang="es-ES" altLang="zh-TW" dirty="0">
                <a:latin typeface="Century Gothic" panose="020B0502020202020204" pitchFamily="34" charset="0"/>
              </a:rPr>
              <a:t> 1</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0870EA46-4C74-164E-AA90-05EFDA0CF29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638" y="1428750"/>
            <a:ext cx="5855465" cy="4883915"/>
          </a:xfrm>
          <a:prstGeom prst="rect">
            <a:avLst/>
          </a:prstGeom>
        </p:spPr>
      </p:pic>
      <p:pic>
        <p:nvPicPr>
          <p:cNvPr id="5" name="圖片 4">
            <a:extLst>
              <a:ext uri="{FF2B5EF4-FFF2-40B4-BE49-F238E27FC236}">
                <a16:creationId xmlns:a16="http://schemas.microsoft.com/office/drawing/2014/main" id="{75946AC2-0D23-5640-908C-7F719632A243}"/>
              </a:ext>
            </a:extLst>
          </p:cNvPr>
          <p:cNvPicPr/>
          <p:nvPr/>
        </p:nvPicPr>
        <p:blipFill>
          <a:blip r:embed="rId3">
            <a:extLst>
              <a:ext uri="{28A0092B-C50C-407E-A947-70E740481C1C}">
                <a14:useLocalDpi xmlns:a14="http://schemas.microsoft.com/office/drawing/2010/main" val="0"/>
              </a:ext>
            </a:extLst>
          </a:blip>
          <a:stretch>
            <a:fillRect/>
          </a:stretch>
        </p:blipFill>
        <p:spPr>
          <a:xfrm>
            <a:off x="6795770" y="1566472"/>
            <a:ext cx="5399902" cy="45699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7529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E1E1F-0062-7643-8D6D-A03D44E7C85D}"/>
              </a:ext>
            </a:extLst>
          </p:cNvPr>
          <p:cNvSpPr>
            <a:spLocks noGrp="1"/>
          </p:cNvSpPr>
          <p:nvPr>
            <p:ph type="title"/>
          </p:nvPr>
        </p:nvSpPr>
        <p:spPr/>
        <p:txBody>
          <a:bodyPr/>
          <a:lstStyle/>
          <a:p>
            <a:r>
              <a:rPr kumimoji="1" lang="es-ES" altLang="zh-TW" dirty="0">
                <a:latin typeface="Century Gothic" panose="020B0502020202020204" pitchFamily="34" charset="0"/>
              </a:rPr>
              <a:t>Price </a:t>
            </a:r>
            <a:r>
              <a:rPr kumimoji="1" lang="es-ES" altLang="zh-TW" dirty="0" err="1">
                <a:latin typeface="Century Gothic" panose="020B0502020202020204" pitchFamily="34" charset="0"/>
              </a:rPr>
              <a:t>Category</a:t>
            </a:r>
            <a:r>
              <a:rPr kumimoji="1" lang="es-ES" altLang="zh-TW" dirty="0">
                <a:latin typeface="Century Gothic" panose="020B0502020202020204" pitchFamily="34" charset="0"/>
              </a:rPr>
              <a:t>: </a:t>
            </a:r>
            <a:r>
              <a:rPr kumimoji="1" lang="es-ES" altLang="zh-TW" dirty="0" err="1">
                <a:latin typeface="Century Gothic" panose="020B0502020202020204" pitchFamily="34" charset="0"/>
              </a:rPr>
              <a:t>Low</a:t>
            </a:r>
            <a:r>
              <a:rPr kumimoji="1" lang="es-ES" altLang="zh-TW" dirty="0">
                <a:latin typeface="Century Gothic" panose="020B0502020202020204" pitchFamily="34" charset="0"/>
              </a:rPr>
              <a:t> </a:t>
            </a:r>
            <a:r>
              <a:rPr kumimoji="1" lang="es-ES" altLang="zh-TW" dirty="0" err="1">
                <a:latin typeface="Century Gothic" panose="020B0502020202020204" pitchFamily="34" charset="0"/>
              </a:rPr>
              <a:t>Level</a:t>
            </a:r>
            <a:r>
              <a:rPr kumimoji="1" lang="es-ES" altLang="zh-TW" dirty="0">
                <a:latin typeface="Century Gothic" panose="020B0502020202020204" pitchFamily="34" charset="0"/>
              </a:rPr>
              <a:t> 2</a:t>
            </a:r>
            <a:endParaRPr kumimoji="1" lang="zh-TW" altLang="en-US" dirty="0">
              <a:latin typeface="Century Gothic" panose="020B0502020202020204" pitchFamily="34" charset="0"/>
            </a:endParaRPr>
          </a:p>
        </p:txBody>
      </p:sp>
      <p:pic>
        <p:nvPicPr>
          <p:cNvPr id="4" name="內容版面配置區 3">
            <a:extLst>
              <a:ext uri="{FF2B5EF4-FFF2-40B4-BE49-F238E27FC236}">
                <a16:creationId xmlns:a16="http://schemas.microsoft.com/office/drawing/2014/main" id="{A27CB575-87F9-6B40-906D-D173928E63C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9" y="1658039"/>
            <a:ext cx="9942723" cy="4709710"/>
          </a:xfrm>
          <a:prstGeom prst="rect">
            <a:avLst/>
          </a:prstGeom>
        </p:spPr>
      </p:pic>
    </p:spTree>
    <p:extLst>
      <p:ext uri="{BB962C8B-B14F-4D97-AF65-F5344CB8AC3E}">
        <p14:creationId xmlns:p14="http://schemas.microsoft.com/office/powerpoint/2010/main" val="2279555218"/>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39</TotalTime>
  <Words>236</Words>
  <Application>Microsoft Macintosh PowerPoint</Application>
  <PresentationFormat>寬螢幕</PresentationFormat>
  <Paragraphs>22</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微軟正黑體</vt:lpstr>
      <vt:lpstr>Century Gothic</vt:lpstr>
      <vt:lpstr>Franklin Gothic Book</vt:lpstr>
      <vt:lpstr>裁剪</vt:lpstr>
      <vt:lpstr>Buenos Aires Territorial Pricing Analysis</vt:lpstr>
      <vt:lpstr>Motivation</vt:lpstr>
      <vt:lpstr>Approach</vt:lpstr>
      <vt:lpstr>Results </vt:lpstr>
      <vt:lpstr>Geographical Map </vt:lpstr>
      <vt:lpstr>Selection of K </vt:lpstr>
      <vt:lpstr>Geographical Map (Clustered)</vt:lpstr>
      <vt:lpstr>Price Category: Low Level 1</vt:lpstr>
      <vt:lpstr>Price Category: Low Level 2</vt:lpstr>
      <vt:lpstr>Price Category: Average Level 1 </vt:lpstr>
      <vt:lpstr>Price Category: Average Level 2, High Level 1, High Level 2</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Buenos Aires Territorial Pricing Analysis</dc:title>
  <dc:creator>Usuario de Microsoft Office</dc:creator>
  <cp:lastModifiedBy>Usuario de Microsoft Office</cp:lastModifiedBy>
  <cp:revision>3</cp:revision>
  <dcterms:created xsi:type="dcterms:W3CDTF">2020-09-13T23:05:25Z</dcterms:created>
  <dcterms:modified xsi:type="dcterms:W3CDTF">2020-09-13T23:45:24Z</dcterms:modified>
</cp:coreProperties>
</file>