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0" r:id="rId5"/>
    <p:sldId id="259" r:id="rId6"/>
    <p:sldId id="261" r:id="rId7"/>
    <p:sldId id="262" r:id="rId8"/>
    <p:sldId id="263" r:id="rId9"/>
    <p:sldId id="265" r:id="rId10"/>
    <p:sldId id="264"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6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4" d="100"/>
          <a:sy n="64" d="100"/>
        </p:scale>
        <p:origin x="68"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748148-DE95-49A0-BC60-68D0F05F5003}"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0C10A-2D7E-46EB-88D3-64743E8E2CEC}" type="slidenum">
              <a:rPr lang="en-US" smtClean="0"/>
              <a:t>‹#›</a:t>
            </a:fld>
            <a:endParaRPr lang="en-US"/>
          </a:p>
        </p:txBody>
      </p:sp>
    </p:spTree>
    <p:extLst>
      <p:ext uri="{BB962C8B-B14F-4D97-AF65-F5344CB8AC3E}">
        <p14:creationId xmlns:p14="http://schemas.microsoft.com/office/powerpoint/2010/main" val="413697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748148-DE95-49A0-BC60-68D0F05F5003}"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0C10A-2D7E-46EB-88D3-64743E8E2CEC}" type="slidenum">
              <a:rPr lang="en-US" smtClean="0"/>
              <a:t>‹#›</a:t>
            </a:fld>
            <a:endParaRPr lang="en-US"/>
          </a:p>
        </p:txBody>
      </p:sp>
    </p:spTree>
    <p:extLst>
      <p:ext uri="{BB962C8B-B14F-4D97-AF65-F5344CB8AC3E}">
        <p14:creationId xmlns:p14="http://schemas.microsoft.com/office/powerpoint/2010/main" val="2160792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748148-DE95-49A0-BC60-68D0F05F5003}"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0C10A-2D7E-46EB-88D3-64743E8E2CEC}" type="slidenum">
              <a:rPr lang="en-US" smtClean="0"/>
              <a:t>‹#›</a:t>
            </a:fld>
            <a:endParaRPr lang="en-US"/>
          </a:p>
        </p:txBody>
      </p:sp>
    </p:spTree>
    <p:extLst>
      <p:ext uri="{BB962C8B-B14F-4D97-AF65-F5344CB8AC3E}">
        <p14:creationId xmlns:p14="http://schemas.microsoft.com/office/powerpoint/2010/main" val="242922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748148-DE95-49A0-BC60-68D0F05F5003}"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0C10A-2D7E-46EB-88D3-64743E8E2CEC}" type="slidenum">
              <a:rPr lang="en-US" smtClean="0"/>
              <a:t>‹#›</a:t>
            </a:fld>
            <a:endParaRPr lang="en-US"/>
          </a:p>
        </p:txBody>
      </p:sp>
    </p:spTree>
    <p:extLst>
      <p:ext uri="{BB962C8B-B14F-4D97-AF65-F5344CB8AC3E}">
        <p14:creationId xmlns:p14="http://schemas.microsoft.com/office/powerpoint/2010/main" val="3143128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748148-DE95-49A0-BC60-68D0F05F5003}"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0C10A-2D7E-46EB-88D3-64743E8E2CEC}" type="slidenum">
              <a:rPr lang="en-US" smtClean="0"/>
              <a:t>‹#›</a:t>
            </a:fld>
            <a:endParaRPr lang="en-US"/>
          </a:p>
        </p:txBody>
      </p:sp>
    </p:spTree>
    <p:extLst>
      <p:ext uri="{BB962C8B-B14F-4D97-AF65-F5344CB8AC3E}">
        <p14:creationId xmlns:p14="http://schemas.microsoft.com/office/powerpoint/2010/main" val="74939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748148-DE95-49A0-BC60-68D0F05F5003}"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0C10A-2D7E-46EB-88D3-64743E8E2CEC}" type="slidenum">
              <a:rPr lang="en-US" smtClean="0"/>
              <a:t>‹#›</a:t>
            </a:fld>
            <a:endParaRPr lang="en-US"/>
          </a:p>
        </p:txBody>
      </p:sp>
    </p:spTree>
    <p:extLst>
      <p:ext uri="{BB962C8B-B14F-4D97-AF65-F5344CB8AC3E}">
        <p14:creationId xmlns:p14="http://schemas.microsoft.com/office/powerpoint/2010/main" val="315526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748148-DE95-49A0-BC60-68D0F05F5003}" type="datetimeFigureOut">
              <a:rPr lang="en-US" smtClean="0"/>
              <a:t>5/12/2021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0C10A-2D7E-46EB-88D3-64743E8E2CEC}" type="slidenum">
              <a:rPr lang="en-US" smtClean="0"/>
              <a:t>‹#›</a:t>
            </a:fld>
            <a:endParaRPr lang="en-US"/>
          </a:p>
        </p:txBody>
      </p:sp>
    </p:spTree>
    <p:extLst>
      <p:ext uri="{BB962C8B-B14F-4D97-AF65-F5344CB8AC3E}">
        <p14:creationId xmlns:p14="http://schemas.microsoft.com/office/powerpoint/2010/main" val="208848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748148-DE95-49A0-BC60-68D0F05F5003}" type="datetimeFigureOut">
              <a:rPr lang="en-US" smtClean="0"/>
              <a:t>5/12/2021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0C10A-2D7E-46EB-88D3-64743E8E2CEC}" type="slidenum">
              <a:rPr lang="en-US" smtClean="0"/>
              <a:t>‹#›</a:t>
            </a:fld>
            <a:endParaRPr lang="en-US"/>
          </a:p>
        </p:txBody>
      </p:sp>
    </p:spTree>
    <p:extLst>
      <p:ext uri="{BB962C8B-B14F-4D97-AF65-F5344CB8AC3E}">
        <p14:creationId xmlns:p14="http://schemas.microsoft.com/office/powerpoint/2010/main" val="284229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48148-DE95-49A0-BC60-68D0F05F5003}" type="datetimeFigureOut">
              <a:rPr lang="en-US" smtClean="0"/>
              <a:t>5/12/2021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50C10A-2D7E-46EB-88D3-64743E8E2CEC}" type="slidenum">
              <a:rPr lang="en-US" smtClean="0"/>
              <a:t>‹#›</a:t>
            </a:fld>
            <a:endParaRPr lang="en-US"/>
          </a:p>
        </p:txBody>
      </p:sp>
    </p:spTree>
    <p:extLst>
      <p:ext uri="{BB962C8B-B14F-4D97-AF65-F5344CB8AC3E}">
        <p14:creationId xmlns:p14="http://schemas.microsoft.com/office/powerpoint/2010/main" val="1816223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748148-DE95-49A0-BC60-68D0F05F5003}"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0C10A-2D7E-46EB-88D3-64743E8E2CEC}" type="slidenum">
              <a:rPr lang="en-US" smtClean="0"/>
              <a:t>‹#›</a:t>
            </a:fld>
            <a:endParaRPr lang="en-US"/>
          </a:p>
        </p:txBody>
      </p:sp>
    </p:spTree>
    <p:extLst>
      <p:ext uri="{BB962C8B-B14F-4D97-AF65-F5344CB8AC3E}">
        <p14:creationId xmlns:p14="http://schemas.microsoft.com/office/powerpoint/2010/main" val="1040725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748148-DE95-49A0-BC60-68D0F05F5003}"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0C10A-2D7E-46EB-88D3-64743E8E2CEC}" type="slidenum">
              <a:rPr lang="en-US" smtClean="0"/>
              <a:t>‹#›</a:t>
            </a:fld>
            <a:endParaRPr lang="en-US"/>
          </a:p>
        </p:txBody>
      </p:sp>
    </p:spTree>
    <p:extLst>
      <p:ext uri="{BB962C8B-B14F-4D97-AF65-F5344CB8AC3E}">
        <p14:creationId xmlns:p14="http://schemas.microsoft.com/office/powerpoint/2010/main" val="18536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48148-DE95-49A0-BC60-68D0F05F5003}" type="datetimeFigureOut">
              <a:rPr lang="en-US" smtClean="0"/>
              <a:t>5/12/2021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0C10A-2D7E-46EB-88D3-64743E8E2CEC}" type="slidenum">
              <a:rPr lang="en-US" smtClean="0"/>
              <a:t>‹#›</a:t>
            </a:fld>
            <a:endParaRPr lang="en-US"/>
          </a:p>
        </p:txBody>
      </p:sp>
    </p:spTree>
    <p:extLst>
      <p:ext uri="{BB962C8B-B14F-4D97-AF65-F5344CB8AC3E}">
        <p14:creationId xmlns:p14="http://schemas.microsoft.com/office/powerpoint/2010/main" val="3764191439"/>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httpstatuses.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restfulapi.net/resource-nam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utorialspoint.com/http/http_overview.htm" TargetMode="External"/><Relationship Id="rId7" Type="http://schemas.openxmlformats.org/officeDocument/2006/relationships/hyperlink" Target="https://restfulapi.net/" TargetMode="External"/><Relationship Id="rId2" Type="http://schemas.openxmlformats.org/officeDocument/2006/relationships/hyperlink" Target="https://www.javatpoint.com/computer-network-client-and-server-model" TargetMode="External"/><Relationship Id="rId1" Type="http://schemas.openxmlformats.org/officeDocument/2006/relationships/slideLayout" Target="../slideLayouts/slideLayout2.xml"/><Relationship Id="rId6" Type="http://schemas.openxmlformats.org/officeDocument/2006/relationships/hyperlink" Target="https://www.baeldung.com/jsp" TargetMode="External"/><Relationship Id="rId5" Type="http://schemas.openxmlformats.org/officeDocument/2006/relationships/hyperlink" Target="https://www.tutorialspoint.com/servlets/index.htm" TargetMode="External"/><Relationship Id="rId4" Type="http://schemas.openxmlformats.org/officeDocument/2006/relationships/hyperlink" Target="https://dzone.com/articles/what-servlet-containe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E921-CA66-471E-B36A-299147DB2208}"/>
              </a:ext>
            </a:extLst>
          </p:cNvPr>
          <p:cNvSpPr>
            <a:spLocks noGrp="1"/>
          </p:cNvSpPr>
          <p:nvPr>
            <p:ph type="ctrTitle"/>
          </p:nvPr>
        </p:nvSpPr>
        <p:spPr/>
        <p:txBody>
          <a:bodyPr/>
          <a:lstStyle/>
          <a:p>
            <a:r>
              <a:rPr lang="en-US" dirty="0"/>
              <a:t>Java Servlets</a:t>
            </a:r>
          </a:p>
        </p:txBody>
      </p:sp>
      <p:sp>
        <p:nvSpPr>
          <p:cNvPr id="3" name="Subtitle 2">
            <a:extLst>
              <a:ext uri="{FF2B5EF4-FFF2-40B4-BE49-F238E27FC236}">
                <a16:creationId xmlns:a16="http://schemas.microsoft.com/office/drawing/2014/main" id="{2398C234-5E64-4A88-B74E-967571201677}"/>
              </a:ext>
            </a:extLst>
          </p:cNvPr>
          <p:cNvSpPr>
            <a:spLocks noGrp="1"/>
          </p:cNvSpPr>
          <p:nvPr>
            <p:ph type="subTitle" idx="1"/>
          </p:nvPr>
        </p:nvSpPr>
        <p:spPr/>
        <p:txBody>
          <a:bodyPr/>
          <a:lstStyle/>
          <a:p>
            <a:r>
              <a:rPr lang="en-US" dirty="0"/>
              <a:t>PAO – lab 12</a:t>
            </a:r>
          </a:p>
        </p:txBody>
      </p:sp>
    </p:spTree>
    <p:extLst>
      <p:ext uri="{BB962C8B-B14F-4D97-AF65-F5344CB8AC3E}">
        <p14:creationId xmlns:p14="http://schemas.microsoft.com/office/powerpoint/2010/main" val="2553644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B130-2E15-4E52-A3C9-CDBF7245D3EF}"/>
              </a:ext>
            </a:extLst>
          </p:cNvPr>
          <p:cNvSpPr>
            <a:spLocks noGrp="1"/>
          </p:cNvSpPr>
          <p:nvPr>
            <p:ph type="title"/>
          </p:nvPr>
        </p:nvSpPr>
        <p:spPr/>
        <p:txBody>
          <a:bodyPr/>
          <a:lstStyle/>
          <a:p>
            <a:r>
              <a:rPr lang="en-US" dirty="0"/>
              <a:t>Response status codes</a:t>
            </a:r>
          </a:p>
        </p:txBody>
      </p:sp>
      <p:sp>
        <p:nvSpPr>
          <p:cNvPr id="3" name="Content Placeholder 2">
            <a:extLst>
              <a:ext uri="{FF2B5EF4-FFF2-40B4-BE49-F238E27FC236}">
                <a16:creationId xmlns:a16="http://schemas.microsoft.com/office/drawing/2014/main" id="{62D0827E-1287-4A35-999C-6E37552D9F2E}"/>
              </a:ext>
            </a:extLst>
          </p:cNvPr>
          <p:cNvSpPr>
            <a:spLocks noGrp="1"/>
          </p:cNvSpPr>
          <p:nvPr>
            <p:ph idx="1"/>
          </p:nvPr>
        </p:nvSpPr>
        <p:spPr/>
        <p:txBody>
          <a:bodyPr/>
          <a:lstStyle/>
          <a:p>
            <a:r>
              <a:rPr lang="es-ES" dirty="0"/>
              <a:t>1xx </a:t>
            </a:r>
            <a:r>
              <a:rPr lang="es-ES" dirty="0" err="1"/>
              <a:t>info</a:t>
            </a:r>
            <a:endParaRPr lang="es-ES" dirty="0"/>
          </a:p>
          <a:p>
            <a:r>
              <a:rPr lang="es-ES" dirty="0"/>
              <a:t>2xx </a:t>
            </a:r>
            <a:r>
              <a:rPr lang="es-ES" dirty="0" err="1"/>
              <a:t>success</a:t>
            </a:r>
            <a:endParaRPr lang="es-ES" dirty="0"/>
          </a:p>
          <a:p>
            <a:r>
              <a:rPr lang="es-ES" dirty="0"/>
              <a:t>3xx </a:t>
            </a:r>
            <a:r>
              <a:rPr lang="es-ES" dirty="0" err="1"/>
              <a:t>redirect</a:t>
            </a:r>
            <a:r>
              <a:rPr lang="es-ES" dirty="0"/>
              <a:t> </a:t>
            </a:r>
          </a:p>
          <a:p>
            <a:r>
              <a:rPr lang="es-ES" dirty="0"/>
              <a:t>4xx </a:t>
            </a:r>
            <a:r>
              <a:rPr lang="es-ES" dirty="0" err="1"/>
              <a:t>client</a:t>
            </a:r>
            <a:r>
              <a:rPr lang="es-ES" dirty="0"/>
              <a:t> error</a:t>
            </a:r>
          </a:p>
          <a:p>
            <a:r>
              <a:rPr lang="es-ES" dirty="0"/>
              <a:t>5xx server error</a:t>
            </a:r>
          </a:p>
          <a:p>
            <a:endParaRPr lang="es-ES" dirty="0"/>
          </a:p>
          <a:p>
            <a:r>
              <a:rPr lang="es-ES" dirty="0" err="1"/>
              <a:t>All</a:t>
            </a:r>
            <a:r>
              <a:rPr lang="es-ES" dirty="0"/>
              <a:t> status </a:t>
            </a:r>
            <a:r>
              <a:rPr lang="es-ES" dirty="0" err="1"/>
              <a:t>codes</a:t>
            </a:r>
            <a:r>
              <a:rPr lang="es-ES" dirty="0"/>
              <a:t>:   </a:t>
            </a:r>
            <a:r>
              <a:rPr lang="es-ES" dirty="0">
                <a:hlinkClick r:id="rId2"/>
              </a:rPr>
              <a:t>https://httpstatuses.com/</a:t>
            </a:r>
            <a:endParaRPr lang="es-ES" dirty="0"/>
          </a:p>
          <a:p>
            <a:endParaRPr lang="es-ES" dirty="0"/>
          </a:p>
          <a:p>
            <a:endParaRPr lang="en-US" dirty="0"/>
          </a:p>
        </p:txBody>
      </p:sp>
    </p:spTree>
    <p:extLst>
      <p:ext uri="{BB962C8B-B14F-4D97-AF65-F5344CB8AC3E}">
        <p14:creationId xmlns:p14="http://schemas.microsoft.com/office/powerpoint/2010/main" val="240424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2942-70AD-419D-8628-AB9933EDB0D5}"/>
              </a:ext>
            </a:extLst>
          </p:cNvPr>
          <p:cNvSpPr>
            <a:spLocks noGrp="1"/>
          </p:cNvSpPr>
          <p:nvPr>
            <p:ph type="title"/>
          </p:nvPr>
        </p:nvSpPr>
        <p:spPr/>
        <p:txBody>
          <a:bodyPr/>
          <a:lstStyle/>
          <a:p>
            <a:r>
              <a:rPr lang="en-US" dirty="0"/>
              <a:t>Java Servlets</a:t>
            </a:r>
          </a:p>
        </p:txBody>
      </p:sp>
      <p:sp>
        <p:nvSpPr>
          <p:cNvPr id="3" name="Content Placeholder 2">
            <a:extLst>
              <a:ext uri="{FF2B5EF4-FFF2-40B4-BE49-F238E27FC236}">
                <a16:creationId xmlns:a16="http://schemas.microsoft.com/office/drawing/2014/main" id="{67D6DA1F-0D6F-44AC-8C32-EF96027C22AB}"/>
              </a:ext>
            </a:extLst>
          </p:cNvPr>
          <p:cNvSpPr>
            <a:spLocks noGrp="1"/>
          </p:cNvSpPr>
          <p:nvPr>
            <p:ph idx="1"/>
          </p:nvPr>
        </p:nvSpPr>
        <p:spPr/>
        <p:txBody>
          <a:bodyPr/>
          <a:lstStyle/>
          <a:p>
            <a:r>
              <a:rPr lang="en-US" dirty="0"/>
              <a:t>A </a:t>
            </a:r>
            <a:r>
              <a:rPr lang="en-US" dirty="0">
                <a:solidFill>
                  <a:schemeClr val="accent5"/>
                </a:solidFill>
              </a:rPr>
              <a:t>Servlet</a:t>
            </a:r>
            <a:r>
              <a:rPr lang="en-US" dirty="0"/>
              <a:t> is a class that handles requests, processes them and replies back with a response.</a:t>
            </a:r>
          </a:p>
          <a:p>
            <a:r>
              <a:rPr lang="en-US" dirty="0"/>
              <a:t>A Java Servlet is a Java object that responds to HTTP requests. A servlet is part of a Java Web Application.</a:t>
            </a:r>
          </a:p>
          <a:p>
            <a:r>
              <a:rPr lang="en-US" dirty="0"/>
              <a:t>A Java web application can contain other components than servlets. It can also contain Java Server Pages (</a:t>
            </a:r>
            <a:r>
              <a:rPr lang="en-US" dirty="0">
                <a:solidFill>
                  <a:schemeClr val="accent5"/>
                </a:solidFill>
              </a:rPr>
              <a:t>JSP</a:t>
            </a:r>
            <a:r>
              <a:rPr lang="en-US" dirty="0"/>
              <a:t>) and </a:t>
            </a:r>
            <a:r>
              <a:rPr lang="en-US" dirty="0">
                <a:solidFill>
                  <a:schemeClr val="accent5"/>
                </a:solidFill>
              </a:rPr>
              <a:t>Web Services.</a:t>
            </a:r>
          </a:p>
          <a:p>
            <a:r>
              <a:rPr lang="en-US" dirty="0"/>
              <a:t>It runs inside a </a:t>
            </a:r>
            <a:r>
              <a:rPr lang="en-US" dirty="0">
                <a:solidFill>
                  <a:schemeClr val="accent5"/>
                </a:solidFill>
              </a:rPr>
              <a:t>Servlet container</a:t>
            </a:r>
            <a:r>
              <a:rPr lang="en-US" dirty="0"/>
              <a:t>.  </a:t>
            </a:r>
          </a:p>
          <a:p>
            <a:r>
              <a:rPr lang="en-US" dirty="0"/>
              <a:t>A Servlet container may run multiple web applications at the same time, each having multiple servlets running inside.  </a:t>
            </a:r>
          </a:p>
        </p:txBody>
      </p:sp>
    </p:spTree>
    <p:extLst>
      <p:ext uri="{BB962C8B-B14F-4D97-AF65-F5344CB8AC3E}">
        <p14:creationId xmlns:p14="http://schemas.microsoft.com/office/powerpoint/2010/main" val="2939470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033E-8DED-4DD5-B381-A5184E138C7D}"/>
              </a:ext>
            </a:extLst>
          </p:cNvPr>
          <p:cNvSpPr>
            <a:spLocks noGrp="1"/>
          </p:cNvSpPr>
          <p:nvPr>
            <p:ph type="title"/>
          </p:nvPr>
        </p:nvSpPr>
        <p:spPr/>
        <p:txBody>
          <a:bodyPr/>
          <a:lstStyle/>
          <a:p>
            <a:r>
              <a:rPr lang="en-US" dirty="0"/>
              <a:t>Servlet container</a:t>
            </a:r>
          </a:p>
        </p:txBody>
      </p:sp>
      <p:sp>
        <p:nvSpPr>
          <p:cNvPr id="3" name="Content Placeholder 2">
            <a:extLst>
              <a:ext uri="{FF2B5EF4-FFF2-40B4-BE49-F238E27FC236}">
                <a16:creationId xmlns:a16="http://schemas.microsoft.com/office/drawing/2014/main" id="{A7A135CC-66C5-4B2B-8F88-D13937036B69}"/>
              </a:ext>
            </a:extLst>
          </p:cNvPr>
          <p:cNvSpPr>
            <a:spLocks noGrp="1"/>
          </p:cNvSpPr>
          <p:nvPr>
            <p:ph idx="1"/>
          </p:nvPr>
        </p:nvSpPr>
        <p:spPr/>
        <p:txBody>
          <a:bodyPr/>
          <a:lstStyle/>
          <a:p>
            <a:r>
              <a:rPr lang="en-US" dirty="0"/>
              <a:t>Java servlet containers are usually running inside a </a:t>
            </a:r>
            <a:r>
              <a:rPr lang="en-US" dirty="0">
                <a:solidFill>
                  <a:schemeClr val="accent5"/>
                </a:solidFill>
              </a:rPr>
              <a:t>Java web server </a:t>
            </a:r>
            <a:r>
              <a:rPr lang="en-US" dirty="0"/>
              <a:t>such as Jetty, Tomcat, etc.</a:t>
            </a:r>
          </a:p>
          <a:p>
            <a:r>
              <a:rPr lang="en-US" dirty="0"/>
              <a:t>Java web server = software that accepts HTTP requests                </a:t>
            </a:r>
          </a:p>
          <a:p>
            <a:r>
              <a:rPr lang="en-US" dirty="0"/>
              <a:t>Tomcat Setup: </a:t>
            </a:r>
          </a:p>
          <a:p>
            <a:pPr lvl="1"/>
            <a:r>
              <a:rPr lang="en-US" dirty="0"/>
              <a:t>Download Tomcat from  ​ https://tomcat.apache.org/​ - Tomcat 9.0 zip file</a:t>
            </a:r>
          </a:p>
          <a:p>
            <a:pPr lvl="1"/>
            <a:r>
              <a:rPr lang="en-US" dirty="0"/>
              <a:t>Unzip and add the folder in a location of your preference </a:t>
            </a:r>
          </a:p>
          <a:p>
            <a:pPr lvl="1"/>
            <a:r>
              <a:rPr lang="en-US" dirty="0"/>
              <a:t>In your IDE create a new project: ​ </a:t>
            </a:r>
            <a:r>
              <a:rPr lang="en-US" dirty="0">
                <a:solidFill>
                  <a:schemeClr val="accent4"/>
                </a:solidFill>
              </a:rPr>
              <a:t>Java Enterprise</a:t>
            </a:r>
            <a:r>
              <a:rPr lang="en-US" dirty="0"/>
              <a:t> and set up the application server as the  downloaded tomcat web server. </a:t>
            </a:r>
          </a:p>
        </p:txBody>
      </p:sp>
    </p:spTree>
    <p:extLst>
      <p:ext uri="{BB962C8B-B14F-4D97-AF65-F5344CB8AC3E}">
        <p14:creationId xmlns:p14="http://schemas.microsoft.com/office/powerpoint/2010/main" val="4195119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CB4D-B3EA-4B15-A2A1-2D8E3E9E5C32}"/>
              </a:ext>
            </a:extLst>
          </p:cNvPr>
          <p:cNvSpPr>
            <a:spLocks noGrp="1"/>
          </p:cNvSpPr>
          <p:nvPr>
            <p:ph type="title"/>
          </p:nvPr>
        </p:nvSpPr>
        <p:spPr/>
        <p:txBody>
          <a:bodyPr/>
          <a:lstStyle/>
          <a:p>
            <a:r>
              <a:rPr lang="en-US" dirty="0"/>
              <a:t>HTTP request-response </a:t>
            </a:r>
          </a:p>
        </p:txBody>
      </p:sp>
      <p:sp>
        <p:nvSpPr>
          <p:cNvPr id="3" name="Content Placeholder 2">
            <a:extLst>
              <a:ext uri="{FF2B5EF4-FFF2-40B4-BE49-F238E27FC236}">
                <a16:creationId xmlns:a16="http://schemas.microsoft.com/office/drawing/2014/main" id="{58E82BC9-D68F-41BE-AA95-B8414BE777D5}"/>
              </a:ext>
            </a:extLst>
          </p:cNvPr>
          <p:cNvSpPr>
            <a:spLocks noGrp="1"/>
          </p:cNvSpPr>
          <p:nvPr>
            <p:ph idx="1"/>
          </p:nvPr>
        </p:nvSpPr>
        <p:spPr/>
        <p:txBody>
          <a:bodyPr/>
          <a:lstStyle/>
          <a:p>
            <a:r>
              <a:rPr lang="en-US" dirty="0"/>
              <a:t>The browser sends an HTTP request to the Java web server. </a:t>
            </a:r>
          </a:p>
          <a:p>
            <a:r>
              <a:rPr lang="en-US" dirty="0"/>
              <a:t>The web server checks if the request is for a servlet. </a:t>
            </a:r>
          </a:p>
          <a:p>
            <a:r>
              <a:rPr lang="en-US" dirty="0"/>
              <a:t>If it is, the servlet container is passed the request. </a:t>
            </a:r>
          </a:p>
          <a:p>
            <a:r>
              <a:rPr lang="en-US" dirty="0"/>
              <a:t>The servlet container will then find out which servlet the request is for, and activate that servlet. The servlet is  activated by calling the </a:t>
            </a:r>
            <a:r>
              <a:rPr lang="en-US" dirty="0" err="1"/>
              <a:t>Servlet.service</a:t>
            </a:r>
            <a:r>
              <a:rPr lang="en-US" dirty="0"/>
              <a:t>() method. </a:t>
            </a:r>
          </a:p>
          <a:p>
            <a:r>
              <a:rPr lang="en-US" dirty="0"/>
              <a:t>Once the servlet has been activated via the  service() method, the servlet processes the request, and generates a response. </a:t>
            </a:r>
          </a:p>
          <a:p>
            <a:r>
              <a:rPr lang="en-US" dirty="0"/>
              <a:t>The response is then sent back to the browser. </a:t>
            </a:r>
          </a:p>
        </p:txBody>
      </p:sp>
    </p:spTree>
    <p:extLst>
      <p:ext uri="{BB962C8B-B14F-4D97-AF65-F5344CB8AC3E}">
        <p14:creationId xmlns:p14="http://schemas.microsoft.com/office/powerpoint/2010/main" val="1754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1B50-65C7-40F6-B709-76E05AEBA03B}"/>
              </a:ext>
            </a:extLst>
          </p:cNvPr>
          <p:cNvSpPr>
            <a:spLocks noGrp="1"/>
          </p:cNvSpPr>
          <p:nvPr>
            <p:ph type="title"/>
          </p:nvPr>
        </p:nvSpPr>
        <p:spPr/>
        <p:txBody>
          <a:bodyPr/>
          <a:lstStyle/>
          <a:p>
            <a:r>
              <a:rPr lang="en-US" dirty="0"/>
              <a:t>Servlet lifecycle</a:t>
            </a:r>
          </a:p>
        </p:txBody>
      </p:sp>
      <p:sp>
        <p:nvSpPr>
          <p:cNvPr id="3" name="Content Placeholder 2">
            <a:extLst>
              <a:ext uri="{FF2B5EF4-FFF2-40B4-BE49-F238E27FC236}">
                <a16:creationId xmlns:a16="http://schemas.microsoft.com/office/drawing/2014/main" id="{E7D1D0E2-01AD-4836-98AB-EA610CA1ED0C}"/>
              </a:ext>
            </a:extLst>
          </p:cNvPr>
          <p:cNvSpPr>
            <a:spLocks noGrp="1"/>
          </p:cNvSpPr>
          <p:nvPr>
            <p:ph idx="1"/>
          </p:nvPr>
        </p:nvSpPr>
        <p:spPr/>
        <p:txBody>
          <a:bodyPr/>
          <a:lstStyle/>
          <a:p>
            <a:r>
              <a:rPr lang="en-US" dirty="0"/>
              <a:t>A servlet follows a certain life cycle. </a:t>
            </a:r>
          </a:p>
          <a:p>
            <a:r>
              <a:rPr lang="en-US" dirty="0"/>
              <a:t>The servlet life cycle is managed by the servlet container.                </a:t>
            </a:r>
          </a:p>
          <a:p>
            <a:r>
              <a:rPr lang="en-US" dirty="0"/>
              <a:t>The life cycle contains the following steps: </a:t>
            </a:r>
          </a:p>
          <a:p>
            <a:pPr lvl="1"/>
            <a:r>
              <a:rPr lang="en-US" dirty="0"/>
              <a:t>1. Load Servlet Class. </a:t>
            </a:r>
          </a:p>
          <a:p>
            <a:pPr lvl="1"/>
            <a:r>
              <a:rPr lang="en-US" dirty="0"/>
              <a:t>2. Create Instance of Servlet. </a:t>
            </a:r>
          </a:p>
          <a:p>
            <a:pPr lvl="1"/>
            <a:r>
              <a:rPr lang="en-US" dirty="0"/>
              <a:t>3. Call the servlets </a:t>
            </a:r>
            <a:r>
              <a:rPr lang="en-US" dirty="0" err="1">
                <a:solidFill>
                  <a:schemeClr val="accent4"/>
                </a:solidFill>
              </a:rPr>
              <a:t>init</a:t>
            </a:r>
            <a:r>
              <a:rPr lang="en-US" dirty="0">
                <a:solidFill>
                  <a:schemeClr val="accent4"/>
                </a:solidFill>
              </a:rPr>
              <a:t>()</a:t>
            </a:r>
            <a:r>
              <a:rPr lang="en-US" dirty="0"/>
              <a:t> method. </a:t>
            </a:r>
          </a:p>
          <a:p>
            <a:pPr lvl="1"/>
            <a:r>
              <a:rPr lang="en-US" dirty="0"/>
              <a:t>4. Call the servlets </a:t>
            </a:r>
            <a:r>
              <a:rPr lang="en-US" dirty="0">
                <a:solidFill>
                  <a:schemeClr val="accent4"/>
                </a:solidFill>
              </a:rPr>
              <a:t>service() </a:t>
            </a:r>
            <a:r>
              <a:rPr lang="en-US" dirty="0"/>
              <a:t>method. </a:t>
            </a:r>
          </a:p>
          <a:p>
            <a:pPr lvl="1"/>
            <a:r>
              <a:rPr lang="en-US" dirty="0"/>
              <a:t>5. Call the servlets </a:t>
            </a:r>
            <a:r>
              <a:rPr lang="en-US" dirty="0">
                <a:solidFill>
                  <a:schemeClr val="accent4"/>
                </a:solidFill>
              </a:rPr>
              <a:t>destroy() </a:t>
            </a:r>
            <a:r>
              <a:rPr lang="en-US" dirty="0"/>
              <a:t>method. </a:t>
            </a:r>
          </a:p>
        </p:txBody>
      </p:sp>
    </p:spTree>
    <p:extLst>
      <p:ext uri="{BB962C8B-B14F-4D97-AF65-F5344CB8AC3E}">
        <p14:creationId xmlns:p14="http://schemas.microsoft.com/office/powerpoint/2010/main" val="49993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7863E7-4304-454D-B6C5-41003A1E0E13}"/>
              </a:ext>
            </a:extLst>
          </p:cNvPr>
          <p:cNvSpPr>
            <a:spLocks noGrp="1"/>
          </p:cNvSpPr>
          <p:nvPr>
            <p:ph idx="1"/>
          </p:nvPr>
        </p:nvSpPr>
        <p:spPr/>
        <p:txBody>
          <a:bodyPr>
            <a:normAutofit/>
          </a:bodyPr>
          <a:lstStyle/>
          <a:p>
            <a:r>
              <a:rPr lang="en-US" dirty="0"/>
              <a:t>A Java Servlet is just an ordinary Java class which implements the interface </a:t>
            </a:r>
            <a:r>
              <a:rPr lang="en-US" dirty="0" err="1">
                <a:solidFill>
                  <a:schemeClr val="accent5"/>
                </a:solidFill>
              </a:rPr>
              <a:t>javax</a:t>
            </a:r>
            <a:r>
              <a:rPr lang="en-US" dirty="0">
                <a:solidFill>
                  <a:schemeClr val="accent5"/>
                </a:solidFill>
              </a:rPr>
              <a:t>​.</a:t>
            </a:r>
            <a:r>
              <a:rPr lang="en-US" dirty="0" err="1">
                <a:solidFill>
                  <a:schemeClr val="accent5"/>
                </a:solidFill>
              </a:rPr>
              <a:t>servlet.Servlet</a:t>
            </a:r>
            <a:r>
              <a:rPr lang="en-US" dirty="0"/>
              <a:t>​ </a:t>
            </a:r>
          </a:p>
          <a:p>
            <a:r>
              <a:rPr lang="en-US" dirty="0"/>
              <a:t> The easiest way to implement this interface is to extend the class </a:t>
            </a:r>
            <a:r>
              <a:rPr lang="en-US" dirty="0" err="1">
                <a:solidFill>
                  <a:schemeClr val="accent5"/>
                </a:solidFill>
              </a:rPr>
              <a:t>HttpServlet</a:t>
            </a:r>
            <a:r>
              <a:rPr lang="en-US" dirty="0"/>
              <a:t>. </a:t>
            </a:r>
          </a:p>
          <a:p>
            <a:r>
              <a:rPr lang="en-US" dirty="0"/>
              <a:t>The </a:t>
            </a:r>
            <a:r>
              <a:rPr lang="en-US" dirty="0" err="1"/>
              <a:t>HttpServlet</a:t>
            </a:r>
            <a:r>
              <a:rPr lang="en-US" dirty="0"/>
              <a:t> class reads the HTTP request, and determines if the request is an HTTP GET, POST, PUT, </a:t>
            </a:r>
            <a:r>
              <a:rPr lang="en-US" dirty="0" err="1"/>
              <a:t>DELETE,etc</a:t>
            </a:r>
            <a:r>
              <a:rPr lang="en-US" dirty="0"/>
              <a:t>. and calls the corresponding method. </a:t>
            </a:r>
          </a:p>
          <a:p>
            <a:r>
              <a:rPr lang="en-US" dirty="0"/>
              <a:t>To respond to HTTP  GET requests you will extend the </a:t>
            </a:r>
            <a:r>
              <a:rPr lang="en-US" dirty="0" err="1"/>
              <a:t>HttpServlet</a:t>
            </a:r>
            <a:r>
              <a:rPr lang="en-US" dirty="0"/>
              <a:t> class, and override the </a:t>
            </a:r>
            <a:r>
              <a:rPr lang="en-US" dirty="0" err="1">
                <a:solidFill>
                  <a:schemeClr val="accent4"/>
                </a:solidFill>
              </a:rPr>
              <a:t>doGet</a:t>
            </a:r>
            <a:r>
              <a:rPr lang="en-US" dirty="0">
                <a:solidFill>
                  <a:schemeClr val="accent4"/>
                </a:solidFill>
              </a:rPr>
              <a:t>()</a:t>
            </a:r>
            <a:r>
              <a:rPr lang="en-US" dirty="0"/>
              <a:t> method. </a:t>
            </a:r>
          </a:p>
        </p:txBody>
      </p:sp>
    </p:spTree>
    <p:extLst>
      <p:ext uri="{BB962C8B-B14F-4D97-AF65-F5344CB8AC3E}">
        <p14:creationId xmlns:p14="http://schemas.microsoft.com/office/powerpoint/2010/main" val="1815929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BE36-8616-4C25-BDC8-CE0E68D2767E}"/>
              </a:ext>
            </a:extLst>
          </p:cNvPr>
          <p:cNvSpPr>
            <a:spLocks noGrp="1"/>
          </p:cNvSpPr>
          <p:nvPr>
            <p:ph type="title"/>
          </p:nvPr>
        </p:nvSpPr>
        <p:spPr/>
        <p:txBody>
          <a:bodyPr/>
          <a:lstStyle/>
          <a:p>
            <a:r>
              <a:rPr lang="en-US" dirty="0"/>
              <a:t>Servlet code example</a:t>
            </a:r>
          </a:p>
        </p:txBody>
      </p:sp>
      <p:sp>
        <p:nvSpPr>
          <p:cNvPr id="4" name="Rectangle 1">
            <a:extLst>
              <a:ext uri="{FF2B5EF4-FFF2-40B4-BE49-F238E27FC236}">
                <a16:creationId xmlns:a16="http://schemas.microsoft.com/office/drawing/2014/main" id="{FABB690B-A866-4D85-8BF8-E962D342CE05}"/>
              </a:ext>
            </a:extLst>
          </p:cNvPr>
          <p:cNvSpPr>
            <a:spLocks noGrp="1" noChangeArrowheads="1"/>
          </p:cNvSpPr>
          <p:nvPr>
            <p:ph idx="1"/>
          </p:nvPr>
        </p:nvSpPr>
        <p:spPr bwMode="auto">
          <a:xfrm>
            <a:off x="838200" y="1709006"/>
            <a:ext cx="10878299" cy="45845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80000"/>
                </a:solidFill>
                <a:effectLst/>
                <a:latin typeface="Courier New" panose="02070309020205020404" pitchFamily="49" charset="0"/>
              </a:rPr>
              <a:t>// Import required java libraries</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Courier New" panose="02070309020205020404" pitchFamily="49" charset="0"/>
              </a:rPr>
              <a:t>import</a:t>
            </a:r>
            <a:r>
              <a:rPr kumimoji="0" lang="en-US" altLang="en-US" sz="1100" b="0" i="0" u="none" strike="noStrike" cap="none" normalizeH="0" baseline="0" dirty="0">
                <a:ln>
                  <a:noFill/>
                </a:ln>
                <a:solidFill>
                  <a:srgbClr val="000000"/>
                </a:solidFill>
                <a:effectLst/>
                <a:latin typeface="Courier New" panose="02070309020205020404" pitchFamily="49" charset="0"/>
              </a:rPr>
              <a:t> java</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io</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Courier New" panose="02070309020205020404" pitchFamily="49" charset="0"/>
              </a:rPr>
              <a:t>import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javax</a:t>
            </a:r>
            <a:r>
              <a:rPr kumimoji="0" lang="en-US" altLang="en-US" sz="1100" b="0" i="0" u="none" strike="noStrike" cap="none" normalizeH="0" baseline="0" dirty="0" err="1">
                <a:ln>
                  <a:noFill/>
                </a:ln>
                <a:solidFill>
                  <a:srgbClr val="666600"/>
                </a:solidFill>
                <a:effectLst/>
                <a:latin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rPr>
              <a:t>servlet</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Courier New" panose="02070309020205020404" pitchFamily="49" charset="0"/>
              </a:rPr>
              <a:t>import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javax</a:t>
            </a:r>
            <a:r>
              <a:rPr kumimoji="0" lang="en-US" altLang="en-US" sz="1100" b="0" i="0" u="none" strike="noStrike" cap="none" normalizeH="0" baseline="0" dirty="0" err="1">
                <a:ln>
                  <a:noFill/>
                </a:ln>
                <a:solidFill>
                  <a:srgbClr val="666600"/>
                </a:solidFill>
                <a:effectLst/>
                <a:latin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rPr>
              <a:t>servlet</a:t>
            </a:r>
            <a:r>
              <a:rPr kumimoji="0" lang="en-US" altLang="en-US" sz="1100" b="0" i="0" u="none" strike="noStrike" cap="none" normalizeH="0" baseline="0" dirty="0" err="1">
                <a:ln>
                  <a:noFill/>
                </a:ln>
                <a:solidFill>
                  <a:srgbClr val="666600"/>
                </a:solidFill>
                <a:effectLst/>
                <a:latin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rPr>
              <a:t>http</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80000"/>
                </a:solidFill>
                <a:effectLst/>
                <a:latin typeface="Courier New" panose="02070309020205020404" pitchFamily="49" charset="0"/>
              </a:rPr>
              <a:t>// Extend </a:t>
            </a:r>
            <a:r>
              <a:rPr kumimoji="0" lang="en-US" altLang="en-US" sz="1100" b="0" i="0" u="none" strike="noStrike" cap="none" normalizeH="0" baseline="0" dirty="0" err="1">
                <a:ln>
                  <a:noFill/>
                </a:ln>
                <a:solidFill>
                  <a:srgbClr val="880000"/>
                </a:solidFill>
                <a:effectLst/>
                <a:latin typeface="Courier New" panose="02070309020205020404" pitchFamily="49" charset="0"/>
              </a:rPr>
              <a:t>HttpServlet</a:t>
            </a:r>
            <a:r>
              <a:rPr kumimoji="0" lang="en-US" altLang="en-US" sz="1100" b="0" i="0" u="none" strike="noStrike" cap="none" normalizeH="0" baseline="0" dirty="0">
                <a:ln>
                  <a:noFill/>
                </a:ln>
                <a:solidFill>
                  <a:srgbClr val="880000"/>
                </a:solidFill>
                <a:effectLst/>
                <a:latin typeface="Courier New" panose="02070309020205020404" pitchFamily="49" charset="0"/>
              </a:rPr>
              <a:t>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rPr>
              <a:t>@WebServlet​(name = ​"Servlet"​, </a:t>
            </a:r>
            <a:r>
              <a:rPr kumimoji="0" lang="en-US" altLang="en-US" sz="1100" b="0" i="0" u="none" strike="noStrike" cap="none" normalizeH="0" baseline="0" dirty="0" err="1">
                <a:ln>
                  <a:noFill/>
                </a:ln>
                <a:solidFill>
                  <a:srgbClr val="000000"/>
                </a:solidFill>
                <a:effectLst/>
                <a:latin typeface="Courier New" panose="02070309020205020404" pitchFamily="49" charset="0"/>
              </a:rPr>
              <a:t>urlPatterns</a:t>
            </a:r>
            <a:r>
              <a:rPr kumimoji="0" lang="en-US" altLang="en-US" sz="1100" b="0" i="0" u="none" strike="noStrike" cap="none" normalizeH="0" baseline="0" dirty="0">
                <a:ln>
                  <a:noFill/>
                </a:ln>
                <a:solidFill>
                  <a:srgbClr val="000000"/>
                </a:solidFill>
                <a:effectLst/>
                <a:latin typeface="Courier New" panose="02070309020205020404" pitchFamily="49" charset="0"/>
              </a:rPr>
              <a:t>={​"/Hello"​}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Courier New" panose="02070309020205020404" pitchFamily="49" charset="0"/>
              </a:rPr>
              <a:t>public</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rPr>
              <a:t>class</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0066"/>
                </a:solidFill>
                <a:effectLst/>
                <a:latin typeface="Courier New" panose="02070309020205020404" pitchFamily="49" charset="0"/>
              </a:rPr>
              <a:t>HelloWorld</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rPr>
              <a:t>extends</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660066"/>
                </a:solidFill>
                <a:effectLst/>
                <a:latin typeface="Courier New" panose="02070309020205020404" pitchFamily="49" charset="0"/>
              </a:rPr>
              <a:t>HttpServlet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rPr>
              <a:t>private</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0066"/>
                </a:solidFill>
                <a:effectLst/>
                <a:latin typeface="Courier New" panose="02070309020205020404" pitchFamily="49" charset="0"/>
              </a:rPr>
              <a:t>String</a:t>
            </a:r>
            <a:r>
              <a:rPr kumimoji="0" lang="en-US" altLang="en-US" sz="1100" b="0" i="0" u="none" strike="noStrike" cap="none" normalizeH="0" baseline="0" dirty="0">
                <a:ln>
                  <a:noFill/>
                </a:ln>
                <a:solidFill>
                  <a:srgbClr val="000000"/>
                </a:solidFill>
                <a:effectLst/>
                <a:latin typeface="Courier New" panose="02070309020205020404" pitchFamily="49" charset="0"/>
              </a:rPr>
              <a:t> message</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rPr>
              <a:t>	@Override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Courier New" panose="02070309020205020404" pitchFamily="49" charset="0"/>
              </a:rPr>
              <a:t>	public</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rPr>
              <a:t>void</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init</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rPr>
              <a:t>throws</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660066"/>
                </a:solidFill>
                <a:effectLst/>
                <a:latin typeface="Courier New" panose="02070309020205020404" pitchFamily="49" charset="0"/>
              </a:rPr>
              <a:t>ServletException</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rPr>
              <a:t>		</a:t>
            </a:r>
            <a:r>
              <a:rPr kumimoji="0" lang="en-US" altLang="en-US" sz="1100" b="0" i="0" u="none" strike="noStrike" cap="none" normalizeH="0" baseline="0" dirty="0">
                <a:ln>
                  <a:noFill/>
                </a:ln>
                <a:solidFill>
                  <a:srgbClr val="880000"/>
                </a:solidFill>
                <a:effectLst/>
                <a:latin typeface="Courier New" panose="02070309020205020404" pitchFamily="49" charset="0"/>
              </a:rPr>
              <a:t>// Do required initialization</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urier New" panose="02070309020205020404" pitchFamily="49" charset="0"/>
              </a:rPr>
              <a:t>message </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008800"/>
                </a:solidFill>
                <a:effectLst/>
                <a:latin typeface="Courier New" panose="02070309020205020404" pitchFamily="49" charset="0"/>
              </a:rPr>
              <a:t>"Hello World"</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rPr>
              <a:t>	</a:t>
            </a:r>
            <a:r>
              <a:rPr kumimoji="0" lang="en-US" altLang="en-US" sz="11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666600"/>
                </a:solidFill>
                <a:latin typeface="Courier New" panose="02070309020205020404" pitchFamily="49" charset="0"/>
              </a:rPr>
              <a:t>	@Override</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rPr>
              <a:t>public</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rPr>
              <a:t>void</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doGet</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err="1">
                <a:ln>
                  <a:noFill/>
                </a:ln>
                <a:solidFill>
                  <a:srgbClr val="660066"/>
                </a:solidFill>
                <a:effectLst/>
                <a:latin typeface="Courier New" panose="02070309020205020404" pitchFamily="49" charset="0"/>
              </a:rPr>
              <a:t>HttpServletRequest</a:t>
            </a:r>
            <a:r>
              <a:rPr kumimoji="0" lang="en-US" altLang="en-US" sz="1100" b="0" i="0" u="none" strike="noStrike" cap="none" normalizeH="0" baseline="0" dirty="0">
                <a:ln>
                  <a:noFill/>
                </a:ln>
                <a:solidFill>
                  <a:srgbClr val="000000"/>
                </a:solidFill>
                <a:effectLst/>
                <a:latin typeface="Courier New" panose="02070309020205020404" pitchFamily="49" charset="0"/>
              </a:rPr>
              <a:t> request</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660066"/>
                </a:solidFill>
                <a:effectLst/>
                <a:latin typeface="Courier New" panose="02070309020205020404" pitchFamily="49" charset="0"/>
              </a:rPr>
              <a:t>HttpServletResponse</a:t>
            </a:r>
            <a:r>
              <a:rPr kumimoji="0" lang="en-US" altLang="en-US" sz="1100" b="0" i="0" u="none" strike="noStrike" cap="none" normalizeH="0" baseline="0" dirty="0">
                <a:ln>
                  <a:noFill/>
                </a:ln>
                <a:solidFill>
                  <a:srgbClr val="000000"/>
                </a:solidFill>
                <a:effectLst/>
                <a:latin typeface="Courier New" panose="02070309020205020404" pitchFamily="49" charset="0"/>
              </a:rPr>
              <a:t> response</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rPr>
              <a:t>throws</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660066"/>
                </a:solidFill>
                <a:effectLst/>
                <a:latin typeface="Courier New" panose="02070309020205020404" pitchFamily="49" charset="0"/>
              </a:rPr>
              <a:t>ServletException</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660066"/>
                </a:solidFill>
                <a:effectLst/>
                <a:latin typeface="Courier New" panose="02070309020205020404" pitchFamily="49" charset="0"/>
              </a:rPr>
              <a:t>IOException</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rPr>
              <a:t>		</a:t>
            </a:r>
            <a:r>
              <a:rPr kumimoji="0" lang="en-US" altLang="en-US" sz="1100" b="0" i="0" u="none" strike="noStrike" cap="none" normalizeH="0" baseline="0" dirty="0">
                <a:ln>
                  <a:noFill/>
                </a:ln>
                <a:solidFill>
                  <a:srgbClr val="880000"/>
                </a:solidFill>
                <a:effectLst/>
                <a:latin typeface="Courier New" panose="02070309020205020404" pitchFamily="49" charset="0"/>
              </a:rPr>
              <a:t>// Set response content type</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response</a:t>
            </a:r>
            <a:r>
              <a:rPr kumimoji="0" lang="en-US" altLang="en-US" sz="1100" b="0" i="0" u="none" strike="noStrike" cap="none" normalizeH="0" baseline="0" dirty="0" err="1">
                <a:ln>
                  <a:noFill/>
                </a:ln>
                <a:solidFill>
                  <a:srgbClr val="666600"/>
                </a:solidFill>
                <a:effectLst/>
                <a:latin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rPr>
              <a:t>setContentType</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8800"/>
                </a:solidFill>
                <a:effectLst/>
                <a:latin typeface="Courier New" panose="02070309020205020404" pitchFamily="49" charset="0"/>
              </a:rPr>
              <a:t>"text/html"</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rPr>
              <a:t>		</a:t>
            </a:r>
            <a:r>
              <a:rPr kumimoji="0" lang="en-US" altLang="en-US" sz="1100" b="0" i="0" u="none" strike="noStrike" cap="none" normalizeH="0" baseline="0" dirty="0">
                <a:ln>
                  <a:noFill/>
                </a:ln>
                <a:solidFill>
                  <a:srgbClr val="880000"/>
                </a:solidFill>
                <a:effectLst/>
                <a:latin typeface="Courier New" panose="02070309020205020404" pitchFamily="49" charset="0"/>
              </a:rPr>
              <a:t>// Actual logic goes here.</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rPr>
              <a:t>		</a:t>
            </a:r>
            <a:r>
              <a:rPr kumimoji="0" lang="en-US" altLang="en-US" sz="1100" b="0" i="0" u="none" strike="noStrike" cap="none" normalizeH="0" baseline="0" dirty="0" err="1">
                <a:ln>
                  <a:noFill/>
                </a:ln>
                <a:solidFill>
                  <a:srgbClr val="660066"/>
                </a:solidFill>
                <a:effectLst/>
                <a:latin typeface="Courier New" panose="02070309020205020404" pitchFamily="49" charset="0"/>
              </a:rPr>
              <a:t>PrintWriter</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rPr>
              <a:t>out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response</a:t>
            </a:r>
            <a:r>
              <a:rPr kumimoji="0" lang="en-US" altLang="en-US" sz="1100" b="0" i="0" u="none" strike="noStrike" cap="none" normalizeH="0" baseline="0" dirty="0" err="1">
                <a:ln>
                  <a:noFill/>
                </a:ln>
                <a:solidFill>
                  <a:srgbClr val="666600"/>
                </a:solidFill>
                <a:effectLst/>
                <a:latin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rPr>
              <a:t>getWriter</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rPr>
              <a:t>		</a:t>
            </a:r>
            <a:r>
              <a:rPr kumimoji="0" lang="en-US" altLang="en-US" sz="1100" b="0" i="0" u="none" strike="noStrike" cap="none" normalizeH="0" baseline="0" dirty="0" err="1">
                <a:ln>
                  <a:noFill/>
                </a:ln>
                <a:solidFill>
                  <a:srgbClr val="000088"/>
                </a:solidFill>
                <a:effectLst/>
                <a:latin typeface="Courier New" panose="02070309020205020404" pitchFamily="49" charset="0"/>
              </a:rPr>
              <a:t>out</a:t>
            </a:r>
            <a:r>
              <a:rPr kumimoji="0" lang="en-US" altLang="en-US" sz="1100" b="0" i="0" u="none" strike="noStrike" cap="none" normalizeH="0" baseline="0" dirty="0" err="1">
                <a:ln>
                  <a:noFill/>
                </a:ln>
                <a:solidFill>
                  <a:srgbClr val="666600"/>
                </a:solidFill>
                <a:effectLst/>
                <a:latin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rPr>
              <a:t>println</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8800"/>
                </a:solidFill>
                <a:effectLst/>
                <a:latin typeface="Courier New" panose="02070309020205020404" pitchFamily="49" charset="0"/>
              </a:rPr>
              <a:t>"&lt;h1&gt;"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message </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008800"/>
                </a:solidFill>
                <a:effectLst/>
                <a:latin typeface="Courier New" panose="02070309020205020404" pitchFamily="49" charset="0"/>
              </a:rPr>
              <a:t>"&lt;/h1&gt;"</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rPr>
              <a:t>	</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rPr>
              <a:t>	</a:t>
            </a:r>
            <a:r>
              <a:rPr lang="en-US" altLang="en-US" sz="1100" dirty="0">
                <a:solidFill>
                  <a:srgbClr val="666600"/>
                </a:solidFill>
                <a:latin typeface="Courier New" panose="02070309020205020404" pitchFamily="49" charset="0"/>
              </a:rPr>
              <a:t>@Override</a:t>
            </a:r>
            <a:endParaRPr kumimoji="0" lang="en-US" altLang="en-US" sz="11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rPr>
              <a:t>public</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rPr>
              <a:t>void</a:t>
            </a:r>
            <a:r>
              <a:rPr kumimoji="0" lang="en-US" altLang="en-US" sz="1100" b="0" i="0" u="none" strike="noStrike" cap="none" normalizeH="0" baseline="0" dirty="0">
                <a:ln>
                  <a:noFill/>
                </a:ln>
                <a:solidFill>
                  <a:srgbClr val="000000"/>
                </a:solidFill>
                <a:effectLst/>
                <a:latin typeface="Courier New" panose="02070309020205020404" pitchFamily="49" charset="0"/>
              </a:rPr>
              <a:t> destroy</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rPr>
              <a:t>		</a:t>
            </a:r>
            <a:r>
              <a:rPr kumimoji="0" lang="en-US" altLang="en-US" sz="1100" b="0" i="0" u="none" strike="noStrike" cap="none" normalizeH="0" baseline="0" dirty="0">
                <a:ln>
                  <a:noFill/>
                </a:ln>
                <a:solidFill>
                  <a:srgbClr val="880000"/>
                </a:solidFill>
                <a:effectLst/>
                <a:latin typeface="Courier New" panose="02070309020205020404" pitchFamily="49" charset="0"/>
              </a:rPr>
              <a:t>// do nothing.</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rPr>
              <a:t>	</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0563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B39FE-F8E3-4799-957C-E9A137E69813}"/>
              </a:ext>
            </a:extLst>
          </p:cNvPr>
          <p:cNvSpPr>
            <a:spLocks noGrp="1"/>
          </p:cNvSpPr>
          <p:nvPr>
            <p:ph type="title"/>
          </p:nvPr>
        </p:nvSpPr>
        <p:spPr/>
        <p:txBody>
          <a:bodyPr/>
          <a:lstStyle/>
          <a:p>
            <a:r>
              <a:rPr lang="en-US" dirty="0"/>
              <a:t>Servlets</a:t>
            </a:r>
          </a:p>
        </p:txBody>
      </p:sp>
      <p:sp>
        <p:nvSpPr>
          <p:cNvPr id="3" name="Content Placeholder 2">
            <a:extLst>
              <a:ext uri="{FF2B5EF4-FFF2-40B4-BE49-F238E27FC236}">
                <a16:creationId xmlns:a16="http://schemas.microsoft.com/office/drawing/2014/main" id="{9704EEDB-13A7-4882-844A-BB9C09035B28}"/>
              </a:ext>
            </a:extLst>
          </p:cNvPr>
          <p:cNvSpPr>
            <a:spLocks noGrp="1"/>
          </p:cNvSpPr>
          <p:nvPr>
            <p:ph idx="1"/>
          </p:nvPr>
        </p:nvSpPr>
        <p:spPr/>
        <p:txBody>
          <a:bodyPr/>
          <a:lstStyle/>
          <a:p>
            <a:r>
              <a:rPr lang="en-US" dirty="0"/>
              <a:t>Servlets are not limited to the HTTP protocol.               </a:t>
            </a:r>
          </a:p>
          <a:p>
            <a:r>
              <a:rPr lang="en-US" dirty="0"/>
              <a:t>Servlet is a generic interface and the </a:t>
            </a:r>
            <a:r>
              <a:rPr lang="en-US" dirty="0" err="1"/>
              <a:t>HttpServlet</a:t>
            </a:r>
            <a:r>
              <a:rPr lang="en-US" dirty="0"/>
              <a:t> is an extension of that interface – adding HTTP specific support – such as </a:t>
            </a:r>
            <a:r>
              <a:rPr lang="en-US" dirty="0" err="1"/>
              <a:t>doGet</a:t>
            </a:r>
            <a:r>
              <a:rPr lang="en-US" dirty="0"/>
              <a:t> and </a:t>
            </a:r>
            <a:r>
              <a:rPr lang="en-US" dirty="0" err="1"/>
              <a:t>doPost</a:t>
            </a:r>
            <a:r>
              <a:rPr lang="en-US" dirty="0"/>
              <a:t>.  </a:t>
            </a:r>
          </a:p>
          <a:p>
            <a:r>
              <a:rPr lang="en-US" dirty="0"/>
              <a:t>The Servlet technology is also the main driver of a number of other web technologies such as JSP- </a:t>
            </a:r>
            <a:r>
              <a:rPr lang="en-US" dirty="0" err="1"/>
              <a:t>JavaServer</a:t>
            </a:r>
            <a:r>
              <a:rPr lang="en-US" dirty="0"/>
              <a:t> Pages, Spring MVC, </a:t>
            </a:r>
            <a:r>
              <a:rPr lang="en-US" dirty="0" err="1"/>
              <a:t>etc</a:t>
            </a:r>
            <a:endParaRPr lang="en-US" dirty="0"/>
          </a:p>
        </p:txBody>
      </p:sp>
    </p:spTree>
    <p:extLst>
      <p:ext uri="{BB962C8B-B14F-4D97-AF65-F5344CB8AC3E}">
        <p14:creationId xmlns:p14="http://schemas.microsoft.com/office/powerpoint/2010/main" val="1333885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4680-021F-4105-AFDA-7C33F69A82EE}"/>
              </a:ext>
            </a:extLst>
          </p:cNvPr>
          <p:cNvSpPr>
            <a:spLocks noGrp="1"/>
          </p:cNvSpPr>
          <p:nvPr>
            <p:ph type="title"/>
          </p:nvPr>
        </p:nvSpPr>
        <p:spPr/>
        <p:txBody>
          <a:bodyPr/>
          <a:lstStyle/>
          <a:p>
            <a:r>
              <a:rPr lang="en-US" dirty="0"/>
              <a:t>JSP (Java Server Pages)</a:t>
            </a:r>
          </a:p>
        </p:txBody>
      </p:sp>
      <p:sp>
        <p:nvSpPr>
          <p:cNvPr id="3" name="Content Placeholder 2">
            <a:extLst>
              <a:ext uri="{FF2B5EF4-FFF2-40B4-BE49-F238E27FC236}">
                <a16:creationId xmlns:a16="http://schemas.microsoft.com/office/drawing/2014/main" id="{9C93C875-E03E-4717-B081-B9EAE2E371B4}"/>
              </a:ext>
            </a:extLst>
          </p:cNvPr>
          <p:cNvSpPr>
            <a:spLocks noGrp="1"/>
          </p:cNvSpPr>
          <p:nvPr>
            <p:ph idx="1"/>
          </p:nvPr>
        </p:nvSpPr>
        <p:spPr/>
        <p:txBody>
          <a:bodyPr>
            <a:normAutofit lnSpcReduction="10000"/>
          </a:bodyPr>
          <a:lstStyle/>
          <a:p>
            <a:r>
              <a:rPr lang="en-US" dirty="0" err="1"/>
              <a:t>JavaServer</a:t>
            </a:r>
            <a:r>
              <a:rPr lang="en-US" dirty="0"/>
              <a:t> Pages (JSP) allows </a:t>
            </a:r>
            <a:r>
              <a:rPr lang="en-US" dirty="0">
                <a:solidFill>
                  <a:schemeClr val="accent5"/>
                </a:solidFill>
              </a:rPr>
              <a:t>dynamic content injection</a:t>
            </a:r>
            <a:r>
              <a:rPr lang="en-US" dirty="0"/>
              <a:t> into static contents using Java and  Java Servlets. </a:t>
            </a:r>
          </a:p>
          <a:p>
            <a:r>
              <a:rPr lang="en-US" dirty="0"/>
              <a:t>We can make requests to a Java Servlet, perform relevant logic, and render a specific view server-side to be consumed client-side. </a:t>
            </a:r>
          </a:p>
          <a:p>
            <a:r>
              <a:rPr lang="en-US" dirty="0" err="1"/>
              <a:t>JavaServer</a:t>
            </a:r>
            <a:r>
              <a:rPr lang="en-US" dirty="0"/>
              <a:t> Pages (JSP) enabled Java-specific data to be passed into or placed within a .</a:t>
            </a:r>
            <a:r>
              <a:rPr lang="en-US" dirty="0" err="1"/>
              <a:t>jsp</a:t>
            </a:r>
            <a:r>
              <a:rPr lang="en-US" dirty="0"/>
              <a:t>  view and consumed client-side. </a:t>
            </a:r>
          </a:p>
          <a:p>
            <a:r>
              <a:rPr lang="en-US" dirty="0"/>
              <a:t>JSP files are essentially .html files with some differences:</a:t>
            </a:r>
          </a:p>
          <a:p>
            <a:pPr lvl="1"/>
            <a:r>
              <a:rPr lang="en-US" dirty="0"/>
              <a:t> some extra syntax to inject the dynamic data</a:t>
            </a:r>
          </a:p>
          <a:p>
            <a:pPr lvl="1"/>
            <a:r>
              <a:rPr lang="en-US" dirty="0"/>
              <a:t>the .html suffix is replaced with .</a:t>
            </a:r>
            <a:r>
              <a:rPr lang="en-US" dirty="0" err="1"/>
              <a:t>jsp</a:t>
            </a:r>
            <a:r>
              <a:rPr lang="en-US" dirty="0"/>
              <a:t> (it's considered a .</a:t>
            </a:r>
            <a:r>
              <a:rPr lang="en-US" dirty="0" err="1"/>
              <a:t>jsp</a:t>
            </a:r>
            <a:r>
              <a:rPr lang="en-US" dirty="0"/>
              <a:t> file type)  </a:t>
            </a:r>
          </a:p>
          <a:p>
            <a:pPr lvl="1"/>
            <a:r>
              <a:rPr lang="en-US" dirty="0"/>
              <a:t>the following tag is added to the top of the .html markup elements: </a:t>
            </a:r>
          </a:p>
          <a:p>
            <a:pPr marL="457200" lvl="1" indent="0">
              <a:buNone/>
            </a:pPr>
            <a:r>
              <a:rPr lang="en-US" i="1" dirty="0">
                <a:solidFill>
                  <a:srgbClr val="7030A0"/>
                </a:solidFill>
              </a:rPr>
              <a:t>&lt;%@​ page </a:t>
            </a:r>
            <a:r>
              <a:rPr lang="en-US" i="1" dirty="0" err="1">
                <a:solidFill>
                  <a:srgbClr val="7030A0"/>
                </a:solidFill>
              </a:rPr>
              <a:t>contentType</a:t>
            </a:r>
            <a:r>
              <a:rPr lang="en-US" i="1" dirty="0">
                <a:solidFill>
                  <a:srgbClr val="7030A0"/>
                </a:solidFill>
              </a:rPr>
              <a:t>​=​"text/</a:t>
            </a:r>
            <a:r>
              <a:rPr lang="en-US" i="1" dirty="0" err="1">
                <a:solidFill>
                  <a:srgbClr val="7030A0"/>
                </a:solidFill>
              </a:rPr>
              <a:t>html;charset</a:t>
            </a:r>
            <a:r>
              <a:rPr lang="en-US" i="1" dirty="0">
                <a:solidFill>
                  <a:srgbClr val="7030A0"/>
                </a:solidFill>
              </a:rPr>
              <a:t>=UTF-8"​ ​language​=​"java"​ %&gt; </a:t>
            </a:r>
          </a:p>
        </p:txBody>
      </p:sp>
    </p:spTree>
    <p:extLst>
      <p:ext uri="{BB962C8B-B14F-4D97-AF65-F5344CB8AC3E}">
        <p14:creationId xmlns:p14="http://schemas.microsoft.com/office/powerpoint/2010/main" val="1964824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BC92-D8FA-464C-9A0C-F0DD97041D75}"/>
              </a:ext>
            </a:extLst>
          </p:cNvPr>
          <p:cNvSpPr>
            <a:spLocks noGrp="1"/>
          </p:cNvSpPr>
          <p:nvPr>
            <p:ph type="title"/>
          </p:nvPr>
        </p:nvSpPr>
        <p:spPr/>
        <p:txBody>
          <a:bodyPr/>
          <a:lstStyle/>
          <a:p>
            <a:r>
              <a:rPr lang="en-US" dirty="0"/>
              <a:t>JSP Syntax</a:t>
            </a:r>
          </a:p>
        </p:txBody>
      </p:sp>
      <p:sp>
        <p:nvSpPr>
          <p:cNvPr id="3" name="Content Placeholder 2">
            <a:extLst>
              <a:ext uri="{FF2B5EF4-FFF2-40B4-BE49-F238E27FC236}">
                <a16:creationId xmlns:a16="http://schemas.microsoft.com/office/drawing/2014/main" id="{DBC6E3C2-BA4B-49B7-925D-5CF38FCEBFC5}"/>
              </a:ext>
            </a:extLst>
          </p:cNvPr>
          <p:cNvSpPr>
            <a:spLocks noGrp="1"/>
          </p:cNvSpPr>
          <p:nvPr>
            <p:ph idx="1"/>
          </p:nvPr>
        </p:nvSpPr>
        <p:spPr/>
        <p:txBody>
          <a:bodyPr/>
          <a:lstStyle/>
          <a:p>
            <a:pPr marL="0" indent="0">
              <a:buNone/>
            </a:pPr>
            <a:r>
              <a:rPr lang="en-US" dirty="0"/>
              <a:t>There are two ways to add Java code to a .</a:t>
            </a:r>
            <a:r>
              <a:rPr lang="en-US" dirty="0" err="1"/>
              <a:t>jsp</a:t>
            </a:r>
            <a:r>
              <a:rPr lang="en-US" dirty="0"/>
              <a:t>. </a:t>
            </a:r>
          </a:p>
          <a:p>
            <a:r>
              <a:rPr lang="en-US" dirty="0"/>
              <a:t>1. We can use basic Java </a:t>
            </a:r>
            <a:r>
              <a:rPr lang="en-US" dirty="0" err="1"/>
              <a:t>Scriptlet</a:t>
            </a:r>
            <a:r>
              <a:rPr lang="en-US" dirty="0"/>
              <a:t> ​syntax which involves placing Java code blocks within two </a:t>
            </a:r>
            <a:r>
              <a:rPr lang="en-US" dirty="0" err="1"/>
              <a:t>Scriptlet</a:t>
            </a:r>
            <a:r>
              <a:rPr lang="en-US" dirty="0"/>
              <a:t> tags:</a:t>
            </a:r>
          </a:p>
          <a:p>
            <a:pPr marL="0" indent="0">
              <a:buNone/>
            </a:pPr>
            <a:r>
              <a:rPr lang="en-US" dirty="0"/>
              <a:t> </a:t>
            </a:r>
          </a:p>
          <a:p>
            <a:r>
              <a:rPr lang="en-US" dirty="0"/>
              <a:t>2. The second method is specific to XML: </a:t>
            </a:r>
          </a:p>
        </p:txBody>
      </p:sp>
      <p:pic>
        <p:nvPicPr>
          <p:cNvPr id="5" name="Picture 4">
            <a:extLst>
              <a:ext uri="{FF2B5EF4-FFF2-40B4-BE49-F238E27FC236}">
                <a16:creationId xmlns:a16="http://schemas.microsoft.com/office/drawing/2014/main" id="{8FA34E70-1C47-4664-989A-6BFC240CE9CF}"/>
              </a:ext>
            </a:extLst>
          </p:cNvPr>
          <p:cNvPicPr>
            <a:picLocks noChangeAspect="1"/>
          </p:cNvPicPr>
          <p:nvPr/>
        </p:nvPicPr>
        <p:blipFill>
          <a:blip r:embed="rId2"/>
          <a:stretch>
            <a:fillRect/>
          </a:stretch>
        </p:blipFill>
        <p:spPr>
          <a:xfrm>
            <a:off x="923607" y="3190875"/>
            <a:ext cx="8963025" cy="476250"/>
          </a:xfrm>
          <a:prstGeom prst="rect">
            <a:avLst/>
          </a:prstGeom>
        </p:spPr>
      </p:pic>
      <p:pic>
        <p:nvPicPr>
          <p:cNvPr id="7" name="Picture 6">
            <a:extLst>
              <a:ext uri="{FF2B5EF4-FFF2-40B4-BE49-F238E27FC236}">
                <a16:creationId xmlns:a16="http://schemas.microsoft.com/office/drawing/2014/main" id="{EF085813-3AB1-42DE-80E9-AA5FEF12017A}"/>
              </a:ext>
            </a:extLst>
          </p:cNvPr>
          <p:cNvPicPr>
            <a:picLocks noChangeAspect="1"/>
          </p:cNvPicPr>
          <p:nvPr/>
        </p:nvPicPr>
        <p:blipFill>
          <a:blip r:embed="rId3"/>
          <a:stretch>
            <a:fillRect/>
          </a:stretch>
        </p:blipFill>
        <p:spPr>
          <a:xfrm>
            <a:off x="1024572" y="4546600"/>
            <a:ext cx="8943975" cy="971550"/>
          </a:xfrm>
          <a:prstGeom prst="rect">
            <a:avLst/>
          </a:prstGeom>
        </p:spPr>
      </p:pic>
    </p:spTree>
    <p:extLst>
      <p:ext uri="{BB962C8B-B14F-4D97-AF65-F5344CB8AC3E}">
        <p14:creationId xmlns:p14="http://schemas.microsoft.com/office/powerpoint/2010/main" val="1255884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2948A-F75B-4313-874A-D2395F4C2D07}"/>
              </a:ext>
            </a:extLst>
          </p:cNvPr>
          <p:cNvSpPr>
            <a:spLocks noGrp="1"/>
          </p:cNvSpPr>
          <p:nvPr>
            <p:ph type="title"/>
          </p:nvPr>
        </p:nvSpPr>
        <p:spPr/>
        <p:txBody>
          <a:bodyPr/>
          <a:lstStyle/>
          <a:p>
            <a:r>
              <a:rPr lang="en-US" dirty="0"/>
              <a:t>Introduction to web development</a:t>
            </a:r>
            <a:br>
              <a:rPr lang="en-US" dirty="0"/>
            </a:br>
            <a:r>
              <a:rPr lang="en-US" dirty="0"/>
              <a:t>Client-server model</a:t>
            </a:r>
          </a:p>
        </p:txBody>
      </p:sp>
      <p:sp>
        <p:nvSpPr>
          <p:cNvPr id="3" name="Content Placeholder 2">
            <a:extLst>
              <a:ext uri="{FF2B5EF4-FFF2-40B4-BE49-F238E27FC236}">
                <a16:creationId xmlns:a16="http://schemas.microsoft.com/office/drawing/2014/main" id="{44068206-597A-4EC8-ADE9-5ABDED8C9D72}"/>
              </a:ext>
            </a:extLst>
          </p:cNvPr>
          <p:cNvSpPr>
            <a:spLocks noGrp="1"/>
          </p:cNvSpPr>
          <p:nvPr>
            <p:ph idx="1"/>
          </p:nvPr>
        </p:nvSpPr>
        <p:spPr>
          <a:xfrm>
            <a:off x="838200" y="1825624"/>
            <a:ext cx="3581400" cy="4595495"/>
          </a:xfrm>
        </p:spPr>
        <p:txBody>
          <a:bodyPr>
            <a:normAutofit/>
          </a:bodyPr>
          <a:lstStyle/>
          <a:p>
            <a:r>
              <a:rPr lang="en-US" sz="2400" dirty="0">
                <a:solidFill>
                  <a:schemeClr val="accent5"/>
                </a:solidFill>
              </a:rPr>
              <a:t>Client-server</a:t>
            </a:r>
            <a:r>
              <a:rPr lang="en-US" sz="2400" dirty="0"/>
              <a:t> model: a distributed application structure that partitions tasks or workloads between the providers of a resource or service, called </a:t>
            </a:r>
            <a:r>
              <a:rPr lang="en-US" sz="2400" dirty="0">
                <a:solidFill>
                  <a:schemeClr val="accent4"/>
                </a:solidFill>
              </a:rPr>
              <a:t>servers</a:t>
            </a:r>
            <a:r>
              <a:rPr lang="en-US" sz="2400" dirty="0"/>
              <a:t>, and service requesters, called </a:t>
            </a:r>
            <a:r>
              <a:rPr lang="en-US" sz="2400" dirty="0">
                <a:solidFill>
                  <a:schemeClr val="accent4"/>
                </a:solidFill>
              </a:rPr>
              <a:t>clients</a:t>
            </a:r>
            <a:r>
              <a:rPr lang="en-US" sz="2400" dirty="0"/>
              <a:t>.</a:t>
            </a:r>
          </a:p>
          <a:p>
            <a:r>
              <a:rPr lang="en-US" sz="2400" dirty="0"/>
              <a:t>Clients make requests</a:t>
            </a:r>
          </a:p>
          <a:p>
            <a:r>
              <a:rPr lang="en-US" sz="2400" dirty="0"/>
              <a:t>Servers respond to the requests</a:t>
            </a:r>
          </a:p>
        </p:txBody>
      </p:sp>
      <p:pic>
        <p:nvPicPr>
          <p:cNvPr id="6" name="Picture 5">
            <a:extLst>
              <a:ext uri="{FF2B5EF4-FFF2-40B4-BE49-F238E27FC236}">
                <a16:creationId xmlns:a16="http://schemas.microsoft.com/office/drawing/2014/main" id="{6D375E9D-CEDE-45A0-B7BF-69F6DAA3429C}"/>
              </a:ext>
            </a:extLst>
          </p:cNvPr>
          <p:cNvPicPr>
            <a:picLocks noChangeAspect="1"/>
          </p:cNvPicPr>
          <p:nvPr/>
        </p:nvPicPr>
        <p:blipFill>
          <a:blip r:embed="rId2"/>
          <a:stretch>
            <a:fillRect/>
          </a:stretch>
        </p:blipFill>
        <p:spPr>
          <a:xfrm>
            <a:off x="6611302" y="1781175"/>
            <a:ext cx="4943475" cy="3295650"/>
          </a:xfrm>
          <a:prstGeom prst="rect">
            <a:avLst/>
          </a:prstGeom>
        </p:spPr>
      </p:pic>
    </p:spTree>
    <p:extLst>
      <p:ext uri="{BB962C8B-B14F-4D97-AF65-F5344CB8AC3E}">
        <p14:creationId xmlns:p14="http://schemas.microsoft.com/office/powerpoint/2010/main" val="1692961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FC59-6BF4-4A3D-BD78-719D26515D86}"/>
              </a:ext>
            </a:extLst>
          </p:cNvPr>
          <p:cNvSpPr>
            <a:spLocks noGrp="1"/>
          </p:cNvSpPr>
          <p:nvPr>
            <p:ph type="title"/>
          </p:nvPr>
        </p:nvSpPr>
        <p:spPr/>
        <p:txBody>
          <a:bodyPr/>
          <a:lstStyle/>
          <a:p>
            <a:r>
              <a:rPr lang="en-US" dirty="0"/>
              <a:t>JSP Syntax</a:t>
            </a:r>
          </a:p>
        </p:txBody>
      </p:sp>
      <p:sp>
        <p:nvSpPr>
          <p:cNvPr id="3" name="Content Placeholder 2">
            <a:extLst>
              <a:ext uri="{FF2B5EF4-FFF2-40B4-BE49-F238E27FC236}">
                <a16:creationId xmlns:a16="http://schemas.microsoft.com/office/drawing/2014/main" id="{309308CE-8B6F-453D-B323-246574DD3835}"/>
              </a:ext>
            </a:extLst>
          </p:cNvPr>
          <p:cNvSpPr>
            <a:spLocks noGrp="1"/>
          </p:cNvSpPr>
          <p:nvPr>
            <p:ph idx="1"/>
          </p:nvPr>
        </p:nvSpPr>
        <p:spPr/>
        <p:txBody>
          <a:bodyPr/>
          <a:lstStyle/>
          <a:p>
            <a:r>
              <a:rPr lang="en-US" dirty="0"/>
              <a:t>We can use conditional logic client side with JSP by using if, then, and else clauses and then wrapping the relevant blocks of markup with those brackets. </a:t>
            </a:r>
          </a:p>
        </p:txBody>
      </p:sp>
      <p:pic>
        <p:nvPicPr>
          <p:cNvPr id="5" name="Picture 4">
            <a:extLst>
              <a:ext uri="{FF2B5EF4-FFF2-40B4-BE49-F238E27FC236}">
                <a16:creationId xmlns:a16="http://schemas.microsoft.com/office/drawing/2014/main" id="{E365A5ED-2222-4DDB-A8C5-AA9FC4A053A6}"/>
              </a:ext>
            </a:extLst>
          </p:cNvPr>
          <p:cNvPicPr>
            <a:picLocks noChangeAspect="1"/>
          </p:cNvPicPr>
          <p:nvPr/>
        </p:nvPicPr>
        <p:blipFill>
          <a:blip r:embed="rId2"/>
          <a:stretch>
            <a:fillRect/>
          </a:stretch>
        </p:blipFill>
        <p:spPr>
          <a:xfrm>
            <a:off x="2738437" y="3429000"/>
            <a:ext cx="5819775" cy="1524000"/>
          </a:xfrm>
          <a:prstGeom prst="rect">
            <a:avLst/>
          </a:prstGeom>
        </p:spPr>
      </p:pic>
    </p:spTree>
    <p:extLst>
      <p:ext uri="{BB962C8B-B14F-4D97-AF65-F5344CB8AC3E}">
        <p14:creationId xmlns:p14="http://schemas.microsoft.com/office/powerpoint/2010/main" val="3120565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ECE3-7957-49AF-97EB-945F59F6DA32}"/>
              </a:ext>
            </a:extLst>
          </p:cNvPr>
          <p:cNvSpPr>
            <a:spLocks noGrp="1"/>
          </p:cNvSpPr>
          <p:nvPr>
            <p:ph type="title"/>
          </p:nvPr>
        </p:nvSpPr>
        <p:spPr/>
        <p:txBody>
          <a:bodyPr/>
          <a:lstStyle/>
          <a:p>
            <a:r>
              <a:rPr lang="en-US" dirty="0"/>
              <a:t>JSP example</a:t>
            </a:r>
          </a:p>
        </p:txBody>
      </p:sp>
      <p:pic>
        <p:nvPicPr>
          <p:cNvPr id="5" name="Picture 4">
            <a:extLst>
              <a:ext uri="{FF2B5EF4-FFF2-40B4-BE49-F238E27FC236}">
                <a16:creationId xmlns:a16="http://schemas.microsoft.com/office/drawing/2014/main" id="{5905555A-5D94-45E6-B9F2-16A279D50968}"/>
              </a:ext>
            </a:extLst>
          </p:cNvPr>
          <p:cNvPicPr>
            <a:picLocks noChangeAspect="1"/>
          </p:cNvPicPr>
          <p:nvPr/>
        </p:nvPicPr>
        <p:blipFill>
          <a:blip r:embed="rId2"/>
          <a:stretch>
            <a:fillRect/>
          </a:stretch>
        </p:blipFill>
        <p:spPr>
          <a:xfrm>
            <a:off x="1124902" y="1333500"/>
            <a:ext cx="8601075" cy="2590800"/>
          </a:xfrm>
          <a:prstGeom prst="rect">
            <a:avLst/>
          </a:prstGeom>
        </p:spPr>
      </p:pic>
      <p:pic>
        <p:nvPicPr>
          <p:cNvPr id="7" name="Picture 6">
            <a:extLst>
              <a:ext uri="{FF2B5EF4-FFF2-40B4-BE49-F238E27FC236}">
                <a16:creationId xmlns:a16="http://schemas.microsoft.com/office/drawing/2014/main" id="{E6471080-EB7D-4749-B8B4-9770D79718CA}"/>
              </a:ext>
            </a:extLst>
          </p:cNvPr>
          <p:cNvPicPr>
            <a:picLocks noChangeAspect="1"/>
          </p:cNvPicPr>
          <p:nvPr/>
        </p:nvPicPr>
        <p:blipFill>
          <a:blip r:embed="rId3"/>
          <a:stretch>
            <a:fillRect/>
          </a:stretch>
        </p:blipFill>
        <p:spPr>
          <a:xfrm>
            <a:off x="1124902" y="4066540"/>
            <a:ext cx="8248650" cy="2628900"/>
          </a:xfrm>
          <a:prstGeom prst="rect">
            <a:avLst/>
          </a:prstGeom>
        </p:spPr>
      </p:pic>
    </p:spTree>
    <p:extLst>
      <p:ext uri="{BB962C8B-B14F-4D97-AF65-F5344CB8AC3E}">
        <p14:creationId xmlns:p14="http://schemas.microsoft.com/office/powerpoint/2010/main" val="398367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C503-E293-4425-AE09-584FCCC541DD}"/>
              </a:ext>
            </a:extLst>
          </p:cNvPr>
          <p:cNvSpPr>
            <a:spLocks noGrp="1"/>
          </p:cNvSpPr>
          <p:nvPr>
            <p:ph type="title"/>
          </p:nvPr>
        </p:nvSpPr>
        <p:spPr/>
        <p:txBody>
          <a:bodyPr/>
          <a:lstStyle/>
          <a:p>
            <a:r>
              <a:rPr lang="en-US" dirty="0"/>
              <a:t>RESTful Webservices</a:t>
            </a:r>
          </a:p>
        </p:txBody>
      </p:sp>
      <p:sp>
        <p:nvSpPr>
          <p:cNvPr id="3" name="Content Placeholder 2">
            <a:extLst>
              <a:ext uri="{FF2B5EF4-FFF2-40B4-BE49-F238E27FC236}">
                <a16:creationId xmlns:a16="http://schemas.microsoft.com/office/drawing/2014/main" id="{38A76F90-D74A-47D1-859D-B0455FD82F73}"/>
              </a:ext>
            </a:extLst>
          </p:cNvPr>
          <p:cNvSpPr>
            <a:spLocks noGrp="1"/>
          </p:cNvSpPr>
          <p:nvPr>
            <p:ph idx="1"/>
          </p:nvPr>
        </p:nvSpPr>
        <p:spPr/>
        <p:txBody>
          <a:bodyPr>
            <a:normAutofit fontScale="92500" lnSpcReduction="20000"/>
          </a:bodyPr>
          <a:lstStyle/>
          <a:p>
            <a:r>
              <a:rPr lang="en-US" dirty="0"/>
              <a:t>REST = </a:t>
            </a:r>
            <a:r>
              <a:rPr lang="en-US" dirty="0" err="1">
                <a:solidFill>
                  <a:schemeClr val="accent5"/>
                </a:solidFill>
              </a:rPr>
              <a:t>REpresentational</a:t>
            </a:r>
            <a:r>
              <a:rPr lang="en-US" dirty="0">
                <a:solidFill>
                  <a:schemeClr val="accent5"/>
                </a:solidFill>
              </a:rPr>
              <a:t> State Transfer</a:t>
            </a:r>
            <a:r>
              <a:rPr lang="en-US" dirty="0"/>
              <a:t>. </a:t>
            </a:r>
          </a:p>
          <a:p>
            <a:r>
              <a:rPr lang="en-US" dirty="0"/>
              <a:t>an </a:t>
            </a:r>
            <a:r>
              <a:rPr lang="en-US" dirty="0">
                <a:solidFill>
                  <a:schemeClr val="accent5"/>
                </a:solidFill>
              </a:rPr>
              <a:t>architecture style</a:t>
            </a:r>
            <a:r>
              <a:rPr lang="en-US" dirty="0"/>
              <a:t> for designing </a:t>
            </a:r>
            <a:r>
              <a:rPr lang="en-US" dirty="0">
                <a:solidFill>
                  <a:schemeClr val="accent4"/>
                </a:solidFill>
              </a:rPr>
              <a:t>loosely coupled applications </a:t>
            </a:r>
            <a:r>
              <a:rPr lang="en-US" dirty="0"/>
              <a:t>over HTTP, that is often used in the development of web services</a:t>
            </a:r>
          </a:p>
          <a:p>
            <a:r>
              <a:rPr lang="en-US" dirty="0"/>
              <a:t>REST is web standards based architecture and uses HTTP Protocol (although it can be used with any resource based protocol). </a:t>
            </a:r>
          </a:p>
          <a:p>
            <a:r>
              <a:rPr lang="en-US" dirty="0"/>
              <a:t>It revolves around </a:t>
            </a:r>
            <a:r>
              <a:rPr lang="en-US" dirty="0">
                <a:solidFill>
                  <a:schemeClr val="accent5"/>
                </a:solidFill>
              </a:rPr>
              <a:t>resource</a:t>
            </a:r>
            <a:r>
              <a:rPr lang="en-US" dirty="0"/>
              <a:t> where every component is a resource and a resource is accessed by a common interface using HTTP standard methods. </a:t>
            </a:r>
          </a:p>
          <a:p>
            <a:r>
              <a:rPr lang="en-US" dirty="0"/>
              <a:t>In REST architecture, a REST Server simply </a:t>
            </a:r>
            <a:r>
              <a:rPr lang="en-US" dirty="0">
                <a:solidFill>
                  <a:schemeClr val="accent4"/>
                </a:solidFill>
              </a:rPr>
              <a:t>provides access to resources </a:t>
            </a:r>
            <a:r>
              <a:rPr lang="en-US" dirty="0"/>
              <a:t>and REST client </a:t>
            </a:r>
            <a:r>
              <a:rPr lang="en-US" dirty="0">
                <a:solidFill>
                  <a:schemeClr val="accent4"/>
                </a:solidFill>
              </a:rPr>
              <a:t>accesses and modifies the resources</a:t>
            </a:r>
            <a:r>
              <a:rPr lang="en-US" dirty="0"/>
              <a:t>. Here each resource is identified by URIs/ global IDs. </a:t>
            </a:r>
          </a:p>
          <a:p>
            <a:r>
              <a:rPr lang="en-US" dirty="0"/>
              <a:t>REST uses various representation to represent a resource like text, JSON, XML. JSON is the most popular one.</a:t>
            </a:r>
          </a:p>
        </p:txBody>
      </p:sp>
    </p:spTree>
    <p:extLst>
      <p:ext uri="{BB962C8B-B14F-4D97-AF65-F5344CB8AC3E}">
        <p14:creationId xmlns:p14="http://schemas.microsoft.com/office/powerpoint/2010/main" val="893716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FB5E-661A-4599-8B09-B0B46CC53F57}"/>
              </a:ext>
            </a:extLst>
          </p:cNvPr>
          <p:cNvSpPr>
            <a:spLocks noGrp="1"/>
          </p:cNvSpPr>
          <p:nvPr>
            <p:ph type="title"/>
          </p:nvPr>
        </p:nvSpPr>
        <p:spPr/>
        <p:txBody>
          <a:bodyPr/>
          <a:lstStyle/>
          <a:p>
            <a:r>
              <a:rPr lang="en-US" dirty="0"/>
              <a:t>JSON (</a:t>
            </a:r>
            <a:r>
              <a:rPr lang="en-US" b="0" i="0" dirty="0">
                <a:solidFill>
                  <a:srgbClr val="4D5156"/>
                </a:solidFill>
                <a:effectLst/>
                <a:latin typeface="arial" panose="020B0604020202020204" pitchFamily="34" charset="0"/>
              </a:rPr>
              <a:t>JavaScript Object Notation)</a:t>
            </a:r>
            <a:endParaRPr lang="en-US" dirty="0"/>
          </a:p>
        </p:txBody>
      </p:sp>
      <p:pic>
        <p:nvPicPr>
          <p:cNvPr id="4" name="Content Placeholder 3">
            <a:extLst>
              <a:ext uri="{FF2B5EF4-FFF2-40B4-BE49-F238E27FC236}">
                <a16:creationId xmlns:a16="http://schemas.microsoft.com/office/drawing/2014/main" id="{C37CD681-8D86-411A-8C78-A3C795C4DABD}"/>
              </a:ext>
            </a:extLst>
          </p:cNvPr>
          <p:cNvPicPr>
            <a:picLocks noGrp="1" noChangeAspect="1"/>
          </p:cNvPicPr>
          <p:nvPr>
            <p:ph idx="1"/>
          </p:nvPr>
        </p:nvPicPr>
        <p:blipFill>
          <a:blip r:embed="rId2"/>
          <a:stretch>
            <a:fillRect/>
          </a:stretch>
        </p:blipFill>
        <p:spPr>
          <a:xfrm>
            <a:off x="1552574" y="1626044"/>
            <a:ext cx="8677275" cy="4536377"/>
          </a:xfrm>
          <a:prstGeom prst="rect">
            <a:avLst/>
          </a:prstGeom>
        </p:spPr>
      </p:pic>
    </p:spTree>
    <p:extLst>
      <p:ext uri="{BB962C8B-B14F-4D97-AF65-F5344CB8AC3E}">
        <p14:creationId xmlns:p14="http://schemas.microsoft.com/office/powerpoint/2010/main" val="3830588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555C-BA16-4043-8ACD-02E3F8B144E7}"/>
              </a:ext>
            </a:extLst>
          </p:cNvPr>
          <p:cNvSpPr>
            <a:spLocks noGrp="1"/>
          </p:cNvSpPr>
          <p:nvPr>
            <p:ph type="title"/>
          </p:nvPr>
        </p:nvSpPr>
        <p:spPr/>
        <p:txBody>
          <a:bodyPr/>
          <a:lstStyle/>
          <a:p>
            <a:r>
              <a:rPr lang="en-US" dirty="0"/>
              <a:t>Principles of REST</a:t>
            </a:r>
          </a:p>
        </p:txBody>
      </p:sp>
      <p:sp>
        <p:nvSpPr>
          <p:cNvPr id="3" name="Content Placeholder 2">
            <a:extLst>
              <a:ext uri="{FF2B5EF4-FFF2-40B4-BE49-F238E27FC236}">
                <a16:creationId xmlns:a16="http://schemas.microsoft.com/office/drawing/2014/main" id="{5ABB9970-2C29-4DDB-87ED-F14B9D7A9F24}"/>
              </a:ext>
            </a:extLst>
          </p:cNvPr>
          <p:cNvSpPr>
            <a:spLocks noGrp="1"/>
          </p:cNvSpPr>
          <p:nvPr>
            <p:ph idx="1"/>
          </p:nvPr>
        </p:nvSpPr>
        <p:spPr/>
        <p:txBody>
          <a:bodyPr>
            <a:normAutofit fontScale="92500" lnSpcReduction="10000"/>
          </a:bodyPr>
          <a:lstStyle/>
          <a:p>
            <a:r>
              <a:rPr lang="en-US" dirty="0"/>
              <a:t>Client–server – By separating the user interface concerns from the data storage concerns, we improve the portability of the user interface across multiple platforms and improve scalability by simplifying the server components.</a:t>
            </a:r>
          </a:p>
          <a:p>
            <a:r>
              <a:rPr lang="en-US" dirty="0"/>
              <a:t>Stateless – Each request from client to server must contain all of the information necessary to understand the request, and cannot take advantage of any stored context on the server. Session state is therefore kept entirely on the client.</a:t>
            </a:r>
          </a:p>
          <a:p>
            <a:r>
              <a:rPr lang="en-US" dirty="0"/>
              <a:t>Cacheable – Cache constraints require that the data within a response to a request be implicitly or explicitly labeled as cacheable or non-cacheable. If a response is cacheable, then a client cache is given the right to reuse that response data for later, equivalent requests.</a:t>
            </a:r>
          </a:p>
        </p:txBody>
      </p:sp>
    </p:spTree>
    <p:extLst>
      <p:ext uri="{BB962C8B-B14F-4D97-AF65-F5344CB8AC3E}">
        <p14:creationId xmlns:p14="http://schemas.microsoft.com/office/powerpoint/2010/main" val="3648054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2931C-F8D1-4EBD-82DD-F58A98BB5617}"/>
              </a:ext>
            </a:extLst>
          </p:cNvPr>
          <p:cNvSpPr>
            <a:spLocks noGrp="1"/>
          </p:cNvSpPr>
          <p:nvPr>
            <p:ph type="title"/>
          </p:nvPr>
        </p:nvSpPr>
        <p:spPr/>
        <p:txBody>
          <a:bodyPr/>
          <a:lstStyle/>
          <a:p>
            <a:r>
              <a:rPr lang="en-US" dirty="0"/>
              <a:t>Principles of REST</a:t>
            </a:r>
          </a:p>
        </p:txBody>
      </p:sp>
      <p:sp>
        <p:nvSpPr>
          <p:cNvPr id="3" name="Content Placeholder 2">
            <a:extLst>
              <a:ext uri="{FF2B5EF4-FFF2-40B4-BE49-F238E27FC236}">
                <a16:creationId xmlns:a16="http://schemas.microsoft.com/office/drawing/2014/main" id="{EBD66C80-2572-410F-A678-C7E2C41C8C5A}"/>
              </a:ext>
            </a:extLst>
          </p:cNvPr>
          <p:cNvSpPr>
            <a:spLocks noGrp="1"/>
          </p:cNvSpPr>
          <p:nvPr>
            <p:ph idx="1"/>
          </p:nvPr>
        </p:nvSpPr>
        <p:spPr/>
        <p:txBody>
          <a:bodyPr>
            <a:normAutofit fontScale="85000" lnSpcReduction="20000"/>
          </a:bodyPr>
          <a:lstStyle/>
          <a:p>
            <a:r>
              <a:rPr lang="en-US" dirty="0"/>
              <a:t>Uniform interface – By applying the software engineering principle of generality to the component interface, the overall system architecture is simplified and the visibility of interactions is improved. In order to obtain a uniform interface, multiple architectural constraints are needed to guide the behavior of components. REST is defined by four interface constraints: identification of resources; manipulation of resources through representations; self-descriptive messages; and, hypermedia as the engine of application state.</a:t>
            </a:r>
          </a:p>
          <a:p>
            <a:r>
              <a:rPr lang="en-US" dirty="0"/>
              <a:t>Layered system – The layered system style allows an architecture to be composed of hierarchical layers by constraining component behavior such that each component cannot “see” beyond the immediate layer with which they are interacting.</a:t>
            </a:r>
          </a:p>
          <a:p>
            <a:r>
              <a:rPr lang="en-US" dirty="0"/>
              <a:t>Code on demand (optional) – REST allows client functionality to be extended by downloading and executing code in the form of applets or scripts. This simplifies clients by reducing the number of features required to be pre-implemented.</a:t>
            </a:r>
          </a:p>
        </p:txBody>
      </p:sp>
    </p:spTree>
    <p:extLst>
      <p:ext uri="{BB962C8B-B14F-4D97-AF65-F5344CB8AC3E}">
        <p14:creationId xmlns:p14="http://schemas.microsoft.com/office/powerpoint/2010/main" val="809795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316F-3BD8-4D51-B0EC-6DF653B6E028}"/>
              </a:ext>
            </a:extLst>
          </p:cNvPr>
          <p:cNvSpPr>
            <a:spLocks noGrp="1"/>
          </p:cNvSpPr>
          <p:nvPr>
            <p:ph type="title"/>
          </p:nvPr>
        </p:nvSpPr>
        <p:spPr/>
        <p:txBody>
          <a:bodyPr/>
          <a:lstStyle/>
          <a:p>
            <a:r>
              <a:rPr lang="en-US" dirty="0"/>
              <a:t>REST resources</a:t>
            </a:r>
          </a:p>
        </p:txBody>
      </p:sp>
      <p:sp>
        <p:nvSpPr>
          <p:cNvPr id="3" name="Content Placeholder 2">
            <a:extLst>
              <a:ext uri="{FF2B5EF4-FFF2-40B4-BE49-F238E27FC236}">
                <a16:creationId xmlns:a16="http://schemas.microsoft.com/office/drawing/2014/main" id="{307E9734-A807-4DCB-9714-1681D2026BD3}"/>
              </a:ext>
            </a:extLst>
          </p:cNvPr>
          <p:cNvSpPr>
            <a:spLocks noGrp="1"/>
          </p:cNvSpPr>
          <p:nvPr>
            <p:ph idx="1"/>
          </p:nvPr>
        </p:nvSpPr>
        <p:spPr/>
        <p:txBody>
          <a:bodyPr>
            <a:normAutofit lnSpcReduction="10000"/>
          </a:bodyPr>
          <a:lstStyle/>
          <a:p>
            <a:r>
              <a:rPr lang="en-US" dirty="0"/>
              <a:t>The key abstraction of information in REST is a resource. Any information that can be named can be a resource: a document or image, a temporal service, a collection (or subcollection) of other resources, an object; URIs are used to access the resources</a:t>
            </a:r>
          </a:p>
          <a:p>
            <a:r>
              <a:rPr lang="en-US" dirty="0"/>
              <a:t>Resource naming conventions:</a:t>
            </a:r>
          </a:p>
          <a:p>
            <a:pPr lvl="1"/>
            <a:r>
              <a:rPr lang="en-US" dirty="0"/>
              <a:t>Use nouns</a:t>
            </a:r>
          </a:p>
          <a:p>
            <a:pPr lvl="1"/>
            <a:r>
              <a:rPr lang="en-US" dirty="0"/>
              <a:t>Be consistent across the service</a:t>
            </a:r>
          </a:p>
          <a:p>
            <a:pPr lvl="1"/>
            <a:r>
              <a:rPr lang="en-US" dirty="0"/>
              <a:t>Lowercase in URIs</a:t>
            </a:r>
          </a:p>
          <a:p>
            <a:pPr lvl="1"/>
            <a:r>
              <a:rPr lang="en-US" dirty="0"/>
              <a:t>No trailing “/”</a:t>
            </a:r>
          </a:p>
          <a:p>
            <a:pPr lvl="1"/>
            <a:r>
              <a:rPr lang="en-US" dirty="0"/>
              <a:t>Use “-” to increase readability in URIs, not “_”</a:t>
            </a:r>
          </a:p>
          <a:p>
            <a:pPr lvl="1"/>
            <a:r>
              <a:rPr lang="en-US" dirty="0"/>
              <a:t>More here: </a:t>
            </a:r>
            <a:r>
              <a:rPr lang="en-US" dirty="0">
                <a:hlinkClick r:id="rId2"/>
              </a:rPr>
              <a:t>https://restfulapi.net/resource-naming/</a:t>
            </a:r>
            <a:endParaRPr lang="en-US" dirty="0"/>
          </a:p>
          <a:p>
            <a:pPr marL="457200" lvl="1" indent="0">
              <a:buNone/>
            </a:pPr>
            <a:endParaRPr lang="en-US" dirty="0"/>
          </a:p>
        </p:txBody>
      </p:sp>
    </p:spTree>
    <p:extLst>
      <p:ext uri="{BB962C8B-B14F-4D97-AF65-F5344CB8AC3E}">
        <p14:creationId xmlns:p14="http://schemas.microsoft.com/office/powerpoint/2010/main" val="4184413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A3D3-79BC-4DE3-906C-CC4086C2947D}"/>
              </a:ext>
            </a:extLst>
          </p:cNvPr>
          <p:cNvSpPr>
            <a:spLocks noGrp="1"/>
          </p:cNvSpPr>
          <p:nvPr>
            <p:ph type="title"/>
          </p:nvPr>
        </p:nvSpPr>
        <p:spPr/>
        <p:txBody>
          <a:bodyPr/>
          <a:lstStyle/>
          <a:p>
            <a:r>
              <a:rPr lang="en-US" dirty="0"/>
              <a:t>REST resource methods</a:t>
            </a:r>
          </a:p>
        </p:txBody>
      </p:sp>
      <p:sp>
        <p:nvSpPr>
          <p:cNvPr id="3" name="Content Placeholder 2">
            <a:extLst>
              <a:ext uri="{FF2B5EF4-FFF2-40B4-BE49-F238E27FC236}">
                <a16:creationId xmlns:a16="http://schemas.microsoft.com/office/drawing/2014/main" id="{DD59EAD8-ACAC-4CDF-85E6-2EC742935DBA}"/>
              </a:ext>
            </a:extLst>
          </p:cNvPr>
          <p:cNvSpPr>
            <a:spLocks noGrp="1"/>
          </p:cNvSpPr>
          <p:nvPr>
            <p:ph idx="1"/>
          </p:nvPr>
        </p:nvSpPr>
        <p:spPr/>
        <p:txBody>
          <a:bodyPr>
            <a:normAutofit fontScale="92500" lnSpcReduction="10000"/>
          </a:bodyPr>
          <a:lstStyle/>
          <a:p>
            <a:r>
              <a:rPr lang="en-US" dirty="0"/>
              <a:t>Another important thing associated with REST is resource methods to be used to perform the desired transition (and uniform across the services)</a:t>
            </a:r>
          </a:p>
          <a:p>
            <a:r>
              <a:rPr lang="en-US" dirty="0"/>
              <a:t>In the context of REST APIs, when making multiple identical requests has the same effect as making a single request – then that REST API is called </a:t>
            </a:r>
            <a:r>
              <a:rPr lang="en-US" dirty="0">
                <a:solidFill>
                  <a:schemeClr val="accent5"/>
                </a:solidFill>
              </a:rPr>
              <a:t>idempotent</a:t>
            </a:r>
            <a:r>
              <a:rPr lang="en-US" dirty="0"/>
              <a:t>.</a:t>
            </a:r>
          </a:p>
          <a:p>
            <a:r>
              <a:rPr lang="en-US" dirty="0"/>
              <a:t>These duplicate requests may be unintentional as well as intentional some time (e.g. due to timeout or network issues). You have to design fault-tolerant APIs in such a way that duplicate requests do not leave the system unstable.</a:t>
            </a:r>
          </a:p>
          <a:p>
            <a:r>
              <a:rPr lang="en-US" dirty="0"/>
              <a:t>POST – not idempotent</a:t>
            </a:r>
          </a:p>
          <a:p>
            <a:r>
              <a:rPr lang="en-US" dirty="0"/>
              <a:t>The rest of the methods (GET, PUT, DELETE, </a:t>
            </a:r>
            <a:r>
              <a:rPr lang="en-US" dirty="0" err="1"/>
              <a:t>etc</a:t>
            </a:r>
            <a:r>
              <a:rPr lang="en-US" dirty="0"/>
              <a:t>) – should be idempotent</a:t>
            </a:r>
          </a:p>
          <a:p>
            <a:endParaRPr lang="en-US" dirty="0"/>
          </a:p>
        </p:txBody>
      </p:sp>
    </p:spTree>
    <p:extLst>
      <p:ext uri="{BB962C8B-B14F-4D97-AF65-F5344CB8AC3E}">
        <p14:creationId xmlns:p14="http://schemas.microsoft.com/office/powerpoint/2010/main" val="1173269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D7BCB-4771-46C7-8BDF-53EF6243BC2A}"/>
              </a:ext>
            </a:extLst>
          </p:cNvPr>
          <p:cNvSpPr>
            <a:spLocks noGrp="1"/>
          </p:cNvSpPr>
          <p:nvPr>
            <p:ph type="title"/>
          </p:nvPr>
        </p:nvSpPr>
        <p:spPr/>
        <p:txBody>
          <a:bodyPr/>
          <a:lstStyle/>
          <a:p>
            <a:r>
              <a:rPr lang="en-US" dirty="0"/>
              <a:t>Steps to design a REST API</a:t>
            </a:r>
          </a:p>
        </p:txBody>
      </p:sp>
      <p:sp>
        <p:nvSpPr>
          <p:cNvPr id="3" name="Content Placeholder 2">
            <a:extLst>
              <a:ext uri="{FF2B5EF4-FFF2-40B4-BE49-F238E27FC236}">
                <a16:creationId xmlns:a16="http://schemas.microsoft.com/office/drawing/2014/main" id="{8A248467-2915-44DA-BC15-834BE04263BA}"/>
              </a:ext>
            </a:extLst>
          </p:cNvPr>
          <p:cNvSpPr>
            <a:spLocks noGrp="1"/>
          </p:cNvSpPr>
          <p:nvPr>
            <p:ph idx="1"/>
          </p:nvPr>
        </p:nvSpPr>
        <p:spPr/>
        <p:txBody>
          <a:bodyPr>
            <a:normAutofit fontScale="77500" lnSpcReduction="20000"/>
          </a:bodyPr>
          <a:lstStyle/>
          <a:p>
            <a:r>
              <a:rPr lang="en-US" dirty="0"/>
              <a:t>1. Identify the resources</a:t>
            </a:r>
          </a:p>
          <a:p>
            <a:pPr marL="0" indent="0">
              <a:buNone/>
            </a:pPr>
            <a:r>
              <a:rPr lang="en-US" dirty="0"/>
              <a:t>Online shop: Category, Subcategory, Product</a:t>
            </a:r>
          </a:p>
          <a:p>
            <a:r>
              <a:rPr lang="en-US" dirty="0"/>
              <a:t>2. Create the URIs</a:t>
            </a:r>
          </a:p>
          <a:p>
            <a:pPr marL="0" indent="0">
              <a:buNone/>
            </a:pPr>
            <a:endParaRPr lang="en-US" dirty="0"/>
          </a:p>
          <a:p>
            <a:pPr marL="0" indent="0">
              <a:buNone/>
            </a:pPr>
            <a:r>
              <a:rPr lang="en-US" dirty="0"/>
              <a:t>/categories</a:t>
            </a:r>
          </a:p>
          <a:p>
            <a:pPr marL="0" indent="0">
              <a:buNone/>
            </a:pPr>
            <a:r>
              <a:rPr lang="en-US" dirty="0"/>
              <a:t>/categories/{id}</a:t>
            </a:r>
          </a:p>
          <a:p>
            <a:pPr marL="0" indent="0">
              <a:buNone/>
            </a:pPr>
            <a:endParaRPr lang="en-US" dirty="0"/>
          </a:p>
          <a:p>
            <a:pPr marL="0" indent="0">
              <a:buNone/>
            </a:pPr>
            <a:r>
              <a:rPr lang="en-US" dirty="0"/>
              <a:t>/categories/{id}/subcategories</a:t>
            </a:r>
          </a:p>
          <a:p>
            <a:pPr marL="0" indent="0">
              <a:buNone/>
            </a:pPr>
            <a:r>
              <a:rPr lang="en-US" dirty="0"/>
              <a:t>/categories/{id}/subcategories/{id}</a:t>
            </a:r>
          </a:p>
          <a:p>
            <a:pPr marL="0" indent="0">
              <a:buNone/>
            </a:pPr>
            <a:endParaRPr lang="en-US" dirty="0"/>
          </a:p>
          <a:p>
            <a:pPr marL="0" indent="0">
              <a:buNone/>
            </a:pPr>
            <a:r>
              <a:rPr lang="en-US" dirty="0"/>
              <a:t>/products</a:t>
            </a:r>
          </a:p>
          <a:p>
            <a:pPr marL="0" indent="0">
              <a:buNone/>
            </a:pPr>
            <a:r>
              <a:rPr lang="en-US" dirty="0"/>
              <a:t>/products/{id}</a:t>
            </a:r>
          </a:p>
        </p:txBody>
      </p:sp>
    </p:spTree>
    <p:extLst>
      <p:ext uri="{BB962C8B-B14F-4D97-AF65-F5344CB8AC3E}">
        <p14:creationId xmlns:p14="http://schemas.microsoft.com/office/powerpoint/2010/main" val="3034923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31A9-21C8-480D-BEF0-B8B201CF5CB0}"/>
              </a:ext>
            </a:extLst>
          </p:cNvPr>
          <p:cNvSpPr>
            <a:spLocks noGrp="1"/>
          </p:cNvSpPr>
          <p:nvPr>
            <p:ph type="title"/>
          </p:nvPr>
        </p:nvSpPr>
        <p:spPr/>
        <p:txBody>
          <a:bodyPr/>
          <a:lstStyle/>
          <a:p>
            <a:r>
              <a:rPr lang="en-US" dirty="0"/>
              <a:t>Steps to design a REST API</a:t>
            </a:r>
          </a:p>
        </p:txBody>
      </p:sp>
      <p:sp>
        <p:nvSpPr>
          <p:cNvPr id="3" name="Content Placeholder 2">
            <a:extLst>
              <a:ext uri="{FF2B5EF4-FFF2-40B4-BE49-F238E27FC236}">
                <a16:creationId xmlns:a16="http://schemas.microsoft.com/office/drawing/2014/main" id="{8383CADF-8B2F-472E-96F1-3C7842C35E18}"/>
              </a:ext>
            </a:extLst>
          </p:cNvPr>
          <p:cNvSpPr>
            <a:spLocks noGrp="1"/>
          </p:cNvSpPr>
          <p:nvPr>
            <p:ph idx="1"/>
          </p:nvPr>
        </p:nvSpPr>
        <p:spPr/>
        <p:txBody>
          <a:bodyPr/>
          <a:lstStyle/>
          <a:p>
            <a:r>
              <a:rPr lang="en-US" dirty="0"/>
              <a:t>3. Assign HTTP methods</a:t>
            </a:r>
          </a:p>
          <a:p>
            <a:pPr marL="0" indent="0">
              <a:buNone/>
            </a:pPr>
            <a:r>
              <a:rPr lang="en-US" dirty="0"/>
              <a:t>GET    /categories : get all categories</a:t>
            </a:r>
          </a:p>
          <a:p>
            <a:pPr marL="0" indent="0">
              <a:buNone/>
            </a:pPr>
            <a:r>
              <a:rPr lang="en-US" dirty="0"/>
              <a:t>POST  /categories : create new category</a:t>
            </a:r>
          </a:p>
          <a:p>
            <a:pPr marL="0" indent="0">
              <a:buNone/>
            </a:pPr>
            <a:r>
              <a:rPr lang="en-US" dirty="0"/>
              <a:t>GET /categories/{id} : get single category by id</a:t>
            </a:r>
          </a:p>
          <a:p>
            <a:pPr marL="0" indent="0">
              <a:buNone/>
            </a:pPr>
            <a:r>
              <a:rPr lang="en-US" dirty="0"/>
              <a:t>PUT /categories/{id} : update category with id </a:t>
            </a:r>
          </a:p>
          <a:p>
            <a:pPr marL="0" indent="0">
              <a:buNone/>
            </a:pPr>
            <a:r>
              <a:rPr lang="en-US" dirty="0"/>
              <a:t>DELETE /categories/{id} : delete category with id</a:t>
            </a:r>
          </a:p>
          <a:p>
            <a:pPr marL="0" indent="0">
              <a:buNone/>
            </a:pPr>
            <a:r>
              <a:rPr lang="en-US" dirty="0"/>
              <a:t>(…)</a:t>
            </a:r>
          </a:p>
        </p:txBody>
      </p:sp>
    </p:spTree>
    <p:extLst>
      <p:ext uri="{BB962C8B-B14F-4D97-AF65-F5344CB8AC3E}">
        <p14:creationId xmlns:p14="http://schemas.microsoft.com/office/powerpoint/2010/main" val="407937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971B-DC5E-4E8C-A7A9-012FD538C2DE}"/>
              </a:ext>
            </a:extLst>
          </p:cNvPr>
          <p:cNvSpPr>
            <a:spLocks noGrp="1"/>
          </p:cNvSpPr>
          <p:nvPr>
            <p:ph type="title"/>
          </p:nvPr>
        </p:nvSpPr>
        <p:spPr/>
        <p:txBody>
          <a:bodyPr/>
          <a:lstStyle/>
          <a:p>
            <a:r>
              <a:rPr lang="en-US" dirty="0"/>
              <a:t>Client-server model</a:t>
            </a:r>
          </a:p>
        </p:txBody>
      </p:sp>
      <p:sp>
        <p:nvSpPr>
          <p:cNvPr id="3" name="Content Placeholder 2">
            <a:extLst>
              <a:ext uri="{FF2B5EF4-FFF2-40B4-BE49-F238E27FC236}">
                <a16:creationId xmlns:a16="http://schemas.microsoft.com/office/drawing/2014/main" id="{2642E6D6-F5D9-4DF4-9D51-F703E2EFE509}"/>
              </a:ext>
            </a:extLst>
          </p:cNvPr>
          <p:cNvSpPr>
            <a:spLocks noGrp="1"/>
          </p:cNvSpPr>
          <p:nvPr>
            <p:ph idx="1"/>
          </p:nvPr>
        </p:nvSpPr>
        <p:spPr/>
        <p:txBody>
          <a:bodyPr>
            <a:normAutofit fontScale="92500" lnSpcReduction="20000"/>
          </a:bodyPr>
          <a:lstStyle/>
          <a:p>
            <a:r>
              <a:rPr lang="en-US" dirty="0">
                <a:solidFill>
                  <a:schemeClr val="accent5"/>
                </a:solidFill>
              </a:rPr>
              <a:t>Client</a:t>
            </a:r>
            <a:r>
              <a:rPr lang="en-US" dirty="0"/>
              <a:t>: </a:t>
            </a:r>
          </a:p>
          <a:p>
            <a:pPr lvl="1"/>
            <a:r>
              <a:rPr lang="en-US" dirty="0"/>
              <a:t>When we talk the word Client, it mean to talk of a person or an organization using a particular service. Similarly in the digital world a Client is a computer (Host) i.e. capable of receiving information or using a particular service from the service providers (Servers). </a:t>
            </a:r>
          </a:p>
          <a:p>
            <a:pPr lvl="1"/>
            <a:r>
              <a:rPr lang="en-US" dirty="0"/>
              <a:t>Example of clients: a browser, a mobile phone</a:t>
            </a:r>
          </a:p>
          <a:p>
            <a:pPr lvl="1"/>
            <a:r>
              <a:rPr lang="en-US" dirty="0"/>
              <a:t>Example of client applications: a browser app, a mobile app - </a:t>
            </a:r>
            <a:r>
              <a:rPr lang="en-US" dirty="0">
                <a:solidFill>
                  <a:schemeClr val="accent4"/>
                </a:solidFill>
              </a:rPr>
              <a:t>frontend</a:t>
            </a:r>
            <a:r>
              <a:rPr lang="en-US" dirty="0"/>
              <a:t> applications (HTML, CSS, JavaScript for browser apps)</a:t>
            </a:r>
          </a:p>
          <a:p>
            <a:r>
              <a:rPr lang="en-US" dirty="0">
                <a:solidFill>
                  <a:schemeClr val="accent5"/>
                </a:solidFill>
              </a:rPr>
              <a:t>Servers</a:t>
            </a:r>
            <a:r>
              <a:rPr lang="en-US" dirty="0"/>
              <a:t>: </a:t>
            </a:r>
          </a:p>
          <a:p>
            <a:pPr lvl="1"/>
            <a:r>
              <a:rPr lang="en-US" dirty="0"/>
              <a:t>Similarly, when we talk the word Servers, It mean a person or medium that serves something. Similarly in this digital world a Server is a remote computer which provides information (data) or access to particular services.</a:t>
            </a:r>
          </a:p>
          <a:p>
            <a:pPr lvl="1"/>
            <a:r>
              <a:rPr lang="en-US" dirty="0"/>
              <a:t>Example of server applications: apps used to feed information towards the client ones - </a:t>
            </a:r>
            <a:r>
              <a:rPr lang="en-US" dirty="0">
                <a:solidFill>
                  <a:schemeClr val="accent4"/>
                </a:solidFill>
              </a:rPr>
              <a:t>backend</a:t>
            </a:r>
            <a:r>
              <a:rPr lang="en-US" dirty="0"/>
              <a:t> applications (example of programming languages: Java, C#)</a:t>
            </a:r>
          </a:p>
        </p:txBody>
      </p:sp>
    </p:spTree>
    <p:extLst>
      <p:ext uri="{BB962C8B-B14F-4D97-AF65-F5344CB8AC3E}">
        <p14:creationId xmlns:p14="http://schemas.microsoft.com/office/powerpoint/2010/main" val="833150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62D2-4829-45A2-A3FD-D8D0CC8868F0}"/>
              </a:ext>
            </a:extLst>
          </p:cNvPr>
          <p:cNvSpPr>
            <a:spLocks noGrp="1"/>
          </p:cNvSpPr>
          <p:nvPr>
            <p:ph type="title"/>
          </p:nvPr>
        </p:nvSpPr>
        <p:spPr/>
        <p:txBody>
          <a:bodyPr/>
          <a:lstStyle/>
          <a:p>
            <a:r>
              <a:rPr lang="en-US" dirty="0"/>
              <a:t>Steps to design a REST API</a:t>
            </a:r>
          </a:p>
        </p:txBody>
      </p:sp>
      <p:sp>
        <p:nvSpPr>
          <p:cNvPr id="3" name="Content Placeholder 2">
            <a:extLst>
              <a:ext uri="{FF2B5EF4-FFF2-40B4-BE49-F238E27FC236}">
                <a16:creationId xmlns:a16="http://schemas.microsoft.com/office/drawing/2014/main" id="{5518827B-FB33-4469-8E2D-86BFF0151927}"/>
              </a:ext>
            </a:extLst>
          </p:cNvPr>
          <p:cNvSpPr>
            <a:spLocks noGrp="1"/>
          </p:cNvSpPr>
          <p:nvPr>
            <p:ph idx="1"/>
          </p:nvPr>
        </p:nvSpPr>
        <p:spPr/>
        <p:txBody>
          <a:bodyPr/>
          <a:lstStyle/>
          <a:p>
            <a:r>
              <a:rPr lang="en-US" dirty="0"/>
              <a:t>4. Determine (JSON) representations for the resources</a:t>
            </a:r>
          </a:p>
          <a:p>
            <a:endParaRPr lang="en-US" dirty="0"/>
          </a:p>
        </p:txBody>
      </p:sp>
      <p:pic>
        <p:nvPicPr>
          <p:cNvPr id="5" name="Picture 4">
            <a:extLst>
              <a:ext uri="{FF2B5EF4-FFF2-40B4-BE49-F238E27FC236}">
                <a16:creationId xmlns:a16="http://schemas.microsoft.com/office/drawing/2014/main" id="{A206DF03-7A2F-4CB2-989B-9F21038F2957}"/>
              </a:ext>
            </a:extLst>
          </p:cNvPr>
          <p:cNvPicPr>
            <a:picLocks noChangeAspect="1"/>
          </p:cNvPicPr>
          <p:nvPr/>
        </p:nvPicPr>
        <p:blipFill>
          <a:blip r:embed="rId2"/>
          <a:stretch>
            <a:fillRect/>
          </a:stretch>
        </p:blipFill>
        <p:spPr>
          <a:xfrm>
            <a:off x="1010602" y="2650172"/>
            <a:ext cx="3438525" cy="2085975"/>
          </a:xfrm>
          <a:prstGeom prst="rect">
            <a:avLst/>
          </a:prstGeom>
        </p:spPr>
      </p:pic>
      <p:pic>
        <p:nvPicPr>
          <p:cNvPr id="7" name="Picture 6">
            <a:extLst>
              <a:ext uri="{FF2B5EF4-FFF2-40B4-BE49-F238E27FC236}">
                <a16:creationId xmlns:a16="http://schemas.microsoft.com/office/drawing/2014/main" id="{3DF1C9C6-8FF0-45D7-A18F-57644FE93EAD}"/>
              </a:ext>
            </a:extLst>
          </p:cNvPr>
          <p:cNvPicPr>
            <a:picLocks noChangeAspect="1"/>
          </p:cNvPicPr>
          <p:nvPr/>
        </p:nvPicPr>
        <p:blipFill>
          <a:blip r:embed="rId3"/>
          <a:stretch>
            <a:fillRect/>
          </a:stretch>
        </p:blipFill>
        <p:spPr>
          <a:xfrm>
            <a:off x="6733083" y="2416809"/>
            <a:ext cx="3849192" cy="2399031"/>
          </a:xfrm>
          <a:prstGeom prst="rect">
            <a:avLst/>
          </a:prstGeom>
        </p:spPr>
      </p:pic>
    </p:spTree>
    <p:extLst>
      <p:ext uri="{BB962C8B-B14F-4D97-AF65-F5344CB8AC3E}">
        <p14:creationId xmlns:p14="http://schemas.microsoft.com/office/powerpoint/2010/main" val="1588038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CAD1-1410-4FDD-AE0C-F9751D69485A}"/>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FB4F176-75B8-473F-9496-1A12015909C0}"/>
              </a:ext>
            </a:extLst>
          </p:cNvPr>
          <p:cNvSpPr>
            <a:spLocks noGrp="1"/>
          </p:cNvSpPr>
          <p:nvPr>
            <p:ph idx="1"/>
          </p:nvPr>
        </p:nvSpPr>
        <p:spPr/>
        <p:txBody>
          <a:bodyPr/>
          <a:lstStyle/>
          <a:p>
            <a:r>
              <a:rPr lang="en-US" dirty="0">
                <a:hlinkClick r:id="rId2"/>
              </a:rPr>
              <a:t>https://www.javatpoint.com/computer-network-client-and-server-model</a:t>
            </a:r>
            <a:endParaRPr lang="en-US" dirty="0"/>
          </a:p>
          <a:p>
            <a:r>
              <a:rPr lang="en-US" dirty="0">
                <a:hlinkClick r:id="rId3"/>
              </a:rPr>
              <a:t>https://www.tutorialspoint.com/http/http_overview.htm</a:t>
            </a:r>
            <a:endParaRPr lang="en-US" dirty="0"/>
          </a:p>
          <a:p>
            <a:r>
              <a:rPr lang="en-US" dirty="0">
                <a:hlinkClick r:id="rId4"/>
              </a:rPr>
              <a:t>https://dzone.com/articles/what-servlet-container</a:t>
            </a:r>
            <a:endParaRPr lang="en-US" dirty="0"/>
          </a:p>
          <a:p>
            <a:r>
              <a:rPr lang="en-US" dirty="0">
                <a:hlinkClick r:id="rId5"/>
              </a:rPr>
              <a:t>https://www.tutorialspoint.com/servlets/index.htm</a:t>
            </a:r>
            <a:endParaRPr lang="en-US" dirty="0"/>
          </a:p>
          <a:p>
            <a:r>
              <a:rPr lang="en-US" dirty="0">
                <a:hlinkClick r:id="rId6"/>
              </a:rPr>
              <a:t>https://www.baeldung.com/jsp</a:t>
            </a:r>
            <a:endParaRPr lang="en-US" dirty="0"/>
          </a:p>
          <a:p>
            <a:r>
              <a:rPr lang="en-US" dirty="0">
                <a:hlinkClick r:id="rId7"/>
              </a:rPr>
              <a:t>https://restfulapi.net/</a:t>
            </a: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54808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FFE096-AD40-47C1-86EA-A2429FB227E6}"/>
              </a:ext>
            </a:extLst>
          </p:cNvPr>
          <p:cNvPicPr>
            <a:picLocks noChangeAspect="1"/>
          </p:cNvPicPr>
          <p:nvPr/>
        </p:nvPicPr>
        <p:blipFill>
          <a:blip r:embed="rId2"/>
          <a:stretch>
            <a:fillRect/>
          </a:stretch>
        </p:blipFill>
        <p:spPr>
          <a:xfrm>
            <a:off x="1291467" y="609600"/>
            <a:ext cx="9030849" cy="5372099"/>
          </a:xfrm>
          <a:prstGeom prst="rect">
            <a:avLst/>
          </a:prstGeom>
        </p:spPr>
      </p:pic>
    </p:spTree>
    <p:extLst>
      <p:ext uri="{BB962C8B-B14F-4D97-AF65-F5344CB8AC3E}">
        <p14:creationId xmlns:p14="http://schemas.microsoft.com/office/powerpoint/2010/main" val="285041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F675-7CAA-4CB2-A458-33D21DC05750}"/>
              </a:ext>
            </a:extLst>
          </p:cNvPr>
          <p:cNvSpPr>
            <a:spLocks noGrp="1"/>
          </p:cNvSpPr>
          <p:nvPr>
            <p:ph type="title"/>
          </p:nvPr>
        </p:nvSpPr>
        <p:spPr>
          <a:xfrm>
            <a:off x="648929" y="629266"/>
            <a:ext cx="6422849" cy="1676603"/>
          </a:xfrm>
        </p:spPr>
        <p:txBody>
          <a:bodyPr>
            <a:normAutofit/>
          </a:bodyPr>
          <a:lstStyle/>
          <a:p>
            <a:r>
              <a:rPr lang="en-US"/>
              <a:t>Communication protocols</a:t>
            </a:r>
          </a:p>
        </p:txBody>
      </p:sp>
      <p:sp>
        <p:nvSpPr>
          <p:cNvPr id="3" name="Content Placeholder 2">
            <a:extLst>
              <a:ext uri="{FF2B5EF4-FFF2-40B4-BE49-F238E27FC236}">
                <a16:creationId xmlns:a16="http://schemas.microsoft.com/office/drawing/2014/main" id="{8922D916-E675-4F4B-9628-A2426EBF01B5}"/>
              </a:ext>
            </a:extLst>
          </p:cNvPr>
          <p:cNvSpPr>
            <a:spLocks noGrp="1"/>
          </p:cNvSpPr>
          <p:nvPr>
            <p:ph idx="1"/>
          </p:nvPr>
        </p:nvSpPr>
        <p:spPr>
          <a:xfrm>
            <a:off x="648931" y="2438400"/>
            <a:ext cx="6422848" cy="3785419"/>
          </a:xfrm>
        </p:spPr>
        <p:txBody>
          <a:bodyPr>
            <a:normAutofit/>
          </a:bodyPr>
          <a:lstStyle/>
          <a:p>
            <a:r>
              <a:rPr lang="en-US" sz="2000" dirty="0"/>
              <a:t>Communication protocol</a:t>
            </a:r>
          </a:p>
          <a:p>
            <a:pPr lvl="1"/>
            <a:r>
              <a:rPr lang="en-US" sz="2000" dirty="0"/>
              <a:t> set of </a:t>
            </a:r>
            <a:r>
              <a:rPr lang="en-US" sz="2000" dirty="0">
                <a:solidFill>
                  <a:schemeClr val="accent5"/>
                </a:solidFill>
              </a:rPr>
              <a:t>rules</a:t>
            </a:r>
            <a:r>
              <a:rPr lang="en-US" sz="2000" dirty="0"/>
              <a:t> used to make the communication between network entities possible</a:t>
            </a:r>
          </a:p>
          <a:p>
            <a:pPr lvl="1"/>
            <a:r>
              <a:rPr lang="en-US" sz="2000" dirty="0"/>
              <a:t>a protocol defines the rules, syntax, semantics and synchronization of communication and possible error recovery methods</a:t>
            </a:r>
          </a:p>
          <a:p>
            <a:pPr lvl="1"/>
            <a:r>
              <a:rPr lang="en-US" sz="2000" dirty="0"/>
              <a:t>must be agreed by the entities</a:t>
            </a:r>
          </a:p>
          <a:p>
            <a:pPr lvl="1"/>
            <a:r>
              <a:rPr lang="en-US" sz="2000" dirty="0"/>
              <a:t>protocols are </a:t>
            </a:r>
            <a:r>
              <a:rPr lang="en-US" sz="2000" dirty="0">
                <a:solidFill>
                  <a:schemeClr val="accent5"/>
                </a:solidFill>
              </a:rPr>
              <a:t>layered</a:t>
            </a:r>
            <a:r>
              <a:rPr lang="en-US" sz="2000" dirty="0"/>
              <a:t> to form a </a:t>
            </a:r>
            <a:r>
              <a:rPr lang="en-US" sz="2000" dirty="0">
                <a:solidFill>
                  <a:schemeClr val="accent4"/>
                </a:solidFill>
              </a:rPr>
              <a:t>protocol stack</a:t>
            </a:r>
          </a:p>
        </p:txBody>
      </p:sp>
      <p:sp>
        <p:nvSpPr>
          <p:cNvPr id="26" name="Rectangle 15">
            <a:extLst>
              <a:ext uri="{FF2B5EF4-FFF2-40B4-BE49-F238E27FC236}">
                <a16:creationId xmlns:a16="http://schemas.microsoft.com/office/drawing/2014/main" id="{11C59EDF-5A1E-404D-B55D-8AEA5D8D6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10" y="0"/>
            <a:ext cx="4636008" cy="6858000"/>
          </a:xfrm>
          <a:prstGeom prst="rect">
            <a:avLst/>
          </a:prstGeom>
          <a:solidFill>
            <a:srgbClr val="344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9">
            <a:extLst>
              <a:ext uri="{FF2B5EF4-FFF2-40B4-BE49-F238E27FC236}">
                <a16:creationId xmlns:a16="http://schemas.microsoft.com/office/drawing/2014/main" id="{FEE0385D-4151-43AA-9C6B-0365E1031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2" y="557784"/>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with medium confidence">
            <a:extLst>
              <a:ext uri="{FF2B5EF4-FFF2-40B4-BE49-F238E27FC236}">
                <a16:creationId xmlns:a16="http://schemas.microsoft.com/office/drawing/2014/main" id="{1D2238E9-DA82-4686-8D23-468D6FC0CDAF}"/>
              </a:ext>
            </a:extLst>
          </p:cNvPr>
          <p:cNvPicPr>
            <a:picLocks noChangeAspect="1"/>
          </p:cNvPicPr>
          <p:nvPr/>
        </p:nvPicPr>
        <p:blipFill>
          <a:blip r:embed="rId2"/>
          <a:stretch>
            <a:fillRect/>
          </a:stretch>
        </p:blipFill>
        <p:spPr>
          <a:xfrm>
            <a:off x="8361082" y="2462628"/>
            <a:ext cx="3026664" cy="1929498"/>
          </a:xfrm>
          <a:prstGeom prst="rect">
            <a:avLst/>
          </a:prstGeom>
          <a:effectLst/>
        </p:spPr>
      </p:pic>
    </p:spTree>
    <p:extLst>
      <p:ext uri="{BB962C8B-B14F-4D97-AF65-F5344CB8AC3E}">
        <p14:creationId xmlns:p14="http://schemas.microsoft.com/office/powerpoint/2010/main" val="3875110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20FD-EB2B-452B-BAD9-5DAD694E72CD}"/>
              </a:ext>
            </a:extLst>
          </p:cNvPr>
          <p:cNvSpPr>
            <a:spLocks noGrp="1"/>
          </p:cNvSpPr>
          <p:nvPr>
            <p:ph type="title"/>
          </p:nvPr>
        </p:nvSpPr>
        <p:spPr/>
        <p:txBody>
          <a:bodyPr/>
          <a:lstStyle/>
          <a:p>
            <a:r>
              <a:rPr lang="en-US" dirty="0"/>
              <a:t>HTTP (Hypertext Transfer Protocol)</a:t>
            </a:r>
          </a:p>
        </p:txBody>
      </p:sp>
      <p:sp>
        <p:nvSpPr>
          <p:cNvPr id="3" name="Content Placeholder 2">
            <a:extLst>
              <a:ext uri="{FF2B5EF4-FFF2-40B4-BE49-F238E27FC236}">
                <a16:creationId xmlns:a16="http://schemas.microsoft.com/office/drawing/2014/main" id="{90EF9938-8856-4969-929A-97BF1D151364}"/>
              </a:ext>
            </a:extLst>
          </p:cNvPr>
          <p:cNvSpPr>
            <a:spLocks noGrp="1"/>
          </p:cNvSpPr>
          <p:nvPr>
            <p:ph idx="1"/>
          </p:nvPr>
        </p:nvSpPr>
        <p:spPr/>
        <p:txBody>
          <a:bodyPr>
            <a:normAutofit fontScale="92500" lnSpcReduction="20000"/>
          </a:bodyPr>
          <a:lstStyle/>
          <a:p>
            <a:r>
              <a:rPr lang="en-US" dirty="0"/>
              <a:t>foundation of data communication over the www</a:t>
            </a:r>
          </a:p>
          <a:p>
            <a:r>
              <a:rPr lang="en-US" dirty="0"/>
              <a:t>Server-client exchange: request-response</a:t>
            </a:r>
          </a:p>
          <a:p>
            <a:r>
              <a:rPr lang="en-US" dirty="0"/>
              <a:t>Default port: </a:t>
            </a:r>
            <a:r>
              <a:rPr lang="en-US" dirty="0">
                <a:solidFill>
                  <a:schemeClr val="accent5"/>
                </a:solidFill>
              </a:rPr>
              <a:t>80</a:t>
            </a:r>
            <a:r>
              <a:rPr lang="en-US" dirty="0"/>
              <a:t> (but other ports can be used as well)</a:t>
            </a:r>
          </a:p>
          <a:p>
            <a:r>
              <a:rPr lang="en-US" dirty="0">
                <a:solidFill>
                  <a:schemeClr val="accent4"/>
                </a:solidFill>
              </a:rPr>
              <a:t>Connectionless</a:t>
            </a:r>
            <a:r>
              <a:rPr lang="en-US" dirty="0"/>
              <a:t> - the HTTP client (a browser) initiates an HTTP request and  waits for the response. The server processes the request and sends a response back after which client disconnect the connection. So, client and server knows about each other during current request and response only. Further requests are made on new connection like client and server are new to each other.</a:t>
            </a:r>
          </a:p>
          <a:p>
            <a:r>
              <a:rPr lang="en-US" dirty="0">
                <a:solidFill>
                  <a:schemeClr val="accent4"/>
                </a:solidFill>
              </a:rPr>
              <a:t>Stateless</a:t>
            </a:r>
            <a:r>
              <a:rPr lang="en-US" dirty="0"/>
              <a:t> - neither the client nor the browser can retain information between different requests across the web pages</a:t>
            </a:r>
          </a:p>
          <a:p>
            <a:r>
              <a:rPr lang="en-US" dirty="0">
                <a:solidFill>
                  <a:schemeClr val="accent4"/>
                </a:solidFill>
              </a:rPr>
              <a:t>Media</a:t>
            </a:r>
            <a:r>
              <a:rPr lang="en-US" dirty="0"/>
              <a:t> </a:t>
            </a:r>
            <a:r>
              <a:rPr lang="en-US" dirty="0">
                <a:solidFill>
                  <a:schemeClr val="accent4"/>
                </a:solidFill>
              </a:rPr>
              <a:t>independent</a:t>
            </a:r>
            <a:r>
              <a:rPr lang="en-US" dirty="0"/>
              <a:t> - any type of data can be sent by HTTP as long as both the client and the server know how to handle the data content</a:t>
            </a:r>
          </a:p>
          <a:p>
            <a:endParaRPr lang="en-US" dirty="0"/>
          </a:p>
          <a:p>
            <a:endParaRPr lang="en-US" dirty="0"/>
          </a:p>
        </p:txBody>
      </p:sp>
    </p:spTree>
    <p:extLst>
      <p:ext uri="{BB962C8B-B14F-4D97-AF65-F5344CB8AC3E}">
        <p14:creationId xmlns:p14="http://schemas.microsoft.com/office/powerpoint/2010/main" val="298773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25E5-EABA-4170-B98D-9139308CD43D}"/>
              </a:ext>
            </a:extLst>
          </p:cNvPr>
          <p:cNvSpPr>
            <a:spLocks noGrp="1"/>
          </p:cNvSpPr>
          <p:nvPr>
            <p:ph type="title"/>
          </p:nvPr>
        </p:nvSpPr>
        <p:spPr/>
        <p:txBody>
          <a:bodyPr/>
          <a:lstStyle/>
          <a:p>
            <a:r>
              <a:rPr lang="en-US" dirty="0"/>
              <a:t>HTTP</a:t>
            </a:r>
          </a:p>
        </p:txBody>
      </p:sp>
      <p:sp>
        <p:nvSpPr>
          <p:cNvPr id="3" name="Content Placeholder 2">
            <a:extLst>
              <a:ext uri="{FF2B5EF4-FFF2-40B4-BE49-F238E27FC236}">
                <a16:creationId xmlns:a16="http://schemas.microsoft.com/office/drawing/2014/main" id="{88280C8D-CD99-4F01-8E79-54FA194EED06}"/>
              </a:ext>
            </a:extLst>
          </p:cNvPr>
          <p:cNvSpPr>
            <a:spLocks noGrp="1"/>
          </p:cNvSpPr>
          <p:nvPr>
            <p:ph idx="1"/>
          </p:nvPr>
        </p:nvSpPr>
        <p:spPr/>
        <p:txBody>
          <a:bodyPr>
            <a:normAutofit lnSpcReduction="10000"/>
          </a:bodyPr>
          <a:lstStyle/>
          <a:p>
            <a:r>
              <a:rPr lang="en-US" dirty="0"/>
              <a:t>The HTTP "client" (Web browser or any other client) establishes a connection to a server. After the server accepts the connection, it sends the HTTP request message </a:t>
            </a:r>
          </a:p>
          <a:p>
            <a:r>
              <a:rPr lang="en-US" dirty="0"/>
              <a:t>The HTTP "server" accepts the connection and then sends a HTTP response message.</a:t>
            </a:r>
          </a:p>
          <a:p>
            <a:r>
              <a:rPr lang="en-US" dirty="0"/>
              <a:t>HTTP makes use of the </a:t>
            </a:r>
            <a:r>
              <a:rPr lang="en-US" dirty="0">
                <a:solidFill>
                  <a:schemeClr val="accent5"/>
                </a:solidFill>
              </a:rPr>
              <a:t>URL</a:t>
            </a:r>
            <a:r>
              <a:rPr lang="en-US" dirty="0"/>
              <a:t> (Uniform Resource Locator) to identify a given resource and to establish a connection</a:t>
            </a:r>
          </a:p>
          <a:p>
            <a:r>
              <a:rPr lang="en-US" dirty="0"/>
              <a:t>URI – Uniform Resource Identifier</a:t>
            </a:r>
          </a:p>
          <a:p>
            <a:r>
              <a:rPr lang="fr-FR" dirty="0"/>
              <a:t>"http:" "//" host [ ":" port ] [ </a:t>
            </a:r>
            <a:r>
              <a:rPr lang="fr-FR" dirty="0" err="1"/>
              <a:t>abs_path</a:t>
            </a:r>
            <a:r>
              <a:rPr lang="fr-FR" dirty="0"/>
              <a:t> [ "?" </a:t>
            </a:r>
            <a:r>
              <a:rPr lang="fr-FR" dirty="0" err="1"/>
              <a:t>query</a:t>
            </a:r>
            <a:r>
              <a:rPr lang="fr-FR" dirty="0"/>
              <a:t> ]]</a:t>
            </a:r>
          </a:p>
          <a:p>
            <a:r>
              <a:rPr lang="fr-FR" dirty="0"/>
              <a:t>http://www.onlineshop.com/products?category=it</a:t>
            </a:r>
          </a:p>
          <a:p>
            <a:pPr marL="0" indent="0">
              <a:buNone/>
            </a:pPr>
            <a:endParaRPr lang="en-US" dirty="0"/>
          </a:p>
        </p:txBody>
      </p:sp>
    </p:spTree>
    <p:extLst>
      <p:ext uri="{BB962C8B-B14F-4D97-AF65-F5344CB8AC3E}">
        <p14:creationId xmlns:p14="http://schemas.microsoft.com/office/powerpoint/2010/main" val="3707738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F8F3-7F99-44E1-9A48-A0642159DB36}"/>
              </a:ext>
            </a:extLst>
          </p:cNvPr>
          <p:cNvSpPr>
            <a:spLocks noGrp="1"/>
          </p:cNvSpPr>
          <p:nvPr>
            <p:ph type="title"/>
          </p:nvPr>
        </p:nvSpPr>
        <p:spPr>
          <a:xfrm>
            <a:off x="648929" y="629266"/>
            <a:ext cx="3505495" cy="1622321"/>
          </a:xfrm>
        </p:spPr>
        <p:txBody>
          <a:bodyPr>
            <a:normAutofit/>
          </a:bodyPr>
          <a:lstStyle/>
          <a:p>
            <a:r>
              <a:rPr lang="en-US" dirty="0"/>
              <a:t>Headers &amp; message body</a:t>
            </a:r>
          </a:p>
        </p:txBody>
      </p:sp>
      <p:sp>
        <p:nvSpPr>
          <p:cNvPr id="3" name="Content Placeholder 2">
            <a:extLst>
              <a:ext uri="{FF2B5EF4-FFF2-40B4-BE49-F238E27FC236}">
                <a16:creationId xmlns:a16="http://schemas.microsoft.com/office/drawing/2014/main" id="{6BFA3C34-1B0B-45D0-BC03-BA02F067F809}"/>
              </a:ext>
            </a:extLst>
          </p:cNvPr>
          <p:cNvSpPr>
            <a:spLocks noGrp="1"/>
          </p:cNvSpPr>
          <p:nvPr>
            <p:ph idx="1"/>
          </p:nvPr>
        </p:nvSpPr>
        <p:spPr>
          <a:xfrm>
            <a:off x="648931" y="2438400"/>
            <a:ext cx="3505494" cy="3785419"/>
          </a:xfrm>
        </p:spPr>
        <p:txBody>
          <a:bodyPr>
            <a:normAutofit/>
          </a:bodyPr>
          <a:lstStyle/>
          <a:p>
            <a:r>
              <a:rPr lang="en-US" sz="1700" dirty="0">
                <a:solidFill>
                  <a:schemeClr val="accent5"/>
                </a:solidFill>
              </a:rPr>
              <a:t>HTTP header fields</a:t>
            </a:r>
            <a:r>
              <a:rPr lang="en-US" sz="1700" dirty="0"/>
              <a:t> provide required information about the request or response, or about the object sent in the message body (key-value pairs, metadata)</a:t>
            </a:r>
          </a:p>
          <a:p>
            <a:r>
              <a:rPr lang="en-US" sz="1700" dirty="0">
                <a:solidFill>
                  <a:schemeClr val="accent5"/>
                </a:solidFill>
              </a:rPr>
              <a:t>Message body </a:t>
            </a:r>
            <a:r>
              <a:rPr lang="en-US" sz="1700" dirty="0"/>
              <a:t>- is used to carry the entity-body associated with the request or response. If entity body is associated, then usually Content-Type and Content-Length headers specify the nature of the body associated. It is optional</a:t>
            </a:r>
          </a:p>
        </p:txBody>
      </p:sp>
      <p:sp>
        <p:nvSpPr>
          <p:cNvPr id="13"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6F35681-F6AD-4ECD-AA58-6A64C578DCF1}"/>
              </a:ext>
            </a:extLst>
          </p:cNvPr>
          <p:cNvPicPr>
            <a:picLocks noChangeAspect="1"/>
          </p:cNvPicPr>
          <p:nvPr/>
        </p:nvPicPr>
        <p:blipFill>
          <a:blip r:embed="rId2"/>
          <a:stretch>
            <a:fillRect/>
          </a:stretch>
        </p:blipFill>
        <p:spPr>
          <a:xfrm>
            <a:off x="5405862" y="1177652"/>
            <a:ext cx="6019331" cy="4499450"/>
          </a:xfrm>
          <a:prstGeom prst="rect">
            <a:avLst/>
          </a:prstGeom>
          <a:effectLst/>
        </p:spPr>
      </p:pic>
    </p:spTree>
    <p:extLst>
      <p:ext uri="{BB962C8B-B14F-4D97-AF65-F5344CB8AC3E}">
        <p14:creationId xmlns:p14="http://schemas.microsoft.com/office/powerpoint/2010/main" val="2643633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3E21-7D8E-450B-A6FA-3310977A7BBB}"/>
              </a:ext>
            </a:extLst>
          </p:cNvPr>
          <p:cNvSpPr>
            <a:spLocks noGrp="1"/>
          </p:cNvSpPr>
          <p:nvPr>
            <p:ph type="title"/>
          </p:nvPr>
        </p:nvSpPr>
        <p:spPr/>
        <p:txBody>
          <a:bodyPr/>
          <a:lstStyle/>
          <a:p>
            <a:r>
              <a:rPr lang="en-US" dirty="0"/>
              <a:t>Request methods</a:t>
            </a:r>
          </a:p>
        </p:txBody>
      </p:sp>
      <p:sp>
        <p:nvSpPr>
          <p:cNvPr id="3" name="Content Placeholder 2">
            <a:extLst>
              <a:ext uri="{FF2B5EF4-FFF2-40B4-BE49-F238E27FC236}">
                <a16:creationId xmlns:a16="http://schemas.microsoft.com/office/drawing/2014/main" id="{B80BF539-7C7C-48C0-A5EE-A5FBE8194E3E}"/>
              </a:ext>
            </a:extLst>
          </p:cNvPr>
          <p:cNvSpPr>
            <a:spLocks noGrp="1"/>
          </p:cNvSpPr>
          <p:nvPr>
            <p:ph idx="1"/>
          </p:nvPr>
        </p:nvSpPr>
        <p:spPr/>
        <p:txBody>
          <a:bodyPr/>
          <a:lstStyle/>
          <a:p>
            <a:r>
              <a:rPr lang="en-US" dirty="0"/>
              <a:t>The request method indicates the method to be performed on the resource identified by the given Request URL</a:t>
            </a:r>
          </a:p>
          <a:p>
            <a:r>
              <a:rPr lang="en-US" dirty="0"/>
              <a:t>Most used methods:</a:t>
            </a:r>
          </a:p>
          <a:p>
            <a:pPr lvl="1"/>
            <a:r>
              <a:rPr lang="en-US" dirty="0"/>
              <a:t>GET – get a resource</a:t>
            </a:r>
          </a:p>
          <a:p>
            <a:pPr lvl="1"/>
            <a:r>
              <a:rPr lang="en-US" dirty="0"/>
              <a:t>POST – create a resource</a:t>
            </a:r>
          </a:p>
          <a:p>
            <a:pPr lvl="1"/>
            <a:r>
              <a:rPr lang="en-US" dirty="0"/>
              <a:t>PUT – update a resource</a:t>
            </a:r>
          </a:p>
          <a:p>
            <a:pPr lvl="1"/>
            <a:r>
              <a:rPr lang="en-US" dirty="0"/>
              <a:t>DELETE – delete a resource</a:t>
            </a:r>
          </a:p>
        </p:txBody>
      </p:sp>
    </p:spTree>
    <p:extLst>
      <p:ext uri="{BB962C8B-B14F-4D97-AF65-F5344CB8AC3E}">
        <p14:creationId xmlns:p14="http://schemas.microsoft.com/office/powerpoint/2010/main" val="22493814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322</TotalTime>
  <Words>2398</Words>
  <Application>Microsoft Office PowerPoint</Application>
  <PresentationFormat>Widescreen</PresentationFormat>
  <Paragraphs>199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vt:lpstr>
      <vt:lpstr>Calibri</vt:lpstr>
      <vt:lpstr>Calibri Light</vt:lpstr>
      <vt:lpstr>Courier New</vt:lpstr>
      <vt:lpstr>Office Theme</vt:lpstr>
      <vt:lpstr>Java Servlets</vt:lpstr>
      <vt:lpstr>Introduction to web development Client-server model</vt:lpstr>
      <vt:lpstr>Client-server model</vt:lpstr>
      <vt:lpstr>PowerPoint Presentation</vt:lpstr>
      <vt:lpstr>Communication protocols</vt:lpstr>
      <vt:lpstr>HTTP (Hypertext Transfer Protocol)</vt:lpstr>
      <vt:lpstr>HTTP</vt:lpstr>
      <vt:lpstr>Headers &amp; message body</vt:lpstr>
      <vt:lpstr>Request methods</vt:lpstr>
      <vt:lpstr>Response status codes</vt:lpstr>
      <vt:lpstr>Java Servlets</vt:lpstr>
      <vt:lpstr>Servlet container</vt:lpstr>
      <vt:lpstr>HTTP request-response </vt:lpstr>
      <vt:lpstr>Servlet lifecycle</vt:lpstr>
      <vt:lpstr>PowerPoint Presentation</vt:lpstr>
      <vt:lpstr>Servlet code example</vt:lpstr>
      <vt:lpstr>Servlets</vt:lpstr>
      <vt:lpstr>JSP (Java Server Pages)</vt:lpstr>
      <vt:lpstr>JSP Syntax</vt:lpstr>
      <vt:lpstr>JSP Syntax</vt:lpstr>
      <vt:lpstr>JSP example</vt:lpstr>
      <vt:lpstr>RESTful Webservices</vt:lpstr>
      <vt:lpstr>JSON (JavaScript Object Notation)</vt:lpstr>
      <vt:lpstr>Principles of REST</vt:lpstr>
      <vt:lpstr>Principles of REST</vt:lpstr>
      <vt:lpstr>REST resources</vt:lpstr>
      <vt:lpstr>REST resource methods</vt:lpstr>
      <vt:lpstr>Steps to design a REST API</vt:lpstr>
      <vt:lpstr>Steps to design a REST API</vt:lpstr>
      <vt:lpstr>Steps to design a REST API</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Servlets</dc:title>
  <dc:creator>Diana Stoica</dc:creator>
  <cp:lastModifiedBy>Diana Stoica</cp:lastModifiedBy>
  <cp:revision>25</cp:revision>
  <dcterms:created xsi:type="dcterms:W3CDTF">2021-05-11T18:52:39Z</dcterms:created>
  <dcterms:modified xsi:type="dcterms:W3CDTF">2021-05-12T06:42:32Z</dcterms:modified>
</cp:coreProperties>
</file>