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0" r:id="rId8"/>
    <p:sldId id="265" r:id="rId9"/>
  </p:sldIdLst>
  <p:sldSz cx="18288000" cy="10287000"/>
  <p:notesSz cx="6858000" cy="9144000"/>
  <p:embeddedFontLst>
    <p:embeddedFont>
      <p:font typeface="Alegreya Sans SC Black" panose="00000A00000000000000"/>
      <p:bold r:id="rId13"/>
    </p:embeddedFont>
    <p:embeddedFont>
      <p:font typeface="Alegreya Sans SC Bold" panose="00000800000000000000"/>
      <p:bold r:id="rId14"/>
    </p:embeddedFont>
    <p:embeddedFont>
      <p:font typeface="Trocchi" panose="00000500000000000000"/>
      <p:regular r:id="rId15"/>
    </p:embeddedFont>
    <p:embeddedFont>
      <p:font typeface="Arimo" panose="020B0604020202020204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2" d="100"/>
          <a:sy n="52" d="100"/>
        </p:scale>
        <p:origin x="7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3814" y="1593814"/>
            <a:ext cx="16694186" cy="8693186"/>
            <a:chOff x="0" y="0"/>
            <a:chExt cx="22258914" cy="1159091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 cstate="print">
              <a:alphaModFix amt="42000"/>
            </a:blip>
            <a:srcRect t="10920" b="10920"/>
            <a:stretch>
              <a:fillRect/>
            </a:stretch>
          </p:blipFill>
          <p:spPr>
            <a:xfrm>
              <a:off x="0" y="0"/>
              <a:ext cx="22258914" cy="11590914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400000">
            <a:off x="13431844" y="5421270"/>
            <a:ext cx="8693186" cy="103827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5" name="TextBox 5"/>
          <p:cNvSpPr txBox="1"/>
          <p:nvPr/>
        </p:nvSpPr>
        <p:spPr>
          <a:xfrm>
            <a:off x="1814834" y="284142"/>
            <a:ext cx="13767989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5"/>
              </a:lnSpc>
            </a:pPr>
            <a:r>
              <a:rPr lang="en-US" sz="2535" spc="50" dirty="0">
                <a:solidFill>
                  <a:srgbClr val="F0F0EE">
                    <a:alpha val="66667"/>
                  </a:srgbClr>
                </a:solidFill>
                <a:latin typeface="Alegreya Sans SC Black" panose="00000A00000000000000"/>
              </a:rPr>
              <a:t>МИНИСТЕРСТВО ОБРАЗОВАНИЯ </a:t>
            </a:r>
            <a:r>
              <a:rPr lang="ru-RU" sz="2535" spc="50" dirty="0">
                <a:solidFill>
                  <a:srgbClr val="F0F0EE">
                    <a:alpha val="66667"/>
                  </a:srgbClr>
                </a:solidFill>
                <a:latin typeface="Alegreya Sans SC Black" panose="00000A00000000000000"/>
              </a:rPr>
              <a:t>И МОЛОДЕЖНОЙ ПОЛИТИКИ</a:t>
            </a:r>
            <a:r>
              <a:rPr lang="en-US" sz="2535" spc="50" dirty="0">
                <a:solidFill>
                  <a:srgbClr val="F0F0EE">
                    <a:alpha val="66667"/>
                  </a:srgbClr>
                </a:solidFill>
                <a:latin typeface="Alegreya Sans SC Black" panose="00000A00000000000000"/>
              </a:rPr>
              <a:t> СВЕРДЛОВСКОЙ ОБЛАСТИ</a:t>
            </a:r>
            <a:endParaRPr lang="en-US" sz="2535" spc="50" dirty="0">
              <a:solidFill>
                <a:srgbClr val="F0F0EE">
                  <a:alpha val="66667"/>
                </a:srgbClr>
              </a:solidFill>
              <a:latin typeface="Alegreya Sans SC Black" panose="00000A00000000000000"/>
            </a:endParaRPr>
          </a:p>
          <a:p>
            <a:pPr>
              <a:lnSpc>
                <a:spcPts val="3545"/>
              </a:lnSpc>
            </a:pPr>
            <a:r>
              <a:rPr lang="en-US" sz="2535" spc="50" dirty="0">
                <a:solidFill>
                  <a:srgbClr val="F0F0EE">
                    <a:alpha val="66667"/>
                  </a:srgbClr>
                </a:solidFill>
                <a:latin typeface="Alegreya Sans SC Black" panose="00000A00000000000000"/>
              </a:rPr>
              <a:t> ГАПОУ СО «ЕКАТЕРИНБУРГСКИЙ КОЛЛЕДЖ ТРАНСПОРТНОГО СТРОИТЕЛЬСТВА»</a:t>
            </a:r>
            <a:endParaRPr lang="en-US" sz="2535" spc="50" dirty="0">
              <a:solidFill>
                <a:srgbClr val="F0F0EE">
                  <a:alpha val="66667"/>
                </a:srgbClr>
              </a:solidFill>
              <a:latin typeface="Alegreya Sans SC Black" panose="00000A0000000000000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0" y="0"/>
            <a:ext cx="1593814" cy="159381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TextBox 7"/>
          <p:cNvSpPr txBox="1"/>
          <p:nvPr/>
        </p:nvSpPr>
        <p:spPr>
          <a:xfrm>
            <a:off x="1814834" y="2651126"/>
            <a:ext cx="15056727" cy="5193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5"/>
              </a:lnSpc>
            </a:pPr>
            <a:r>
              <a:rPr lang="en-US" sz="11505" spc="-414" dirty="0" err="1">
                <a:solidFill>
                  <a:srgbClr val="F0F0EE"/>
                </a:solidFill>
                <a:latin typeface="Alegreya Sans SC Bold" panose="00000800000000000000"/>
              </a:rPr>
              <a:t>Разработка</a:t>
            </a:r>
            <a:r>
              <a:rPr lang="en-US" sz="11505" spc="-414" dirty="0">
                <a:solidFill>
                  <a:srgbClr val="F0F0EE"/>
                </a:solidFill>
                <a:latin typeface="Alegreya Sans SC Bold" panose="00000800000000000000"/>
              </a:rPr>
              <a:t> и </a:t>
            </a:r>
            <a:r>
              <a:rPr lang="en-US" sz="11505" spc="-414" dirty="0" err="1">
                <a:solidFill>
                  <a:srgbClr val="F0F0EE"/>
                </a:solidFill>
                <a:latin typeface="Alegreya Sans SC Bold" panose="00000800000000000000"/>
              </a:rPr>
              <a:t>создание</a:t>
            </a:r>
            <a:r>
              <a:rPr lang="en-US" sz="11505" spc="-414" dirty="0">
                <a:solidFill>
                  <a:srgbClr val="F0F0EE"/>
                </a:solidFill>
                <a:latin typeface="Alegreya Sans SC Bold" panose="00000800000000000000"/>
              </a:rPr>
              <a:t> </a:t>
            </a:r>
            <a:r>
              <a:rPr lang="en-US" sz="11505" spc="-414" dirty="0" err="1">
                <a:solidFill>
                  <a:srgbClr val="F0F0EE"/>
                </a:solidFill>
                <a:latin typeface="Alegreya Sans SC Bold" panose="00000800000000000000"/>
              </a:rPr>
              <a:t>программы</a:t>
            </a:r>
            <a:r>
              <a:rPr lang="en-US" sz="11505" spc="-414" dirty="0">
                <a:solidFill>
                  <a:srgbClr val="F0F0EE"/>
                </a:solidFill>
                <a:latin typeface="Alegreya Sans SC Bold" panose="00000800000000000000"/>
              </a:rPr>
              <a:t>  </a:t>
            </a:r>
            <a:r>
              <a:rPr lang="en-US" sz="11505" spc="-414" dirty="0" err="1">
                <a:solidFill>
                  <a:srgbClr val="F0F0EE"/>
                </a:solidFill>
                <a:latin typeface="Alegreya Sans SC Bold" panose="00000800000000000000"/>
              </a:rPr>
              <a:t>для</a:t>
            </a:r>
            <a:r>
              <a:rPr lang="en-US" sz="11505" spc="-414" dirty="0">
                <a:solidFill>
                  <a:srgbClr val="F0F0EE"/>
                </a:solidFill>
                <a:latin typeface="Alegreya Sans SC Bold" panose="00000800000000000000"/>
              </a:rPr>
              <a:t> </a:t>
            </a:r>
            <a:r>
              <a:rPr lang="ru-RU" altLang="en-US" sz="11505" spc="-414" dirty="0">
                <a:solidFill>
                  <a:srgbClr val="F0F0EE"/>
                </a:solidFill>
                <a:latin typeface="Alegreya Sans SC Bold" panose="00000800000000000000"/>
              </a:rPr>
              <a:t>университетов белорусссии</a:t>
            </a:r>
            <a:endParaRPr lang="ru-RU" altLang="en-US" sz="11505" spc="-414" dirty="0">
              <a:solidFill>
                <a:srgbClr val="F0F0EE"/>
              </a:solidFill>
              <a:latin typeface="Alegreya Sans SC Bold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85874" y="152169"/>
            <a:ext cx="1022067" cy="1289476"/>
            <a:chOff x="0" y="0"/>
            <a:chExt cx="1362756" cy="171930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814834" y="8088094"/>
            <a:ext cx="9831178" cy="191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0"/>
              </a:lnSpc>
              <a:spcBef>
                <a:spcPct val="0"/>
              </a:spcBef>
            </a:pPr>
            <a:r>
              <a:rPr lang="en-US" sz="2670" dirty="0" err="1">
                <a:solidFill>
                  <a:srgbClr val="FFFFFF"/>
                </a:solidFill>
                <a:latin typeface="Trocchi" panose="00000500000000000000"/>
              </a:rPr>
              <a:t>Работу</a:t>
            </a:r>
            <a:r>
              <a:rPr lang="en-US" sz="2670" dirty="0">
                <a:solidFill>
                  <a:srgbClr val="FFFFFF"/>
                </a:solidFill>
                <a:latin typeface="Trocchi" panose="00000500000000000000"/>
              </a:rPr>
              <a:t> </a:t>
            </a:r>
            <a:r>
              <a:rPr lang="en-US" sz="2670" dirty="0" err="1">
                <a:solidFill>
                  <a:srgbClr val="FFFFFF"/>
                </a:solidFill>
                <a:latin typeface="Trocchi" panose="00000500000000000000"/>
              </a:rPr>
              <a:t>выполнил</a:t>
            </a:r>
            <a:r>
              <a:rPr lang="ru-RU" altLang="en-US" sz="2670" dirty="0" err="1">
                <a:solidFill>
                  <a:srgbClr val="FFFFFF"/>
                </a:solidFill>
                <a:latin typeface="Trocchi" panose="00000500000000000000"/>
              </a:rPr>
              <a:t>а</a:t>
            </a:r>
            <a:r>
              <a:rPr lang="en-US" sz="2670" dirty="0">
                <a:solidFill>
                  <a:srgbClr val="FFFFFF"/>
                </a:solidFill>
                <a:latin typeface="Trocchi" panose="00000500000000000000"/>
              </a:rPr>
              <a:t>: </a:t>
            </a:r>
            <a:r>
              <a:rPr lang="ru-RU" altLang="en-US" sz="2670" dirty="0">
                <a:solidFill>
                  <a:srgbClr val="FFFFFF"/>
                </a:solidFill>
                <a:latin typeface="Trocchi" panose="00000500000000000000"/>
              </a:rPr>
              <a:t>Рубцова Д</a:t>
            </a:r>
            <a:r>
              <a:rPr lang="en-US" sz="2670" dirty="0">
                <a:solidFill>
                  <a:srgbClr val="FFFFFF"/>
                </a:solidFill>
                <a:latin typeface="Trocchi" panose="00000500000000000000"/>
              </a:rPr>
              <a:t>.</a:t>
            </a:r>
            <a:r>
              <a:rPr lang="ru-RU" altLang="en-US" sz="2670" dirty="0">
                <a:solidFill>
                  <a:srgbClr val="FFFFFF"/>
                </a:solidFill>
                <a:latin typeface="Trocchi" panose="00000500000000000000"/>
              </a:rPr>
              <a:t>А</a:t>
            </a:r>
            <a:endParaRPr lang="en-US" sz="2670" dirty="0">
              <a:solidFill>
                <a:srgbClr val="FFFFFF"/>
              </a:solidFill>
              <a:latin typeface="Trocchi" panose="00000500000000000000"/>
            </a:endParaRPr>
          </a:p>
          <a:p>
            <a:pPr>
              <a:lnSpc>
                <a:spcPts val="3740"/>
              </a:lnSpc>
              <a:spcBef>
                <a:spcPct val="0"/>
              </a:spcBef>
            </a:pPr>
            <a:r>
              <a:rPr lang="en-US" sz="2670" dirty="0" err="1">
                <a:solidFill>
                  <a:srgbClr val="FFFFFF"/>
                </a:solidFill>
                <a:latin typeface="Trocchi" panose="00000500000000000000"/>
              </a:rPr>
              <a:t>Руководитель</a:t>
            </a:r>
            <a:r>
              <a:rPr lang="en-US" sz="2670" dirty="0">
                <a:solidFill>
                  <a:srgbClr val="FFFFFF"/>
                </a:solidFill>
                <a:latin typeface="Trocchi" panose="00000500000000000000"/>
              </a:rPr>
              <a:t>: </a:t>
            </a:r>
            <a:r>
              <a:rPr lang="ru-RU" sz="2670" dirty="0">
                <a:solidFill>
                  <a:srgbClr val="FFFFFF"/>
                </a:solidFill>
                <a:latin typeface="Trocchi" panose="00000500000000000000"/>
              </a:rPr>
              <a:t>Мирошниченко Г.В.</a:t>
            </a:r>
            <a:endParaRPr lang="en-US" sz="2670" dirty="0">
              <a:solidFill>
                <a:srgbClr val="FFFFFF"/>
              </a:solidFill>
              <a:latin typeface="Trocchi" panose="00000500000000000000"/>
            </a:endParaRPr>
          </a:p>
          <a:p>
            <a:pPr>
              <a:lnSpc>
                <a:spcPts val="3740"/>
              </a:lnSpc>
              <a:spcBef>
                <a:spcPct val="0"/>
              </a:spcBef>
            </a:pPr>
            <a:r>
              <a:rPr lang="en-US" sz="2670" dirty="0" err="1">
                <a:solidFill>
                  <a:srgbClr val="FFFFFF"/>
                </a:solidFill>
                <a:latin typeface="Trocchi" panose="00000500000000000000"/>
              </a:rPr>
              <a:t>Группа</a:t>
            </a:r>
            <a:r>
              <a:rPr lang="en-US" sz="2670" dirty="0">
                <a:solidFill>
                  <a:srgbClr val="FFFFFF"/>
                </a:solidFill>
                <a:latin typeface="Trocchi" panose="00000500000000000000"/>
              </a:rPr>
              <a:t>: Пр-31</a:t>
            </a:r>
            <a:endParaRPr lang="en-US" sz="2670" dirty="0">
              <a:solidFill>
                <a:srgbClr val="FFFFFF"/>
              </a:solidFill>
              <a:latin typeface="Trocchi" panose="00000500000000000000"/>
            </a:endParaRPr>
          </a:p>
          <a:p>
            <a:pPr>
              <a:lnSpc>
                <a:spcPts val="3740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11" name="Group 11"/>
          <p:cNvGrpSpPr/>
          <p:nvPr/>
        </p:nvGrpSpPr>
        <p:grpSpPr>
          <a:xfrm>
            <a:off x="0" y="7522183"/>
            <a:ext cx="7541480" cy="448676"/>
            <a:chOff x="0" y="0"/>
            <a:chExt cx="9605948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69456" y="7522183"/>
            <a:ext cx="7541480" cy="448676"/>
            <a:chOff x="0" y="0"/>
            <a:chExt cx="9605948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95596" y="1714500"/>
            <a:ext cx="16163729" cy="6856548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479104" y="568525"/>
            <a:ext cx="11329791" cy="9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5"/>
              </a:lnSpc>
            </a:pPr>
            <a:r>
              <a:rPr lang="en-US" sz="6845">
                <a:solidFill>
                  <a:srgbClr val="F0F0EE"/>
                </a:solidFill>
                <a:latin typeface="HK Grotesk Bold"/>
              </a:rPr>
              <a:t>О разработке</a:t>
            </a:r>
            <a:endParaRPr lang="en-US" sz="6845">
              <a:solidFill>
                <a:srgbClr val="F0F0EE"/>
              </a:solidFill>
              <a:latin typeface="HK Grotesk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75409" y="879305"/>
            <a:ext cx="5022158" cy="298790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94142" y="879305"/>
            <a:ext cx="5195182" cy="309084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632585" y="2171700"/>
            <a:ext cx="15022195" cy="31299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795"/>
              </a:lnSpc>
            </a:pP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Приложение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предназначено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для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организации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управления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территорией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университетов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в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Беларуси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.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Оно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позволяет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учебным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заведениям</a:t>
            </a:r>
            <a:r>
              <a:rPr lang="ru-RU" altLang="en-US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систематизировать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рабочие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процессы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ru-RU" altLang="en-US" sz="3425">
                <a:solidFill>
                  <a:srgbClr val="F0F0EE"/>
                </a:solidFill>
                <a:latin typeface="Arimo" panose="020B0604020202020204"/>
              </a:rPr>
              <a:t>.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Программа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разработана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с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учетом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современных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требований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к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образовательному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процессу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может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быть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адаптирована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под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нужды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в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частности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университета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.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Она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обеспечивает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создание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понятного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интерфейса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,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что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делает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ее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доступной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.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Приложение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сохраняет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данные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колледжах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,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включая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их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номера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(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являющийся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первичным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ключом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),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наименование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возможность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группировки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наименованию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областей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.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Информация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колледжах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может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запрашиваться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через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API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по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r>
              <a:rPr lang="en-US" altLang="en-US" sz="3425">
                <a:solidFill>
                  <a:srgbClr val="F0F0EE"/>
                </a:solidFill>
                <a:latin typeface="Arimo" panose="020B0604020202020204"/>
              </a:rPr>
              <a:t>адресу</a:t>
            </a:r>
            <a:r>
              <a:rPr lang="en-US" altLang="ru-RU" sz="3425">
                <a:solidFill>
                  <a:srgbClr val="F0F0EE"/>
                </a:solidFill>
                <a:latin typeface="Arimo" panose="020B0604020202020204"/>
              </a:rPr>
              <a:t> </a:t>
            </a:r>
            <a:endParaRPr lang="en-US" altLang="ru-RU" sz="3425">
              <a:solidFill>
                <a:srgbClr val="F0F0EE"/>
              </a:solidFill>
              <a:latin typeface="Arimo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9300" cy="531862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88721" y="693277"/>
            <a:ext cx="11150350" cy="114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0"/>
              </a:lnSpc>
            </a:pPr>
            <a:r>
              <a:rPr lang="en-US" sz="8510" spc="-170">
                <a:solidFill>
                  <a:srgbClr val="F0F0EE"/>
                </a:solidFill>
                <a:latin typeface="HK Grotesk Bold"/>
              </a:rPr>
              <a:t>Цели и задачи проекта</a:t>
            </a:r>
            <a:endParaRPr lang="en-US" sz="8510" spc="-170">
              <a:solidFill>
                <a:srgbClr val="F0F0EE"/>
              </a:solidFill>
              <a:latin typeface="HK Grotesk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8721" y="2523686"/>
            <a:ext cx="11960924" cy="234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0"/>
              </a:lnSpc>
            </a:pP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Целью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является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разработка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программы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для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системы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altLang="en-US" sz="3525" dirty="0">
                <a:solidFill>
                  <a:srgbClr val="17242D"/>
                </a:solidFill>
                <a:latin typeface="HK Grotesk Light Bold"/>
              </a:rPr>
              <a:t>университетов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altLang="en-US" sz="3525" dirty="0">
                <a:solidFill>
                  <a:srgbClr val="17242D"/>
                </a:solidFill>
                <a:latin typeface="HK Grotesk Light Bold"/>
              </a:rPr>
              <a:t>для </a:t>
            </a:r>
            <a:r>
              <a:rPr lang="en-US" altLang="en-US" sz="3525" dirty="0">
                <a:solidFill>
                  <a:srgbClr val="17242D"/>
                </a:solidFill>
                <a:latin typeface="HK Grotesk Light Bold"/>
                <a:sym typeface="+mn-ea"/>
              </a:rPr>
              <a:t>Улучшение</a:t>
            </a:r>
            <a:r>
              <a:rPr lang="en-US" altLang="ru-RU" sz="3525" dirty="0">
                <a:solidFill>
                  <a:srgbClr val="17242D"/>
                </a:solidFill>
                <a:latin typeface="HK Grotesk Light Bold"/>
                <a:sym typeface="+mn-ea"/>
              </a:rPr>
              <a:t> </a:t>
            </a:r>
            <a:r>
              <a:rPr lang="en-US" altLang="en-US" sz="3525" dirty="0">
                <a:solidFill>
                  <a:srgbClr val="17242D"/>
                </a:solidFill>
                <a:latin typeface="HK Grotesk Light Bold"/>
                <a:sym typeface="+mn-ea"/>
              </a:rPr>
              <a:t>управления</a:t>
            </a:r>
            <a:r>
              <a:rPr lang="en-US" altLang="ru-RU" sz="3525" dirty="0">
                <a:solidFill>
                  <a:srgbClr val="17242D"/>
                </a:solidFill>
                <a:latin typeface="HK Grotesk Light Bold"/>
                <a:sym typeface="+mn-ea"/>
              </a:rPr>
              <a:t> </a:t>
            </a:r>
            <a:r>
              <a:rPr lang="en-US" altLang="en-US" sz="3525" dirty="0">
                <a:solidFill>
                  <a:srgbClr val="17242D"/>
                </a:solidFill>
                <a:latin typeface="HK Grotesk Light Bold"/>
                <a:sym typeface="+mn-ea"/>
              </a:rPr>
              <a:t>учебным</a:t>
            </a:r>
            <a:r>
              <a:rPr lang="en-US" altLang="ru-RU" sz="3525" dirty="0">
                <a:solidFill>
                  <a:srgbClr val="17242D"/>
                </a:solidFill>
                <a:latin typeface="HK Grotesk Light Bold"/>
                <a:sym typeface="+mn-ea"/>
              </a:rPr>
              <a:t> </a:t>
            </a:r>
            <a:r>
              <a:rPr lang="en-US" altLang="en-US" sz="3525" dirty="0">
                <a:solidFill>
                  <a:srgbClr val="17242D"/>
                </a:solidFill>
                <a:latin typeface="HK Grotesk Light Bold"/>
                <a:sym typeface="+mn-ea"/>
              </a:rPr>
              <a:t>процессом</a:t>
            </a:r>
            <a:r>
              <a:rPr lang="ru-RU" altLang="en-US" sz="3525" dirty="0">
                <a:solidFill>
                  <a:srgbClr val="17242D"/>
                </a:solidFill>
                <a:latin typeface="HK Grotesk Light Bold"/>
                <a:sym typeface="+mn-ea"/>
              </a:rPr>
              <a:t>,</a:t>
            </a:r>
            <a:r>
              <a:rPr lang="en-US" sz="3525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5" dirty="0" err="1">
                <a:solidFill>
                  <a:srgbClr val="17242D"/>
                </a:solidFill>
                <a:latin typeface="HK Grotesk Light Bold"/>
              </a:rPr>
              <a:t>учет</a:t>
            </a:r>
            <a:r>
              <a:rPr lang="ru-RU" altLang="en-US" sz="3525" dirty="0" err="1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altLang="en-US" sz="3525" dirty="0">
                <a:solidFill>
                  <a:srgbClr val="17242D"/>
                </a:solidFill>
                <a:latin typeface="HK Grotesk Light Bold"/>
              </a:rPr>
              <a:t>студентов, преподавателей . </a:t>
            </a:r>
            <a:r>
              <a:rPr lang="en-US" altLang="ru-RU" sz="3525" dirty="0">
                <a:solidFill>
                  <a:srgbClr val="17242D"/>
                </a:solidFill>
                <a:latin typeface="HK Grotesk Light Bold"/>
              </a:rPr>
              <a:t> </a:t>
            </a:r>
            <a:endParaRPr lang="en-US" altLang="en-US" sz="3525" dirty="0">
              <a:solidFill>
                <a:srgbClr val="17242D"/>
              </a:solidFill>
              <a:latin typeface="HK Grotesk Light Bold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1935679" y="6852641"/>
            <a:ext cx="5109793" cy="139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8190">
                <a:solidFill>
                  <a:srgbClr val="45AD7E"/>
                </a:solidFill>
                <a:latin typeface="20db Bold"/>
              </a:rPr>
              <a:t>ЗАДАЧИ</a:t>
            </a:r>
            <a:endParaRPr lang="en-US" sz="8190">
              <a:solidFill>
                <a:srgbClr val="45AD7E"/>
              </a:solidFill>
              <a:latin typeface="20db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993905" y="1447800"/>
            <a:ext cx="4684495" cy="4265395"/>
            <a:chOff x="0" y="0"/>
            <a:chExt cx="1913890" cy="17426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742663"/>
            </a:xfrm>
            <a:custGeom>
              <a:avLst/>
              <a:gdLst/>
              <a:ahLst/>
              <a:cxnLst/>
              <a:rect l="l" t="t" r="r" b="b"/>
              <a:pathLst>
                <a:path w="1913890" h="1742663">
                  <a:moveTo>
                    <a:pt x="0" y="0"/>
                  </a:moveTo>
                  <a:lnTo>
                    <a:pt x="0" y="1742663"/>
                  </a:lnTo>
                  <a:lnTo>
                    <a:pt x="1913890" y="1742663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681703"/>
                  </a:moveTo>
                  <a:lnTo>
                    <a:pt x="59690" y="1681703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681703"/>
                  </a:lnTo>
                  <a:close/>
                </a:path>
              </a:pathLst>
            </a:custGeom>
            <a:solidFill>
              <a:srgbClr val="FFFFFF">
                <a:alpha val="36862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3191343" y="1913354"/>
            <a:ext cx="4605505" cy="837364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1593064"/>
            <a:ext cx="8142232" cy="484417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97180" y="5852044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0"/>
              </a:lnSpc>
              <a:spcBef>
                <a:spcPct val="0"/>
              </a:spcBef>
            </a:pPr>
            <a:r>
              <a:rPr lang="en-US" sz="2685">
                <a:solidFill>
                  <a:srgbClr val="FFFFFF"/>
                </a:solidFill>
                <a:latin typeface="Trocchi" panose="00000500000000000000"/>
              </a:rPr>
              <a:t>Изучить актуальную информацию по области данной задачи</a:t>
            </a:r>
            <a:endParaRPr lang="en-US" sz="2685">
              <a:solidFill>
                <a:srgbClr val="FFFFFF"/>
              </a:solidFill>
              <a:latin typeface="Trocchi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97180" y="6651908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0"/>
              </a:lnSpc>
              <a:spcBef>
                <a:spcPct val="0"/>
              </a:spcBef>
            </a:pPr>
            <a:r>
              <a:rPr lang="en-US" sz="2685">
                <a:solidFill>
                  <a:srgbClr val="FFFFFF"/>
                </a:solidFill>
                <a:latin typeface="Trocchi" panose="00000500000000000000"/>
              </a:rPr>
              <a:t>Подобрать средства для разработки программного продукта</a:t>
            </a:r>
            <a:endParaRPr lang="en-US" sz="2685">
              <a:solidFill>
                <a:srgbClr val="FFFFFF"/>
              </a:solidFill>
              <a:latin typeface="Trocchi" panose="000005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97180" y="7399937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0"/>
              </a:lnSpc>
              <a:spcBef>
                <a:spcPct val="0"/>
              </a:spcBef>
            </a:pPr>
            <a:r>
              <a:rPr lang="en-US" sz="2685">
                <a:solidFill>
                  <a:srgbClr val="FFFFFF"/>
                </a:solidFill>
                <a:latin typeface="Trocchi" panose="00000500000000000000"/>
              </a:rPr>
              <a:t>Подобрать наиболее удобный для пользователя дизайн</a:t>
            </a:r>
            <a:endParaRPr lang="en-US" sz="2685">
              <a:solidFill>
                <a:srgbClr val="FFFFFF"/>
              </a:solidFill>
              <a:latin typeface="Trocchi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97180" y="8064531"/>
            <a:ext cx="10677625" cy="917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0"/>
              </a:lnSpc>
              <a:spcBef>
                <a:spcPct val="0"/>
              </a:spcBef>
            </a:pPr>
            <a:r>
              <a:rPr lang="en-US" sz="2685">
                <a:solidFill>
                  <a:srgbClr val="FFFFFF"/>
                </a:solidFill>
                <a:latin typeface="Trocchi" panose="00000500000000000000"/>
              </a:rPr>
              <a:t>Учесть требования к задаче и разработать подобранный интерфейс</a:t>
            </a:r>
            <a:endParaRPr lang="en-US" sz="2685">
              <a:solidFill>
                <a:srgbClr val="FFFFFF"/>
              </a:solidFill>
              <a:latin typeface="Trocchi" panose="00000500000000000000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543050" y="6000165"/>
            <a:ext cx="200025" cy="200025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43050" y="6800029"/>
            <a:ext cx="200025" cy="200025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43050" y="7548058"/>
            <a:ext cx="200025" cy="200025"/>
            <a:chOff x="0" y="0"/>
            <a:chExt cx="1913890" cy="19138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43050" y="8209965"/>
            <a:ext cx="200025" cy="200025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5314"/>
            <a:ext cx="8387304" cy="171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5"/>
              </a:lnSpc>
            </a:pPr>
            <a:r>
              <a:rPr lang="en-US" sz="8100" spc="-161">
                <a:solidFill>
                  <a:srgbClr val="45AD7E"/>
                </a:solidFill>
                <a:latin typeface="HK Grotesk Medium Bold"/>
              </a:rPr>
              <a:t>Функциональные характеристики</a:t>
            </a:r>
            <a:endParaRPr lang="en-US" sz="8100" spc="-161">
              <a:solidFill>
                <a:srgbClr val="45AD7E"/>
              </a:solidFill>
              <a:latin typeface="HK Grotesk Medium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>
                <a:solidFill>
                  <a:srgbClr val="1D7151"/>
                </a:solidFill>
                <a:latin typeface="HK Grotesk Medium"/>
              </a:rPr>
              <a:t>ПРИВЛЕКАТЕЛЬНОСТЬ</a:t>
            </a:r>
            <a:endParaRPr lang="en-US" sz="4200" spc="-84">
              <a:solidFill>
                <a:srgbClr val="1D7151"/>
              </a:solidFill>
              <a:latin typeface="HK Grotesk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83027" y="2451076"/>
            <a:ext cx="10525483" cy="148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5"/>
              </a:lnSpc>
            </a:pPr>
            <a:r>
              <a:rPr lang="en-US" sz="2825" spc="56">
                <a:solidFill>
                  <a:srgbClr val="17242D"/>
                </a:solidFill>
                <a:latin typeface="HK Grotesk Light"/>
              </a:rPr>
              <a:t>Хороший интерфейс должен быть привлекательным, чтобы доставлять пользователю удовольствие при работе с программным продуктом.</a:t>
            </a:r>
            <a:endParaRPr lang="en-US" sz="2825" spc="56">
              <a:solidFill>
                <a:srgbClr val="17242D"/>
              </a:solidFill>
              <a:latin typeface="HK Grotesk Light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867237" y="4479709"/>
            <a:ext cx="8890199" cy="1785056"/>
            <a:chOff x="0" y="0"/>
            <a:chExt cx="11853599" cy="238007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6675"/>
              <a:ext cx="11853599" cy="78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>
                  <a:solidFill>
                    <a:srgbClr val="1D7151"/>
                  </a:solidFill>
                  <a:latin typeface="HK Grotesk Medium"/>
                </a:rPr>
                <a:t>ЛАКОНИЧНОСТЬ И ПРОСТОТА</a:t>
              </a:r>
              <a:endParaRPr lang="en-US" sz="4200" spc="-84">
                <a:solidFill>
                  <a:srgbClr val="1D7151"/>
                </a:solidFill>
                <a:latin typeface="HK Grotesk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97484"/>
              <a:ext cx="11853599" cy="1382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60">
                  <a:solidFill>
                    <a:srgbClr val="17242D"/>
                  </a:solidFill>
                  <a:latin typeface="HK Grotesk Light"/>
                </a:rPr>
                <a:t>Интерфейс не должен быть перегружен лишней информацией.</a:t>
              </a:r>
              <a:endParaRPr lang="en-US" sz="3000" spc="60">
                <a:solidFill>
                  <a:srgbClr val="17242D"/>
                </a:solidFill>
                <a:latin typeface="HK Grotesk Ligh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883027" y="6768366"/>
            <a:ext cx="9565679" cy="2848193"/>
            <a:chOff x="0" y="0"/>
            <a:chExt cx="12754239" cy="379759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66675"/>
              <a:ext cx="12754239" cy="78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>
                  <a:solidFill>
                    <a:srgbClr val="1D7151"/>
                  </a:solidFill>
                  <a:latin typeface="HK Grotesk Medium"/>
                </a:rPr>
                <a:t>СИСТЕМАТИЗАЦИЯ</a:t>
              </a:r>
              <a:endParaRPr lang="en-US" sz="4200" spc="-84">
                <a:solidFill>
                  <a:srgbClr val="1D7151"/>
                </a:solidFill>
                <a:latin typeface="HK Grotesk Medium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97484"/>
              <a:ext cx="12754239" cy="280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60">
                  <a:solidFill>
                    <a:srgbClr val="17242D"/>
                  </a:solidFill>
                  <a:latin typeface="HK Grotesk Light"/>
                </a:rPr>
                <a:t>Упрощения и автоматизации операций, связанных с регистрацией, систематизаций, поиском и обработкой данных о с</a:t>
              </a:r>
              <a:r>
                <a:rPr lang="en-US" sz="3000" spc="59">
                  <a:solidFill>
                    <a:srgbClr val="17242D"/>
                  </a:solidFill>
                  <a:latin typeface="HK Grotesk Light"/>
                </a:rPr>
                <a:t>тудентах</a:t>
              </a:r>
              <a:endParaRPr lang="en-US" sz="3000" spc="59">
                <a:solidFill>
                  <a:srgbClr val="17242D"/>
                </a:solidFill>
                <a:latin typeface="HK Grotesk Light"/>
              </a:endParaRPr>
            </a:p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7150"/>
            <a:ext cx="8387304" cy="171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5"/>
              </a:lnSpc>
            </a:pPr>
            <a:r>
              <a:rPr lang="ru-RU" sz="8100" spc="-161" dirty="0">
                <a:solidFill>
                  <a:srgbClr val="45AD7E"/>
                </a:solidFill>
                <a:latin typeface="HK Grotesk Medium Bold"/>
              </a:rPr>
              <a:t>Используемые инструменты</a:t>
            </a:r>
            <a:endParaRPr lang="en-US" sz="8100" spc="-161" dirty="0">
              <a:solidFill>
                <a:srgbClr val="45AD7E"/>
              </a:solidFill>
              <a:latin typeface="HK Grotesk Medium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Navigation</a:t>
            </a:r>
            <a:endParaRPr lang="en-US" sz="4200" spc="-84" dirty="0">
              <a:solidFill>
                <a:srgbClr val="1D7151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67237" y="4529715"/>
            <a:ext cx="889019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ROOM</a:t>
            </a:r>
            <a:endParaRPr lang="en-US" sz="4200" spc="-84" dirty="0">
              <a:solidFill>
                <a:srgbClr val="1D7151"/>
              </a:solidFill>
              <a:latin typeface="HK Grotesk Medium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197863"/>
            <a:ext cx="14058070" cy="84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ru-RU" altLang="en-US" sz="8800" spc="-175">
                <a:solidFill>
                  <a:srgbClr val="1D7151"/>
                </a:solidFill>
                <a:latin typeface="HK Grotesk Bold"/>
              </a:rPr>
              <a:t>Скриншоты экрвнов:</a:t>
            </a:r>
            <a:endParaRPr lang="ru-RU" altLang="en-US" sz="8800" spc="-175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563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0">
                <a:solidFill>
                  <a:srgbClr val="17242D"/>
                </a:solidFill>
                <a:latin typeface="HK Grotesk Light Bold"/>
              </a:rPr>
              <a:t>Простота интерфейса способствует </a:t>
            </a:r>
            <a:endParaRPr lang="en-US" sz="3180">
              <a:solidFill>
                <a:srgbClr val="17242D"/>
              </a:solidFill>
              <a:latin typeface="HK Grotesk Light Bold"/>
            </a:endParaRPr>
          </a:p>
          <a:p>
            <a:pPr>
              <a:lnSpc>
                <a:spcPts val="4135"/>
              </a:lnSpc>
            </a:pPr>
            <a:r>
              <a:rPr lang="en-US" sz="3180">
                <a:solidFill>
                  <a:srgbClr val="17242D"/>
                </a:solidFill>
                <a:latin typeface="HK Grotesk Light Bold"/>
              </a:rPr>
              <a:t>взаимодействию пользователя с информацией</a:t>
            </a:r>
            <a:endParaRPr lang="en-US" sz="3180">
              <a:solidFill>
                <a:srgbClr val="17242D"/>
              </a:solidFill>
              <a:latin typeface="HK Grotesk Light Bold"/>
            </a:endParaRPr>
          </a:p>
          <a:p>
            <a:pPr>
              <a:lnSpc>
                <a:spcPts val="4135"/>
              </a:lnSpc>
            </a:pP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430370" cy="386455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53687" y="8567603"/>
            <a:ext cx="1049813" cy="864304"/>
          </a:xfrm>
          <a:prstGeom prst="rect">
            <a:avLst/>
          </a:prstGeom>
        </p:spPr>
      </p:pic>
      <p:pic>
        <p:nvPicPr>
          <p:cNvPr id="18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95" y="2552700"/>
            <a:ext cx="2898775" cy="513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3215" y="2592070"/>
            <a:ext cx="2951480" cy="508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2628900"/>
            <a:ext cx="2964180" cy="51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Изображение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698750"/>
            <a:ext cx="2783205" cy="501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Изображение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5970" y="2787650"/>
            <a:ext cx="2805430" cy="494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Изображение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1400" y="2727960"/>
            <a:ext cx="2795905" cy="494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76817" y="1028700"/>
            <a:ext cx="8111183" cy="9258300"/>
          </a:xfrm>
          <a:prstGeom prst="rect">
            <a:avLst/>
          </a:prstGeom>
          <a:solidFill>
            <a:srgbClr val="45AD7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0364903" y="5657850"/>
            <a:ext cx="7923097" cy="44765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15987961" y="2868492"/>
            <a:ext cx="4114800" cy="435217"/>
            <a:chOff x="0" y="0"/>
            <a:chExt cx="5403302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403302" cy="69850"/>
            </a:xfrm>
            <a:custGeom>
              <a:avLst/>
              <a:gdLst/>
              <a:ahLst/>
              <a:cxnLst/>
              <a:rect l="l" t="t" r="r" b="b"/>
              <a:pathLst>
                <a:path w="5403302" h="69850">
                  <a:moveTo>
                    <a:pt x="511247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03302" y="69850"/>
                  </a:lnTo>
                  <a:lnTo>
                    <a:pt x="540330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28985" y="1794140"/>
            <a:ext cx="7540421" cy="7001196"/>
            <a:chOff x="0" y="0"/>
            <a:chExt cx="4988796" cy="46320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88795" cy="4632041"/>
            </a:xfrm>
            <a:custGeom>
              <a:avLst/>
              <a:gdLst/>
              <a:ahLst/>
              <a:cxnLst/>
              <a:rect l="l" t="t" r="r" b="b"/>
              <a:pathLst>
                <a:path w="4988795" h="4632041">
                  <a:moveTo>
                    <a:pt x="4864335" y="4632041"/>
                  </a:moveTo>
                  <a:lnTo>
                    <a:pt x="124460" y="4632041"/>
                  </a:lnTo>
                  <a:cubicBezTo>
                    <a:pt x="55880" y="4632041"/>
                    <a:pt x="0" y="4576161"/>
                    <a:pt x="0" y="45075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64336" y="0"/>
                  </a:lnTo>
                  <a:cubicBezTo>
                    <a:pt x="4932916" y="0"/>
                    <a:pt x="4988795" y="55880"/>
                    <a:pt x="4988795" y="124460"/>
                  </a:cubicBezTo>
                  <a:lnTo>
                    <a:pt x="4988795" y="4507581"/>
                  </a:lnTo>
                  <a:cubicBezTo>
                    <a:pt x="4988795" y="4576161"/>
                    <a:pt x="4932916" y="4632041"/>
                    <a:pt x="4864336" y="4632041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49065" y="1027285"/>
            <a:ext cx="3852557" cy="358287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62746" y="1665316"/>
            <a:ext cx="8281254" cy="1420784"/>
            <a:chOff x="0" y="0"/>
            <a:chExt cx="6673555" cy="11449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48511" y="1662275"/>
            <a:ext cx="1423825" cy="14238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5884" y="5776088"/>
            <a:ext cx="3852557" cy="358287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62746" y="3909898"/>
            <a:ext cx="8281254" cy="1420784"/>
            <a:chOff x="0" y="0"/>
            <a:chExt cx="6673555" cy="11449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00947" y="4156067"/>
            <a:ext cx="7604852" cy="984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5"/>
              </a:lnSpc>
            </a:pP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Расширение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настройки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интерфейса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endParaRPr lang="en-US" sz="3925" dirty="0">
              <a:solidFill>
                <a:srgbClr val="000000"/>
              </a:solidFill>
              <a:latin typeface="HK Grotesk Light Bold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57493" y="3909898"/>
            <a:ext cx="1423825" cy="1423825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914400" y="6134100"/>
            <a:ext cx="8281254" cy="1420784"/>
            <a:chOff x="0" y="0"/>
            <a:chExt cx="6673555" cy="11449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48511" y="6143702"/>
            <a:ext cx="1423825" cy="142382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544574" y="1871282"/>
            <a:ext cx="849663" cy="90630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472885" y="4183435"/>
            <a:ext cx="993040" cy="85345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8431707" y="6453760"/>
            <a:ext cx="1057433" cy="800667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901621" y="2513471"/>
            <a:ext cx="7926131" cy="210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90"/>
              </a:lnSpc>
            </a:pPr>
            <a:r>
              <a:rPr lang="en-US" sz="9620">
                <a:solidFill>
                  <a:srgbClr val="FFFFFF"/>
                </a:solidFill>
                <a:latin typeface="HK Grotesk Bold"/>
              </a:rPr>
              <a:t>Перспективы разработки</a:t>
            </a:r>
            <a:endParaRPr lang="en-US" sz="9620">
              <a:solidFill>
                <a:srgbClr val="FFFFFF"/>
              </a:solidFill>
              <a:latin typeface="HK Grotesk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19200" y="1638300"/>
            <a:ext cx="7604852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5"/>
              </a:lnSpc>
            </a:pP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Добавление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большего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ru-RU" sz="3925" dirty="0">
                <a:solidFill>
                  <a:srgbClr val="000000"/>
                </a:solidFill>
                <a:latin typeface="HK Grotesk Light Bold"/>
              </a:rPr>
              <a:t>, синхронизация через интернет</a:t>
            </a:r>
            <a:endParaRPr lang="en-US" sz="3925" dirty="0">
              <a:solidFill>
                <a:srgbClr val="000000"/>
              </a:solidFill>
              <a:latin typeface="HK Grotesk Light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43000" y="6210300"/>
            <a:ext cx="760485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5"/>
              </a:lnSpc>
            </a:pP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Оптимизация</a:t>
            </a:r>
            <a:r>
              <a:rPr lang="en-US" sz="3925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5" dirty="0" err="1">
                <a:solidFill>
                  <a:srgbClr val="000000"/>
                </a:solidFill>
                <a:latin typeface="HK Grotesk Light Bold"/>
              </a:rPr>
              <a:t>кода</a:t>
            </a:r>
            <a:r>
              <a:rPr lang="ru-RU" sz="3925" dirty="0">
                <a:solidFill>
                  <a:srgbClr val="000000"/>
                </a:solidFill>
                <a:latin typeface="HK Grotesk Light Bold"/>
              </a:rPr>
              <a:t>, редактирование базы данных</a:t>
            </a:r>
            <a:endParaRPr lang="ru-RU" sz="3925" dirty="0">
              <a:solidFill>
                <a:srgbClr val="000000"/>
              </a:solidFill>
              <a:latin typeface="HK Grotesk Ligh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WPS Presentation</Application>
  <PresentationFormat>Произвольный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Alegreya Sans SC Black</vt:lpstr>
      <vt:lpstr>Alegreya Sans SC Bold</vt:lpstr>
      <vt:lpstr>Alegreya Sans SC Bold Bold</vt:lpstr>
      <vt:lpstr>Trocchi</vt:lpstr>
      <vt:lpstr>HK Grotesk Bold</vt:lpstr>
      <vt:lpstr>Segoe Print</vt:lpstr>
      <vt:lpstr>Arimo</vt:lpstr>
      <vt:lpstr>Arimo Bold</vt:lpstr>
      <vt:lpstr>HK Grotesk Light Bold</vt:lpstr>
      <vt:lpstr>20db Bold</vt:lpstr>
      <vt:lpstr>HK Grotesk Medium Bold</vt:lpstr>
      <vt:lpstr>HK Grotesk Medium</vt:lpstr>
      <vt:lpstr>HK Grotesk Light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Frosted Music Brand Guidelines Presentation</dc:title>
  <dc:creator>pr305a01</dc:creator>
  <cp:lastModifiedBy>User</cp:lastModifiedBy>
  <cp:revision>6</cp:revision>
  <dcterms:created xsi:type="dcterms:W3CDTF">2006-08-16T00:00:00Z</dcterms:created>
  <dcterms:modified xsi:type="dcterms:W3CDTF">2024-12-27T16:09:08Z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4B61A5FD310B440B99341600123977B7_12</vt:lpwstr>
  </property>
  <property fmtid="{D5CDD505-2E9C-101B-9397-08002B2CF9AE}" pid="3" name="KSOProductBuildVer">
    <vt:lpwstr>1049-12.2.0.19307</vt:lpwstr>
  </property>
</Properties>
</file>